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sldIdLst>
    <p:sldId id="256" r:id="rId2"/>
    <p:sldId id="373" r:id="rId3"/>
    <p:sldId id="374" r:id="rId4"/>
    <p:sldId id="375" r:id="rId5"/>
    <p:sldId id="376" r:id="rId6"/>
    <p:sldId id="378" r:id="rId7"/>
    <p:sldId id="361" r:id="rId8"/>
    <p:sldId id="365" r:id="rId9"/>
    <p:sldId id="362" r:id="rId10"/>
    <p:sldId id="379" r:id="rId11"/>
    <p:sldId id="380" r:id="rId12"/>
    <p:sldId id="384" r:id="rId13"/>
    <p:sldId id="385" r:id="rId14"/>
    <p:sldId id="386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86560" autoAdjust="0"/>
  </p:normalViewPr>
  <p:slideViewPr>
    <p:cSldViewPr>
      <p:cViewPr varScale="1">
        <p:scale>
          <a:sx n="93" d="100"/>
          <a:sy n="93" d="100"/>
        </p:scale>
        <p:origin x="2052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1D3FC-A641-4522-B22F-CBB6B3770505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1BE7337B-901D-4BC8-8A11-6BCCC5AC47FE}">
      <dgm:prSet/>
      <dgm:spPr/>
      <dgm:t>
        <a:bodyPr/>
        <a:lstStyle/>
        <a:p>
          <a:pPr rtl="0"/>
          <a:r>
            <a:rPr lang="pt-BR" dirty="0" smtClean="0"/>
            <a:t>Alinhamento do código com o negócio </a:t>
          </a:r>
          <a:endParaRPr lang="pt-BR" dirty="0"/>
        </a:p>
      </dgm:t>
    </dgm:pt>
    <dgm:pt modelId="{71D41FEF-A81A-41CB-B1E3-7B91E2F56389}" type="parTrans" cxnId="{326EA1D9-C5AF-4623-90AE-DCE51E4E83CC}">
      <dgm:prSet/>
      <dgm:spPr/>
      <dgm:t>
        <a:bodyPr/>
        <a:lstStyle/>
        <a:p>
          <a:endParaRPr lang="pt-BR"/>
        </a:p>
      </dgm:t>
    </dgm:pt>
    <dgm:pt modelId="{A05EDD7D-4801-4B5C-ABD3-681F9EF2FD6E}" type="sibTrans" cxnId="{326EA1D9-C5AF-4623-90AE-DCE51E4E83CC}">
      <dgm:prSet/>
      <dgm:spPr/>
      <dgm:t>
        <a:bodyPr/>
        <a:lstStyle/>
        <a:p>
          <a:endParaRPr lang="pt-BR"/>
        </a:p>
      </dgm:t>
    </dgm:pt>
    <dgm:pt modelId="{603B7694-F410-4B42-BB4A-95EE583CC7DD}">
      <dgm:prSet/>
      <dgm:spPr/>
      <dgm:t>
        <a:bodyPr/>
        <a:lstStyle/>
        <a:p>
          <a:pPr rtl="0"/>
          <a:r>
            <a:rPr lang="pt-BR" smtClean="0"/>
            <a:t>O contato dos desenvolvedores com os especialistas do domínio é algo essencial quando se faz DDD (o pessoal de métodos ágeis já sabe disso faz tempo);</a:t>
          </a:r>
          <a:endParaRPr lang="pt-BR"/>
        </a:p>
      </dgm:t>
    </dgm:pt>
    <dgm:pt modelId="{F152BF77-9E9F-44B1-B44F-60AC7F1C3D2E}" type="parTrans" cxnId="{7F05E574-979B-4620-8E52-2AB96AFB3EFA}">
      <dgm:prSet/>
      <dgm:spPr/>
      <dgm:t>
        <a:bodyPr/>
        <a:lstStyle/>
        <a:p>
          <a:endParaRPr lang="pt-BR"/>
        </a:p>
      </dgm:t>
    </dgm:pt>
    <dgm:pt modelId="{794BB021-A34D-4FFB-AC32-0CBA8F477A91}" type="sibTrans" cxnId="{7F05E574-979B-4620-8E52-2AB96AFB3EFA}">
      <dgm:prSet/>
      <dgm:spPr/>
      <dgm:t>
        <a:bodyPr/>
        <a:lstStyle/>
        <a:p>
          <a:endParaRPr lang="pt-BR"/>
        </a:p>
      </dgm:t>
    </dgm:pt>
    <dgm:pt modelId="{F18BD6F5-BA21-4047-95DE-919CC4F0DD85}">
      <dgm:prSet/>
      <dgm:spPr/>
      <dgm:t>
        <a:bodyPr/>
        <a:lstStyle/>
        <a:p>
          <a:pPr rtl="0"/>
          <a:r>
            <a:rPr lang="pt-BR" smtClean="0"/>
            <a:t>Favorecer reutilização</a:t>
          </a:r>
          <a:endParaRPr lang="pt-BR"/>
        </a:p>
      </dgm:t>
    </dgm:pt>
    <dgm:pt modelId="{4F097EEA-D9DC-4CD0-9398-34766F8A39F4}" type="parTrans" cxnId="{F143A1B8-51FE-449C-9D47-488D8508642D}">
      <dgm:prSet/>
      <dgm:spPr/>
      <dgm:t>
        <a:bodyPr/>
        <a:lstStyle/>
        <a:p>
          <a:endParaRPr lang="pt-BR"/>
        </a:p>
      </dgm:t>
    </dgm:pt>
    <dgm:pt modelId="{5A6BF8FE-41BF-4072-96CE-4A99D9F5CCED}" type="sibTrans" cxnId="{F143A1B8-51FE-449C-9D47-488D8508642D}">
      <dgm:prSet/>
      <dgm:spPr/>
      <dgm:t>
        <a:bodyPr/>
        <a:lstStyle/>
        <a:p>
          <a:endParaRPr lang="pt-BR"/>
        </a:p>
      </dgm:t>
    </dgm:pt>
    <dgm:pt modelId="{7C34341B-05DC-4A60-A4B2-1464D6A1C533}">
      <dgm:prSet/>
      <dgm:spPr/>
      <dgm:t>
        <a:bodyPr/>
        <a:lstStyle/>
        <a:p>
          <a:pPr rtl="0"/>
          <a:r>
            <a:rPr lang="pt-BR" smtClean="0"/>
            <a:t>Os blocos de construção, que veremos adiante, facilitam aproveitar um mesmo conceito de domínio ou um mesmo código em vários lugares;</a:t>
          </a:r>
          <a:endParaRPr lang="pt-BR"/>
        </a:p>
      </dgm:t>
    </dgm:pt>
    <dgm:pt modelId="{258B5E43-EA97-467A-AF3F-A77526918436}" type="parTrans" cxnId="{3C56A630-ED82-4CD8-9739-35B56292C110}">
      <dgm:prSet/>
      <dgm:spPr/>
      <dgm:t>
        <a:bodyPr/>
        <a:lstStyle/>
        <a:p>
          <a:endParaRPr lang="pt-BR"/>
        </a:p>
      </dgm:t>
    </dgm:pt>
    <dgm:pt modelId="{6C4F9647-AC83-4676-A89F-22A980E73A0A}" type="sibTrans" cxnId="{3C56A630-ED82-4CD8-9739-35B56292C110}">
      <dgm:prSet/>
      <dgm:spPr/>
      <dgm:t>
        <a:bodyPr/>
        <a:lstStyle/>
        <a:p>
          <a:endParaRPr lang="pt-BR"/>
        </a:p>
      </dgm:t>
    </dgm:pt>
    <dgm:pt modelId="{03636D70-C5CC-44D0-9090-6C893D890B32}">
      <dgm:prSet/>
      <dgm:spPr/>
      <dgm:t>
        <a:bodyPr/>
        <a:lstStyle/>
        <a:p>
          <a:pPr rtl="0"/>
          <a:r>
            <a:rPr lang="pt-BR" smtClean="0"/>
            <a:t>Mínimo de acoplamento</a:t>
          </a:r>
          <a:endParaRPr lang="pt-BR"/>
        </a:p>
      </dgm:t>
    </dgm:pt>
    <dgm:pt modelId="{0527C9B8-563C-40A7-BC18-BD3E41D4EC10}" type="parTrans" cxnId="{BD26908C-C7BD-4241-B2AD-4EC6F74FC5CA}">
      <dgm:prSet/>
      <dgm:spPr/>
      <dgm:t>
        <a:bodyPr/>
        <a:lstStyle/>
        <a:p>
          <a:endParaRPr lang="pt-BR"/>
        </a:p>
      </dgm:t>
    </dgm:pt>
    <dgm:pt modelId="{0E6AA4BF-05A7-4A86-B602-EFECFE4EAE05}" type="sibTrans" cxnId="{BD26908C-C7BD-4241-B2AD-4EC6F74FC5CA}">
      <dgm:prSet/>
      <dgm:spPr/>
      <dgm:t>
        <a:bodyPr/>
        <a:lstStyle/>
        <a:p>
          <a:endParaRPr lang="pt-BR"/>
        </a:p>
      </dgm:t>
    </dgm:pt>
    <dgm:pt modelId="{72B559FE-4631-4979-ABE2-720169F19FFE}">
      <dgm:prSet/>
      <dgm:spPr/>
      <dgm:t>
        <a:bodyPr/>
        <a:lstStyle/>
        <a:p>
          <a:pPr rtl="0"/>
          <a:r>
            <a:rPr lang="pt-BR" smtClean="0"/>
            <a:t>Com um modelo bem feito, organizado, as várias partes de um sistema interagem sem que haja muita dependência entre módulos ou classes de objetos de conceitos distintos;</a:t>
          </a:r>
          <a:endParaRPr lang="pt-BR"/>
        </a:p>
      </dgm:t>
    </dgm:pt>
    <dgm:pt modelId="{23E1483E-DA05-4E55-8CE3-E7F45AA95589}" type="parTrans" cxnId="{411428C2-788D-4A8C-890A-C4CD77E23EB1}">
      <dgm:prSet/>
      <dgm:spPr/>
      <dgm:t>
        <a:bodyPr/>
        <a:lstStyle/>
        <a:p>
          <a:endParaRPr lang="pt-BR"/>
        </a:p>
      </dgm:t>
    </dgm:pt>
    <dgm:pt modelId="{9E04BEF1-3F0E-4E0D-9877-1AF8FD8905CB}" type="sibTrans" cxnId="{411428C2-788D-4A8C-890A-C4CD77E23EB1}">
      <dgm:prSet/>
      <dgm:spPr/>
      <dgm:t>
        <a:bodyPr/>
        <a:lstStyle/>
        <a:p>
          <a:endParaRPr lang="pt-BR"/>
        </a:p>
      </dgm:t>
    </dgm:pt>
    <dgm:pt modelId="{2DC7126C-9F31-45E7-9598-BB6384F75272}">
      <dgm:prSet/>
      <dgm:spPr/>
      <dgm:t>
        <a:bodyPr/>
        <a:lstStyle/>
        <a:p>
          <a:pPr rtl="0"/>
          <a:r>
            <a:rPr lang="pt-BR" smtClean="0"/>
            <a:t>Independência da Tecnologia</a:t>
          </a:r>
          <a:endParaRPr lang="pt-BR"/>
        </a:p>
      </dgm:t>
    </dgm:pt>
    <dgm:pt modelId="{852A7A41-F03A-4CC3-84DD-7908A98C3029}" type="parTrans" cxnId="{38493DB4-2CA2-4D4B-A037-1DABC9636EF0}">
      <dgm:prSet/>
      <dgm:spPr/>
      <dgm:t>
        <a:bodyPr/>
        <a:lstStyle/>
        <a:p>
          <a:endParaRPr lang="pt-BR"/>
        </a:p>
      </dgm:t>
    </dgm:pt>
    <dgm:pt modelId="{36D4FCC0-96AC-4D9A-821B-67190010025E}" type="sibTrans" cxnId="{38493DB4-2CA2-4D4B-A037-1DABC9636EF0}">
      <dgm:prSet/>
      <dgm:spPr/>
      <dgm:t>
        <a:bodyPr/>
        <a:lstStyle/>
        <a:p>
          <a:endParaRPr lang="pt-BR"/>
        </a:p>
      </dgm:t>
    </dgm:pt>
    <dgm:pt modelId="{9D30F79E-D913-4D44-B72D-3775FA782D01}">
      <dgm:prSet/>
      <dgm:spPr/>
      <dgm:t>
        <a:bodyPr/>
        <a:lstStyle/>
        <a:p>
          <a:pPr rtl="0"/>
          <a:r>
            <a:rPr lang="pt-BR" smtClean="0"/>
            <a:t>DDD não foca em tecnologia, mas sim em entender as regras de negócio e como elas devem estar refletidas no código e no modelo de domínio. Não que a tecnologia usada não seja importante, mas essa não é uma preocupação de DDD.</a:t>
          </a:r>
          <a:endParaRPr lang="pt-BR"/>
        </a:p>
      </dgm:t>
    </dgm:pt>
    <dgm:pt modelId="{18BE352E-50D0-46BE-98D6-EC59577345E2}" type="parTrans" cxnId="{5BF3357A-5F8B-4739-A83F-D13A2F22B314}">
      <dgm:prSet/>
      <dgm:spPr/>
      <dgm:t>
        <a:bodyPr/>
        <a:lstStyle/>
        <a:p>
          <a:endParaRPr lang="pt-BR"/>
        </a:p>
      </dgm:t>
    </dgm:pt>
    <dgm:pt modelId="{BE85877F-52D0-4954-93D4-65A80CA559CF}" type="sibTrans" cxnId="{5BF3357A-5F8B-4739-A83F-D13A2F22B314}">
      <dgm:prSet/>
      <dgm:spPr/>
      <dgm:t>
        <a:bodyPr/>
        <a:lstStyle/>
        <a:p>
          <a:endParaRPr lang="pt-BR"/>
        </a:p>
      </dgm:t>
    </dgm:pt>
    <dgm:pt modelId="{5A92D9BC-BC1C-42D2-B336-3515D4910C9D}" type="pres">
      <dgm:prSet presAssocID="{D0F1D3FC-A641-4522-B22F-CBB6B377050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9987C9A-F287-462C-B9A7-A195BAE87CF6}" type="pres">
      <dgm:prSet presAssocID="{1BE7337B-901D-4BC8-8A11-6BCCC5AC47FE}" presName="linNode" presStyleCnt="0"/>
      <dgm:spPr/>
    </dgm:pt>
    <dgm:pt modelId="{69A54277-AF35-416B-8FCD-DD64E858C07B}" type="pres">
      <dgm:prSet presAssocID="{1BE7337B-901D-4BC8-8A11-6BCCC5AC47FE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145F7AE-1998-465A-9ED5-62EF33BC8E90}" type="pres">
      <dgm:prSet presAssocID="{1BE7337B-901D-4BC8-8A11-6BCCC5AC47FE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A2DBFC2-7EE1-4DCB-A112-FDD571CAA234}" type="pres">
      <dgm:prSet presAssocID="{A05EDD7D-4801-4B5C-ABD3-681F9EF2FD6E}" presName="sp" presStyleCnt="0"/>
      <dgm:spPr/>
    </dgm:pt>
    <dgm:pt modelId="{1F84054E-9639-439B-9BAD-8859D29A7274}" type="pres">
      <dgm:prSet presAssocID="{F18BD6F5-BA21-4047-95DE-919CC4F0DD85}" presName="linNode" presStyleCnt="0"/>
      <dgm:spPr/>
    </dgm:pt>
    <dgm:pt modelId="{11F3A4E6-3673-467D-B652-31535B5CCF92}" type="pres">
      <dgm:prSet presAssocID="{F18BD6F5-BA21-4047-95DE-919CC4F0DD85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A6F39B6-2010-4359-A674-F1B39A9BE749}" type="pres">
      <dgm:prSet presAssocID="{F18BD6F5-BA21-4047-95DE-919CC4F0DD85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80AE4C0-E9C5-47FB-B7B3-611A09203DE9}" type="pres">
      <dgm:prSet presAssocID="{5A6BF8FE-41BF-4072-96CE-4A99D9F5CCED}" presName="sp" presStyleCnt="0"/>
      <dgm:spPr/>
    </dgm:pt>
    <dgm:pt modelId="{64B8E650-5F13-4B13-B7F8-155287FB0419}" type="pres">
      <dgm:prSet presAssocID="{03636D70-C5CC-44D0-9090-6C893D890B32}" presName="linNode" presStyleCnt="0"/>
      <dgm:spPr/>
    </dgm:pt>
    <dgm:pt modelId="{0C2EF0D5-560D-4FA4-8F0A-D48CFE88728B}" type="pres">
      <dgm:prSet presAssocID="{03636D70-C5CC-44D0-9090-6C893D890B32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5378879-E806-476B-AD60-98DF6C5A1DC6}" type="pres">
      <dgm:prSet presAssocID="{03636D70-C5CC-44D0-9090-6C893D890B32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FA6E9B3-C587-4944-A592-23DD2EC9EB04}" type="pres">
      <dgm:prSet presAssocID="{0E6AA4BF-05A7-4A86-B602-EFECFE4EAE05}" presName="sp" presStyleCnt="0"/>
      <dgm:spPr/>
    </dgm:pt>
    <dgm:pt modelId="{FE45818D-162D-4306-ADD7-FA93119F6322}" type="pres">
      <dgm:prSet presAssocID="{2DC7126C-9F31-45E7-9598-BB6384F75272}" presName="linNode" presStyleCnt="0"/>
      <dgm:spPr/>
    </dgm:pt>
    <dgm:pt modelId="{28B44C7F-CD14-47B2-8E7F-887EC97AFECC}" type="pres">
      <dgm:prSet presAssocID="{2DC7126C-9F31-45E7-9598-BB6384F75272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3809A03-A421-4F8B-9703-B185E561B08C}" type="pres">
      <dgm:prSet presAssocID="{2DC7126C-9F31-45E7-9598-BB6384F75272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1312491-EFF5-472B-97D5-10AA98F0601D}" type="presOf" srcId="{7C34341B-05DC-4A60-A4B2-1464D6A1C533}" destId="{AA6F39B6-2010-4359-A674-F1B39A9BE749}" srcOrd="0" destOrd="0" presId="urn:microsoft.com/office/officeart/2005/8/layout/vList5"/>
    <dgm:cxn modelId="{5BF3357A-5F8B-4739-A83F-D13A2F22B314}" srcId="{2DC7126C-9F31-45E7-9598-BB6384F75272}" destId="{9D30F79E-D913-4D44-B72D-3775FA782D01}" srcOrd="0" destOrd="0" parTransId="{18BE352E-50D0-46BE-98D6-EC59577345E2}" sibTransId="{BE85877F-52D0-4954-93D4-65A80CA559CF}"/>
    <dgm:cxn modelId="{7F05E574-979B-4620-8E52-2AB96AFB3EFA}" srcId="{1BE7337B-901D-4BC8-8A11-6BCCC5AC47FE}" destId="{603B7694-F410-4B42-BB4A-95EE583CC7DD}" srcOrd="0" destOrd="0" parTransId="{F152BF77-9E9F-44B1-B44F-60AC7F1C3D2E}" sibTransId="{794BB021-A34D-4FFB-AC32-0CBA8F477A91}"/>
    <dgm:cxn modelId="{82B9195B-95CC-4B4C-B807-5CF5D570E339}" type="presOf" srcId="{03636D70-C5CC-44D0-9090-6C893D890B32}" destId="{0C2EF0D5-560D-4FA4-8F0A-D48CFE88728B}" srcOrd="0" destOrd="0" presId="urn:microsoft.com/office/officeart/2005/8/layout/vList5"/>
    <dgm:cxn modelId="{326EA1D9-C5AF-4623-90AE-DCE51E4E83CC}" srcId="{D0F1D3FC-A641-4522-B22F-CBB6B3770505}" destId="{1BE7337B-901D-4BC8-8A11-6BCCC5AC47FE}" srcOrd="0" destOrd="0" parTransId="{71D41FEF-A81A-41CB-B1E3-7B91E2F56389}" sibTransId="{A05EDD7D-4801-4B5C-ABD3-681F9EF2FD6E}"/>
    <dgm:cxn modelId="{BB6E498B-A468-4778-A92F-D5241E00079A}" type="presOf" srcId="{D0F1D3FC-A641-4522-B22F-CBB6B3770505}" destId="{5A92D9BC-BC1C-42D2-B336-3515D4910C9D}" srcOrd="0" destOrd="0" presId="urn:microsoft.com/office/officeart/2005/8/layout/vList5"/>
    <dgm:cxn modelId="{CCCAD4B7-4211-481C-BECD-825FBDE52CD0}" type="presOf" srcId="{2DC7126C-9F31-45E7-9598-BB6384F75272}" destId="{28B44C7F-CD14-47B2-8E7F-887EC97AFECC}" srcOrd="0" destOrd="0" presId="urn:microsoft.com/office/officeart/2005/8/layout/vList5"/>
    <dgm:cxn modelId="{D987FDC3-0FB9-4F80-B6B8-94E2EAB9CB42}" type="presOf" srcId="{72B559FE-4631-4979-ABE2-720169F19FFE}" destId="{D5378879-E806-476B-AD60-98DF6C5A1DC6}" srcOrd="0" destOrd="0" presId="urn:microsoft.com/office/officeart/2005/8/layout/vList5"/>
    <dgm:cxn modelId="{F3F5A6EC-33E0-426C-8BCE-4D840C34EC75}" type="presOf" srcId="{1BE7337B-901D-4BC8-8A11-6BCCC5AC47FE}" destId="{69A54277-AF35-416B-8FCD-DD64E858C07B}" srcOrd="0" destOrd="0" presId="urn:microsoft.com/office/officeart/2005/8/layout/vList5"/>
    <dgm:cxn modelId="{DA00EABD-33E8-4811-908F-CA06DE7A264A}" type="presOf" srcId="{603B7694-F410-4B42-BB4A-95EE583CC7DD}" destId="{9145F7AE-1998-465A-9ED5-62EF33BC8E90}" srcOrd="0" destOrd="0" presId="urn:microsoft.com/office/officeart/2005/8/layout/vList5"/>
    <dgm:cxn modelId="{38493DB4-2CA2-4D4B-A037-1DABC9636EF0}" srcId="{D0F1D3FC-A641-4522-B22F-CBB6B3770505}" destId="{2DC7126C-9F31-45E7-9598-BB6384F75272}" srcOrd="3" destOrd="0" parTransId="{852A7A41-F03A-4CC3-84DD-7908A98C3029}" sibTransId="{36D4FCC0-96AC-4D9A-821B-67190010025E}"/>
    <dgm:cxn modelId="{411428C2-788D-4A8C-890A-C4CD77E23EB1}" srcId="{03636D70-C5CC-44D0-9090-6C893D890B32}" destId="{72B559FE-4631-4979-ABE2-720169F19FFE}" srcOrd="0" destOrd="0" parTransId="{23E1483E-DA05-4E55-8CE3-E7F45AA95589}" sibTransId="{9E04BEF1-3F0E-4E0D-9877-1AF8FD8905CB}"/>
    <dgm:cxn modelId="{BD26908C-C7BD-4241-B2AD-4EC6F74FC5CA}" srcId="{D0F1D3FC-A641-4522-B22F-CBB6B3770505}" destId="{03636D70-C5CC-44D0-9090-6C893D890B32}" srcOrd="2" destOrd="0" parTransId="{0527C9B8-563C-40A7-BC18-BD3E41D4EC10}" sibTransId="{0E6AA4BF-05A7-4A86-B602-EFECFE4EAE05}"/>
    <dgm:cxn modelId="{F143A1B8-51FE-449C-9D47-488D8508642D}" srcId="{D0F1D3FC-A641-4522-B22F-CBB6B3770505}" destId="{F18BD6F5-BA21-4047-95DE-919CC4F0DD85}" srcOrd="1" destOrd="0" parTransId="{4F097EEA-D9DC-4CD0-9398-34766F8A39F4}" sibTransId="{5A6BF8FE-41BF-4072-96CE-4A99D9F5CCED}"/>
    <dgm:cxn modelId="{E4689BDA-EDAA-4628-919B-AAD386D9C7C0}" type="presOf" srcId="{F18BD6F5-BA21-4047-95DE-919CC4F0DD85}" destId="{11F3A4E6-3673-467D-B652-31535B5CCF92}" srcOrd="0" destOrd="0" presId="urn:microsoft.com/office/officeart/2005/8/layout/vList5"/>
    <dgm:cxn modelId="{ABF93ADE-4A20-4185-AFEE-BB7010E4B8ED}" type="presOf" srcId="{9D30F79E-D913-4D44-B72D-3775FA782D01}" destId="{43809A03-A421-4F8B-9703-B185E561B08C}" srcOrd="0" destOrd="0" presId="urn:microsoft.com/office/officeart/2005/8/layout/vList5"/>
    <dgm:cxn modelId="{3C56A630-ED82-4CD8-9739-35B56292C110}" srcId="{F18BD6F5-BA21-4047-95DE-919CC4F0DD85}" destId="{7C34341B-05DC-4A60-A4B2-1464D6A1C533}" srcOrd="0" destOrd="0" parTransId="{258B5E43-EA97-467A-AF3F-A77526918436}" sibTransId="{6C4F9647-AC83-4676-A89F-22A980E73A0A}"/>
    <dgm:cxn modelId="{B6A02EDC-EC59-49C5-B7E2-4B0D65ACBB76}" type="presParOf" srcId="{5A92D9BC-BC1C-42D2-B336-3515D4910C9D}" destId="{49987C9A-F287-462C-B9A7-A195BAE87CF6}" srcOrd="0" destOrd="0" presId="urn:microsoft.com/office/officeart/2005/8/layout/vList5"/>
    <dgm:cxn modelId="{56DEC8F9-018A-4A2D-AA4D-F13AA5F79CAF}" type="presParOf" srcId="{49987C9A-F287-462C-B9A7-A195BAE87CF6}" destId="{69A54277-AF35-416B-8FCD-DD64E858C07B}" srcOrd="0" destOrd="0" presId="urn:microsoft.com/office/officeart/2005/8/layout/vList5"/>
    <dgm:cxn modelId="{3D535006-C0C8-40DA-9A45-AC0D7E484FAA}" type="presParOf" srcId="{49987C9A-F287-462C-B9A7-A195BAE87CF6}" destId="{9145F7AE-1998-465A-9ED5-62EF33BC8E90}" srcOrd="1" destOrd="0" presId="urn:microsoft.com/office/officeart/2005/8/layout/vList5"/>
    <dgm:cxn modelId="{0CB2CE87-2091-4E6D-BCCF-0ADB0A63BCDB}" type="presParOf" srcId="{5A92D9BC-BC1C-42D2-B336-3515D4910C9D}" destId="{CA2DBFC2-7EE1-4DCB-A112-FDD571CAA234}" srcOrd="1" destOrd="0" presId="urn:microsoft.com/office/officeart/2005/8/layout/vList5"/>
    <dgm:cxn modelId="{1F591855-BFD9-44B9-A519-05C2F9C4B554}" type="presParOf" srcId="{5A92D9BC-BC1C-42D2-B336-3515D4910C9D}" destId="{1F84054E-9639-439B-9BAD-8859D29A7274}" srcOrd="2" destOrd="0" presId="urn:microsoft.com/office/officeart/2005/8/layout/vList5"/>
    <dgm:cxn modelId="{8E153DA2-1C50-44DD-BEB5-2D7C4AB39083}" type="presParOf" srcId="{1F84054E-9639-439B-9BAD-8859D29A7274}" destId="{11F3A4E6-3673-467D-B652-31535B5CCF92}" srcOrd="0" destOrd="0" presId="urn:microsoft.com/office/officeart/2005/8/layout/vList5"/>
    <dgm:cxn modelId="{D6A6C2DD-4D38-4740-926F-74FA6A920AF2}" type="presParOf" srcId="{1F84054E-9639-439B-9BAD-8859D29A7274}" destId="{AA6F39B6-2010-4359-A674-F1B39A9BE749}" srcOrd="1" destOrd="0" presId="urn:microsoft.com/office/officeart/2005/8/layout/vList5"/>
    <dgm:cxn modelId="{50EE4982-0F1C-439F-BED6-491E18D0A7A7}" type="presParOf" srcId="{5A92D9BC-BC1C-42D2-B336-3515D4910C9D}" destId="{280AE4C0-E9C5-47FB-B7B3-611A09203DE9}" srcOrd="3" destOrd="0" presId="urn:microsoft.com/office/officeart/2005/8/layout/vList5"/>
    <dgm:cxn modelId="{2922FF08-E21D-44EE-B296-7898EC57F280}" type="presParOf" srcId="{5A92D9BC-BC1C-42D2-B336-3515D4910C9D}" destId="{64B8E650-5F13-4B13-B7F8-155287FB0419}" srcOrd="4" destOrd="0" presId="urn:microsoft.com/office/officeart/2005/8/layout/vList5"/>
    <dgm:cxn modelId="{3D0DC526-FE69-4EC1-BBDC-897D6F530B44}" type="presParOf" srcId="{64B8E650-5F13-4B13-B7F8-155287FB0419}" destId="{0C2EF0D5-560D-4FA4-8F0A-D48CFE88728B}" srcOrd="0" destOrd="0" presId="urn:microsoft.com/office/officeart/2005/8/layout/vList5"/>
    <dgm:cxn modelId="{8971D4DA-D785-401E-A6F8-B6049B3D3B26}" type="presParOf" srcId="{64B8E650-5F13-4B13-B7F8-155287FB0419}" destId="{D5378879-E806-476B-AD60-98DF6C5A1DC6}" srcOrd="1" destOrd="0" presId="urn:microsoft.com/office/officeart/2005/8/layout/vList5"/>
    <dgm:cxn modelId="{9C7F9702-78D8-46B7-8764-51B46FCBF4E0}" type="presParOf" srcId="{5A92D9BC-BC1C-42D2-B336-3515D4910C9D}" destId="{7FA6E9B3-C587-4944-A592-23DD2EC9EB04}" srcOrd="5" destOrd="0" presId="urn:microsoft.com/office/officeart/2005/8/layout/vList5"/>
    <dgm:cxn modelId="{128230C2-4E42-41B4-A70A-A4CB2A4F75C0}" type="presParOf" srcId="{5A92D9BC-BC1C-42D2-B336-3515D4910C9D}" destId="{FE45818D-162D-4306-ADD7-FA93119F6322}" srcOrd="6" destOrd="0" presId="urn:microsoft.com/office/officeart/2005/8/layout/vList5"/>
    <dgm:cxn modelId="{20D4662F-051E-4958-BD69-C6224487F605}" type="presParOf" srcId="{FE45818D-162D-4306-ADD7-FA93119F6322}" destId="{28B44C7F-CD14-47B2-8E7F-887EC97AFECC}" srcOrd="0" destOrd="0" presId="urn:microsoft.com/office/officeart/2005/8/layout/vList5"/>
    <dgm:cxn modelId="{6B871F98-779A-4D67-90E0-F2E98DD645E2}" type="presParOf" srcId="{FE45818D-162D-4306-ADD7-FA93119F6322}" destId="{43809A03-A421-4F8B-9703-B185E561B08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668F32-1D89-4752-BB6E-E6CB0FCB17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D831C88-8199-4F8E-85B7-4869D1E65D7A}">
      <dgm:prSet custT="1"/>
      <dgm:spPr/>
      <dgm:t>
        <a:bodyPr/>
        <a:lstStyle/>
        <a:p>
          <a:pPr rtl="0"/>
          <a:r>
            <a:rPr lang="pt-BR" sz="3200" smtClean="0"/>
            <a:t>Entidades </a:t>
          </a:r>
          <a:endParaRPr lang="pt-BR" sz="3200"/>
        </a:p>
      </dgm:t>
    </dgm:pt>
    <dgm:pt modelId="{4146C117-6745-42F4-BCEB-B9664148CB8C}" type="parTrans" cxnId="{CB2BD7BA-0DD4-4CBC-AD27-2B8772342227}">
      <dgm:prSet/>
      <dgm:spPr/>
      <dgm:t>
        <a:bodyPr/>
        <a:lstStyle/>
        <a:p>
          <a:endParaRPr lang="pt-BR" sz="1050"/>
        </a:p>
      </dgm:t>
    </dgm:pt>
    <dgm:pt modelId="{C39A1E08-DABC-420A-B179-84EB2CB1B256}" type="sibTrans" cxnId="{CB2BD7BA-0DD4-4CBC-AD27-2B8772342227}">
      <dgm:prSet/>
      <dgm:spPr/>
      <dgm:t>
        <a:bodyPr/>
        <a:lstStyle/>
        <a:p>
          <a:endParaRPr lang="pt-BR" sz="1050"/>
        </a:p>
      </dgm:t>
    </dgm:pt>
    <dgm:pt modelId="{EE2283BC-C4A1-4B73-A013-F244F422E104}">
      <dgm:prSet custT="1"/>
      <dgm:spPr/>
      <dgm:t>
        <a:bodyPr/>
        <a:lstStyle/>
        <a:p>
          <a:pPr rtl="0"/>
          <a:r>
            <a:rPr lang="pt-BR" sz="2000" dirty="0" smtClean="0"/>
            <a:t>Classes de objetos que necessitam de uma </a:t>
          </a:r>
          <a:r>
            <a:rPr lang="pt-BR" sz="2000" dirty="0" smtClean="0">
              <a:solidFill>
                <a:srgbClr val="FF0000"/>
              </a:solidFill>
            </a:rPr>
            <a:t>identidade</a:t>
          </a:r>
          <a:r>
            <a:rPr lang="pt-BR" sz="2000" dirty="0" smtClean="0"/>
            <a:t>. </a:t>
          </a:r>
          <a:endParaRPr lang="pt-BR" sz="2000" dirty="0"/>
        </a:p>
      </dgm:t>
    </dgm:pt>
    <dgm:pt modelId="{8B0A4799-25CF-40EB-A6C1-685EA3F7A416}" type="parTrans" cxnId="{82D5F6A9-FBEA-419F-A3CC-6DFC636CE514}">
      <dgm:prSet/>
      <dgm:spPr/>
      <dgm:t>
        <a:bodyPr/>
        <a:lstStyle/>
        <a:p>
          <a:endParaRPr lang="pt-BR" sz="1050"/>
        </a:p>
      </dgm:t>
    </dgm:pt>
    <dgm:pt modelId="{DB391013-9FCB-4CDE-A2C7-7A7C4C92D517}" type="sibTrans" cxnId="{82D5F6A9-FBEA-419F-A3CC-6DFC636CE514}">
      <dgm:prSet/>
      <dgm:spPr/>
      <dgm:t>
        <a:bodyPr/>
        <a:lstStyle/>
        <a:p>
          <a:endParaRPr lang="pt-BR" sz="1050"/>
        </a:p>
      </dgm:t>
    </dgm:pt>
    <dgm:pt modelId="{477D96C9-B8FA-48CC-BD03-8E213B007AE2}">
      <dgm:prSet custT="1"/>
      <dgm:spPr/>
      <dgm:t>
        <a:bodyPr/>
        <a:lstStyle/>
        <a:p>
          <a:pPr rtl="0"/>
          <a:r>
            <a:rPr lang="pt-BR" sz="2000" dirty="0" smtClean="0"/>
            <a:t>Normalmente são elementos do domínio que possuem </a:t>
          </a:r>
          <a:r>
            <a:rPr lang="pt-BR" sz="2000" dirty="0" smtClean="0">
              <a:solidFill>
                <a:srgbClr val="FF0000"/>
              </a:solidFill>
            </a:rPr>
            <a:t>ciclo de vida </a:t>
          </a:r>
          <a:r>
            <a:rPr lang="pt-BR" sz="2000" dirty="0" smtClean="0"/>
            <a:t>dentro de nossa aplicação</a:t>
          </a:r>
          <a:endParaRPr lang="pt-BR" sz="2000" dirty="0"/>
        </a:p>
      </dgm:t>
    </dgm:pt>
    <dgm:pt modelId="{72143E75-29D5-4C84-B553-D71009B250FF}" type="parTrans" cxnId="{979B9C8A-D359-4ABF-98DD-339810B56BB3}">
      <dgm:prSet/>
      <dgm:spPr/>
      <dgm:t>
        <a:bodyPr/>
        <a:lstStyle/>
        <a:p>
          <a:endParaRPr lang="pt-BR" sz="1050"/>
        </a:p>
      </dgm:t>
    </dgm:pt>
    <dgm:pt modelId="{893CDB51-568E-4E14-BDEF-046F84792973}" type="sibTrans" cxnId="{979B9C8A-D359-4ABF-98DD-339810B56BB3}">
      <dgm:prSet/>
      <dgm:spPr/>
      <dgm:t>
        <a:bodyPr/>
        <a:lstStyle/>
        <a:p>
          <a:endParaRPr lang="pt-BR" sz="1050"/>
        </a:p>
      </dgm:t>
    </dgm:pt>
    <dgm:pt modelId="{7BE3A86B-5C18-45AA-B751-EEB47D7D9D09}">
      <dgm:prSet custT="1"/>
      <dgm:spPr/>
      <dgm:t>
        <a:bodyPr/>
        <a:lstStyle/>
        <a:p>
          <a:pPr rtl="0"/>
          <a:r>
            <a:rPr lang="pt-BR" sz="2000" dirty="0" smtClean="0"/>
            <a:t>Exemplo: um Cliente, se cadastra no sistema, faz compras, se torna inativo, é excluído, etc.;</a:t>
          </a:r>
          <a:endParaRPr lang="pt-BR" sz="2000" dirty="0"/>
        </a:p>
      </dgm:t>
    </dgm:pt>
    <dgm:pt modelId="{CE1991FC-856C-4E6C-8E6E-63893A7033BE}" type="parTrans" cxnId="{2C30A463-E963-49D0-A7C9-C0A25238C0AA}">
      <dgm:prSet/>
      <dgm:spPr/>
      <dgm:t>
        <a:bodyPr/>
        <a:lstStyle/>
        <a:p>
          <a:endParaRPr lang="pt-BR" sz="1050"/>
        </a:p>
      </dgm:t>
    </dgm:pt>
    <dgm:pt modelId="{EEC510BC-C552-413D-80DE-4A586554F5FD}" type="sibTrans" cxnId="{2C30A463-E963-49D0-A7C9-C0A25238C0AA}">
      <dgm:prSet/>
      <dgm:spPr/>
      <dgm:t>
        <a:bodyPr/>
        <a:lstStyle/>
        <a:p>
          <a:endParaRPr lang="pt-BR" sz="1050"/>
        </a:p>
      </dgm:t>
    </dgm:pt>
    <dgm:pt modelId="{06017501-A7A2-4FFB-A4B3-FFDA5AD7DE5C}" type="pres">
      <dgm:prSet presAssocID="{6F668F32-1D89-4752-BB6E-E6CB0FCB17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22292EA-3C90-488B-AEEC-E9375F8430C4}" type="pres">
      <dgm:prSet presAssocID="{BD831C88-8199-4F8E-85B7-4869D1E65D7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51607CA-ED1E-4467-909D-253D7F47D01B}" type="pres">
      <dgm:prSet presAssocID="{BD831C88-8199-4F8E-85B7-4869D1E65D7A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774814C-EBDD-47B8-9ECE-A1D7D772EBF7}" type="presOf" srcId="{EE2283BC-C4A1-4B73-A013-F244F422E104}" destId="{151607CA-ED1E-4467-909D-253D7F47D01B}" srcOrd="0" destOrd="0" presId="urn:microsoft.com/office/officeart/2005/8/layout/vList2"/>
    <dgm:cxn modelId="{44D6FAF0-CC34-4C1A-8E66-4D22AD6F8318}" type="presOf" srcId="{7BE3A86B-5C18-45AA-B751-EEB47D7D9D09}" destId="{151607CA-ED1E-4467-909D-253D7F47D01B}" srcOrd="0" destOrd="2" presId="urn:microsoft.com/office/officeart/2005/8/layout/vList2"/>
    <dgm:cxn modelId="{82D5F6A9-FBEA-419F-A3CC-6DFC636CE514}" srcId="{BD831C88-8199-4F8E-85B7-4869D1E65D7A}" destId="{EE2283BC-C4A1-4B73-A013-F244F422E104}" srcOrd="0" destOrd="0" parTransId="{8B0A4799-25CF-40EB-A6C1-685EA3F7A416}" sibTransId="{DB391013-9FCB-4CDE-A2C7-7A7C4C92D517}"/>
    <dgm:cxn modelId="{188E42A6-19B7-478A-98CF-0E2031B9AA9F}" type="presOf" srcId="{6F668F32-1D89-4752-BB6E-E6CB0FCB179D}" destId="{06017501-A7A2-4FFB-A4B3-FFDA5AD7DE5C}" srcOrd="0" destOrd="0" presId="urn:microsoft.com/office/officeart/2005/8/layout/vList2"/>
    <dgm:cxn modelId="{E24F0871-04EB-4E06-8962-1DCDCDD0B299}" type="presOf" srcId="{477D96C9-B8FA-48CC-BD03-8E213B007AE2}" destId="{151607CA-ED1E-4467-909D-253D7F47D01B}" srcOrd="0" destOrd="1" presId="urn:microsoft.com/office/officeart/2005/8/layout/vList2"/>
    <dgm:cxn modelId="{979B9C8A-D359-4ABF-98DD-339810B56BB3}" srcId="{BD831C88-8199-4F8E-85B7-4869D1E65D7A}" destId="{477D96C9-B8FA-48CC-BD03-8E213B007AE2}" srcOrd="1" destOrd="0" parTransId="{72143E75-29D5-4C84-B553-D71009B250FF}" sibTransId="{893CDB51-568E-4E14-BDEF-046F84792973}"/>
    <dgm:cxn modelId="{68DCBAD7-3F8A-4EB5-BBEF-CB9C42EAD42B}" type="presOf" srcId="{BD831C88-8199-4F8E-85B7-4869D1E65D7A}" destId="{822292EA-3C90-488B-AEEC-E9375F8430C4}" srcOrd="0" destOrd="0" presId="urn:microsoft.com/office/officeart/2005/8/layout/vList2"/>
    <dgm:cxn modelId="{CB2BD7BA-0DD4-4CBC-AD27-2B8772342227}" srcId="{6F668F32-1D89-4752-BB6E-E6CB0FCB179D}" destId="{BD831C88-8199-4F8E-85B7-4869D1E65D7A}" srcOrd="0" destOrd="0" parTransId="{4146C117-6745-42F4-BCEB-B9664148CB8C}" sibTransId="{C39A1E08-DABC-420A-B179-84EB2CB1B256}"/>
    <dgm:cxn modelId="{2C30A463-E963-49D0-A7C9-C0A25238C0AA}" srcId="{BD831C88-8199-4F8E-85B7-4869D1E65D7A}" destId="{7BE3A86B-5C18-45AA-B751-EEB47D7D9D09}" srcOrd="2" destOrd="0" parTransId="{CE1991FC-856C-4E6C-8E6E-63893A7033BE}" sibTransId="{EEC510BC-C552-413D-80DE-4A586554F5FD}"/>
    <dgm:cxn modelId="{72CEF054-C8C3-45F4-998C-C470AEE7C4E4}" type="presParOf" srcId="{06017501-A7A2-4FFB-A4B3-FFDA5AD7DE5C}" destId="{822292EA-3C90-488B-AEEC-E9375F8430C4}" srcOrd="0" destOrd="0" presId="urn:microsoft.com/office/officeart/2005/8/layout/vList2"/>
    <dgm:cxn modelId="{2AA17A69-F5E0-42CA-AD1A-623BB7D448E8}" type="presParOf" srcId="{06017501-A7A2-4FFB-A4B3-FFDA5AD7DE5C}" destId="{151607CA-ED1E-4467-909D-253D7F47D01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668F32-1D89-4752-BB6E-E6CB0FCB17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D8660EF-907A-4BE6-9858-4559EEEC5C9F}">
      <dgm:prSet custT="1"/>
      <dgm:spPr/>
      <dgm:t>
        <a:bodyPr/>
        <a:lstStyle/>
        <a:p>
          <a:pPr rtl="0"/>
          <a:r>
            <a:rPr lang="pt-BR" sz="3600" smtClean="0"/>
            <a:t>Objetos de Valores </a:t>
          </a:r>
          <a:endParaRPr lang="pt-BR" sz="3600"/>
        </a:p>
      </dgm:t>
    </dgm:pt>
    <dgm:pt modelId="{9B5750E2-050E-4CB7-BACA-90E655B86A22}" type="parTrans" cxnId="{17465D82-E39D-4BF9-BB36-67BCF2D59797}">
      <dgm:prSet/>
      <dgm:spPr/>
      <dgm:t>
        <a:bodyPr/>
        <a:lstStyle/>
        <a:p>
          <a:endParaRPr lang="pt-BR" sz="1000"/>
        </a:p>
      </dgm:t>
    </dgm:pt>
    <dgm:pt modelId="{911541DB-22DB-471D-8A43-7E572A766DE6}" type="sibTrans" cxnId="{17465D82-E39D-4BF9-BB36-67BCF2D59797}">
      <dgm:prSet/>
      <dgm:spPr/>
      <dgm:t>
        <a:bodyPr/>
        <a:lstStyle/>
        <a:p>
          <a:endParaRPr lang="pt-BR" sz="1000"/>
        </a:p>
      </dgm:t>
    </dgm:pt>
    <dgm:pt modelId="{716C9B57-D346-4F6E-8629-8EE0763F788F}">
      <dgm:prSet custT="1"/>
      <dgm:spPr/>
      <dgm:t>
        <a:bodyPr/>
        <a:lstStyle/>
        <a:p>
          <a:pPr rtl="0"/>
          <a:r>
            <a:rPr lang="pt-BR" sz="2800" dirty="0" smtClean="0"/>
            <a:t>Objetos que </a:t>
          </a:r>
          <a:r>
            <a:rPr lang="pt-BR" sz="2800" dirty="0" smtClean="0">
              <a:solidFill>
                <a:srgbClr val="FF0000"/>
              </a:solidFill>
            </a:rPr>
            <a:t>só carregam valores</a:t>
          </a:r>
          <a:r>
            <a:rPr lang="pt-BR" sz="2800" dirty="0" smtClean="0"/>
            <a:t>, mas que não possuem distinção de identidade. Bons exemplos de objetos de valores seriam: Dinheiro ou Cores.</a:t>
          </a:r>
          <a:endParaRPr lang="pt-BR" sz="2800" dirty="0"/>
        </a:p>
      </dgm:t>
    </dgm:pt>
    <dgm:pt modelId="{6EBF17B1-E7AF-4C3A-AED6-B27E7BAA25B9}" type="parTrans" cxnId="{A75F7231-488C-4A6C-9BCA-9C5D5BB031E1}">
      <dgm:prSet/>
      <dgm:spPr/>
      <dgm:t>
        <a:bodyPr/>
        <a:lstStyle/>
        <a:p>
          <a:endParaRPr lang="pt-BR" sz="1000"/>
        </a:p>
      </dgm:t>
    </dgm:pt>
    <dgm:pt modelId="{CB85AF5D-8C26-47D2-90B9-961FDCFB8E56}" type="sibTrans" cxnId="{A75F7231-488C-4A6C-9BCA-9C5D5BB031E1}">
      <dgm:prSet/>
      <dgm:spPr/>
      <dgm:t>
        <a:bodyPr/>
        <a:lstStyle/>
        <a:p>
          <a:endParaRPr lang="pt-BR" sz="1000"/>
        </a:p>
      </dgm:t>
    </dgm:pt>
    <dgm:pt modelId="{06017501-A7A2-4FFB-A4B3-FFDA5AD7DE5C}" type="pres">
      <dgm:prSet presAssocID="{6F668F32-1D89-4752-BB6E-E6CB0FCB17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ABF5439-E80A-4CBA-BE11-5D5A6873EB59}" type="pres">
      <dgm:prSet presAssocID="{ED8660EF-907A-4BE6-9858-4559EEEC5C9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A594217-A120-497F-9100-A05A9C522AFB}" type="pres">
      <dgm:prSet presAssocID="{ED8660EF-907A-4BE6-9858-4559EEEC5C9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7465D82-E39D-4BF9-BB36-67BCF2D59797}" srcId="{6F668F32-1D89-4752-BB6E-E6CB0FCB179D}" destId="{ED8660EF-907A-4BE6-9858-4559EEEC5C9F}" srcOrd="0" destOrd="0" parTransId="{9B5750E2-050E-4CB7-BACA-90E655B86A22}" sibTransId="{911541DB-22DB-471D-8A43-7E572A766DE6}"/>
    <dgm:cxn modelId="{A75F7231-488C-4A6C-9BCA-9C5D5BB031E1}" srcId="{ED8660EF-907A-4BE6-9858-4559EEEC5C9F}" destId="{716C9B57-D346-4F6E-8629-8EE0763F788F}" srcOrd="0" destOrd="0" parTransId="{6EBF17B1-E7AF-4C3A-AED6-B27E7BAA25B9}" sibTransId="{CB85AF5D-8C26-47D2-90B9-961FDCFB8E56}"/>
    <dgm:cxn modelId="{04A2CE43-50FA-4CC8-8684-D1FD9FA3DF41}" type="presOf" srcId="{ED8660EF-907A-4BE6-9858-4559EEEC5C9F}" destId="{BABF5439-E80A-4CBA-BE11-5D5A6873EB59}" srcOrd="0" destOrd="0" presId="urn:microsoft.com/office/officeart/2005/8/layout/vList2"/>
    <dgm:cxn modelId="{814A84D3-3F02-4C76-B586-CCAED05AF363}" type="presOf" srcId="{6F668F32-1D89-4752-BB6E-E6CB0FCB179D}" destId="{06017501-A7A2-4FFB-A4B3-FFDA5AD7DE5C}" srcOrd="0" destOrd="0" presId="urn:microsoft.com/office/officeart/2005/8/layout/vList2"/>
    <dgm:cxn modelId="{A5A20A63-D7D5-41A7-942F-529D4E4B8301}" type="presOf" srcId="{716C9B57-D346-4F6E-8629-8EE0763F788F}" destId="{CA594217-A120-497F-9100-A05A9C522AFB}" srcOrd="0" destOrd="0" presId="urn:microsoft.com/office/officeart/2005/8/layout/vList2"/>
    <dgm:cxn modelId="{D31AA4E8-4F59-4B5F-8FB0-923CAF755F24}" type="presParOf" srcId="{06017501-A7A2-4FFB-A4B3-FFDA5AD7DE5C}" destId="{BABF5439-E80A-4CBA-BE11-5D5A6873EB59}" srcOrd="0" destOrd="0" presId="urn:microsoft.com/office/officeart/2005/8/layout/vList2"/>
    <dgm:cxn modelId="{16F9FD84-37C2-47D4-B477-A511104DD3CD}" type="presParOf" srcId="{06017501-A7A2-4FFB-A4B3-FFDA5AD7DE5C}" destId="{CA594217-A120-497F-9100-A05A9C522AF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668F32-1D89-4752-BB6E-E6CB0FCB17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D40B8DC-32E2-494C-A5A5-F12CF2CE8AF4}">
      <dgm:prSet custT="1"/>
      <dgm:spPr/>
      <dgm:t>
        <a:bodyPr/>
        <a:lstStyle/>
        <a:p>
          <a:pPr rtl="0"/>
          <a:r>
            <a:rPr lang="pt-BR" sz="3200" smtClean="0"/>
            <a:t>Repositórios</a:t>
          </a:r>
          <a:endParaRPr lang="pt-BR" sz="3200"/>
        </a:p>
      </dgm:t>
    </dgm:pt>
    <dgm:pt modelId="{05432107-A82C-41D9-8A25-0638C31C1F09}" type="parTrans" cxnId="{D884BE5C-2A54-40EE-BE16-1688C755F069}">
      <dgm:prSet/>
      <dgm:spPr/>
      <dgm:t>
        <a:bodyPr/>
        <a:lstStyle/>
        <a:p>
          <a:endParaRPr lang="pt-BR" sz="1050"/>
        </a:p>
      </dgm:t>
    </dgm:pt>
    <dgm:pt modelId="{C4BDD316-4EF5-471B-9876-761F44C5E544}" type="sibTrans" cxnId="{D884BE5C-2A54-40EE-BE16-1688C755F069}">
      <dgm:prSet/>
      <dgm:spPr/>
      <dgm:t>
        <a:bodyPr/>
        <a:lstStyle/>
        <a:p>
          <a:endParaRPr lang="pt-BR" sz="1050"/>
        </a:p>
      </dgm:t>
    </dgm:pt>
    <dgm:pt modelId="{7D03F4BB-27CF-47C8-92FF-AC84B2EB61C1}">
      <dgm:prSet custT="1"/>
      <dgm:spPr/>
      <dgm:t>
        <a:bodyPr/>
        <a:lstStyle/>
        <a:p>
          <a:pPr rtl="0"/>
          <a:r>
            <a:rPr lang="pt-BR" sz="2400" dirty="0" smtClean="0"/>
            <a:t>Classes responsáveis por administrar o ciclo de vida dos outros objetos, normalmente Entidades, Objetos de Valor e Agregados. Os repositórios são interfaces que centralizam operações de criação, alteração e remoção de objetos. </a:t>
          </a:r>
          <a:endParaRPr lang="pt-BR" sz="2400" dirty="0"/>
        </a:p>
      </dgm:t>
    </dgm:pt>
    <dgm:pt modelId="{CF736E84-9F11-413F-B13F-B8FE3F81C11C}" type="parTrans" cxnId="{66DB89A1-9927-4C85-A8D2-96E571313864}">
      <dgm:prSet/>
      <dgm:spPr/>
      <dgm:t>
        <a:bodyPr/>
        <a:lstStyle/>
        <a:p>
          <a:endParaRPr lang="pt-BR" sz="1050"/>
        </a:p>
      </dgm:t>
    </dgm:pt>
    <dgm:pt modelId="{9CF92528-15CD-403F-B1DD-8EB0C6F581E8}" type="sibTrans" cxnId="{66DB89A1-9927-4C85-A8D2-96E571313864}">
      <dgm:prSet/>
      <dgm:spPr/>
      <dgm:t>
        <a:bodyPr/>
        <a:lstStyle/>
        <a:p>
          <a:endParaRPr lang="pt-BR" sz="1050"/>
        </a:p>
      </dgm:t>
    </dgm:pt>
    <dgm:pt modelId="{06017501-A7A2-4FFB-A4B3-FFDA5AD7DE5C}" type="pres">
      <dgm:prSet presAssocID="{6F668F32-1D89-4752-BB6E-E6CB0FCB17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EB9A16D-E43E-40EB-93A7-B80482C62BC8}" type="pres">
      <dgm:prSet presAssocID="{BD40B8DC-32E2-494C-A5A5-F12CF2CE8AF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DF3AA7F-7727-4E1E-B16B-4B57B5D02512}" type="pres">
      <dgm:prSet presAssocID="{BD40B8DC-32E2-494C-A5A5-F12CF2CE8AF4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D884BE5C-2A54-40EE-BE16-1688C755F069}" srcId="{6F668F32-1D89-4752-BB6E-E6CB0FCB179D}" destId="{BD40B8DC-32E2-494C-A5A5-F12CF2CE8AF4}" srcOrd="0" destOrd="0" parTransId="{05432107-A82C-41D9-8A25-0638C31C1F09}" sibTransId="{C4BDD316-4EF5-471B-9876-761F44C5E544}"/>
    <dgm:cxn modelId="{B30A2DCD-7FE2-41B8-8621-8CF59D5C536B}" type="presOf" srcId="{BD40B8DC-32E2-494C-A5A5-F12CF2CE8AF4}" destId="{0EB9A16D-E43E-40EB-93A7-B80482C62BC8}" srcOrd="0" destOrd="0" presId="urn:microsoft.com/office/officeart/2005/8/layout/vList2"/>
    <dgm:cxn modelId="{66DB89A1-9927-4C85-A8D2-96E571313864}" srcId="{BD40B8DC-32E2-494C-A5A5-F12CF2CE8AF4}" destId="{7D03F4BB-27CF-47C8-92FF-AC84B2EB61C1}" srcOrd="0" destOrd="0" parTransId="{CF736E84-9F11-413F-B13F-B8FE3F81C11C}" sibTransId="{9CF92528-15CD-403F-B1DD-8EB0C6F581E8}"/>
    <dgm:cxn modelId="{E51815A2-60C2-44D6-8CE0-84FCAA9896FE}" type="presOf" srcId="{6F668F32-1D89-4752-BB6E-E6CB0FCB179D}" destId="{06017501-A7A2-4FFB-A4B3-FFDA5AD7DE5C}" srcOrd="0" destOrd="0" presId="urn:microsoft.com/office/officeart/2005/8/layout/vList2"/>
    <dgm:cxn modelId="{D3EC176A-CF16-4F6C-BF56-59735C3680D4}" type="presOf" srcId="{7D03F4BB-27CF-47C8-92FF-AC84B2EB61C1}" destId="{BDF3AA7F-7727-4E1E-B16B-4B57B5D02512}" srcOrd="0" destOrd="0" presId="urn:microsoft.com/office/officeart/2005/8/layout/vList2"/>
    <dgm:cxn modelId="{8B7175F8-16A2-4A56-B60D-C676DA6DB8AA}" type="presParOf" srcId="{06017501-A7A2-4FFB-A4B3-FFDA5AD7DE5C}" destId="{0EB9A16D-E43E-40EB-93A7-B80482C62BC8}" srcOrd="0" destOrd="0" presId="urn:microsoft.com/office/officeart/2005/8/layout/vList2"/>
    <dgm:cxn modelId="{619D1428-AC99-4F72-B21F-740690278927}" type="presParOf" srcId="{06017501-A7A2-4FFB-A4B3-FFDA5AD7DE5C}" destId="{BDF3AA7F-7727-4E1E-B16B-4B57B5D0251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F668F32-1D89-4752-BB6E-E6CB0FCB17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D03F4BB-27CF-47C8-92FF-AC84B2EB61C1}">
      <dgm:prSet/>
      <dgm:spPr/>
      <dgm:t>
        <a:bodyPr/>
        <a:lstStyle/>
        <a:p>
          <a:pPr rtl="0"/>
          <a:r>
            <a:rPr lang="pt-BR" dirty="0" smtClean="0"/>
            <a:t>Módulos</a:t>
          </a:r>
          <a:endParaRPr lang="pt-BR" dirty="0"/>
        </a:p>
      </dgm:t>
    </dgm:pt>
    <dgm:pt modelId="{CF736E84-9F11-413F-B13F-B8FE3F81C11C}" type="parTrans" cxnId="{66DB89A1-9927-4C85-A8D2-96E571313864}">
      <dgm:prSet/>
      <dgm:spPr/>
      <dgm:t>
        <a:bodyPr/>
        <a:lstStyle/>
        <a:p>
          <a:endParaRPr lang="pt-BR"/>
        </a:p>
      </dgm:t>
    </dgm:pt>
    <dgm:pt modelId="{9CF92528-15CD-403F-B1DD-8EB0C6F581E8}" type="sibTrans" cxnId="{66DB89A1-9927-4C85-A8D2-96E571313864}">
      <dgm:prSet/>
      <dgm:spPr/>
      <dgm:t>
        <a:bodyPr/>
        <a:lstStyle/>
        <a:p>
          <a:endParaRPr lang="pt-BR"/>
        </a:p>
      </dgm:t>
    </dgm:pt>
    <dgm:pt modelId="{4427295C-4C4B-4D4B-BFCF-6AD0BF115E1F}">
      <dgm:prSet/>
      <dgm:spPr/>
      <dgm:t>
        <a:bodyPr/>
        <a:lstStyle/>
        <a:p>
          <a:pPr rtl="0"/>
          <a:r>
            <a:rPr lang="pt-BR" dirty="0" smtClean="0"/>
            <a:t>Abstrações que têm por objetivos agrupar classes por um determinado conceito do domínio. </a:t>
          </a:r>
          <a:endParaRPr lang="pt-BR" dirty="0"/>
        </a:p>
      </dgm:t>
    </dgm:pt>
    <dgm:pt modelId="{CD55C2EE-C738-4255-A97D-DCB49B4E134C}" type="sibTrans" cxnId="{791D866D-6321-4E61-A8D4-79626707B290}">
      <dgm:prSet/>
      <dgm:spPr/>
      <dgm:t>
        <a:bodyPr/>
        <a:lstStyle/>
        <a:p>
          <a:endParaRPr lang="pt-BR"/>
        </a:p>
      </dgm:t>
    </dgm:pt>
    <dgm:pt modelId="{0A86A0F9-EF10-45FB-98E1-7FC1D60373EB}" type="parTrans" cxnId="{791D866D-6321-4E61-A8D4-79626707B290}">
      <dgm:prSet/>
      <dgm:spPr/>
      <dgm:t>
        <a:bodyPr/>
        <a:lstStyle/>
        <a:p>
          <a:endParaRPr lang="pt-BR"/>
        </a:p>
      </dgm:t>
    </dgm:pt>
    <dgm:pt modelId="{BCC42698-B078-466A-B510-913B23DE5E20}">
      <dgm:prSet/>
      <dgm:spPr/>
      <dgm:t>
        <a:bodyPr/>
        <a:lstStyle/>
        <a:p>
          <a:pPr rtl="0"/>
          <a:r>
            <a:rPr lang="pt-BR" dirty="0" smtClean="0"/>
            <a:t>Exemplo: Várias classes que compõem informações de Paciente num sistema médico, podemos criar um módulo chamado paciente e colocar classes como Ficha, </a:t>
          </a:r>
          <a:r>
            <a:rPr lang="pt-BR" dirty="0" err="1" smtClean="0"/>
            <a:t>PrescricaoMedica</a:t>
          </a:r>
          <a:r>
            <a:rPr lang="pt-BR" dirty="0" smtClean="0"/>
            <a:t>, </a:t>
          </a:r>
          <a:r>
            <a:rPr lang="pt-BR" dirty="0" err="1" smtClean="0"/>
            <a:t>RegistroDeConsulta</a:t>
          </a:r>
          <a:r>
            <a:rPr lang="pt-BR" dirty="0" smtClean="0"/>
            <a:t> e </a:t>
          </a:r>
          <a:r>
            <a:rPr lang="pt-BR" dirty="0" err="1" smtClean="0"/>
            <a:t>HistoricoDeCirurgias</a:t>
          </a:r>
          <a:r>
            <a:rPr lang="pt-BR" dirty="0" smtClean="0"/>
            <a:t> num mesmo pacote.</a:t>
          </a:r>
          <a:endParaRPr lang="pt-BR" dirty="0"/>
        </a:p>
      </dgm:t>
    </dgm:pt>
    <dgm:pt modelId="{0CB25AE5-63D7-4B20-8A4E-85EE5B943386}" type="parTrans" cxnId="{6976536E-13E2-4733-97C3-8D6A89153EE4}">
      <dgm:prSet/>
      <dgm:spPr/>
      <dgm:t>
        <a:bodyPr/>
        <a:lstStyle/>
        <a:p>
          <a:endParaRPr lang="pt-BR"/>
        </a:p>
      </dgm:t>
    </dgm:pt>
    <dgm:pt modelId="{9F219A76-7CFC-4472-9885-1FB0EBC90613}" type="sibTrans" cxnId="{6976536E-13E2-4733-97C3-8D6A89153EE4}">
      <dgm:prSet/>
      <dgm:spPr/>
      <dgm:t>
        <a:bodyPr/>
        <a:lstStyle/>
        <a:p>
          <a:endParaRPr lang="pt-BR"/>
        </a:p>
      </dgm:t>
    </dgm:pt>
    <dgm:pt modelId="{06017501-A7A2-4FFB-A4B3-FFDA5AD7DE5C}" type="pres">
      <dgm:prSet presAssocID="{6F668F32-1D89-4752-BB6E-E6CB0FCB17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AF2658C-8384-448F-836C-6E094EB13179}" type="pres">
      <dgm:prSet presAssocID="{7D03F4BB-27CF-47C8-92FF-AC84B2EB61C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43C2F41-FD20-4704-9A22-07DBA477EF3C}" type="pres">
      <dgm:prSet presAssocID="{7D03F4BB-27CF-47C8-92FF-AC84B2EB61C1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228934B-FF4E-4113-BEE2-7A3458B635BB}" type="presOf" srcId="{6F668F32-1D89-4752-BB6E-E6CB0FCB179D}" destId="{06017501-A7A2-4FFB-A4B3-FFDA5AD7DE5C}" srcOrd="0" destOrd="0" presId="urn:microsoft.com/office/officeart/2005/8/layout/vList2"/>
    <dgm:cxn modelId="{4D6BA360-36FE-4490-9E63-E62EAA7AABC9}" type="presOf" srcId="{7D03F4BB-27CF-47C8-92FF-AC84B2EB61C1}" destId="{7AF2658C-8384-448F-836C-6E094EB13179}" srcOrd="0" destOrd="0" presId="urn:microsoft.com/office/officeart/2005/8/layout/vList2"/>
    <dgm:cxn modelId="{945D786A-013B-42AD-B256-7FFC7DDE08DF}" type="presOf" srcId="{BCC42698-B078-466A-B510-913B23DE5E20}" destId="{F43C2F41-FD20-4704-9A22-07DBA477EF3C}" srcOrd="0" destOrd="1" presId="urn:microsoft.com/office/officeart/2005/8/layout/vList2"/>
    <dgm:cxn modelId="{66DB89A1-9927-4C85-A8D2-96E571313864}" srcId="{6F668F32-1D89-4752-BB6E-E6CB0FCB179D}" destId="{7D03F4BB-27CF-47C8-92FF-AC84B2EB61C1}" srcOrd="0" destOrd="0" parTransId="{CF736E84-9F11-413F-B13F-B8FE3F81C11C}" sibTransId="{9CF92528-15CD-403F-B1DD-8EB0C6F581E8}"/>
    <dgm:cxn modelId="{791D866D-6321-4E61-A8D4-79626707B290}" srcId="{7D03F4BB-27CF-47C8-92FF-AC84B2EB61C1}" destId="{4427295C-4C4B-4D4B-BFCF-6AD0BF115E1F}" srcOrd="0" destOrd="0" parTransId="{0A86A0F9-EF10-45FB-98E1-7FC1D60373EB}" sibTransId="{CD55C2EE-C738-4255-A97D-DCB49B4E134C}"/>
    <dgm:cxn modelId="{CB4F4AFB-E84D-4C3E-B1A6-61A7EB3EA4C7}" type="presOf" srcId="{4427295C-4C4B-4D4B-BFCF-6AD0BF115E1F}" destId="{F43C2F41-FD20-4704-9A22-07DBA477EF3C}" srcOrd="0" destOrd="0" presId="urn:microsoft.com/office/officeart/2005/8/layout/vList2"/>
    <dgm:cxn modelId="{6976536E-13E2-4733-97C3-8D6A89153EE4}" srcId="{7D03F4BB-27CF-47C8-92FF-AC84B2EB61C1}" destId="{BCC42698-B078-466A-B510-913B23DE5E20}" srcOrd="1" destOrd="0" parTransId="{0CB25AE5-63D7-4B20-8A4E-85EE5B943386}" sibTransId="{9F219A76-7CFC-4472-9885-1FB0EBC90613}"/>
    <dgm:cxn modelId="{48A21FC9-4CF9-4F55-82F3-6ED463B4FE30}" type="presParOf" srcId="{06017501-A7A2-4FFB-A4B3-FFDA5AD7DE5C}" destId="{7AF2658C-8384-448F-836C-6E094EB13179}" srcOrd="0" destOrd="0" presId="urn:microsoft.com/office/officeart/2005/8/layout/vList2"/>
    <dgm:cxn modelId="{D27440AD-CB7C-411F-B838-929617442F1D}" type="presParOf" srcId="{06017501-A7A2-4FFB-A4B3-FFDA5AD7DE5C}" destId="{F43C2F41-FD20-4704-9A22-07DBA477EF3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5F7AE-1998-465A-9ED5-62EF33BC8E90}">
      <dsp:nvSpPr>
        <dsp:cNvPr id="0" name=""/>
        <dsp:cNvSpPr/>
      </dsp:nvSpPr>
      <dsp:spPr>
        <a:xfrm rot="5400000">
          <a:off x="5493554" y="-2285247"/>
          <a:ext cx="764596" cy="553021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smtClean="0"/>
            <a:t>O contato dos desenvolvedores com os especialistas do domínio é algo essencial quando se faz DDD (o pessoal de métodos ágeis já sabe disso faz tempo);</a:t>
          </a:r>
          <a:endParaRPr lang="pt-BR" sz="1200" kern="1200"/>
        </a:p>
      </dsp:txBody>
      <dsp:txXfrm rot="-5400000">
        <a:off x="3110746" y="134886"/>
        <a:ext cx="5492889" cy="689946"/>
      </dsp:txXfrm>
    </dsp:sp>
    <dsp:sp modelId="{69A54277-AF35-416B-8FCD-DD64E858C07B}">
      <dsp:nvSpPr>
        <dsp:cNvPr id="0" name=""/>
        <dsp:cNvSpPr/>
      </dsp:nvSpPr>
      <dsp:spPr>
        <a:xfrm>
          <a:off x="0" y="1987"/>
          <a:ext cx="3110745" cy="95574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Alinhamento do código com o negócio </a:t>
          </a:r>
          <a:endParaRPr lang="pt-BR" sz="2500" kern="1200" dirty="0"/>
        </a:p>
      </dsp:txBody>
      <dsp:txXfrm>
        <a:off x="46656" y="48643"/>
        <a:ext cx="3017433" cy="862433"/>
      </dsp:txXfrm>
    </dsp:sp>
    <dsp:sp modelId="{AA6F39B6-2010-4359-A674-F1B39A9BE749}">
      <dsp:nvSpPr>
        <dsp:cNvPr id="0" name=""/>
        <dsp:cNvSpPr/>
      </dsp:nvSpPr>
      <dsp:spPr>
        <a:xfrm rot="5400000">
          <a:off x="5493554" y="-1281714"/>
          <a:ext cx="764596" cy="5530214"/>
        </a:xfrm>
        <a:prstGeom prst="round2SameRect">
          <a:avLst/>
        </a:prstGeom>
        <a:solidFill>
          <a:schemeClr val="accent5">
            <a:tint val="40000"/>
            <a:alpha val="90000"/>
            <a:hueOff val="-2463918"/>
            <a:satOff val="-4272"/>
            <a:lumOff val="-43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463918"/>
              <a:satOff val="-4272"/>
              <a:lumOff val="-4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smtClean="0"/>
            <a:t>Os blocos de construção, que veremos adiante, facilitam aproveitar um mesmo conceito de domínio ou um mesmo código em vários lugares;</a:t>
          </a:r>
          <a:endParaRPr lang="pt-BR" sz="1200" kern="1200"/>
        </a:p>
      </dsp:txBody>
      <dsp:txXfrm rot="-5400000">
        <a:off x="3110746" y="1138419"/>
        <a:ext cx="5492889" cy="689946"/>
      </dsp:txXfrm>
    </dsp:sp>
    <dsp:sp modelId="{11F3A4E6-3673-467D-B652-31535B5CCF92}">
      <dsp:nvSpPr>
        <dsp:cNvPr id="0" name=""/>
        <dsp:cNvSpPr/>
      </dsp:nvSpPr>
      <dsp:spPr>
        <a:xfrm>
          <a:off x="0" y="1005519"/>
          <a:ext cx="3110745" cy="955745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smtClean="0"/>
            <a:t>Favorecer reutilização</a:t>
          </a:r>
          <a:endParaRPr lang="pt-BR" sz="2500" kern="1200"/>
        </a:p>
      </dsp:txBody>
      <dsp:txXfrm>
        <a:off x="46656" y="1052175"/>
        <a:ext cx="3017433" cy="862433"/>
      </dsp:txXfrm>
    </dsp:sp>
    <dsp:sp modelId="{D5378879-E806-476B-AD60-98DF6C5A1DC6}">
      <dsp:nvSpPr>
        <dsp:cNvPr id="0" name=""/>
        <dsp:cNvSpPr/>
      </dsp:nvSpPr>
      <dsp:spPr>
        <a:xfrm rot="5400000">
          <a:off x="5493554" y="-278181"/>
          <a:ext cx="764596" cy="5530214"/>
        </a:xfrm>
        <a:prstGeom prst="round2SameRect">
          <a:avLst/>
        </a:prstGeom>
        <a:solidFill>
          <a:schemeClr val="accent5">
            <a:tint val="40000"/>
            <a:alpha val="90000"/>
            <a:hueOff val="-4927837"/>
            <a:satOff val="-8544"/>
            <a:lumOff val="-85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927837"/>
              <a:satOff val="-8544"/>
              <a:lumOff val="-8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smtClean="0"/>
            <a:t>Com um modelo bem feito, organizado, as várias partes de um sistema interagem sem que haja muita dependência entre módulos ou classes de objetos de conceitos distintos;</a:t>
          </a:r>
          <a:endParaRPr lang="pt-BR" sz="1200" kern="1200"/>
        </a:p>
      </dsp:txBody>
      <dsp:txXfrm rot="-5400000">
        <a:off x="3110746" y="2141952"/>
        <a:ext cx="5492889" cy="689946"/>
      </dsp:txXfrm>
    </dsp:sp>
    <dsp:sp modelId="{0C2EF0D5-560D-4FA4-8F0A-D48CFE88728B}">
      <dsp:nvSpPr>
        <dsp:cNvPr id="0" name=""/>
        <dsp:cNvSpPr/>
      </dsp:nvSpPr>
      <dsp:spPr>
        <a:xfrm>
          <a:off x="0" y="2009052"/>
          <a:ext cx="3110745" cy="955745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smtClean="0"/>
            <a:t>Mínimo de acoplamento</a:t>
          </a:r>
          <a:endParaRPr lang="pt-BR" sz="2500" kern="1200"/>
        </a:p>
      </dsp:txBody>
      <dsp:txXfrm>
        <a:off x="46656" y="2055708"/>
        <a:ext cx="3017433" cy="862433"/>
      </dsp:txXfrm>
    </dsp:sp>
    <dsp:sp modelId="{43809A03-A421-4F8B-9703-B185E561B08C}">
      <dsp:nvSpPr>
        <dsp:cNvPr id="0" name=""/>
        <dsp:cNvSpPr/>
      </dsp:nvSpPr>
      <dsp:spPr>
        <a:xfrm rot="5400000">
          <a:off x="5493554" y="725350"/>
          <a:ext cx="764596" cy="5530214"/>
        </a:xfrm>
        <a:prstGeom prst="round2Same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smtClean="0"/>
            <a:t>DDD não foca em tecnologia, mas sim em entender as regras de negócio e como elas devem estar refletidas no código e no modelo de domínio. Não que a tecnologia usada não seja importante, mas essa não é uma preocupação de DDD.</a:t>
          </a:r>
          <a:endParaRPr lang="pt-BR" sz="1200" kern="1200"/>
        </a:p>
      </dsp:txBody>
      <dsp:txXfrm rot="-5400000">
        <a:off x="3110746" y="3145484"/>
        <a:ext cx="5492889" cy="689946"/>
      </dsp:txXfrm>
    </dsp:sp>
    <dsp:sp modelId="{28B44C7F-CD14-47B2-8E7F-887EC97AFECC}">
      <dsp:nvSpPr>
        <dsp:cNvPr id="0" name=""/>
        <dsp:cNvSpPr/>
      </dsp:nvSpPr>
      <dsp:spPr>
        <a:xfrm>
          <a:off x="0" y="3012585"/>
          <a:ext cx="3110745" cy="955745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smtClean="0"/>
            <a:t>Independência da Tecnologia</a:t>
          </a:r>
          <a:endParaRPr lang="pt-BR" sz="2500" kern="1200"/>
        </a:p>
      </dsp:txBody>
      <dsp:txXfrm>
        <a:off x="46656" y="3059241"/>
        <a:ext cx="3017433" cy="8624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2292EA-3C90-488B-AEEC-E9375F8430C4}">
      <dsp:nvSpPr>
        <dsp:cNvPr id="0" name=""/>
        <dsp:cNvSpPr/>
      </dsp:nvSpPr>
      <dsp:spPr>
        <a:xfrm>
          <a:off x="0" y="1524996"/>
          <a:ext cx="8729011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smtClean="0"/>
            <a:t>Entidades </a:t>
          </a:r>
          <a:endParaRPr lang="pt-BR" sz="3200" kern="1200"/>
        </a:p>
      </dsp:txBody>
      <dsp:txXfrm>
        <a:off x="59399" y="1584395"/>
        <a:ext cx="8610213" cy="1098002"/>
      </dsp:txXfrm>
    </dsp:sp>
    <dsp:sp modelId="{151607CA-ED1E-4467-909D-253D7F47D01B}">
      <dsp:nvSpPr>
        <dsp:cNvPr id="0" name=""/>
        <dsp:cNvSpPr/>
      </dsp:nvSpPr>
      <dsp:spPr>
        <a:xfrm>
          <a:off x="0" y="2741796"/>
          <a:ext cx="8729011" cy="1580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146" tIns="25400" rIns="142240" bIns="2540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2000" kern="1200" dirty="0" smtClean="0"/>
            <a:t>Classes de objetos que necessitam de uma </a:t>
          </a:r>
          <a:r>
            <a:rPr lang="pt-BR" sz="2000" kern="1200" dirty="0" smtClean="0">
              <a:solidFill>
                <a:srgbClr val="FF0000"/>
              </a:solidFill>
            </a:rPr>
            <a:t>identidade</a:t>
          </a:r>
          <a:r>
            <a:rPr lang="pt-BR" sz="2000" kern="1200" dirty="0" smtClean="0"/>
            <a:t>. </a:t>
          </a:r>
          <a:endParaRPr lang="pt-BR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2000" kern="1200" dirty="0" smtClean="0"/>
            <a:t>Normalmente são elementos do domínio que possuem </a:t>
          </a:r>
          <a:r>
            <a:rPr lang="pt-BR" sz="2000" kern="1200" dirty="0" smtClean="0">
              <a:solidFill>
                <a:srgbClr val="FF0000"/>
              </a:solidFill>
            </a:rPr>
            <a:t>ciclo de vida </a:t>
          </a:r>
          <a:r>
            <a:rPr lang="pt-BR" sz="2000" kern="1200" dirty="0" smtClean="0"/>
            <a:t>dentro de nossa aplicação</a:t>
          </a:r>
          <a:endParaRPr lang="pt-BR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2000" kern="1200" dirty="0" smtClean="0"/>
            <a:t>Exemplo: um Cliente, se cadastra no sistema, faz compras, se torna inativo, é excluído, etc.;</a:t>
          </a:r>
          <a:endParaRPr lang="pt-BR" sz="2000" kern="1200" dirty="0"/>
        </a:p>
      </dsp:txBody>
      <dsp:txXfrm>
        <a:off x="0" y="2741796"/>
        <a:ext cx="8729011" cy="15809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BF5439-E80A-4CBA-BE11-5D5A6873EB59}">
      <dsp:nvSpPr>
        <dsp:cNvPr id="0" name=""/>
        <dsp:cNvSpPr/>
      </dsp:nvSpPr>
      <dsp:spPr>
        <a:xfrm>
          <a:off x="0" y="1693183"/>
          <a:ext cx="8729011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smtClean="0"/>
            <a:t>Objetos de Valores </a:t>
          </a:r>
          <a:endParaRPr lang="pt-BR" sz="3600" kern="1200"/>
        </a:p>
      </dsp:txBody>
      <dsp:txXfrm>
        <a:off x="59399" y="1752582"/>
        <a:ext cx="8610213" cy="1098002"/>
      </dsp:txXfrm>
    </dsp:sp>
    <dsp:sp modelId="{CA594217-A120-497F-9100-A05A9C522AFB}">
      <dsp:nvSpPr>
        <dsp:cNvPr id="0" name=""/>
        <dsp:cNvSpPr/>
      </dsp:nvSpPr>
      <dsp:spPr>
        <a:xfrm>
          <a:off x="0" y="2909983"/>
          <a:ext cx="8729011" cy="1244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146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2800" kern="1200" dirty="0" smtClean="0"/>
            <a:t>Objetos que </a:t>
          </a:r>
          <a:r>
            <a:rPr lang="pt-BR" sz="2800" kern="1200" dirty="0" smtClean="0">
              <a:solidFill>
                <a:srgbClr val="FF0000"/>
              </a:solidFill>
            </a:rPr>
            <a:t>só carregam valores</a:t>
          </a:r>
          <a:r>
            <a:rPr lang="pt-BR" sz="2800" kern="1200" dirty="0" smtClean="0"/>
            <a:t>, mas que não possuem distinção de identidade. Bons exemplos de objetos de valores seriam: Dinheiro ou Cores.</a:t>
          </a:r>
          <a:endParaRPr lang="pt-BR" sz="2800" kern="1200" dirty="0"/>
        </a:p>
      </dsp:txBody>
      <dsp:txXfrm>
        <a:off x="0" y="2909983"/>
        <a:ext cx="8729011" cy="12445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B9A16D-E43E-40EB-93A7-B80482C62BC8}">
      <dsp:nvSpPr>
        <dsp:cNvPr id="0" name=""/>
        <dsp:cNvSpPr/>
      </dsp:nvSpPr>
      <dsp:spPr>
        <a:xfrm>
          <a:off x="0" y="1609090"/>
          <a:ext cx="8729011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smtClean="0"/>
            <a:t>Repositórios</a:t>
          </a:r>
          <a:endParaRPr lang="pt-BR" sz="3200" kern="1200"/>
        </a:p>
      </dsp:txBody>
      <dsp:txXfrm>
        <a:off x="59399" y="1668489"/>
        <a:ext cx="8610213" cy="1098002"/>
      </dsp:txXfrm>
    </dsp:sp>
    <dsp:sp modelId="{BDF3AA7F-7727-4E1E-B16B-4B57B5D02512}">
      <dsp:nvSpPr>
        <dsp:cNvPr id="0" name=""/>
        <dsp:cNvSpPr/>
      </dsp:nvSpPr>
      <dsp:spPr>
        <a:xfrm>
          <a:off x="0" y="2825890"/>
          <a:ext cx="8729011" cy="1412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146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2400" kern="1200" dirty="0" smtClean="0"/>
            <a:t>Classes responsáveis por administrar o ciclo de vida dos outros objetos, normalmente Entidades, Objetos de Valor e Agregados. Os repositórios são interfaces que centralizam operações de criação, alteração e remoção de objetos. </a:t>
          </a:r>
          <a:endParaRPr lang="pt-BR" sz="2400" kern="1200" dirty="0"/>
        </a:p>
      </dsp:txBody>
      <dsp:txXfrm>
        <a:off x="0" y="2825890"/>
        <a:ext cx="8729011" cy="14127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F2658C-8384-448F-836C-6E094EB13179}">
      <dsp:nvSpPr>
        <dsp:cNvPr id="0" name=""/>
        <dsp:cNvSpPr/>
      </dsp:nvSpPr>
      <dsp:spPr>
        <a:xfrm>
          <a:off x="0" y="119207"/>
          <a:ext cx="8729011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400" kern="1200" dirty="0" smtClean="0"/>
            <a:t>Módulos</a:t>
          </a:r>
          <a:endParaRPr lang="pt-BR" sz="4400" kern="1200" dirty="0"/>
        </a:p>
      </dsp:txBody>
      <dsp:txXfrm>
        <a:off x="51517" y="170724"/>
        <a:ext cx="8625977" cy="952306"/>
      </dsp:txXfrm>
    </dsp:sp>
    <dsp:sp modelId="{F43C2F41-FD20-4704-9A22-07DBA477EF3C}">
      <dsp:nvSpPr>
        <dsp:cNvPr id="0" name=""/>
        <dsp:cNvSpPr/>
      </dsp:nvSpPr>
      <dsp:spPr>
        <a:xfrm>
          <a:off x="0" y="1174547"/>
          <a:ext cx="8729011" cy="455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146" tIns="55880" rIns="312928" bIns="55880" numCol="1" spcCol="1270" anchor="t" anchorCtr="0">
          <a:noAutofit/>
        </a:bodyPr>
        <a:lstStyle/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3400" kern="1200" dirty="0" smtClean="0"/>
            <a:t>Abstrações que têm por objetivos agrupar classes por um determinado conceito do domínio. </a:t>
          </a:r>
          <a:endParaRPr lang="pt-BR" sz="3400" kern="1200" dirty="0"/>
        </a:p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3400" kern="1200" dirty="0" smtClean="0"/>
            <a:t>Exemplo: Várias classes que compõem informações de Paciente num sistema médico, podemos criar um módulo chamado paciente e colocar classes como Ficha, </a:t>
          </a:r>
          <a:r>
            <a:rPr lang="pt-BR" sz="3400" kern="1200" dirty="0" err="1" smtClean="0"/>
            <a:t>PrescricaoMedica</a:t>
          </a:r>
          <a:r>
            <a:rPr lang="pt-BR" sz="3400" kern="1200" dirty="0" smtClean="0"/>
            <a:t>, </a:t>
          </a:r>
          <a:r>
            <a:rPr lang="pt-BR" sz="3400" kern="1200" dirty="0" err="1" smtClean="0"/>
            <a:t>RegistroDeConsulta</a:t>
          </a:r>
          <a:r>
            <a:rPr lang="pt-BR" sz="3400" kern="1200" dirty="0" smtClean="0"/>
            <a:t> e </a:t>
          </a:r>
          <a:r>
            <a:rPr lang="pt-BR" sz="3400" kern="1200" dirty="0" err="1" smtClean="0"/>
            <a:t>HistoricoDeCirurgias</a:t>
          </a:r>
          <a:r>
            <a:rPr lang="pt-BR" sz="3400" kern="1200" dirty="0" smtClean="0"/>
            <a:t> num mesmo pacote.</a:t>
          </a:r>
          <a:endParaRPr lang="pt-BR" sz="3400" kern="1200" dirty="0"/>
        </a:p>
      </dsp:txBody>
      <dsp:txXfrm>
        <a:off x="0" y="1174547"/>
        <a:ext cx="8729011" cy="455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DA05A-7947-4CB3-BD88-490B55E1C31C}" type="datetimeFigureOut">
              <a:rPr lang="pt-BR" smtClean="0"/>
              <a:t>12/09/2016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72945-284C-4A28-AD28-946F314AE7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2211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72945-284C-4A28-AD28-946F314AE77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199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72945-284C-4A28-AD28-946F314AE77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989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72945-284C-4A28-AD28-946F314AE77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008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72945-284C-4A28-AD28-946F314AE77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062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72945-284C-4A28-AD28-946F314AE77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427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72945-284C-4A28-AD28-946F314AE77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921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72945-284C-4A28-AD28-946F314AE77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325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72945-284C-4A28-AD28-946F314AE77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485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72945-284C-4A28-AD28-946F314AE77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471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7461-E14A-4006-BC84-D3A6C4834FB1}" type="datetimeFigureOut">
              <a:rPr lang="pt-BR" smtClean="0"/>
              <a:pPr/>
              <a:t>12/09/2016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0AE2-5F54-481B-B553-AEE4C600E0C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64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7461-E14A-4006-BC84-D3A6C4834FB1}" type="datetimeFigureOut">
              <a:rPr lang="pt-BR" smtClean="0"/>
              <a:pPr/>
              <a:t>12/09/2016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0AE2-5F54-481B-B553-AEE4C600E0C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28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7461-E14A-4006-BC84-D3A6C4834FB1}" type="datetimeFigureOut">
              <a:rPr lang="pt-BR" smtClean="0"/>
              <a:pPr/>
              <a:t>12/09/2016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0AE2-5F54-481B-B553-AEE4C600E0C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55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7461-E14A-4006-BC84-D3A6C4834FB1}" type="datetimeFigureOut">
              <a:rPr lang="pt-BR" smtClean="0"/>
              <a:pPr/>
              <a:t>12/09/2016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0AE2-5F54-481B-B553-AEE4C600E0C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89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7461-E14A-4006-BC84-D3A6C4834FB1}" type="datetimeFigureOut">
              <a:rPr lang="pt-BR" smtClean="0"/>
              <a:pPr/>
              <a:t>12/09/2016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0AE2-5F54-481B-B553-AEE4C600E0C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72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7461-E14A-4006-BC84-D3A6C4834FB1}" type="datetimeFigureOut">
              <a:rPr lang="pt-BR" smtClean="0"/>
              <a:pPr/>
              <a:t>12/09/2016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0AE2-5F54-481B-B553-AEE4C600E0C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43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7461-E14A-4006-BC84-D3A6C4834FB1}" type="datetimeFigureOut">
              <a:rPr lang="pt-BR" smtClean="0"/>
              <a:pPr/>
              <a:t>12/09/2016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0AE2-5F54-481B-B553-AEE4C600E0C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7461-E14A-4006-BC84-D3A6C4834FB1}" type="datetimeFigureOut">
              <a:rPr lang="pt-BR" smtClean="0"/>
              <a:pPr/>
              <a:t>12/09/2016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0AE2-5F54-481B-B553-AEE4C600E0C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65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7461-E14A-4006-BC84-D3A6C4834FB1}" type="datetimeFigureOut">
              <a:rPr lang="pt-BR" smtClean="0"/>
              <a:pPr/>
              <a:t>12/09/2016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0AE2-5F54-481B-B553-AEE4C600E0C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393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7461-E14A-4006-BC84-D3A6C4834FB1}" type="datetimeFigureOut">
              <a:rPr lang="pt-BR" smtClean="0"/>
              <a:pPr/>
              <a:t>12/09/2016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0AE2-5F54-481B-B553-AEE4C600E0C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507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7461-E14A-4006-BC84-D3A6C4834FB1}" type="datetimeFigureOut">
              <a:rPr lang="pt-BR" smtClean="0"/>
              <a:pPr/>
              <a:t>12/09/2016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0AE2-5F54-481B-B553-AEE4C600E0C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55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47461-E14A-4006-BC84-D3A6C4834FB1}" type="datetimeFigureOut">
              <a:rPr lang="pt-BR" smtClean="0"/>
              <a:pPr/>
              <a:t>12/09/2016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D0AE2-5F54-481B-B553-AEE4C600E0C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7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2112" y="1752601"/>
            <a:ext cx="8648360" cy="1829761"/>
          </a:xfrm>
        </p:spPr>
        <p:txBody>
          <a:bodyPr/>
          <a:lstStyle/>
          <a:p>
            <a:r>
              <a:rPr lang="pt-BR" dirty="0"/>
              <a:t>Técnicas de Orientação a Objetos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4077072"/>
            <a:ext cx="7772400" cy="537473"/>
          </a:xfrm>
        </p:spPr>
        <p:txBody>
          <a:bodyPr>
            <a:noAutofit/>
          </a:bodyPr>
          <a:lstStyle/>
          <a:p>
            <a:r>
              <a:rPr lang="pt-BR" sz="2000" dirty="0"/>
              <a:t>Unidade </a:t>
            </a:r>
            <a:r>
              <a:rPr lang="pt-BR" sz="2000" dirty="0" smtClean="0"/>
              <a:t>2 – Organizando o Projeto </a:t>
            </a:r>
          </a:p>
          <a:p>
            <a:r>
              <a:rPr lang="pt-BR" sz="2000" dirty="0" smtClean="0"/>
              <a:t>Orientado </a:t>
            </a:r>
            <a:r>
              <a:rPr lang="pt-BR" sz="2000" dirty="0" smtClean="0"/>
              <a:t>ao Domínio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95353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0" y="626300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Camada </a:t>
            </a:r>
            <a:r>
              <a:rPr lang="pt-BR" sz="3200" dirty="0"/>
              <a:t>de domínio</a:t>
            </a:r>
          </a:p>
        </p:txBody>
      </p:sp>
      <p:graphicFrame>
        <p:nvGraphicFramePr>
          <p:cNvPr id="13" name="Diagrama 12"/>
          <p:cNvGraphicFramePr/>
          <p:nvPr>
            <p:extLst>
              <p:ext uri="{D42A27DB-BD31-4B8C-83A1-F6EECF244321}">
                <p14:modId xmlns:p14="http://schemas.microsoft.com/office/powerpoint/2010/main" val="365083973"/>
              </p:ext>
            </p:extLst>
          </p:nvPr>
        </p:nvGraphicFramePr>
        <p:xfrm>
          <a:off x="251520" y="260648"/>
          <a:ext cx="8729011" cy="5847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295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0" y="626300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Camada </a:t>
            </a:r>
            <a:r>
              <a:rPr lang="pt-BR" sz="3200" dirty="0"/>
              <a:t>de domínio</a:t>
            </a:r>
          </a:p>
        </p:txBody>
      </p:sp>
      <p:graphicFrame>
        <p:nvGraphicFramePr>
          <p:cNvPr id="13" name="Diagrama 12"/>
          <p:cNvGraphicFramePr/>
          <p:nvPr>
            <p:extLst>
              <p:ext uri="{D42A27DB-BD31-4B8C-83A1-F6EECF244321}">
                <p14:modId xmlns:p14="http://schemas.microsoft.com/office/powerpoint/2010/main" val="785276403"/>
              </p:ext>
            </p:extLst>
          </p:nvPr>
        </p:nvGraphicFramePr>
        <p:xfrm>
          <a:off x="207494" y="260648"/>
          <a:ext cx="8729011" cy="5847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131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0" y="626300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Camada </a:t>
            </a:r>
            <a:r>
              <a:rPr lang="pt-BR" sz="3200" dirty="0"/>
              <a:t>de domínio</a:t>
            </a:r>
          </a:p>
        </p:txBody>
      </p:sp>
      <p:graphicFrame>
        <p:nvGraphicFramePr>
          <p:cNvPr id="13" name="Diagrama 12"/>
          <p:cNvGraphicFramePr/>
          <p:nvPr>
            <p:extLst>
              <p:ext uri="{D42A27DB-BD31-4B8C-83A1-F6EECF244321}">
                <p14:modId xmlns:p14="http://schemas.microsoft.com/office/powerpoint/2010/main" val="3999883259"/>
              </p:ext>
            </p:extLst>
          </p:nvPr>
        </p:nvGraphicFramePr>
        <p:xfrm>
          <a:off x="207494" y="548680"/>
          <a:ext cx="8729011" cy="5847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0134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0" y="626300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Camada </a:t>
            </a:r>
            <a:r>
              <a:rPr lang="pt-BR" sz="3200" dirty="0"/>
              <a:t>de domínio</a:t>
            </a:r>
          </a:p>
        </p:txBody>
      </p:sp>
      <p:graphicFrame>
        <p:nvGraphicFramePr>
          <p:cNvPr id="13" name="Diagrama 12"/>
          <p:cNvGraphicFramePr/>
          <p:nvPr>
            <p:extLst>
              <p:ext uri="{D42A27DB-BD31-4B8C-83A1-F6EECF244321}">
                <p14:modId xmlns:p14="http://schemas.microsoft.com/office/powerpoint/2010/main" val="3101883439"/>
              </p:ext>
            </p:extLst>
          </p:nvPr>
        </p:nvGraphicFramePr>
        <p:xfrm>
          <a:off x="207494" y="548680"/>
          <a:ext cx="8729011" cy="5847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2850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2112" y="1752601"/>
            <a:ext cx="8648360" cy="1829761"/>
          </a:xfrm>
        </p:spPr>
        <p:txBody>
          <a:bodyPr/>
          <a:lstStyle/>
          <a:p>
            <a:r>
              <a:rPr lang="pt-BR" dirty="0"/>
              <a:t>Técnicas de Orientação a Objetos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4077072"/>
            <a:ext cx="7772400" cy="537473"/>
          </a:xfrm>
        </p:spPr>
        <p:txBody>
          <a:bodyPr>
            <a:noAutofit/>
          </a:bodyPr>
          <a:lstStyle/>
          <a:p>
            <a:r>
              <a:rPr lang="pt-BR" sz="2000" dirty="0"/>
              <a:t>Unidade </a:t>
            </a:r>
            <a:r>
              <a:rPr lang="pt-BR" sz="2000" dirty="0" smtClean="0"/>
              <a:t>2 – Organizando o Projeto </a:t>
            </a:r>
          </a:p>
          <a:p>
            <a:r>
              <a:rPr lang="pt-BR" sz="2000" dirty="0" smtClean="0"/>
              <a:t>Orientado </a:t>
            </a:r>
            <a:r>
              <a:rPr lang="pt-BR" sz="2000" dirty="0" smtClean="0"/>
              <a:t>ao Domínio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56514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0" y="6150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4000" b="1" dirty="0"/>
              <a:t>DDD – Introdução a Domain </a:t>
            </a:r>
            <a:r>
              <a:rPr lang="pt-BR" sz="4000" b="1" dirty="0" err="1"/>
              <a:t>Driven</a:t>
            </a:r>
            <a:r>
              <a:rPr lang="pt-BR" sz="4000" b="1" dirty="0"/>
              <a:t> Design</a:t>
            </a:r>
          </a:p>
        </p:txBody>
      </p:sp>
      <p:pic>
        <p:nvPicPr>
          <p:cNvPr id="1028" name="Picture 4" descr="Domain driven Design - Tackling Complexity in the Heart of Softw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836712"/>
            <a:ext cx="8064893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58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0" y="6150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O que seria um Padrão</a:t>
            </a:r>
            <a:r>
              <a:rPr lang="pt-BR" sz="4000" dirty="0" smtClean="0"/>
              <a:t>?</a:t>
            </a:r>
            <a:endParaRPr lang="pt-BR" sz="4000" dirty="0"/>
          </a:p>
        </p:txBody>
      </p:sp>
      <p:sp>
        <p:nvSpPr>
          <p:cNvPr id="2" name="Retângulo 1"/>
          <p:cNvSpPr/>
          <p:nvPr/>
        </p:nvSpPr>
        <p:spPr>
          <a:xfrm>
            <a:off x="683568" y="2274838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/>
              <a:t>Um padrão é uma regra de três partes que expressa a relação entre um </a:t>
            </a:r>
            <a:r>
              <a:rPr lang="pt-BR" sz="3600" dirty="0">
                <a:solidFill>
                  <a:srgbClr val="FF0000"/>
                </a:solidFill>
              </a:rPr>
              <a:t>contexto</a:t>
            </a:r>
            <a:r>
              <a:rPr lang="pt-BR" sz="3600" dirty="0"/>
              <a:t> (1), </a:t>
            </a:r>
            <a:r>
              <a:rPr lang="pt-BR" sz="3600" dirty="0" smtClean="0"/>
              <a:t>um </a:t>
            </a:r>
            <a:r>
              <a:rPr lang="pt-BR" sz="3600" dirty="0">
                <a:solidFill>
                  <a:srgbClr val="FF0000"/>
                </a:solidFill>
              </a:rPr>
              <a:t>problema</a:t>
            </a:r>
            <a:r>
              <a:rPr lang="pt-BR" sz="3600" dirty="0"/>
              <a:t> (2) </a:t>
            </a:r>
            <a:r>
              <a:rPr lang="pt-BR" sz="3600" dirty="0" smtClean="0"/>
              <a:t>e uma </a:t>
            </a:r>
            <a:r>
              <a:rPr lang="pt-BR" sz="3600" dirty="0">
                <a:solidFill>
                  <a:srgbClr val="FF0000"/>
                </a:solidFill>
              </a:rPr>
              <a:t>solução</a:t>
            </a:r>
            <a:r>
              <a:rPr lang="pt-BR" sz="3600" dirty="0"/>
              <a:t> (3).</a:t>
            </a:r>
          </a:p>
        </p:txBody>
      </p:sp>
    </p:spTree>
    <p:extLst>
      <p:ext uri="{BB962C8B-B14F-4D97-AF65-F5344CB8AC3E}">
        <p14:creationId xmlns:p14="http://schemas.microsoft.com/office/powerpoint/2010/main" val="43987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0" y="6150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DDD x OO</a:t>
            </a:r>
            <a:endParaRPr lang="pt-BR" sz="4000" dirty="0"/>
          </a:p>
        </p:txBody>
      </p:sp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4243515593"/>
              </p:ext>
            </p:extLst>
          </p:nvPr>
        </p:nvGraphicFramePr>
        <p:xfrm>
          <a:off x="251520" y="1196752"/>
          <a:ext cx="8640960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144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0" y="62116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Colocando </a:t>
            </a:r>
            <a:r>
              <a:rPr lang="pt-BR" sz="3600" dirty="0"/>
              <a:t>o modelo de domínio </a:t>
            </a:r>
            <a:r>
              <a:rPr lang="pt-BR" sz="3600" dirty="0" smtClean="0"/>
              <a:t>p/ funcionar</a:t>
            </a:r>
            <a:endParaRPr lang="pt-BR" sz="3600" dirty="0"/>
          </a:p>
        </p:txBody>
      </p:sp>
      <p:sp>
        <p:nvSpPr>
          <p:cNvPr id="2" name="Retângulo 1"/>
          <p:cNvSpPr/>
          <p:nvPr/>
        </p:nvSpPr>
        <p:spPr>
          <a:xfrm>
            <a:off x="924392" y="2647221"/>
            <a:ext cx="73920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Exemplo: “Quando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</a:t>
            </a:r>
            <a:r>
              <a:rPr lang="pt-BR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subitens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uma </a:t>
            </a:r>
            <a:r>
              <a:rPr lang="pt-BR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tarefa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estiverem com </a:t>
            </a:r>
            <a:r>
              <a:rPr lang="pt-BR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percentual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igual a 100%, significa que a tarefa </a:t>
            </a:r>
            <a:r>
              <a:rPr lang="pt-BR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estará concluída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899592" y="1124744"/>
            <a:ext cx="75608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Linguagem </a:t>
            </a:r>
            <a:r>
              <a:rPr lang="pt-BR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Ubíqua: 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Linguagem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comum, com termos bem definidos, que fazem parte do domínio do negócio e que são usados por todas as pessoas que fazem parte do processo de desenvolvimento de 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software. 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924392" y="3905227"/>
            <a:ext cx="6936125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 classe para a entidade 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Tarefa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 classe para a entidade 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Subitem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Alguma classe que tenha um método 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Atualizar Percentual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Algum atributo com o nome de 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 Concluído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62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0" y="6126491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Arquitetura </a:t>
            </a:r>
            <a:r>
              <a:rPr lang="pt-BR" sz="4000" dirty="0"/>
              <a:t>defendida pelo DDD</a:t>
            </a:r>
          </a:p>
        </p:txBody>
      </p:sp>
      <p:pic>
        <p:nvPicPr>
          <p:cNvPr id="6" name="Imagem 5" descr="http://www.agileandart.com/wp-content/uploads/2010/07/Screen-shot-2010-07-16-at-09.50.18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48680"/>
            <a:ext cx="6120680" cy="51845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323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0" y="6150114"/>
            <a:ext cx="8111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3600" b="1" dirty="0" smtClean="0"/>
              <a:t>Camada de Apresentação</a:t>
            </a:r>
            <a:endParaRPr lang="pt-BR" sz="3600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332656"/>
            <a:ext cx="3888432" cy="5514504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179512" y="1844824"/>
            <a:ext cx="51845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2800" dirty="0" smtClean="0"/>
              <a:t>É a </a:t>
            </a:r>
            <a:r>
              <a:rPr lang="pt-BR" sz="2800" dirty="0"/>
              <a:t>famosa "interface com o usuário". Essa camada é a responsável por </a:t>
            </a:r>
            <a:r>
              <a:rPr lang="pt-BR" sz="2800" dirty="0" smtClean="0"/>
              <a:t>apresentar </a:t>
            </a:r>
            <a:r>
              <a:rPr lang="pt-BR" sz="2800" dirty="0"/>
              <a:t>as informações ao usuário e interpretar os comandos do mesmo;</a:t>
            </a:r>
          </a:p>
        </p:txBody>
      </p:sp>
    </p:spTree>
    <p:extLst>
      <p:ext uri="{BB962C8B-B14F-4D97-AF65-F5344CB8AC3E}">
        <p14:creationId xmlns:p14="http://schemas.microsoft.com/office/powerpoint/2010/main" val="255764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412776"/>
            <a:ext cx="4427984" cy="390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0" y="6150114"/>
            <a:ext cx="8111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3600" b="1" dirty="0" smtClean="0"/>
              <a:t>Camada de Infraestrutura</a:t>
            </a:r>
            <a:endParaRPr lang="pt-BR" sz="3600" b="1" dirty="0"/>
          </a:p>
        </p:txBody>
      </p:sp>
      <p:sp>
        <p:nvSpPr>
          <p:cNvPr id="2" name="Retângulo 1"/>
          <p:cNvSpPr/>
          <p:nvPr/>
        </p:nvSpPr>
        <p:spPr>
          <a:xfrm>
            <a:off x="323528" y="2348880"/>
            <a:ext cx="457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E</a:t>
            </a:r>
            <a:r>
              <a:rPr lang="pt-BR" sz="2400" dirty="0" smtClean="0"/>
              <a:t>ssa </a:t>
            </a:r>
            <a:r>
              <a:rPr lang="pt-BR" sz="2400" dirty="0"/>
              <a:t>camada deve atuar como uma camada de suporte para as demais. Uma provedora da interligação entre as camadas, implementar a persistência dos objetos do negócio e conter as </a:t>
            </a:r>
            <a:r>
              <a:rPr lang="pt-BR" sz="2400" dirty="0" smtClean="0"/>
              <a:t>bibliotecas </a:t>
            </a:r>
            <a:r>
              <a:rPr lang="pt-BR" sz="2400" dirty="0"/>
              <a:t>de suporte.</a:t>
            </a:r>
          </a:p>
        </p:txBody>
      </p:sp>
    </p:spTree>
    <p:extLst>
      <p:ext uri="{BB962C8B-B14F-4D97-AF65-F5344CB8AC3E}">
        <p14:creationId xmlns:p14="http://schemas.microsoft.com/office/powerpoint/2010/main" val="375049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0" y="6150114"/>
            <a:ext cx="8111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3600" b="1" dirty="0" smtClean="0"/>
              <a:t>Camada do Domínio</a:t>
            </a:r>
            <a:endParaRPr lang="pt-BR" sz="3600" b="1" dirty="0"/>
          </a:p>
        </p:txBody>
      </p:sp>
      <p:sp>
        <p:nvSpPr>
          <p:cNvPr id="2" name="Retângulo 1"/>
          <p:cNvSpPr/>
          <p:nvPr/>
        </p:nvSpPr>
        <p:spPr>
          <a:xfrm>
            <a:off x="467544" y="2708920"/>
            <a:ext cx="46805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E</a:t>
            </a:r>
            <a:r>
              <a:rPr lang="pt-BR" sz="2800" dirty="0" smtClean="0"/>
              <a:t>ssa </a:t>
            </a:r>
            <a:r>
              <a:rPr lang="pt-BR" sz="2800" dirty="0"/>
              <a:t>é a camada que possui as informações do domínio e deve ser considerada o "coração" da solução.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t="1786"/>
          <a:stretch/>
        </p:blipFill>
        <p:spPr>
          <a:xfrm>
            <a:off x="5004048" y="1418295"/>
            <a:ext cx="3819413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15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2653</TotalTime>
  <Words>592</Words>
  <Application>Microsoft Office PowerPoint</Application>
  <PresentationFormat>Apresentação na tela (4:3)</PresentationFormat>
  <Paragraphs>56</Paragraphs>
  <Slides>14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Times New Roman</vt:lpstr>
      <vt:lpstr>Tema do Office</vt:lpstr>
      <vt:lpstr>Técnicas de Orientação a Objetos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Técnicas de Orientação a Objetos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Rech</dc:creator>
  <cp:lastModifiedBy>Alexandre Rech</cp:lastModifiedBy>
  <cp:revision>169</cp:revision>
  <dcterms:created xsi:type="dcterms:W3CDTF">2012-02-06T17:07:12Z</dcterms:created>
  <dcterms:modified xsi:type="dcterms:W3CDTF">2016-09-12T21:59:03Z</dcterms:modified>
</cp:coreProperties>
</file>