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61" r:id="rId9"/>
    <p:sldId id="276" r:id="rId10"/>
    <p:sldId id="277" r:id="rId11"/>
    <p:sldId id="278" r:id="rId12"/>
    <p:sldId id="279" r:id="rId13"/>
    <p:sldId id="263" r:id="rId14"/>
    <p:sldId id="275" r:id="rId15"/>
    <p:sldId id="266" r:id="rId16"/>
    <p:sldId id="268" r:id="rId17"/>
    <p:sldId id="269" r:id="rId18"/>
    <p:sldId id="273" r:id="rId1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98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2749" y="2815082"/>
            <a:ext cx="7918500" cy="72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2872" y="2125345"/>
            <a:ext cx="5858255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011" y="2796285"/>
            <a:ext cx="8497976" cy="221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ctr">
              <a:lnSpc>
                <a:spcPts val="5130"/>
              </a:lnSpc>
            </a:pPr>
            <a:r>
              <a:rPr spc="-25" dirty="0"/>
              <a:t>Programação </a:t>
            </a:r>
            <a:r>
              <a:rPr spc="-20" dirty="0"/>
              <a:t>Orientada</a:t>
            </a:r>
            <a:r>
              <a:rPr spc="-30" dirty="0"/>
              <a:t> </a:t>
            </a:r>
            <a:r>
              <a:rPr dirty="0"/>
              <a:t>a</a:t>
            </a:r>
          </a:p>
          <a:p>
            <a:pPr marL="0" algn="ctr">
              <a:lnSpc>
                <a:spcPts val="5130"/>
              </a:lnSpc>
            </a:pPr>
            <a:r>
              <a:rPr spc="-20" dirty="0"/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0517" y="3606038"/>
            <a:ext cx="544068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Unidade </a:t>
            </a:r>
            <a:r>
              <a:rPr sz="1800" dirty="0">
                <a:latin typeface="Calibri"/>
                <a:cs typeface="Calibri"/>
              </a:rPr>
              <a:t>4 – </a:t>
            </a:r>
            <a:r>
              <a:rPr sz="1800" spc="-5" dirty="0">
                <a:latin typeface="Calibri"/>
                <a:cs typeface="Calibri"/>
              </a:rPr>
              <a:t>Modificadores de </a:t>
            </a:r>
            <a:r>
              <a:rPr sz="1800" dirty="0">
                <a:latin typeface="Calibri"/>
                <a:cs typeface="Calibri"/>
              </a:rPr>
              <a:t>acesso e </a:t>
            </a:r>
            <a:r>
              <a:rPr sz="1800" spc="-10" dirty="0">
                <a:latin typeface="Calibri"/>
                <a:cs typeface="Calibri"/>
              </a:rPr>
              <a:t>atributos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r="2353"/>
          <a:stretch/>
        </p:blipFill>
        <p:spPr bwMode="auto">
          <a:xfrm>
            <a:off x="130628" y="381000"/>
            <a:ext cx="8882743" cy="436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2"/>
          <p:cNvSpPr txBox="1"/>
          <p:nvPr/>
        </p:nvSpPr>
        <p:spPr>
          <a:xfrm>
            <a:off x="0" y="5257562"/>
            <a:ext cx="9144000" cy="160043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4000" b="1" spc="-10" dirty="0" smtClean="0">
                <a:solidFill>
                  <a:srgbClr val="FFFF00"/>
                </a:solidFill>
                <a:cs typeface="Calibri"/>
              </a:rPr>
              <a:t>Interface da Classe </a:t>
            </a:r>
            <a:r>
              <a:rPr lang="pt-BR" sz="3200" spc="-10" dirty="0" smtClean="0">
                <a:solidFill>
                  <a:schemeClr val="bg1"/>
                </a:solidFill>
                <a:cs typeface="Calibri"/>
              </a:rPr>
              <a:t>é o conjunto de métodos públicos de uma classe, esta é a única maneira a qual comunicamos com objetos dessa classe</a:t>
            </a:r>
            <a:endParaRPr lang="pt-BR" sz="4000" spc="-10" dirty="0" smtClean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05000" y="2286000"/>
            <a:ext cx="1676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</a:rPr>
              <a:t>Sacar</a:t>
            </a:r>
          </a:p>
          <a:p>
            <a:pPr algn="ctr"/>
            <a:r>
              <a:rPr lang="pt-BR" sz="2000" b="1" dirty="0" smtClean="0">
                <a:solidFill>
                  <a:srgbClr val="00B050"/>
                </a:solidFill>
              </a:rPr>
              <a:t>Depositar</a:t>
            </a:r>
          </a:p>
          <a:p>
            <a:pPr algn="ctr"/>
            <a:r>
              <a:rPr lang="pt-BR" sz="2000" b="1" dirty="0" err="1" smtClean="0">
                <a:solidFill>
                  <a:srgbClr val="00B050"/>
                </a:solidFill>
              </a:rPr>
              <a:t>TransferirPara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782784" y="2286000"/>
            <a:ext cx="3532415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Atributos e corpo de métodos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81000" y="1524000"/>
            <a:ext cx="7571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B050"/>
                </a:solidFill>
              </a:rPr>
              <a:t>Quando você dirige um carro, o que te importa são os pedais e o </a:t>
            </a:r>
            <a:r>
              <a:rPr lang="pt-BR" sz="3600" dirty="0" smtClean="0">
                <a:solidFill>
                  <a:srgbClr val="00B050"/>
                </a:solidFill>
              </a:rPr>
              <a:t>volante (</a:t>
            </a:r>
            <a:r>
              <a:rPr lang="pt-BR" sz="3600" dirty="0">
                <a:solidFill>
                  <a:srgbClr val="00B050"/>
                </a:solidFill>
              </a:rPr>
              <a:t>interface) </a:t>
            </a:r>
            <a:endParaRPr lang="pt-BR" sz="3600" dirty="0" smtClean="0">
              <a:solidFill>
                <a:srgbClr val="00B050"/>
              </a:solidFill>
            </a:endParaRPr>
          </a:p>
          <a:p>
            <a:endParaRPr lang="pt-BR" sz="3600" dirty="0" smtClean="0"/>
          </a:p>
          <a:p>
            <a:r>
              <a:rPr lang="pt-BR" sz="3600" dirty="0" smtClean="0">
                <a:solidFill>
                  <a:srgbClr val="FF0000"/>
                </a:solidFill>
              </a:rPr>
              <a:t>e </a:t>
            </a:r>
            <a:r>
              <a:rPr lang="pt-BR" sz="3600" dirty="0">
                <a:solidFill>
                  <a:srgbClr val="FF0000"/>
                </a:solidFill>
              </a:rPr>
              <a:t>não o motor que você está usando (implementação). 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0" y="6242447"/>
            <a:ext cx="9144000" cy="61555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4000" b="1" spc="-10" dirty="0" smtClean="0">
                <a:solidFill>
                  <a:srgbClr val="FFFF00"/>
                </a:solidFill>
                <a:cs typeface="Calibri"/>
              </a:rPr>
              <a:t>Primeiro Exemplo - Carro</a:t>
            </a:r>
            <a:endParaRPr lang="pt-BR" sz="4000" spc="-10" dirty="0" smtClean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3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19100" y="304800"/>
            <a:ext cx="83057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000"/>
            </a:lvl1pPr>
          </a:lstStyle>
          <a:p>
            <a:r>
              <a:rPr lang="pt-BR" sz="3600" dirty="0">
                <a:solidFill>
                  <a:srgbClr val="00B050"/>
                </a:solidFill>
              </a:rPr>
              <a:t>Todos os celulares fazem a mesma coisa (interface), eles </a:t>
            </a:r>
            <a:r>
              <a:rPr lang="pt-BR" sz="3600" dirty="0">
                <a:solidFill>
                  <a:srgbClr val="00B050"/>
                </a:solidFill>
              </a:rPr>
              <a:t>possuem maneiras </a:t>
            </a:r>
            <a:r>
              <a:rPr lang="pt-BR" sz="3600" dirty="0">
                <a:solidFill>
                  <a:srgbClr val="00B050"/>
                </a:solidFill>
              </a:rPr>
              <a:t>(métodos) de discar, ligar, desligar, atender, etc. </a:t>
            </a:r>
            <a:endParaRPr lang="pt-BR" sz="3600" dirty="0" smtClean="0">
              <a:solidFill>
                <a:srgbClr val="00B050"/>
              </a:solidFill>
            </a:endParaRPr>
          </a:p>
          <a:p>
            <a:endParaRPr lang="pt-BR" sz="3600" dirty="0" smtClean="0"/>
          </a:p>
          <a:p>
            <a:r>
              <a:rPr lang="pt-BR" sz="3600" dirty="0" smtClean="0">
                <a:solidFill>
                  <a:srgbClr val="FF0000"/>
                </a:solidFill>
              </a:rPr>
              <a:t>O </a:t>
            </a:r>
            <a:r>
              <a:rPr lang="pt-BR" sz="3600" dirty="0">
                <a:solidFill>
                  <a:srgbClr val="FF0000"/>
                </a:solidFill>
              </a:rPr>
              <a:t>que muda </a:t>
            </a:r>
            <a:r>
              <a:rPr lang="pt-BR" sz="3600" dirty="0">
                <a:solidFill>
                  <a:srgbClr val="FF0000"/>
                </a:solidFill>
              </a:rPr>
              <a:t>é como </a:t>
            </a:r>
            <a:r>
              <a:rPr lang="pt-BR" sz="3600" dirty="0">
                <a:solidFill>
                  <a:srgbClr val="FF0000"/>
                </a:solidFill>
              </a:rPr>
              <a:t>eles fazem (implementação), mas repare que para o usuário </a:t>
            </a:r>
            <a:r>
              <a:rPr lang="pt-BR" sz="3600" dirty="0">
                <a:solidFill>
                  <a:srgbClr val="FF0000"/>
                </a:solidFill>
              </a:rPr>
              <a:t>comum pouco </a:t>
            </a:r>
            <a:r>
              <a:rPr lang="pt-BR" sz="3600" dirty="0">
                <a:solidFill>
                  <a:srgbClr val="FF0000"/>
                </a:solidFill>
              </a:rPr>
              <a:t>importa se o celular é GSM ou CDMA, isso fica encapsulado </a:t>
            </a:r>
            <a:r>
              <a:rPr lang="pt-BR" sz="3600" dirty="0">
                <a:solidFill>
                  <a:srgbClr val="FF0000"/>
                </a:solidFill>
              </a:rPr>
              <a:t>na implementação </a:t>
            </a:r>
            <a:r>
              <a:rPr lang="pt-BR" sz="3600" dirty="0">
                <a:solidFill>
                  <a:srgbClr val="FF0000"/>
                </a:solidFill>
              </a:rPr>
              <a:t>(que aqui são os circuitos).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0" y="6242447"/>
            <a:ext cx="9144000" cy="61555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4000" b="1" spc="-10" dirty="0" smtClean="0">
                <a:solidFill>
                  <a:srgbClr val="FFFF00"/>
                </a:solidFill>
                <a:cs typeface="Calibri"/>
              </a:rPr>
              <a:t>Segundo Exemplo - Celular</a:t>
            </a:r>
            <a:endParaRPr lang="pt-BR" sz="4000" spc="-10" dirty="0" smtClean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0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" y="1226819"/>
            <a:ext cx="8904732" cy="2656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08" y="3864102"/>
            <a:ext cx="145097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Objeto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0640" y="3904995"/>
            <a:ext cx="145097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Objeto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265" y="3906773"/>
            <a:ext cx="145097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Objeto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348" y="1545336"/>
            <a:ext cx="1798320" cy="585470"/>
          </a:xfrm>
          <a:custGeom>
            <a:avLst/>
            <a:gdLst/>
            <a:ahLst/>
            <a:cxnLst/>
            <a:rect l="l" t="t" r="r" b="b"/>
            <a:pathLst>
              <a:path w="1798320" h="585469">
                <a:moveTo>
                  <a:pt x="0" y="585215"/>
                </a:moveTo>
                <a:lnTo>
                  <a:pt x="1798320" y="585215"/>
                </a:lnTo>
                <a:lnTo>
                  <a:pt x="17983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2477" y="1565909"/>
            <a:ext cx="134810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Método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77411" y="1572767"/>
            <a:ext cx="1797050" cy="585470"/>
          </a:xfrm>
          <a:custGeom>
            <a:avLst/>
            <a:gdLst/>
            <a:ahLst/>
            <a:cxnLst/>
            <a:rect l="l" t="t" r="r" b="b"/>
            <a:pathLst>
              <a:path w="1797050" h="585469">
                <a:moveTo>
                  <a:pt x="0" y="585215"/>
                </a:moveTo>
                <a:lnTo>
                  <a:pt x="1796795" y="585215"/>
                </a:lnTo>
                <a:lnTo>
                  <a:pt x="1796795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01185" y="1593722"/>
            <a:ext cx="134747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Método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99147" y="1572767"/>
            <a:ext cx="1879600" cy="585470"/>
          </a:xfrm>
          <a:custGeom>
            <a:avLst/>
            <a:gdLst/>
            <a:ahLst/>
            <a:cxnLst/>
            <a:rect l="l" t="t" r="r" b="b"/>
            <a:pathLst>
              <a:path w="1879600" h="585469">
                <a:moveTo>
                  <a:pt x="0" y="585215"/>
                </a:moveTo>
                <a:lnTo>
                  <a:pt x="1879092" y="585215"/>
                </a:lnTo>
                <a:lnTo>
                  <a:pt x="1879092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5085" y="1593722"/>
            <a:ext cx="134747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Método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6719" y="3019044"/>
            <a:ext cx="1870075" cy="523240"/>
          </a:xfrm>
          <a:custGeom>
            <a:avLst/>
            <a:gdLst/>
            <a:ahLst/>
            <a:cxnLst/>
            <a:rect l="l" t="t" r="r" b="b"/>
            <a:pathLst>
              <a:path w="1870075" h="523239">
                <a:moveTo>
                  <a:pt x="0" y="522731"/>
                </a:moveTo>
                <a:lnTo>
                  <a:pt x="1869948" y="522731"/>
                </a:lnTo>
                <a:lnTo>
                  <a:pt x="1869948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433" y="3042030"/>
            <a:ext cx="12204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7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tr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bu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69791" y="3026664"/>
            <a:ext cx="1870075" cy="524510"/>
          </a:xfrm>
          <a:custGeom>
            <a:avLst/>
            <a:gdLst/>
            <a:ahLst/>
            <a:cxnLst/>
            <a:rect l="l" t="t" r="r" b="b"/>
            <a:pathLst>
              <a:path w="1870075" h="524510">
                <a:moveTo>
                  <a:pt x="0" y="524255"/>
                </a:moveTo>
                <a:lnTo>
                  <a:pt x="1869948" y="524255"/>
                </a:lnTo>
                <a:lnTo>
                  <a:pt x="186994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94784" y="3050540"/>
            <a:ext cx="12204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7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tr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bu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03719" y="3026664"/>
            <a:ext cx="1870075" cy="524510"/>
          </a:xfrm>
          <a:custGeom>
            <a:avLst/>
            <a:gdLst/>
            <a:ahLst/>
            <a:cxnLst/>
            <a:rect l="l" t="t" r="r" b="b"/>
            <a:pathLst>
              <a:path w="1870075" h="524510">
                <a:moveTo>
                  <a:pt x="0" y="524255"/>
                </a:moveTo>
                <a:lnTo>
                  <a:pt x="1869948" y="524255"/>
                </a:lnTo>
                <a:lnTo>
                  <a:pt x="186994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29347" y="3050540"/>
            <a:ext cx="12204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7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tr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bu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0" y="5811560"/>
            <a:ext cx="9144000" cy="104644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4000" b="1" spc="-10" dirty="0" smtClean="0">
                <a:solidFill>
                  <a:srgbClr val="FFFF00"/>
                </a:solidFill>
                <a:cs typeface="Calibri"/>
              </a:rPr>
              <a:t>Conversa de Objetos </a:t>
            </a:r>
            <a:r>
              <a:rPr lang="pt-BR" sz="2800" spc="-10" dirty="0" smtClean="0">
                <a:solidFill>
                  <a:schemeClr val="bg1"/>
                </a:solidFill>
                <a:cs typeface="Calibri"/>
              </a:rPr>
              <a:t>possibilita </a:t>
            </a:r>
            <a:r>
              <a:rPr lang="pt-BR" sz="2800" spc="-10" dirty="0">
                <a:solidFill>
                  <a:schemeClr val="bg1"/>
                </a:solidFill>
                <a:cs typeface="Calibri"/>
              </a:rPr>
              <a:t>os dados de cada objeto </a:t>
            </a:r>
            <a:r>
              <a:rPr lang="pt-BR" sz="2800" spc="-10" dirty="0" smtClean="0">
                <a:solidFill>
                  <a:schemeClr val="bg1"/>
                </a:solidFill>
                <a:cs typeface="Calibri"/>
              </a:rPr>
              <a:t>sejam acessíveis </a:t>
            </a:r>
            <a:r>
              <a:rPr lang="pt-BR" sz="2800" spc="-10" dirty="0">
                <a:solidFill>
                  <a:schemeClr val="bg1"/>
                </a:solidFill>
                <a:cs typeface="Calibri"/>
              </a:rPr>
              <a:t>e modificados através de seus métodos.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6066">
            <a:off x="-267882" y="2231283"/>
            <a:ext cx="9777559" cy="186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2"/>
          <p:cNvSpPr txBox="1"/>
          <p:nvPr/>
        </p:nvSpPr>
        <p:spPr>
          <a:xfrm>
            <a:off x="0" y="5811560"/>
            <a:ext cx="9144000" cy="104644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4000" b="1" spc="-10" dirty="0" smtClean="0">
                <a:solidFill>
                  <a:srgbClr val="FFFF00"/>
                </a:solidFill>
                <a:cs typeface="Calibri"/>
              </a:rPr>
              <a:t>É bem mais educado...</a:t>
            </a:r>
          </a:p>
          <a:p>
            <a:pPr marL="12700">
              <a:lnSpc>
                <a:spcPct val="100000"/>
              </a:lnSpc>
            </a:pPr>
            <a:endParaRPr lang="pt-BR" sz="2800" spc="-1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aeFUqfE9JwQ/T_yCRdnHi0I/AAAAAAAAAGw/_iy4L-txxYg/s1600/2011-06-17+18.58.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1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/>
          <p:cNvSpPr txBox="1"/>
          <p:nvPr/>
        </p:nvSpPr>
        <p:spPr>
          <a:xfrm>
            <a:off x="-41729" y="5380672"/>
            <a:ext cx="9185729" cy="147732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sz="4000" b="1" spc="-10" dirty="0" smtClean="0">
                <a:solidFill>
                  <a:srgbClr val="FFFF00"/>
                </a:solidFill>
                <a:cs typeface="Calibri"/>
              </a:rPr>
              <a:t>Métodos </a:t>
            </a:r>
            <a:r>
              <a:rPr lang="pt-BR" sz="4000" b="1" spc="-10" dirty="0" err="1" smtClean="0">
                <a:solidFill>
                  <a:srgbClr val="FFFF00"/>
                </a:solidFill>
                <a:cs typeface="Calibri"/>
              </a:rPr>
              <a:t>Constructores</a:t>
            </a:r>
            <a:r>
              <a:rPr lang="pt-BR" sz="4000" b="1" spc="-10" dirty="0" smtClean="0">
                <a:solidFill>
                  <a:srgbClr val="FFFF00"/>
                </a:solidFill>
                <a:cs typeface="Calibri"/>
              </a:rPr>
              <a:t> </a:t>
            </a:r>
            <a:r>
              <a:rPr lang="pt-BR" sz="3200" spc="-10" dirty="0" smtClean="0">
                <a:solidFill>
                  <a:schemeClr val="bg1"/>
                </a:solidFill>
                <a:cs typeface="Calibri"/>
              </a:rPr>
              <a:t>o</a:t>
            </a:r>
            <a:r>
              <a:rPr lang="pt-BR" sz="2800" spc="-15" dirty="0" smtClean="0">
                <a:solidFill>
                  <a:schemeClr val="bg1"/>
                </a:solidFill>
                <a:cs typeface="Calibri"/>
              </a:rPr>
              <a:t>brigam </a:t>
            </a:r>
            <a:r>
              <a:rPr lang="pt-BR" sz="2800" spc="-5" dirty="0">
                <a:solidFill>
                  <a:schemeClr val="bg1"/>
                </a:solidFill>
                <a:cs typeface="Calibri"/>
              </a:rPr>
              <a:t>o usuário</a:t>
            </a:r>
            <a:r>
              <a:rPr lang="pt-BR" sz="2800" spc="-30" dirty="0">
                <a:solidFill>
                  <a:schemeClr val="bg1"/>
                </a:solidFill>
                <a:cs typeface="Calibri"/>
              </a:rPr>
              <a:t> </a:t>
            </a:r>
            <a:r>
              <a:rPr lang="pt-BR" sz="2800" spc="-10" dirty="0">
                <a:solidFill>
                  <a:schemeClr val="bg1"/>
                </a:solidFill>
                <a:cs typeface="Calibri"/>
              </a:rPr>
              <a:t>de  </a:t>
            </a:r>
            <a:r>
              <a:rPr lang="pt-BR" sz="2800" spc="-5" dirty="0">
                <a:solidFill>
                  <a:schemeClr val="bg1"/>
                </a:solidFill>
                <a:cs typeface="Calibri"/>
              </a:rPr>
              <a:t>uma classe a passar  </a:t>
            </a:r>
            <a:r>
              <a:rPr lang="pt-BR" sz="2800" spc="-15" dirty="0">
                <a:solidFill>
                  <a:schemeClr val="bg1"/>
                </a:solidFill>
                <a:cs typeface="Calibri"/>
              </a:rPr>
              <a:t>argumentos </a:t>
            </a:r>
            <a:r>
              <a:rPr lang="pt-BR" sz="2800" spc="-20" dirty="0">
                <a:solidFill>
                  <a:schemeClr val="bg1"/>
                </a:solidFill>
                <a:cs typeface="Calibri"/>
              </a:rPr>
              <a:t>para </a:t>
            </a:r>
            <a:r>
              <a:rPr lang="pt-BR" sz="2800" spc="-5" dirty="0">
                <a:solidFill>
                  <a:schemeClr val="bg1"/>
                </a:solidFill>
                <a:cs typeface="Calibri"/>
              </a:rPr>
              <a:t>o  </a:t>
            </a:r>
            <a:r>
              <a:rPr lang="pt-BR" sz="2800" spc="-15" dirty="0">
                <a:solidFill>
                  <a:schemeClr val="bg1"/>
                </a:solidFill>
                <a:cs typeface="Calibri"/>
              </a:rPr>
              <a:t>objeto </a:t>
            </a:r>
            <a:r>
              <a:rPr lang="pt-BR" sz="2800" spc="-20" dirty="0">
                <a:solidFill>
                  <a:schemeClr val="bg1"/>
                </a:solidFill>
                <a:cs typeface="Calibri"/>
              </a:rPr>
              <a:t>durante </a:t>
            </a:r>
            <a:r>
              <a:rPr lang="pt-BR" sz="2800" spc="-5" dirty="0">
                <a:solidFill>
                  <a:schemeClr val="bg1"/>
                </a:solidFill>
                <a:cs typeface="Calibri"/>
              </a:rPr>
              <a:t>o  </a:t>
            </a:r>
            <a:r>
              <a:rPr lang="pt-BR" sz="2800" spc="-15" dirty="0">
                <a:solidFill>
                  <a:schemeClr val="bg1"/>
                </a:solidFill>
                <a:cs typeface="Calibri"/>
              </a:rPr>
              <a:t>processo </a:t>
            </a:r>
            <a:r>
              <a:rPr lang="pt-BR" sz="2800" dirty="0">
                <a:solidFill>
                  <a:schemeClr val="bg1"/>
                </a:solidFill>
                <a:cs typeface="Calibri"/>
              </a:rPr>
              <a:t>de </a:t>
            </a:r>
            <a:r>
              <a:rPr lang="pt-BR" sz="2800" spc="-10" dirty="0">
                <a:solidFill>
                  <a:schemeClr val="bg1"/>
                </a:solidFill>
                <a:cs typeface="Calibri"/>
              </a:rPr>
              <a:t>criação  </a:t>
            </a:r>
            <a:r>
              <a:rPr lang="pt-BR" sz="2800" spc="-5" dirty="0">
                <a:solidFill>
                  <a:schemeClr val="bg1"/>
                </a:solidFill>
                <a:cs typeface="Calibri"/>
              </a:rPr>
              <a:t>do</a:t>
            </a:r>
            <a:r>
              <a:rPr lang="pt-BR" sz="2800" spc="-90" dirty="0">
                <a:solidFill>
                  <a:schemeClr val="bg1"/>
                </a:solidFill>
                <a:cs typeface="Calibri"/>
              </a:rPr>
              <a:t> </a:t>
            </a:r>
            <a:r>
              <a:rPr lang="pt-BR" sz="2800" spc="-5" dirty="0">
                <a:solidFill>
                  <a:schemeClr val="bg1"/>
                </a:solidFill>
                <a:cs typeface="Calibri"/>
              </a:rPr>
              <a:t>mesmo</a:t>
            </a:r>
            <a:r>
              <a:rPr lang="pt-BR" sz="2800" spc="-5" dirty="0" smtClean="0">
                <a:solidFill>
                  <a:schemeClr val="bg1"/>
                </a:solidFill>
                <a:cs typeface="Calibri"/>
              </a:rPr>
              <a:t>.</a:t>
            </a:r>
            <a:endParaRPr lang="pt-BR" sz="2800" dirty="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4826" y="2276798"/>
            <a:ext cx="3554787" cy="248544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3835" y="1828800"/>
            <a:ext cx="3555365" cy="2486025"/>
          </a:xfrm>
          <a:custGeom>
            <a:avLst/>
            <a:gdLst/>
            <a:ahLst/>
            <a:cxnLst/>
            <a:rect l="l" t="t" r="r" b="b"/>
            <a:pathLst>
              <a:path w="3555365" h="2486025">
                <a:moveTo>
                  <a:pt x="0" y="2485447"/>
                </a:moveTo>
                <a:lnTo>
                  <a:pt x="705485" y="1654105"/>
                </a:lnTo>
                <a:lnTo>
                  <a:pt x="666979" y="1622534"/>
                </a:lnTo>
                <a:lnTo>
                  <a:pt x="630724" y="1590314"/>
                </a:lnTo>
                <a:lnTo>
                  <a:pt x="596714" y="1557483"/>
                </a:lnTo>
                <a:lnTo>
                  <a:pt x="564940" y="1524082"/>
                </a:lnTo>
                <a:lnTo>
                  <a:pt x="535397" y="1490150"/>
                </a:lnTo>
                <a:lnTo>
                  <a:pt x="508077" y="1455728"/>
                </a:lnTo>
                <a:lnTo>
                  <a:pt x="482975" y="1420855"/>
                </a:lnTo>
                <a:lnTo>
                  <a:pt x="460082" y="1385571"/>
                </a:lnTo>
                <a:lnTo>
                  <a:pt x="439393" y="1349914"/>
                </a:lnTo>
                <a:lnTo>
                  <a:pt x="420900" y="1313926"/>
                </a:lnTo>
                <a:lnTo>
                  <a:pt x="404598" y="1277646"/>
                </a:lnTo>
                <a:lnTo>
                  <a:pt x="390478" y="1241114"/>
                </a:lnTo>
                <a:lnTo>
                  <a:pt x="378534" y="1204369"/>
                </a:lnTo>
                <a:lnTo>
                  <a:pt x="368760" y="1167451"/>
                </a:lnTo>
                <a:lnTo>
                  <a:pt x="355694" y="1093255"/>
                </a:lnTo>
                <a:lnTo>
                  <a:pt x="351224" y="1018844"/>
                </a:lnTo>
                <a:lnTo>
                  <a:pt x="352197" y="981657"/>
                </a:lnTo>
                <a:lnTo>
                  <a:pt x="360521" y="907520"/>
                </a:lnTo>
                <a:lnTo>
                  <a:pt x="377306" y="833962"/>
                </a:lnTo>
                <a:lnTo>
                  <a:pt x="388855" y="797500"/>
                </a:lnTo>
                <a:lnTo>
                  <a:pt x="402499" y="761302"/>
                </a:lnTo>
                <a:lnTo>
                  <a:pt x="418232" y="725408"/>
                </a:lnTo>
                <a:lnTo>
                  <a:pt x="436046" y="689858"/>
                </a:lnTo>
                <a:lnTo>
                  <a:pt x="455934" y="654691"/>
                </a:lnTo>
                <a:lnTo>
                  <a:pt x="477891" y="619946"/>
                </a:lnTo>
                <a:lnTo>
                  <a:pt x="501909" y="585665"/>
                </a:lnTo>
                <a:lnTo>
                  <a:pt x="527981" y="551886"/>
                </a:lnTo>
                <a:lnTo>
                  <a:pt x="556101" y="518650"/>
                </a:lnTo>
                <a:lnTo>
                  <a:pt x="586262" y="485995"/>
                </a:lnTo>
                <a:lnTo>
                  <a:pt x="618457" y="453962"/>
                </a:lnTo>
                <a:lnTo>
                  <a:pt x="652680" y="422590"/>
                </a:lnTo>
                <a:lnTo>
                  <a:pt x="688923" y="391920"/>
                </a:lnTo>
                <a:lnTo>
                  <a:pt x="727180" y="361991"/>
                </a:lnTo>
                <a:lnTo>
                  <a:pt x="767444" y="332842"/>
                </a:lnTo>
                <a:lnTo>
                  <a:pt x="809708" y="304513"/>
                </a:lnTo>
                <a:lnTo>
                  <a:pt x="853966" y="277045"/>
                </a:lnTo>
                <a:lnTo>
                  <a:pt x="900211" y="250476"/>
                </a:lnTo>
                <a:lnTo>
                  <a:pt x="948436" y="224847"/>
                </a:lnTo>
                <a:lnTo>
                  <a:pt x="991010" y="203812"/>
                </a:lnTo>
                <a:lnTo>
                  <a:pt x="1034344" y="183826"/>
                </a:lnTo>
                <a:lnTo>
                  <a:pt x="1078396" y="164888"/>
                </a:lnTo>
                <a:lnTo>
                  <a:pt x="1123129" y="146994"/>
                </a:lnTo>
                <a:lnTo>
                  <a:pt x="1168502" y="130142"/>
                </a:lnTo>
                <a:lnTo>
                  <a:pt x="1214476" y="114330"/>
                </a:lnTo>
                <a:lnTo>
                  <a:pt x="1261012" y="99553"/>
                </a:lnTo>
                <a:lnTo>
                  <a:pt x="1308070" y="85811"/>
                </a:lnTo>
                <a:lnTo>
                  <a:pt x="1355611" y="73100"/>
                </a:lnTo>
                <a:lnTo>
                  <a:pt x="1403595" y="61417"/>
                </a:lnTo>
                <a:lnTo>
                  <a:pt x="1451983" y="50759"/>
                </a:lnTo>
                <a:lnTo>
                  <a:pt x="1500736" y="41125"/>
                </a:lnTo>
                <a:lnTo>
                  <a:pt x="1549813" y="32510"/>
                </a:lnTo>
                <a:lnTo>
                  <a:pt x="1599177" y="24914"/>
                </a:lnTo>
                <a:lnTo>
                  <a:pt x="1648786" y="18332"/>
                </a:lnTo>
                <a:lnTo>
                  <a:pt x="1698603" y="12762"/>
                </a:lnTo>
                <a:lnTo>
                  <a:pt x="1748587" y="8202"/>
                </a:lnTo>
                <a:lnTo>
                  <a:pt x="1798698" y="4648"/>
                </a:lnTo>
                <a:lnTo>
                  <a:pt x="1848899" y="2098"/>
                </a:lnTo>
                <a:lnTo>
                  <a:pt x="1899148" y="549"/>
                </a:lnTo>
                <a:lnTo>
                  <a:pt x="1949407" y="0"/>
                </a:lnTo>
                <a:lnTo>
                  <a:pt x="1999636" y="445"/>
                </a:lnTo>
                <a:lnTo>
                  <a:pt x="2049796" y="1884"/>
                </a:lnTo>
                <a:lnTo>
                  <a:pt x="2099848" y="4314"/>
                </a:lnTo>
                <a:lnTo>
                  <a:pt x="2149751" y="7731"/>
                </a:lnTo>
                <a:lnTo>
                  <a:pt x="2199468" y="12133"/>
                </a:lnTo>
                <a:lnTo>
                  <a:pt x="2248957" y="17518"/>
                </a:lnTo>
                <a:lnTo>
                  <a:pt x="2298180" y="23882"/>
                </a:lnTo>
                <a:lnTo>
                  <a:pt x="2347097" y="31223"/>
                </a:lnTo>
                <a:lnTo>
                  <a:pt x="2395669" y="39539"/>
                </a:lnTo>
                <a:lnTo>
                  <a:pt x="2443856" y="48825"/>
                </a:lnTo>
                <a:lnTo>
                  <a:pt x="2491620" y="59081"/>
                </a:lnTo>
                <a:lnTo>
                  <a:pt x="2538920" y="70302"/>
                </a:lnTo>
                <a:lnTo>
                  <a:pt x="2585717" y="82487"/>
                </a:lnTo>
                <a:lnTo>
                  <a:pt x="2631972" y="95633"/>
                </a:lnTo>
                <a:lnTo>
                  <a:pt x="2677646" y="109737"/>
                </a:lnTo>
                <a:lnTo>
                  <a:pt x="2722698" y="124796"/>
                </a:lnTo>
                <a:lnTo>
                  <a:pt x="2767089" y="140807"/>
                </a:lnTo>
                <a:lnTo>
                  <a:pt x="2810781" y="157768"/>
                </a:lnTo>
                <a:lnTo>
                  <a:pt x="2853733" y="175676"/>
                </a:lnTo>
                <a:lnTo>
                  <a:pt x="2895907" y="194529"/>
                </a:lnTo>
                <a:lnTo>
                  <a:pt x="2937262" y="214324"/>
                </a:lnTo>
                <a:lnTo>
                  <a:pt x="2977760" y="235057"/>
                </a:lnTo>
                <a:lnTo>
                  <a:pt x="3017360" y="256727"/>
                </a:lnTo>
                <a:lnTo>
                  <a:pt x="3056024" y="279330"/>
                </a:lnTo>
                <a:lnTo>
                  <a:pt x="3093712" y="302864"/>
                </a:lnTo>
                <a:lnTo>
                  <a:pt x="3130385" y="327327"/>
                </a:lnTo>
                <a:lnTo>
                  <a:pt x="3166003" y="352715"/>
                </a:lnTo>
                <a:lnTo>
                  <a:pt x="3200527" y="379025"/>
                </a:lnTo>
                <a:lnTo>
                  <a:pt x="3239032" y="410596"/>
                </a:lnTo>
                <a:lnTo>
                  <a:pt x="3275287" y="442817"/>
                </a:lnTo>
                <a:lnTo>
                  <a:pt x="3309297" y="475648"/>
                </a:lnTo>
                <a:lnTo>
                  <a:pt x="3341071" y="509049"/>
                </a:lnTo>
                <a:lnTo>
                  <a:pt x="3370614" y="542980"/>
                </a:lnTo>
                <a:lnTo>
                  <a:pt x="3397934" y="577402"/>
                </a:lnTo>
                <a:lnTo>
                  <a:pt x="3423036" y="612275"/>
                </a:lnTo>
                <a:lnTo>
                  <a:pt x="3445929" y="647560"/>
                </a:lnTo>
                <a:lnTo>
                  <a:pt x="3466618" y="683216"/>
                </a:lnTo>
                <a:lnTo>
                  <a:pt x="3485111" y="719204"/>
                </a:lnTo>
                <a:lnTo>
                  <a:pt x="3501413" y="755484"/>
                </a:lnTo>
                <a:lnTo>
                  <a:pt x="3515533" y="792017"/>
                </a:lnTo>
                <a:lnTo>
                  <a:pt x="3527477" y="828762"/>
                </a:lnTo>
                <a:lnTo>
                  <a:pt x="3537251" y="865680"/>
                </a:lnTo>
                <a:lnTo>
                  <a:pt x="3550317" y="939876"/>
                </a:lnTo>
                <a:lnTo>
                  <a:pt x="3554787" y="1014287"/>
                </a:lnTo>
                <a:lnTo>
                  <a:pt x="3553814" y="1051473"/>
                </a:lnTo>
                <a:lnTo>
                  <a:pt x="3545490" y="1125611"/>
                </a:lnTo>
                <a:lnTo>
                  <a:pt x="3528705" y="1199168"/>
                </a:lnTo>
                <a:lnTo>
                  <a:pt x="3517156" y="1235630"/>
                </a:lnTo>
                <a:lnTo>
                  <a:pt x="3503512" y="1271828"/>
                </a:lnTo>
                <a:lnTo>
                  <a:pt x="3487779" y="1307722"/>
                </a:lnTo>
                <a:lnTo>
                  <a:pt x="3469965" y="1343273"/>
                </a:lnTo>
                <a:lnTo>
                  <a:pt x="3450077" y="1378440"/>
                </a:lnTo>
                <a:lnTo>
                  <a:pt x="3428120" y="1413184"/>
                </a:lnTo>
                <a:lnTo>
                  <a:pt x="3404102" y="1447466"/>
                </a:lnTo>
                <a:lnTo>
                  <a:pt x="3378030" y="1481244"/>
                </a:lnTo>
                <a:lnTo>
                  <a:pt x="3349910" y="1514481"/>
                </a:lnTo>
                <a:lnTo>
                  <a:pt x="3319749" y="1547136"/>
                </a:lnTo>
                <a:lnTo>
                  <a:pt x="3287554" y="1579169"/>
                </a:lnTo>
                <a:lnTo>
                  <a:pt x="3253331" y="1610540"/>
                </a:lnTo>
                <a:lnTo>
                  <a:pt x="3217088" y="1641211"/>
                </a:lnTo>
                <a:lnTo>
                  <a:pt x="3178831" y="1671140"/>
                </a:lnTo>
                <a:lnTo>
                  <a:pt x="3138567" y="1700289"/>
                </a:lnTo>
                <a:lnTo>
                  <a:pt x="3096303" y="1728617"/>
                </a:lnTo>
                <a:lnTo>
                  <a:pt x="3052045" y="1756086"/>
                </a:lnTo>
                <a:lnTo>
                  <a:pt x="3005800" y="1782654"/>
                </a:lnTo>
                <a:lnTo>
                  <a:pt x="2957576" y="1808283"/>
                </a:lnTo>
                <a:lnTo>
                  <a:pt x="2915918" y="1828865"/>
                </a:lnTo>
                <a:lnTo>
                  <a:pt x="2873434" y="1848472"/>
                </a:lnTo>
                <a:lnTo>
                  <a:pt x="2830162" y="1867103"/>
                </a:lnTo>
                <a:lnTo>
                  <a:pt x="2786143" y="1884755"/>
                </a:lnTo>
                <a:lnTo>
                  <a:pt x="2741414" y="1901425"/>
                </a:lnTo>
                <a:lnTo>
                  <a:pt x="2696017" y="1917113"/>
                </a:lnTo>
                <a:lnTo>
                  <a:pt x="2649990" y="1931816"/>
                </a:lnTo>
                <a:lnTo>
                  <a:pt x="2603374" y="1945532"/>
                </a:lnTo>
                <a:lnTo>
                  <a:pt x="2556206" y="1958258"/>
                </a:lnTo>
                <a:lnTo>
                  <a:pt x="2508529" y="1969992"/>
                </a:lnTo>
                <a:lnTo>
                  <a:pt x="2460379" y="1980734"/>
                </a:lnTo>
                <a:lnTo>
                  <a:pt x="2411799" y="1990479"/>
                </a:lnTo>
                <a:lnTo>
                  <a:pt x="2362825" y="1999226"/>
                </a:lnTo>
                <a:lnTo>
                  <a:pt x="2313500" y="2006974"/>
                </a:lnTo>
                <a:lnTo>
                  <a:pt x="2263861" y="2013719"/>
                </a:lnTo>
                <a:lnTo>
                  <a:pt x="2213948" y="2019461"/>
                </a:lnTo>
                <a:lnTo>
                  <a:pt x="2163801" y="2024195"/>
                </a:lnTo>
                <a:lnTo>
                  <a:pt x="2113460" y="2027922"/>
                </a:lnTo>
                <a:lnTo>
                  <a:pt x="2062964" y="2030638"/>
                </a:lnTo>
                <a:lnTo>
                  <a:pt x="2012352" y="2032341"/>
                </a:lnTo>
                <a:lnTo>
                  <a:pt x="1961664" y="2033029"/>
                </a:lnTo>
                <a:lnTo>
                  <a:pt x="1910940" y="2032700"/>
                </a:lnTo>
                <a:lnTo>
                  <a:pt x="1860219" y="2031353"/>
                </a:lnTo>
                <a:lnTo>
                  <a:pt x="1809541" y="2028984"/>
                </a:lnTo>
                <a:lnTo>
                  <a:pt x="1758944" y="2025592"/>
                </a:lnTo>
                <a:lnTo>
                  <a:pt x="1708470" y="2021174"/>
                </a:lnTo>
                <a:lnTo>
                  <a:pt x="1658157" y="2015729"/>
                </a:lnTo>
                <a:lnTo>
                  <a:pt x="1608044" y="2009254"/>
                </a:lnTo>
                <a:lnTo>
                  <a:pt x="1558172" y="2001747"/>
                </a:lnTo>
                <a:lnTo>
                  <a:pt x="1508580" y="1993207"/>
                </a:lnTo>
                <a:lnTo>
                  <a:pt x="1459307" y="1983630"/>
                </a:lnTo>
                <a:lnTo>
                  <a:pt x="1410393" y="1973015"/>
                </a:lnTo>
                <a:lnTo>
                  <a:pt x="1361877" y="1961360"/>
                </a:lnTo>
                <a:lnTo>
                  <a:pt x="1313800" y="1948663"/>
                </a:lnTo>
                <a:lnTo>
                  <a:pt x="1266200" y="1934921"/>
                </a:lnTo>
                <a:lnTo>
                  <a:pt x="1219117" y="1920133"/>
                </a:lnTo>
                <a:lnTo>
                  <a:pt x="1172590" y="1904295"/>
                </a:lnTo>
                <a:lnTo>
                  <a:pt x="0" y="248544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2242" y="2428875"/>
            <a:ext cx="1931035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É </a:t>
            </a:r>
            <a:r>
              <a:rPr sz="1800" spc="-5" dirty="0">
                <a:latin typeface="Calibri"/>
                <a:cs typeface="Calibri"/>
              </a:rPr>
              <a:t>uma </a:t>
            </a:r>
            <a:r>
              <a:rPr sz="1800" spc="-15" dirty="0">
                <a:latin typeface="Calibri"/>
                <a:cs typeface="Calibri"/>
              </a:rPr>
              <a:t>prática </a:t>
            </a:r>
            <a:r>
              <a:rPr sz="1800" spc="-5" dirty="0">
                <a:latin typeface="Calibri"/>
                <a:cs typeface="Calibri"/>
              </a:rPr>
              <a:t>dos  bancos que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costuma  </a:t>
            </a:r>
            <a:r>
              <a:rPr sz="1800" spc="-5" dirty="0">
                <a:latin typeface="Calibri"/>
                <a:cs typeface="Calibri"/>
              </a:rPr>
              <a:t>iludir seus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clientes...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412" y="228600"/>
            <a:ext cx="22834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0000FF"/>
                </a:solidFill>
                <a:latin typeface="Consolas"/>
                <a:cs typeface="Consolas"/>
              </a:rPr>
              <a:t>public class</a:t>
            </a:r>
            <a:r>
              <a:rPr sz="1800" b="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2B91AE"/>
                </a:solidFill>
                <a:latin typeface="Consolas"/>
                <a:cs typeface="Consolas"/>
              </a:rPr>
              <a:t>Conta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5676" y="2032000"/>
            <a:ext cx="878205" cy="268605"/>
          </a:xfrm>
          <a:custGeom>
            <a:avLst/>
            <a:gdLst/>
            <a:ahLst/>
            <a:cxnLst/>
            <a:rect l="l" t="t" r="r" b="b"/>
            <a:pathLst>
              <a:path w="878204" h="268605">
                <a:moveTo>
                  <a:pt x="0" y="268224"/>
                </a:moveTo>
                <a:lnTo>
                  <a:pt x="877824" y="268224"/>
                </a:lnTo>
                <a:lnTo>
                  <a:pt x="87782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3500" y="2032000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8467" y="2032000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8412" y="457200"/>
            <a:ext cx="4164965" cy="22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514984" marR="50673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private int </a:t>
            </a:r>
            <a:r>
              <a:rPr sz="1800" spc="-5" dirty="0">
                <a:latin typeface="Consolas"/>
                <a:cs typeface="Consolas"/>
              </a:rPr>
              <a:t>_limite; 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private int </a:t>
            </a:r>
            <a:r>
              <a:rPr sz="1800" spc="-5" dirty="0">
                <a:latin typeface="Consolas"/>
                <a:cs typeface="Consolas"/>
              </a:rPr>
              <a:t>_saldo; 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Cliente</a:t>
            </a:r>
            <a:r>
              <a:rPr sz="1800" spc="-6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_titular;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latin typeface="Consolas"/>
                <a:cs typeface="Consolas"/>
              </a:rPr>
              <a:t>Conta(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Cliente</a:t>
            </a:r>
            <a:r>
              <a:rPr sz="1800" spc="-5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cliente)</a:t>
            </a:r>
            <a:endParaRPr sz="1800" dirty="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101663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_limite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9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100;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2677" y="2667000"/>
            <a:ext cx="240665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_titular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cliente;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1282" y="2895600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739" y="3276600"/>
            <a:ext cx="55784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11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public double</a:t>
            </a:r>
            <a:r>
              <a:rPr sz="18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Saldo</a:t>
            </a:r>
            <a:endParaRPr sz="1800" dirty="0">
              <a:latin typeface="Consolas"/>
              <a:cs typeface="Consolas"/>
            </a:endParaRPr>
          </a:p>
          <a:p>
            <a:pPr marL="155511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R="1082040" algn="ctr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get</a:t>
            </a:r>
            <a:endParaRPr sz="1800" dirty="0">
              <a:latin typeface="Consolas"/>
              <a:cs typeface="Consolas"/>
            </a:endParaRPr>
          </a:p>
          <a:p>
            <a:pPr marR="1331595" algn="ctr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255651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sz="1800" spc="-5" dirty="0">
                <a:latin typeface="Consolas"/>
                <a:cs typeface="Consolas"/>
              </a:rPr>
              <a:t>_saldo </a:t>
            </a:r>
            <a:r>
              <a:rPr sz="1800" dirty="0">
                <a:latin typeface="Consolas"/>
                <a:cs typeface="Consolas"/>
              </a:rPr>
              <a:t>+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_limite;</a:t>
            </a:r>
            <a:endParaRPr sz="1800" dirty="0">
              <a:latin typeface="Consolas"/>
              <a:cs typeface="Consolas"/>
            </a:endParaRPr>
          </a:p>
          <a:p>
            <a:pPr marR="1331595" algn="ctr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55511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052195">
              <a:lnSpc>
                <a:spcPct val="100000"/>
              </a:lnSpc>
            </a:pPr>
            <a:r>
              <a:rPr sz="1800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1" y="5503783"/>
            <a:ext cx="9144000" cy="135421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sz="4000" b="1" spc="-10" dirty="0" smtClean="0">
                <a:solidFill>
                  <a:srgbClr val="FFFF00"/>
                </a:solidFill>
                <a:cs typeface="Calibri"/>
              </a:rPr>
              <a:t>Propriedades </a:t>
            </a:r>
            <a:r>
              <a:rPr lang="pt-BR" sz="2400" spc="-10" dirty="0">
                <a:solidFill>
                  <a:schemeClr val="bg1"/>
                </a:solidFill>
                <a:cs typeface="Calibri"/>
              </a:rPr>
              <a:t>p</a:t>
            </a:r>
            <a:r>
              <a:rPr lang="pt-BR" sz="2400" spc="-10" dirty="0" smtClean="0">
                <a:solidFill>
                  <a:schemeClr val="bg1"/>
                </a:solidFill>
                <a:cs typeface="Calibri"/>
              </a:rPr>
              <a:t>ara permitir o acesso aos atributos de uma maneira controlada, a prática mais comum é criar uma propriedade, que retorna o valor e outro que muda o valor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tatic.fjcdn.com/pictures/Static+baby+hair_11fb2a_37957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1"/>
          <a:stretch/>
        </p:blipFill>
        <p:spPr bwMode="auto">
          <a:xfrm>
            <a:off x="0" y="0"/>
            <a:ext cx="9144000" cy="639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/>
          <p:cNvSpPr txBox="1"/>
          <p:nvPr/>
        </p:nvSpPr>
        <p:spPr>
          <a:xfrm>
            <a:off x="0" y="5473005"/>
            <a:ext cx="9144000" cy="138499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sz="4400" b="1" spc="-10" dirty="0" err="1" smtClean="0">
                <a:solidFill>
                  <a:srgbClr val="FFFF00"/>
                </a:solidFill>
                <a:cs typeface="Calibri"/>
              </a:rPr>
              <a:t>Static</a:t>
            </a:r>
            <a:r>
              <a:rPr lang="pt-BR" sz="4400" b="1" spc="-10" dirty="0" smtClean="0">
                <a:solidFill>
                  <a:srgbClr val="FFFF00"/>
                </a:solidFill>
                <a:cs typeface="Calibri"/>
              </a:rPr>
              <a:t> </a:t>
            </a:r>
            <a:r>
              <a:rPr lang="pt-BR" sz="2300" spc="-10" dirty="0" smtClean="0">
                <a:solidFill>
                  <a:schemeClr val="bg1"/>
                </a:solidFill>
                <a:cs typeface="Calibri"/>
              </a:rPr>
              <a:t>Quando declaramos um atributo como </a:t>
            </a:r>
            <a:r>
              <a:rPr lang="pt-BR" sz="2300" spc="-10" dirty="0" err="1" smtClean="0">
                <a:solidFill>
                  <a:schemeClr val="bg1"/>
                </a:solidFill>
                <a:cs typeface="Calibri"/>
              </a:rPr>
              <a:t>static</a:t>
            </a:r>
            <a:r>
              <a:rPr lang="pt-BR" sz="2300" spc="-10" dirty="0" smtClean="0">
                <a:solidFill>
                  <a:schemeClr val="bg1"/>
                </a:solidFill>
                <a:cs typeface="Calibri"/>
              </a:rPr>
              <a:t>, ele passa a não ser mais um atributo  de cada objeto, e sim um atributo da classe,  a informação fica guardada pela classe, não  é mais individual para cada objeto.</a:t>
            </a:r>
            <a:endParaRPr lang="pt-BR" sz="2300" dirty="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ctr">
              <a:lnSpc>
                <a:spcPts val="5130"/>
              </a:lnSpc>
            </a:pPr>
            <a:r>
              <a:rPr spc="-25" dirty="0"/>
              <a:t>Programação </a:t>
            </a:r>
            <a:r>
              <a:rPr spc="-20" dirty="0"/>
              <a:t>Orientada</a:t>
            </a:r>
            <a:r>
              <a:rPr spc="-30" dirty="0"/>
              <a:t> </a:t>
            </a:r>
            <a:r>
              <a:rPr dirty="0"/>
              <a:t>a</a:t>
            </a:r>
          </a:p>
          <a:p>
            <a:pPr marL="0" algn="ctr">
              <a:lnSpc>
                <a:spcPts val="5130"/>
              </a:lnSpc>
            </a:pPr>
            <a:r>
              <a:rPr spc="-20" dirty="0"/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0517" y="3606038"/>
            <a:ext cx="544068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Unidade </a:t>
            </a:r>
            <a:r>
              <a:rPr sz="1800" dirty="0">
                <a:latin typeface="Calibri"/>
                <a:cs typeface="Calibri"/>
              </a:rPr>
              <a:t>4 – </a:t>
            </a:r>
            <a:r>
              <a:rPr sz="1800" spc="-5" dirty="0">
                <a:latin typeface="Calibri"/>
                <a:cs typeface="Calibri"/>
              </a:rPr>
              <a:t>Modificadores de </a:t>
            </a:r>
            <a:r>
              <a:rPr sz="1800" dirty="0">
                <a:latin typeface="Calibri"/>
                <a:cs typeface="Calibri"/>
              </a:rPr>
              <a:t>acesso e </a:t>
            </a:r>
            <a:r>
              <a:rPr sz="1800" spc="-10" dirty="0">
                <a:latin typeface="Calibri"/>
                <a:cs typeface="Calibri"/>
              </a:rPr>
              <a:t>atributos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62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0835" y="1476121"/>
            <a:ext cx="253619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0000FF"/>
                </a:solidFill>
                <a:latin typeface="Consolas"/>
                <a:cs typeface="Consolas"/>
              </a:rPr>
              <a:t>public class</a:t>
            </a:r>
            <a:r>
              <a:rPr sz="1800" b="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2B91AE"/>
                </a:solidFill>
                <a:latin typeface="Consolas"/>
                <a:cs typeface="Consolas"/>
              </a:rPr>
              <a:t>Program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835" y="1750821"/>
            <a:ext cx="491553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static void </a:t>
            </a:r>
            <a:r>
              <a:rPr sz="1800" spc="-5" dirty="0">
                <a:latin typeface="Consolas"/>
                <a:cs typeface="Consolas"/>
              </a:rPr>
              <a:t>Main(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latin typeface="Consolas"/>
                <a:cs typeface="Consolas"/>
              </a:rPr>
              <a:t>[]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args)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</a:pPr>
            <a:r>
              <a:rPr sz="1800" spc="-10" dirty="0">
                <a:solidFill>
                  <a:srgbClr val="2B91AE"/>
                </a:solidFill>
                <a:latin typeface="Consolas"/>
                <a:cs typeface="Consolas"/>
              </a:rPr>
              <a:t>Conta </a:t>
            </a:r>
            <a:r>
              <a:rPr sz="1800" spc="-5" dirty="0">
                <a:latin typeface="Consolas"/>
                <a:cs typeface="Consolas"/>
              </a:rPr>
              <a:t>minhaConta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8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Conta</a:t>
            </a:r>
            <a:r>
              <a:rPr sz="1800" spc="-5" dirty="0"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5152" y="3122676"/>
            <a:ext cx="31597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minhaConta.saldo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1000;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minhaConta.limite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1000;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8679" y="3945635"/>
            <a:ext cx="290830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minhaConta.Sacar(2000);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8679" y="4494529"/>
            <a:ext cx="316039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minhaConta.saldo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-8000;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7283" y="4768850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7810" y="1476121"/>
            <a:ext cx="400685" cy="386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2.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3.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4.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5.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6.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7.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8.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9.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10.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11.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12.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13.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14.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4364" y="5043170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0835" y="1476121"/>
            <a:ext cx="253619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0000FF"/>
                </a:solidFill>
                <a:latin typeface="Consolas"/>
                <a:cs typeface="Consolas"/>
              </a:rPr>
              <a:t>public class</a:t>
            </a:r>
            <a:r>
              <a:rPr sz="1800" b="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2B91AE"/>
                </a:solidFill>
                <a:latin typeface="Consolas"/>
                <a:cs typeface="Consolas"/>
              </a:rPr>
              <a:t>Program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835" y="1750821"/>
            <a:ext cx="491553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static void </a:t>
            </a:r>
            <a:r>
              <a:rPr sz="1800" spc="-5" dirty="0">
                <a:latin typeface="Consolas"/>
                <a:cs typeface="Consolas"/>
              </a:rPr>
              <a:t>Main(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latin typeface="Consolas"/>
                <a:cs typeface="Consolas"/>
              </a:rPr>
              <a:t>[]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args)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</a:pPr>
            <a:r>
              <a:rPr sz="1800" spc="-10" dirty="0">
                <a:solidFill>
                  <a:srgbClr val="2B91AE"/>
                </a:solidFill>
                <a:latin typeface="Consolas"/>
                <a:cs typeface="Consolas"/>
              </a:rPr>
              <a:t>Conta </a:t>
            </a:r>
            <a:r>
              <a:rPr sz="1800" spc="-5" dirty="0">
                <a:latin typeface="Consolas"/>
                <a:cs typeface="Consolas"/>
              </a:rPr>
              <a:t>minhaConta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8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Conta</a:t>
            </a:r>
            <a:r>
              <a:rPr sz="1800" spc="-5" dirty="0"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5152" y="3122676"/>
            <a:ext cx="31597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minhaConta.saldo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1000;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minhaConta.limite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1000;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8679" y="3945635"/>
            <a:ext cx="290830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minhaConta.Sacar(2000);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8679" y="4494529"/>
            <a:ext cx="316039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minhaConta.saldo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-8000;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7283" y="4768850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7810" y="1476121"/>
            <a:ext cx="400685" cy="386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2.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3.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4.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5.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6.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7.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8.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9.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10.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11.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12.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13.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14.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4364" y="5043170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59453" y="4386220"/>
            <a:ext cx="3446147" cy="566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bject 4"/>
          <p:cNvSpPr txBox="1">
            <a:spLocks/>
          </p:cNvSpPr>
          <p:nvPr/>
        </p:nvSpPr>
        <p:spPr>
          <a:xfrm>
            <a:off x="0" y="6235694"/>
            <a:ext cx="9159551" cy="64633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lnSpc>
                <a:spcPct val="150000"/>
              </a:lnSpc>
            </a:pPr>
            <a:r>
              <a:rPr lang="pt-BR" sz="2800" kern="0" spc="-5" dirty="0">
                <a:solidFill>
                  <a:srgbClr val="FFFFFF"/>
                </a:solidFill>
                <a:latin typeface="Calibri"/>
                <a:cs typeface="Calibri"/>
              </a:rPr>
              <a:t>O código </a:t>
            </a:r>
            <a:r>
              <a:rPr lang="pt-BR" sz="2800" kern="0" spc="-5" dirty="0" smtClean="0">
                <a:solidFill>
                  <a:srgbClr val="FFFFFF"/>
                </a:solidFill>
                <a:latin typeface="Calibri"/>
                <a:cs typeface="Calibri"/>
              </a:rPr>
              <a:t>acima </a:t>
            </a:r>
            <a:r>
              <a:rPr lang="pt-BR" sz="2800" b="1" kern="0" spc="-5" dirty="0" smtClean="0">
                <a:solidFill>
                  <a:srgbClr val="FFFF00"/>
                </a:solidFill>
                <a:latin typeface="Calibri"/>
                <a:cs typeface="Calibri"/>
              </a:rPr>
              <a:t>ultrapassa </a:t>
            </a:r>
            <a:r>
              <a:rPr lang="pt-BR" sz="2800" b="1" kern="0" spc="-5" dirty="0">
                <a:solidFill>
                  <a:srgbClr val="FFFF00"/>
                </a:solidFill>
                <a:latin typeface="Calibri"/>
                <a:cs typeface="Calibri"/>
              </a:rPr>
              <a:t>o </a:t>
            </a:r>
            <a:r>
              <a:rPr lang="pt-BR" sz="2800" b="1" kern="0" spc="-5" dirty="0" smtClean="0">
                <a:solidFill>
                  <a:srgbClr val="FFFF00"/>
                </a:solidFill>
                <a:latin typeface="Calibri"/>
                <a:cs typeface="Calibri"/>
              </a:rPr>
              <a:t>saldo </a:t>
            </a:r>
            <a:r>
              <a:rPr lang="pt-BR" sz="2800" kern="0" spc="-5" dirty="0" smtClean="0">
                <a:solidFill>
                  <a:srgbClr val="FFFFFF"/>
                </a:solidFill>
                <a:latin typeface="Calibri"/>
                <a:cs typeface="Calibri"/>
              </a:rPr>
              <a:t>diretamente</a:t>
            </a:r>
            <a:endParaRPr lang="pt-BR" sz="2400" kern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98520" y="2026920"/>
            <a:ext cx="5363210" cy="1213485"/>
          </a:xfrm>
          <a:custGeom>
            <a:avLst/>
            <a:gdLst/>
            <a:ahLst/>
            <a:cxnLst/>
            <a:rect l="l" t="t" r="r" b="b"/>
            <a:pathLst>
              <a:path w="5363209" h="1213485">
                <a:moveTo>
                  <a:pt x="5160772" y="0"/>
                </a:moveTo>
                <a:lnTo>
                  <a:pt x="0" y="0"/>
                </a:lnTo>
                <a:lnTo>
                  <a:pt x="0" y="1213103"/>
                </a:lnTo>
                <a:lnTo>
                  <a:pt x="5160772" y="1213103"/>
                </a:lnTo>
                <a:lnTo>
                  <a:pt x="5207121" y="1207762"/>
                </a:lnTo>
                <a:lnTo>
                  <a:pt x="5249674" y="1192548"/>
                </a:lnTo>
                <a:lnTo>
                  <a:pt x="5287215" y="1168676"/>
                </a:lnTo>
                <a:lnTo>
                  <a:pt x="5318528" y="1137363"/>
                </a:lnTo>
                <a:lnTo>
                  <a:pt x="5342400" y="1099822"/>
                </a:lnTo>
                <a:lnTo>
                  <a:pt x="5357614" y="1057269"/>
                </a:lnTo>
                <a:lnTo>
                  <a:pt x="5362956" y="1010919"/>
                </a:lnTo>
                <a:lnTo>
                  <a:pt x="5362956" y="202183"/>
                </a:lnTo>
                <a:lnTo>
                  <a:pt x="5357614" y="155834"/>
                </a:lnTo>
                <a:lnTo>
                  <a:pt x="5342400" y="113281"/>
                </a:lnTo>
                <a:lnTo>
                  <a:pt x="5318528" y="75740"/>
                </a:lnTo>
                <a:lnTo>
                  <a:pt x="5287215" y="44427"/>
                </a:lnTo>
                <a:lnTo>
                  <a:pt x="5249674" y="20555"/>
                </a:lnTo>
                <a:lnTo>
                  <a:pt x="5207121" y="5341"/>
                </a:lnTo>
                <a:lnTo>
                  <a:pt x="5160772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8520" y="2026920"/>
            <a:ext cx="5363210" cy="1213485"/>
          </a:xfrm>
          <a:custGeom>
            <a:avLst/>
            <a:gdLst/>
            <a:ahLst/>
            <a:cxnLst/>
            <a:rect l="l" t="t" r="r" b="b"/>
            <a:pathLst>
              <a:path w="5363209" h="1213485">
                <a:moveTo>
                  <a:pt x="5362956" y="202183"/>
                </a:moveTo>
                <a:lnTo>
                  <a:pt x="5362956" y="1010919"/>
                </a:lnTo>
                <a:lnTo>
                  <a:pt x="5357614" y="1057269"/>
                </a:lnTo>
                <a:lnTo>
                  <a:pt x="5342400" y="1099822"/>
                </a:lnTo>
                <a:lnTo>
                  <a:pt x="5318528" y="1137363"/>
                </a:lnTo>
                <a:lnTo>
                  <a:pt x="5287215" y="1168676"/>
                </a:lnTo>
                <a:lnTo>
                  <a:pt x="5249674" y="1192548"/>
                </a:lnTo>
                <a:lnTo>
                  <a:pt x="5207121" y="1207762"/>
                </a:lnTo>
                <a:lnTo>
                  <a:pt x="5160772" y="1213103"/>
                </a:lnTo>
                <a:lnTo>
                  <a:pt x="0" y="1213103"/>
                </a:lnTo>
                <a:lnTo>
                  <a:pt x="0" y="0"/>
                </a:lnTo>
                <a:lnTo>
                  <a:pt x="5160772" y="0"/>
                </a:lnTo>
                <a:lnTo>
                  <a:pt x="5207121" y="5341"/>
                </a:lnTo>
                <a:lnTo>
                  <a:pt x="5249674" y="20555"/>
                </a:lnTo>
                <a:lnTo>
                  <a:pt x="5287215" y="44427"/>
                </a:lnTo>
                <a:lnTo>
                  <a:pt x="5318528" y="75740"/>
                </a:lnTo>
                <a:lnTo>
                  <a:pt x="5342400" y="113281"/>
                </a:lnTo>
                <a:lnTo>
                  <a:pt x="5357614" y="155834"/>
                </a:lnTo>
                <a:lnTo>
                  <a:pt x="5362956" y="202183"/>
                </a:lnTo>
                <a:close/>
              </a:path>
            </a:pathLst>
          </a:custGeom>
          <a:ln w="12192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4465" y="2262759"/>
            <a:ext cx="5141595" cy="69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645"/>
              </a:lnSpc>
              <a:buChar char="•"/>
              <a:tabLst>
                <a:tab pos="241935" algn="l"/>
              </a:tabLst>
            </a:pPr>
            <a:r>
              <a:rPr sz="2300" dirty="0">
                <a:latin typeface="Calibri"/>
                <a:cs typeface="Calibri"/>
              </a:rPr>
              <a:t>É um </a:t>
            </a:r>
            <a:r>
              <a:rPr sz="2300" spc="-5" dirty="0">
                <a:latin typeface="Calibri"/>
                <a:cs typeface="Calibri"/>
              </a:rPr>
              <a:t>modificador </a:t>
            </a:r>
            <a:r>
              <a:rPr sz="2300" dirty="0">
                <a:latin typeface="Calibri"/>
                <a:cs typeface="Calibri"/>
              </a:rPr>
              <a:t>de acesso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(também</a:t>
            </a:r>
            <a:endParaRPr sz="2300">
              <a:latin typeface="Calibri"/>
              <a:cs typeface="Calibri"/>
            </a:endParaRPr>
          </a:p>
          <a:p>
            <a:pPr marL="241300">
              <a:lnSpc>
                <a:spcPts val="2645"/>
              </a:lnSpc>
            </a:pPr>
            <a:r>
              <a:rPr sz="2300" dirty="0">
                <a:latin typeface="Calibri"/>
                <a:cs typeface="Calibri"/>
              </a:rPr>
              <a:t>chamado </a:t>
            </a:r>
            <a:r>
              <a:rPr sz="2300" spc="-5" dirty="0">
                <a:latin typeface="Calibri"/>
                <a:cs typeface="Calibri"/>
              </a:rPr>
              <a:t>de modificador de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visibilidade).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524" y="1874520"/>
            <a:ext cx="3016250" cy="1516380"/>
          </a:xfrm>
          <a:custGeom>
            <a:avLst/>
            <a:gdLst/>
            <a:ahLst/>
            <a:cxnLst/>
            <a:rect l="l" t="t" r="r" b="b"/>
            <a:pathLst>
              <a:path w="3016250" h="1516379">
                <a:moveTo>
                  <a:pt x="2763266" y="0"/>
                </a:moveTo>
                <a:lnTo>
                  <a:pt x="252730" y="0"/>
                </a:lnTo>
                <a:lnTo>
                  <a:pt x="207303" y="4072"/>
                </a:lnTo>
                <a:lnTo>
                  <a:pt x="164546" y="15812"/>
                </a:lnTo>
                <a:lnTo>
                  <a:pt x="125174" y="34506"/>
                </a:lnTo>
                <a:lnTo>
                  <a:pt x="89901" y="59440"/>
                </a:lnTo>
                <a:lnTo>
                  <a:pt x="59440" y="89901"/>
                </a:lnTo>
                <a:lnTo>
                  <a:pt x="34506" y="125174"/>
                </a:lnTo>
                <a:lnTo>
                  <a:pt x="15812" y="164546"/>
                </a:lnTo>
                <a:lnTo>
                  <a:pt x="4072" y="207303"/>
                </a:lnTo>
                <a:lnTo>
                  <a:pt x="0" y="252729"/>
                </a:lnTo>
                <a:lnTo>
                  <a:pt x="0" y="1263650"/>
                </a:lnTo>
                <a:lnTo>
                  <a:pt x="4072" y="1309076"/>
                </a:lnTo>
                <a:lnTo>
                  <a:pt x="15812" y="1351833"/>
                </a:lnTo>
                <a:lnTo>
                  <a:pt x="34506" y="1391205"/>
                </a:lnTo>
                <a:lnTo>
                  <a:pt x="59440" y="1426478"/>
                </a:lnTo>
                <a:lnTo>
                  <a:pt x="89901" y="1456939"/>
                </a:lnTo>
                <a:lnTo>
                  <a:pt x="125174" y="1481873"/>
                </a:lnTo>
                <a:lnTo>
                  <a:pt x="164546" y="1500567"/>
                </a:lnTo>
                <a:lnTo>
                  <a:pt x="207303" y="1512307"/>
                </a:lnTo>
                <a:lnTo>
                  <a:pt x="252730" y="1516379"/>
                </a:lnTo>
                <a:lnTo>
                  <a:pt x="2763266" y="1516379"/>
                </a:lnTo>
                <a:lnTo>
                  <a:pt x="2808692" y="1512307"/>
                </a:lnTo>
                <a:lnTo>
                  <a:pt x="2851449" y="1500567"/>
                </a:lnTo>
                <a:lnTo>
                  <a:pt x="2890821" y="1481873"/>
                </a:lnTo>
                <a:lnTo>
                  <a:pt x="2926094" y="1456939"/>
                </a:lnTo>
                <a:lnTo>
                  <a:pt x="2956555" y="1426478"/>
                </a:lnTo>
                <a:lnTo>
                  <a:pt x="2981489" y="1391205"/>
                </a:lnTo>
                <a:lnTo>
                  <a:pt x="3000183" y="1351833"/>
                </a:lnTo>
                <a:lnTo>
                  <a:pt x="3011923" y="1309076"/>
                </a:lnTo>
                <a:lnTo>
                  <a:pt x="3015996" y="1263650"/>
                </a:lnTo>
                <a:lnTo>
                  <a:pt x="3015996" y="252729"/>
                </a:lnTo>
                <a:lnTo>
                  <a:pt x="3011923" y="207303"/>
                </a:lnTo>
                <a:lnTo>
                  <a:pt x="3000183" y="164546"/>
                </a:lnTo>
                <a:lnTo>
                  <a:pt x="2981489" y="125174"/>
                </a:lnTo>
                <a:lnTo>
                  <a:pt x="2956555" y="89901"/>
                </a:lnTo>
                <a:lnTo>
                  <a:pt x="2926094" y="59440"/>
                </a:lnTo>
                <a:lnTo>
                  <a:pt x="2890821" y="34506"/>
                </a:lnTo>
                <a:lnTo>
                  <a:pt x="2851449" y="15812"/>
                </a:lnTo>
                <a:lnTo>
                  <a:pt x="2808692" y="4072"/>
                </a:lnTo>
                <a:lnTo>
                  <a:pt x="2763266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524" y="1874520"/>
            <a:ext cx="3016250" cy="1516380"/>
          </a:xfrm>
          <a:custGeom>
            <a:avLst/>
            <a:gdLst/>
            <a:ahLst/>
            <a:cxnLst/>
            <a:rect l="l" t="t" r="r" b="b"/>
            <a:pathLst>
              <a:path w="3016250" h="1516379">
                <a:moveTo>
                  <a:pt x="0" y="252729"/>
                </a:moveTo>
                <a:lnTo>
                  <a:pt x="4072" y="207303"/>
                </a:lnTo>
                <a:lnTo>
                  <a:pt x="15812" y="164546"/>
                </a:lnTo>
                <a:lnTo>
                  <a:pt x="34506" y="125174"/>
                </a:lnTo>
                <a:lnTo>
                  <a:pt x="59440" y="89901"/>
                </a:lnTo>
                <a:lnTo>
                  <a:pt x="89901" y="59440"/>
                </a:lnTo>
                <a:lnTo>
                  <a:pt x="125174" y="34506"/>
                </a:lnTo>
                <a:lnTo>
                  <a:pt x="164546" y="15812"/>
                </a:lnTo>
                <a:lnTo>
                  <a:pt x="207303" y="4072"/>
                </a:lnTo>
                <a:lnTo>
                  <a:pt x="252730" y="0"/>
                </a:lnTo>
                <a:lnTo>
                  <a:pt x="2763266" y="0"/>
                </a:lnTo>
                <a:lnTo>
                  <a:pt x="2808692" y="4072"/>
                </a:lnTo>
                <a:lnTo>
                  <a:pt x="2851449" y="15812"/>
                </a:lnTo>
                <a:lnTo>
                  <a:pt x="2890821" y="34506"/>
                </a:lnTo>
                <a:lnTo>
                  <a:pt x="2926094" y="59440"/>
                </a:lnTo>
                <a:lnTo>
                  <a:pt x="2956555" y="89901"/>
                </a:lnTo>
                <a:lnTo>
                  <a:pt x="2981489" y="125174"/>
                </a:lnTo>
                <a:lnTo>
                  <a:pt x="3000183" y="164546"/>
                </a:lnTo>
                <a:lnTo>
                  <a:pt x="3011923" y="207303"/>
                </a:lnTo>
                <a:lnTo>
                  <a:pt x="3015996" y="252729"/>
                </a:lnTo>
                <a:lnTo>
                  <a:pt x="3015996" y="1263650"/>
                </a:lnTo>
                <a:lnTo>
                  <a:pt x="3011923" y="1309076"/>
                </a:lnTo>
                <a:lnTo>
                  <a:pt x="3000183" y="1351833"/>
                </a:lnTo>
                <a:lnTo>
                  <a:pt x="2981489" y="1391205"/>
                </a:lnTo>
                <a:lnTo>
                  <a:pt x="2956555" y="1426478"/>
                </a:lnTo>
                <a:lnTo>
                  <a:pt x="2926094" y="1456939"/>
                </a:lnTo>
                <a:lnTo>
                  <a:pt x="2890821" y="1481873"/>
                </a:lnTo>
                <a:lnTo>
                  <a:pt x="2851449" y="1500567"/>
                </a:lnTo>
                <a:lnTo>
                  <a:pt x="2808692" y="1512307"/>
                </a:lnTo>
                <a:lnTo>
                  <a:pt x="2763266" y="1516379"/>
                </a:lnTo>
                <a:lnTo>
                  <a:pt x="252730" y="1516379"/>
                </a:lnTo>
                <a:lnTo>
                  <a:pt x="207303" y="1512307"/>
                </a:lnTo>
                <a:lnTo>
                  <a:pt x="164546" y="1500567"/>
                </a:lnTo>
                <a:lnTo>
                  <a:pt x="125174" y="1481873"/>
                </a:lnTo>
                <a:lnTo>
                  <a:pt x="89901" y="1456939"/>
                </a:lnTo>
                <a:lnTo>
                  <a:pt x="59440" y="1426478"/>
                </a:lnTo>
                <a:lnTo>
                  <a:pt x="34506" y="1391205"/>
                </a:lnTo>
                <a:lnTo>
                  <a:pt x="15812" y="1351833"/>
                </a:lnTo>
                <a:lnTo>
                  <a:pt x="4072" y="1309076"/>
                </a:lnTo>
                <a:lnTo>
                  <a:pt x="0" y="1263650"/>
                </a:lnTo>
                <a:lnTo>
                  <a:pt x="0" y="25272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5306" y="2240026"/>
            <a:ext cx="157162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0" spc="-10" dirty="0">
                <a:solidFill>
                  <a:srgbClr val="FFFFFF"/>
                </a:solidFill>
                <a:latin typeface="Calibri"/>
                <a:cs typeface="Calibri"/>
              </a:rPr>
              <a:t>pri</a:t>
            </a:r>
            <a:r>
              <a:rPr sz="4300" b="0" spc="-6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4300" b="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300" b="0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300" b="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98520" y="3617976"/>
            <a:ext cx="5363210" cy="1213485"/>
          </a:xfrm>
          <a:custGeom>
            <a:avLst/>
            <a:gdLst/>
            <a:ahLst/>
            <a:cxnLst/>
            <a:rect l="l" t="t" r="r" b="b"/>
            <a:pathLst>
              <a:path w="5363209" h="1213485">
                <a:moveTo>
                  <a:pt x="5160772" y="0"/>
                </a:moveTo>
                <a:lnTo>
                  <a:pt x="0" y="0"/>
                </a:lnTo>
                <a:lnTo>
                  <a:pt x="0" y="1213104"/>
                </a:lnTo>
                <a:lnTo>
                  <a:pt x="5160772" y="1213104"/>
                </a:lnTo>
                <a:lnTo>
                  <a:pt x="5207121" y="1207762"/>
                </a:lnTo>
                <a:lnTo>
                  <a:pt x="5249674" y="1192548"/>
                </a:lnTo>
                <a:lnTo>
                  <a:pt x="5287215" y="1168676"/>
                </a:lnTo>
                <a:lnTo>
                  <a:pt x="5318528" y="1137363"/>
                </a:lnTo>
                <a:lnTo>
                  <a:pt x="5342400" y="1099822"/>
                </a:lnTo>
                <a:lnTo>
                  <a:pt x="5357614" y="1057269"/>
                </a:lnTo>
                <a:lnTo>
                  <a:pt x="5362956" y="1010919"/>
                </a:lnTo>
                <a:lnTo>
                  <a:pt x="5362956" y="202184"/>
                </a:lnTo>
                <a:lnTo>
                  <a:pt x="5357614" y="155834"/>
                </a:lnTo>
                <a:lnTo>
                  <a:pt x="5342400" y="113281"/>
                </a:lnTo>
                <a:lnTo>
                  <a:pt x="5318528" y="75740"/>
                </a:lnTo>
                <a:lnTo>
                  <a:pt x="5287215" y="44427"/>
                </a:lnTo>
                <a:lnTo>
                  <a:pt x="5249674" y="20555"/>
                </a:lnTo>
                <a:lnTo>
                  <a:pt x="5207121" y="5341"/>
                </a:lnTo>
                <a:lnTo>
                  <a:pt x="5160772" y="0"/>
                </a:lnTo>
                <a:close/>
              </a:path>
            </a:pathLst>
          </a:custGeom>
          <a:solidFill>
            <a:srgbClr val="FFC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8520" y="3617976"/>
            <a:ext cx="5363210" cy="1213485"/>
          </a:xfrm>
          <a:custGeom>
            <a:avLst/>
            <a:gdLst/>
            <a:ahLst/>
            <a:cxnLst/>
            <a:rect l="l" t="t" r="r" b="b"/>
            <a:pathLst>
              <a:path w="5363209" h="1213485">
                <a:moveTo>
                  <a:pt x="5362956" y="202184"/>
                </a:moveTo>
                <a:lnTo>
                  <a:pt x="5362956" y="1010919"/>
                </a:lnTo>
                <a:lnTo>
                  <a:pt x="5357614" y="1057269"/>
                </a:lnTo>
                <a:lnTo>
                  <a:pt x="5342400" y="1099822"/>
                </a:lnTo>
                <a:lnTo>
                  <a:pt x="5318528" y="1137363"/>
                </a:lnTo>
                <a:lnTo>
                  <a:pt x="5287215" y="1168676"/>
                </a:lnTo>
                <a:lnTo>
                  <a:pt x="5249674" y="1192548"/>
                </a:lnTo>
                <a:lnTo>
                  <a:pt x="5207121" y="1207762"/>
                </a:lnTo>
                <a:lnTo>
                  <a:pt x="5160772" y="1213104"/>
                </a:lnTo>
                <a:lnTo>
                  <a:pt x="0" y="1213104"/>
                </a:lnTo>
                <a:lnTo>
                  <a:pt x="0" y="0"/>
                </a:lnTo>
                <a:lnTo>
                  <a:pt x="5160772" y="0"/>
                </a:lnTo>
                <a:lnTo>
                  <a:pt x="5207121" y="5341"/>
                </a:lnTo>
                <a:lnTo>
                  <a:pt x="5249674" y="20555"/>
                </a:lnTo>
                <a:lnTo>
                  <a:pt x="5287215" y="44427"/>
                </a:lnTo>
                <a:lnTo>
                  <a:pt x="5318528" y="75740"/>
                </a:lnTo>
                <a:lnTo>
                  <a:pt x="5342400" y="113281"/>
                </a:lnTo>
                <a:lnTo>
                  <a:pt x="5357614" y="155834"/>
                </a:lnTo>
                <a:lnTo>
                  <a:pt x="5362956" y="202184"/>
                </a:lnTo>
                <a:close/>
              </a:path>
            </a:pathLst>
          </a:custGeom>
          <a:ln w="12192">
            <a:solidFill>
              <a:srgbClr val="FFC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4465" y="3724732"/>
            <a:ext cx="4871085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1500"/>
              </a:lnSpc>
              <a:buChar char="•"/>
              <a:tabLst>
                <a:tab pos="241935" algn="l"/>
              </a:tabLst>
            </a:pPr>
            <a:r>
              <a:rPr sz="2300" spc="-10" dirty="0">
                <a:latin typeface="Calibri"/>
                <a:cs typeface="Calibri"/>
              </a:rPr>
              <a:t>Marcando </a:t>
            </a:r>
            <a:r>
              <a:rPr sz="2300" dirty="0">
                <a:latin typeface="Calibri"/>
                <a:cs typeface="Calibri"/>
              </a:rPr>
              <a:t>um </a:t>
            </a:r>
            <a:r>
              <a:rPr sz="2300" spc="-10" dirty="0">
                <a:latin typeface="Calibri"/>
                <a:cs typeface="Calibri"/>
              </a:rPr>
              <a:t>atributo como privado,  fechamos </a:t>
            </a:r>
            <a:r>
              <a:rPr sz="2300" dirty="0">
                <a:latin typeface="Calibri"/>
                <a:cs typeface="Calibri"/>
              </a:rPr>
              <a:t>o acesso ao </a:t>
            </a:r>
            <a:r>
              <a:rPr sz="2300" spc="-5" dirty="0">
                <a:latin typeface="Calibri"/>
                <a:cs typeface="Calibri"/>
              </a:rPr>
              <a:t>mesmo de </a:t>
            </a:r>
            <a:r>
              <a:rPr sz="2300" spc="-10" dirty="0">
                <a:latin typeface="Calibri"/>
                <a:cs typeface="Calibri"/>
              </a:rPr>
              <a:t>todas  </a:t>
            </a:r>
            <a:r>
              <a:rPr sz="2300" dirty="0">
                <a:latin typeface="Calibri"/>
                <a:cs typeface="Calibri"/>
              </a:rPr>
              <a:t>as </a:t>
            </a:r>
            <a:r>
              <a:rPr sz="2300" spc="-10" dirty="0">
                <a:latin typeface="Calibri"/>
                <a:cs typeface="Calibri"/>
              </a:rPr>
              <a:t>outras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classes.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2524" y="3467100"/>
            <a:ext cx="3016250" cy="1516380"/>
          </a:xfrm>
          <a:custGeom>
            <a:avLst/>
            <a:gdLst/>
            <a:ahLst/>
            <a:cxnLst/>
            <a:rect l="l" t="t" r="r" b="b"/>
            <a:pathLst>
              <a:path w="3016250" h="1516379">
                <a:moveTo>
                  <a:pt x="2763266" y="0"/>
                </a:moveTo>
                <a:lnTo>
                  <a:pt x="252730" y="0"/>
                </a:lnTo>
                <a:lnTo>
                  <a:pt x="207303" y="4072"/>
                </a:lnTo>
                <a:lnTo>
                  <a:pt x="164546" y="15812"/>
                </a:lnTo>
                <a:lnTo>
                  <a:pt x="125174" y="34506"/>
                </a:lnTo>
                <a:lnTo>
                  <a:pt x="89901" y="59440"/>
                </a:lnTo>
                <a:lnTo>
                  <a:pt x="59440" y="89901"/>
                </a:lnTo>
                <a:lnTo>
                  <a:pt x="34506" y="125174"/>
                </a:lnTo>
                <a:lnTo>
                  <a:pt x="15812" y="164546"/>
                </a:lnTo>
                <a:lnTo>
                  <a:pt x="4072" y="207303"/>
                </a:lnTo>
                <a:lnTo>
                  <a:pt x="0" y="252730"/>
                </a:lnTo>
                <a:lnTo>
                  <a:pt x="0" y="1263650"/>
                </a:lnTo>
                <a:lnTo>
                  <a:pt x="4072" y="1309076"/>
                </a:lnTo>
                <a:lnTo>
                  <a:pt x="15812" y="1351833"/>
                </a:lnTo>
                <a:lnTo>
                  <a:pt x="34506" y="1391205"/>
                </a:lnTo>
                <a:lnTo>
                  <a:pt x="59440" y="1426478"/>
                </a:lnTo>
                <a:lnTo>
                  <a:pt x="89901" y="1456939"/>
                </a:lnTo>
                <a:lnTo>
                  <a:pt x="125174" y="1481873"/>
                </a:lnTo>
                <a:lnTo>
                  <a:pt x="164546" y="1500567"/>
                </a:lnTo>
                <a:lnTo>
                  <a:pt x="207303" y="1512307"/>
                </a:lnTo>
                <a:lnTo>
                  <a:pt x="252730" y="1516380"/>
                </a:lnTo>
                <a:lnTo>
                  <a:pt x="2763266" y="1516380"/>
                </a:lnTo>
                <a:lnTo>
                  <a:pt x="2808692" y="1512307"/>
                </a:lnTo>
                <a:lnTo>
                  <a:pt x="2851449" y="1500567"/>
                </a:lnTo>
                <a:lnTo>
                  <a:pt x="2890821" y="1481873"/>
                </a:lnTo>
                <a:lnTo>
                  <a:pt x="2926094" y="1456939"/>
                </a:lnTo>
                <a:lnTo>
                  <a:pt x="2956555" y="1426478"/>
                </a:lnTo>
                <a:lnTo>
                  <a:pt x="2981489" y="1391205"/>
                </a:lnTo>
                <a:lnTo>
                  <a:pt x="3000183" y="1351833"/>
                </a:lnTo>
                <a:lnTo>
                  <a:pt x="3011923" y="1309076"/>
                </a:lnTo>
                <a:lnTo>
                  <a:pt x="3015996" y="1263650"/>
                </a:lnTo>
                <a:lnTo>
                  <a:pt x="3015996" y="252730"/>
                </a:lnTo>
                <a:lnTo>
                  <a:pt x="3011923" y="207303"/>
                </a:lnTo>
                <a:lnTo>
                  <a:pt x="3000183" y="164546"/>
                </a:lnTo>
                <a:lnTo>
                  <a:pt x="2981489" y="125174"/>
                </a:lnTo>
                <a:lnTo>
                  <a:pt x="2956555" y="89901"/>
                </a:lnTo>
                <a:lnTo>
                  <a:pt x="2926094" y="59440"/>
                </a:lnTo>
                <a:lnTo>
                  <a:pt x="2890821" y="34506"/>
                </a:lnTo>
                <a:lnTo>
                  <a:pt x="2851449" y="15812"/>
                </a:lnTo>
                <a:lnTo>
                  <a:pt x="2808692" y="4072"/>
                </a:lnTo>
                <a:lnTo>
                  <a:pt x="2763266" y="0"/>
                </a:lnTo>
                <a:close/>
              </a:path>
            </a:pathLst>
          </a:custGeom>
          <a:solidFill>
            <a:srgbClr val="B43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524" y="3467100"/>
            <a:ext cx="3016250" cy="1516380"/>
          </a:xfrm>
          <a:custGeom>
            <a:avLst/>
            <a:gdLst/>
            <a:ahLst/>
            <a:cxnLst/>
            <a:rect l="l" t="t" r="r" b="b"/>
            <a:pathLst>
              <a:path w="3016250" h="1516379">
                <a:moveTo>
                  <a:pt x="0" y="252730"/>
                </a:moveTo>
                <a:lnTo>
                  <a:pt x="4072" y="207303"/>
                </a:lnTo>
                <a:lnTo>
                  <a:pt x="15812" y="164546"/>
                </a:lnTo>
                <a:lnTo>
                  <a:pt x="34506" y="125174"/>
                </a:lnTo>
                <a:lnTo>
                  <a:pt x="59440" y="89901"/>
                </a:lnTo>
                <a:lnTo>
                  <a:pt x="89901" y="59440"/>
                </a:lnTo>
                <a:lnTo>
                  <a:pt x="125174" y="34506"/>
                </a:lnTo>
                <a:lnTo>
                  <a:pt x="164546" y="15812"/>
                </a:lnTo>
                <a:lnTo>
                  <a:pt x="207303" y="4072"/>
                </a:lnTo>
                <a:lnTo>
                  <a:pt x="252730" y="0"/>
                </a:lnTo>
                <a:lnTo>
                  <a:pt x="2763266" y="0"/>
                </a:lnTo>
                <a:lnTo>
                  <a:pt x="2808692" y="4072"/>
                </a:lnTo>
                <a:lnTo>
                  <a:pt x="2851449" y="15812"/>
                </a:lnTo>
                <a:lnTo>
                  <a:pt x="2890821" y="34506"/>
                </a:lnTo>
                <a:lnTo>
                  <a:pt x="2926094" y="59440"/>
                </a:lnTo>
                <a:lnTo>
                  <a:pt x="2956555" y="89901"/>
                </a:lnTo>
                <a:lnTo>
                  <a:pt x="2981489" y="125174"/>
                </a:lnTo>
                <a:lnTo>
                  <a:pt x="3000183" y="164546"/>
                </a:lnTo>
                <a:lnTo>
                  <a:pt x="3011923" y="207303"/>
                </a:lnTo>
                <a:lnTo>
                  <a:pt x="3015996" y="252730"/>
                </a:lnTo>
                <a:lnTo>
                  <a:pt x="3015996" y="1263650"/>
                </a:lnTo>
                <a:lnTo>
                  <a:pt x="3011923" y="1309076"/>
                </a:lnTo>
                <a:lnTo>
                  <a:pt x="3000183" y="1351833"/>
                </a:lnTo>
                <a:lnTo>
                  <a:pt x="2981489" y="1391205"/>
                </a:lnTo>
                <a:lnTo>
                  <a:pt x="2956555" y="1426478"/>
                </a:lnTo>
                <a:lnTo>
                  <a:pt x="2926094" y="1456939"/>
                </a:lnTo>
                <a:lnTo>
                  <a:pt x="2890821" y="1481873"/>
                </a:lnTo>
                <a:lnTo>
                  <a:pt x="2851449" y="1500567"/>
                </a:lnTo>
                <a:lnTo>
                  <a:pt x="2808692" y="1512307"/>
                </a:lnTo>
                <a:lnTo>
                  <a:pt x="2763266" y="1516380"/>
                </a:lnTo>
                <a:lnTo>
                  <a:pt x="252730" y="1516380"/>
                </a:lnTo>
                <a:lnTo>
                  <a:pt x="207303" y="1512307"/>
                </a:lnTo>
                <a:lnTo>
                  <a:pt x="164546" y="1500567"/>
                </a:lnTo>
                <a:lnTo>
                  <a:pt x="125174" y="1481873"/>
                </a:lnTo>
                <a:lnTo>
                  <a:pt x="89901" y="1456939"/>
                </a:lnTo>
                <a:lnTo>
                  <a:pt x="59440" y="1426478"/>
                </a:lnTo>
                <a:lnTo>
                  <a:pt x="34506" y="1391205"/>
                </a:lnTo>
                <a:lnTo>
                  <a:pt x="15812" y="1351833"/>
                </a:lnTo>
                <a:lnTo>
                  <a:pt x="4072" y="1309076"/>
                </a:lnTo>
                <a:lnTo>
                  <a:pt x="0" y="1263650"/>
                </a:lnTo>
                <a:lnTo>
                  <a:pt x="0" y="25273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0778" y="3832605"/>
            <a:ext cx="240220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10" dirty="0">
                <a:solidFill>
                  <a:srgbClr val="FFFFFF"/>
                </a:solidFill>
                <a:latin typeface="Calibri"/>
                <a:cs typeface="Calibri"/>
              </a:rPr>
              <a:t>Inacessível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-lAYHeqw8ucc/T9Bn5itSU5I/AAAAAAAAPbk/dwDiiuqahNI/s1600/29_mhg_sp_supermercad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5657671"/>
            <a:ext cx="9159551" cy="120032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2800" b="0" spc="-5" dirty="0" err="1" smtClean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800" b="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800" b="1" spc="-5" dirty="0" smtClean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800" b="1" spc="-5" dirty="0" err="1" smtClean="0">
                <a:solidFill>
                  <a:srgbClr val="FFFF00"/>
                </a:solidFill>
                <a:latin typeface="Calibri"/>
                <a:cs typeface="Calibri"/>
              </a:rPr>
              <a:t>lasse</a:t>
            </a:r>
            <a:r>
              <a:rPr sz="2800" b="1" spc="-5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é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responsável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por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controlar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seus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atributos</a:t>
            </a:r>
            <a:r>
              <a:rPr sz="2800" b="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b="0" spc="-10" dirty="0">
                <a:solidFill>
                  <a:srgbClr val="FFFFFF"/>
                </a:solidFill>
                <a:latin typeface="Calibri"/>
                <a:cs typeface="Calibri"/>
              </a:rPr>
              <a:t>portanto </a:t>
            </a:r>
            <a:r>
              <a:rPr sz="2400" b="0" dirty="0">
                <a:solidFill>
                  <a:srgbClr val="FFFFFF"/>
                </a:solidFill>
                <a:latin typeface="Calibri"/>
                <a:cs typeface="Calibri"/>
              </a:rPr>
              <a:t>ela </a:t>
            </a:r>
            <a:r>
              <a:rPr sz="2400" b="0" spc="-10" dirty="0" err="1">
                <a:solidFill>
                  <a:srgbClr val="FFFFFF"/>
                </a:solidFill>
                <a:latin typeface="Calibri"/>
                <a:cs typeface="Calibri"/>
              </a:rPr>
              <a:t>deve</a:t>
            </a:r>
            <a:r>
              <a:rPr sz="2400" b="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 err="1" smtClean="0">
                <a:solidFill>
                  <a:srgbClr val="FFFF00"/>
                </a:solidFill>
                <a:latin typeface="Calibri"/>
                <a:cs typeface="Calibri"/>
              </a:rPr>
              <a:t>julgar</a:t>
            </a:r>
            <a:r>
              <a:rPr lang="pt-BR" sz="2400" b="1" spc="-10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srgbClr val="FFFF00"/>
                </a:solidFill>
                <a:latin typeface="Calibri"/>
                <a:cs typeface="Calibri"/>
              </a:rPr>
              <a:t>se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aquele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novo valor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é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válido </a:t>
            </a:r>
            <a:r>
              <a:rPr sz="2400" b="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b="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0" spc="-5" dirty="0" err="1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b="0" spc="-5" dirty="0" smtClean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vtservice.com.br/wp-content/uploads/photo-gallery/estrutura-instalacao-eletrica-condomini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b="476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4"/>
          <p:cNvSpPr txBox="1">
            <a:spLocks noGrp="1"/>
          </p:cNvSpPr>
          <p:nvPr>
            <p:ph type="title"/>
          </p:nvPr>
        </p:nvSpPr>
        <p:spPr>
          <a:xfrm>
            <a:off x="0" y="5714930"/>
            <a:ext cx="9159551" cy="114307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pt-BR" sz="2800" b="1" spc="-5" dirty="0">
                <a:solidFill>
                  <a:srgbClr val="FFFF00"/>
                </a:solidFill>
                <a:latin typeface="Calibri"/>
                <a:cs typeface="Calibri"/>
              </a:rPr>
              <a:t>Métodos Privados 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servem apenas para auxiliar a própria classe e não queremos que outras classes o 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usem</a:t>
            </a:r>
            <a:endParaRPr sz="2400" spc="-5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5662295"/>
            <a:ext cx="9144000" cy="119570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3800" b="1" spc="-10" dirty="0" smtClean="0">
                <a:solidFill>
                  <a:srgbClr val="FFFF00"/>
                </a:solidFill>
                <a:latin typeface="Calibri"/>
                <a:cs typeface="Calibri"/>
              </a:rPr>
              <a:t>O </a:t>
            </a:r>
            <a:r>
              <a:rPr sz="3800" b="1" spc="-10" dirty="0" err="1" smtClean="0">
                <a:solidFill>
                  <a:srgbClr val="FFFF00"/>
                </a:solidFill>
                <a:latin typeface="Calibri"/>
                <a:cs typeface="Calibri"/>
              </a:rPr>
              <a:t>Encapsulamento</a:t>
            </a:r>
            <a:r>
              <a:rPr sz="3800" b="1" spc="-10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pt-BR" sz="3800" spc="-10" dirty="0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3800" dirty="0" err="1" smtClean="0">
                <a:solidFill>
                  <a:schemeClr val="bg1"/>
                </a:solidFill>
                <a:latin typeface="Calibri"/>
                <a:cs typeface="Calibri"/>
              </a:rPr>
              <a:t>mpede</a:t>
            </a:r>
            <a:r>
              <a:rPr sz="3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chemeClr val="bg1"/>
                </a:solidFill>
                <a:latin typeface="Calibri"/>
                <a:cs typeface="Calibri"/>
              </a:rPr>
              <a:t>de </a:t>
            </a:r>
            <a:r>
              <a:rPr sz="3800" spc="-30" dirty="0">
                <a:solidFill>
                  <a:schemeClr val="bg1"/>
                </a:solidFill>
                <a:latin typeface="Calibri"/>
                <a:cs typeface="Calibri"/>
              </a:rPr>
              <a:t>enxergar</a:t>
            </a:r>
            <a:r>
              <a:rPr sz="3800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chemeClr val="bg1"/>
                </a:solidFill>
                <a:latin typeface="Calibri"/>
                <a:cs typeface="Calibri"/>
              </a:rPr>
              <a:t>os</a:t>
            </a:r>
            <a:endParaRPr sz="3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800" spc="-10" dirty="0">
                <a:solidFill>
                  <a:schemeClr val="bg1"/>
                </a:solidFill>
                <a:latin typeface="Calibri"/>
                <a:cs typeface="Calibri"/>
              </a:rPr>
              <a:t>detalhes </a:t>
            </a:r>
            <a:r>
              <a:rPr sz="3800" dirty="0">
                <a:solidFill>
                  <a:schemeClr val="bg1"/>
                </a:solidFill>
                <a:latin typeface="Calibri"/>
                <a:cs typeface="Calibri"/>
              </a:rPr>
              <a:t>da </a:t>
            </a:r>
            <a:r>
              <a:rPr sz="3800" spc="-10" dirty="0">
                <a:solidFill>
                  <a:schemeClr val="bg1"/>
                </a:solidFill>
                <a:latin typeface="Calibri"/>
                <a:cs typeface="Calibri"/>
              </a:rPr>
              <a:t>implementação </a:t>
            </a:r>
            <a:r>
              <a:rPr sz="3800" dirty="0">
                <a:solidFill>
                  <a:schemeClr val="bg1"/>
                </a:solidFill>
                <a:latin typeface="Calibri"/>
                <a:cs typeface="Calibri"/>
              </a:rPr>
              <a:t>do </a:t>
            </a:r>
            <a:r>
              <a:rPr sz="3800" spc="-10" dirty="0">
                <a:solidFill>
                  <a:schemeClr val="bg1"/>
                </a:solidFill>
                <a:latin typeface="Calibri"/>
                <a:cs typeface="Calibri"/>
              </a:rPr>
              <a:t>objeto</a:t>
            </a:r>
            <a:r>
              <a:rPr sz="38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chemeClr val="bg1"/>
                </a:solidFill>
                <a:latin typeface="Calibri"/>
                <a:cs typeface="Calibri"/>
              </a:rPr>
              <a:t>Conta</a:t>
            </a:r>
            <a:endParaRPr sz="3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923544" y="304800"/>
            <a:ext cx="3083052" cy="3006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3675634" y="392104"/>
            <a:ext cx="25587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/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Mé</a:t>
            </a:r>
            <a:r>
              <a:rPr lang="pt-BR" sz="2000" b="1" kern="0" spc="-1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t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</a:t>
            </a:r>
            <a:r>
              <a:rPr lang="pt-BR" sz="2000" b="1" kern="0" spc="-2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d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os  </a:t>
            </a:r>
            <a:r>
              <a:rPr lang="pt-BR" sz="2000" b="1" kern="0" spc="-1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Pú</a:t>
            </a:r>
            <a:r>
              <a:rPr lang="pt-BR" sz="2000" b="1" kern="0" spc="-2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b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l</a:t>
            </a:r>
            <a:r>
              <a:rPr lang="pt-BR" sz="2000" b="1" kern="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i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c</a:t>
            </a:r>
            <a:r>
              <a:rPr lang="pt-BR" sz="2000" b="1" kern="0" spc="-2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s</a:t>
            </a:r>
            <a:endParaRPr lang="pt-BR" sz="2000" kern="0" dirty="0">
              <a:solidFill>
                <a:sysClr val="windowText" lastClr="000000"/>
              </a:solidFill>
              <a:latin typeface="Arial Black"/>
              <a:cs typeface="Arial Black"/>
            </a:endParaRPr>
          </a:p>
        </p:txBody>
      </p:sp>
      <p:sp>
        <p:nvSpPr>
          <p:cNvPr id="10" name="object 7"/>
          <p:cNvSpPr txBox="1">
            <a:spLocks/>
          </p:cNvSpPr>
          <p:nvPr/>
        </p:nvSpPr>
        <p:spPr>
          <a:xfrm>
            <a:off x="4006596" y="1567425"/>
            <a:ext cx="27203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/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Mé</a:t>
            </a:r>
            <a:r>
              <a:rPr lang="pt-BR" sz="2000" b="1" kern="0" spc="-1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t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</a:t>
            </a:r>
            <a:r>
              <a:rPr lang="pt-BR" sz="2000" b="1" kern="0" spc="-2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d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os  </a:t>
            </a:r>
            <a:r>
              <a:rPr lang="pt-BR" sz="2000" b="1" kern="0" spc="-1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Privados</a:t>
            </a:r>
            <a:endParaRPr lang="pt-BR" sz="2000" kern="0" dirty="0">
              <a:solidFill>
                <a:sysClr val="windowText" lastClr="000000"/>
              </a:solidFill>
              <a:latin typeface="Arial Black"/>
              <a:cs typeface="Arial Black"/>
            </a:endParaRPr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12700" y="2819400"/>
            <a:ext cx="13777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/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Atributos</a:t>
            </a:r>
            <a:endParaRPr lang="pt-BR" sz="2000" kern="0" dirty="0">
              <a:solidFill>
                <a:sysClr val="windowText" lastClr="00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191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5662295"/>
            <a:ext cx="9144000" cy="119570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3800" b="1" spc="-10" dirty="0" smtClean="0">
                <a:solidFill>
                  <a:srgbClr val="FFFF00"/>
                </a:solidFill>
                <a:latin typeface="Calibri"/>
                <a:cs typeface="Calibri"/>
              </a:rPr>
              <a:t>O </a:t>
            </a:r>
            <a:r>
              <a:rPr sz="3800" b="1" spc="-10" dirty="0" err="1" smtClean="0">
                <a:solidFill>
                  <a:srgbClr val="FFFF00"/>
                </a:solidFill>
                <a:latin typeface="Calibri"/>
                <a:cs typeface="Calibri"/>
              </a:rPr>
              <a:t>Encapsulamento</a:t>
            </a:r>
            <a:r>
              <a:rPr sz="3800" b="1" spc="-10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pt-BR" sz="3800" spc="-10" dirty="0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3800" dirty="0" err="1" smtClean="0">
                <a:solidFill>
                  <a:schemeClr val="bg1"/>
                </a:solidFill>
                <a:latin typeface="Calibri"/>
                <a:cs typeface="Calibri"/>
              </a:rPr>
              <a:t>mpede</a:t>
            </a:r>
            <a:r>
              <a:rPr sz="3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chemeClr val="bg1"/>
                </a:solidFill>
                <a:latin typeface="Calibri"/>
                <a:cs typeface="Calibri"/>
              </a:rPr>
              <a:t>de </a:t>
            </a:r>
            <a:r>
              <a:rPr sz="3800" spc="-30" dirty="0">
                <a:solidFill>
                  <a:schemeClr val="bg1"/>
                </a:solidFill>
                <a:latin typeface="Calibri"/>
                <a:cs typeface="Calibri"/>
              </a:rPr>
              <a:t>enxergar</a:t>
            </a:r>
            <a:r>
              <a:rPr sz="3800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chemeClr val="bg1"/>
                </a:solidFill>
                <a:latin typeface="Calibri"/>
                <a:cs typeface="Calibri"/>
              </a:rPr>
              <a:t>os</a:t>
            </a:r>
            <a:endParaRPr sz="3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800" spc="-10" dirty="0">
                <a:solidFill>
                  <a:schemeClr val="bg1"/>
                </a:solidFill>
                <a:latin typeface="Calibri"/>
                <a:cs typeface="Calibri"/>
              </a:rPr>
              <a:t>detalhes </a:t>
            </a:r>
            <a:r>
              <a:rPr sz="3800" dirty="0">
                <a:solidFill>
                  <a:schemeClr val="bg1"/>
                </a:solidFill>
                <a:latin typeface="Calibri"/>
                <a:cs typeface="Calibri"/>
              </a:rPr>
              <a:t>da </a:t>
            </a:r>
            <a:r>
              <a:rPr sz="3800" spc="-10" dirty="0">
                <a:solidFill>
                  <a:schemeClr val="bg1"/>
                </a:solidFill>
                <a:latin typeface="Calibri"/>
                <a:cs typeface="Calibri"/>
              </a:rPr>
              <a:t>implementação </a:t>
            </a:r>
            <a:r>
              <a:rPr sz="3800" dirty="0">
                <a:solidFill>
                  <a:schemeClr val="bg1"/>
                </a:solidFill>
                <a:latin typeface="Calibri"/>
                <a:cs typeface="Calibri"/>
              </a:rPr>
              <a:t>do </a:t>
            </a:r>
            <a:r>
              <a:rPr sz="3800" spc="-10" dirty="0">
                <a:solidFill>
                  <a:schemeClr val="bg1"/>
                </a:solidFill>
                <a:latin typeface="Calibri"/>
                <a:cs typeface="Calibri"/>
              </a:rPr>
              <a:t>objeto</a:t>
            </a:r>
            <a:r>
              <a:rPr sz="38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chemeClr val="bg1"/>
                </a:solidFill>
                <a:latin typeface="Calibri"/>
                <a:cs typeface="Calibri"/>
              </a:rPr>
              <a:t>Conta</a:t>
            </a:r>
            <a:endParaRPr sz="3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6060" y="2133600"/>
            <a:ext cx="5844540" cy="3214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923544" y="304800"/>
            <a:ext cx="3083052" cy="3006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3675634" y="392104"/>
            <a:ext cx="25587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/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Mé</a:t>
            </a:r>
            <a:r>
              <a:rPr lang="pt-BR" sz="2000" b="1" kern="0" spc="-1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t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</a:t>
            </a:r>
            <a:r>
              <a:rPr lang="pt-BR" sz="2000" b="1" kern="0" spc="-2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d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os  </a:t>
            </a:r>
            <a:r>
              <a:rPr lang="pt-BR" sz="2000" b="1" kern="0" spc="-1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Pú</a:t>
            </a:r>
            <a:r>
              <a:rPr lang="pt-BR" sz="2000" b="1" kern="0" spc="-2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b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l</a:t>
            </a:r>
            <a:r>
              <a:rPr lang="pt-BR" sz="2000" b="1" kern="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i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c</a:t>
            </a:r>
            <a:r>
              <a:rPr lang="pt-BR" sz="2000" b="1" kern="0" spc="-2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s</a:t>
            </a:r>
            <a:endParaRPr lang="pt-BR" sz="2000" kern="0" dirty="0">
              <a:solidFill>
                <a:sysClr val="windowText" lastClr="000000"/>
              </a:solidFill>
              <a:latin typeface="Arial Black"/>
              <a:cs typeface="Arial Black"/>
            </a:endParaRPr>
          </a:p>
        </p:txBody>
      </p:sp>
      <p:sp>
        <p:nvSpPr>
          <p:cNvPr id="10" name="object 7"/>
          <p:cNvSpPr txBox="1">
            <a:spLocks/>
          </p:cNvSpPr>
          <p:nvPr/>
        </p:nvSpPr>
        <p:spPr>
          <a:xfrm>
            <a:off x="4006596" y="1567425"/>
            <a:ext cx="27203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/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Mé</a:t>
            </a:r>
            <a:r>
              <a:rPr lang="pt-BR" sz="2000" b="1" kern="0" spc="-1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t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</a:t>
            </a:r>
            <a:r>
              <a:rPr lang="pt-BR" sz="2000" b="1" kern="0" spc="-2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d</a:t>
            </a:r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os  </a:t>
            </a:r>
            <a:r>
              <a:rPr lang="pt-BR" sz="2000" b="1" kern="0" spc="-10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Privados</a:t>
            </a:r>
            <a:endParaRPr lang="pt-BR" sz="2000" kern="0" dirty="0">
              <a:solidFill>
                <a:sysClr val="windowText" lastClr="000000"/>
              </a:solidFill>
              <a:latin typeface="Arial Black"/>
              <a:cs typeface="Arial Black"/>
            </a:endParaRPr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12700" y="2819400"/>
            <a:ext cx="13777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/>
            <a:r>
              <a:rPr lang="pt-BR" sz="2000" b="1" kern="0" spc="-5" dirty="0" smtClean="0">
                <a:solidFill>
                  <a:sysClr val="windowText" lastClr="000000"/>
                </a:solidFill>
                <a:latin typeface="Arial Black"/>
                <a:cs typeface="Arial Black"/>
              </a:rPr>
              <a:t>Atributos</a:t>
            </a:r>
            <a:endParaRPr lang="pt-BR" sz="2000" kern="0" dirty="0">
              <a:solidFill>
                <a:sysClr val="windowText" lastClr="000000"/>
              </a:solidFill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0497">
            <a:off x="-492292" y="2469181"/>
            <a:ext cx="10128585" cy="150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2"/>
          <p:cNvSpPr txBox="1"/>
          <p:nvPr/>
        </p:nvSpPr>
        <p:spPr>
          <a:xfrm>
            <a:off x="0" y="5811560"/>
            <a:ext cx="9144000" cy="104644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4000" b="1" spc="-10" dirty="0" smtClean="0">
                <a:solidFill>
                  <a:srgbClr val="FFFF00"/>
                </a:solidFill>
                <a:cs typeface="Calibri"/>
              </a:rPr>
              <a:t>Encapsulamento é fundamental!!!</a:t>
            </a:r>
          </a:p>
          <a:p>
            <a:pPr marL="12700">
              <a:lnSpc>
                <a:spcPct val="100000"/>
              </a:lnSpc>
            </a:pPr>
            <a:endParaRPr lang="pt-BR" sz="2800" spc="-1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762000" y="3352800"/>
            <a:ext cx="2895600" cy="12192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6477000" y="1295400"/>
            <a:ext cx="2286000" cy="9144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8393880" y="1676400"/>
            <a:ext cx="750120" cy="304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381000" y="5008840"/>
            <a:ext cx="1676400" cy="7061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3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600</Words>
  <Application>Microsoft Office PowerPoint</Application>
  <PresentationFormat>Apresentação na tela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Consolas</vt:lpstr>
      <vt:lpstr>Times New Roman</vt:lpstr>
      <vt:lpstr>Office Theme</vt:lpstr>
      <vt:lpstr>Programação Orientada a Objetos</vt:lpstr>
      <vt:lpstr>public class Program</vt:lpstr>
      <vt:lpstr>public class Program</vt:lpstr>
      <vt:lpstr>private</vt:lpstr>
      <vt:lpstr>Cada Classe é responsável por controlar seus atributos, portanto ela deve julgar se aquele novo valor é válido ou não!</vt:lpstr>
      <vt:lpstr>Métodos Privados servem apenas para auxiliar a própria classe e não queremos que outras classes o usem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public class Conta</vt:lpstr>
      <vt:lpstr>Apresentação do PowerPoint</vt:lpstr>
      <vt:lpstr>Programação Orientada a Objetos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10</cp:revision>
  <dcterms:created xsi:type="dcterms:W3CDTF">2016-05-02T18:15:33Z</dcterms:created>
  <dcterms:modified xsi:type="dcterms:W3CDTF">2016-05-02T19:42:05Z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2016-05-02T00:00:00Z</vt:filetime>
  </property>
</Properties>
</file>