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2"/>
  </p:sldMasterIdLst>
  <p:notesMasterIdLst>
    <p:notesMasterId r:id="rId165"/>
  </p:notesMasterIdLst>
  <p:handoutMasterIdLst>
    <p:handoutMasterId r:id="rId166"/>
  </p:handoutMasterIdLst>
  <p:sldIdLst>
    <p:sldId id="257" r:id="rId3"/>
    <p:sldId id="281" r:id="rId4"/>
    <p:sldId id="42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425" r:id="rId21"/>
    <p:sldId id="264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426" r:id="rId33"/>
    <p:sldId id="265" r:id="rId34"/>
    <p:sldId id="307" r:id="rId35"/>
    <p:sldId id="308" r:id="rId36"/>
    <p:sldId id="309" r:id="rId37"/>
    <p:sldId id="310" r:id="rId38"/>
    <p:sldId id="311" r:id="rId39"/>
    <p:sldId id="313" r:id="rId40"/>
    <p:sldId id="314" r:id="rId41"/>
    <p:sldId id="312" r:id="rId42"/>
    <p:sldId id="315" r:id="rId43"/>
    <p:sldId id="316" r:id="rId44"/>
    <p:sldId id="317" r:id="rId45"/>
    <p:sldId id="318" r:id="rId46"/>
    <p:sldId id="320" r:id="rId47"/>
    <p:sldId id="319" r:id="rId48"/>
    <p:sldId id="427" r:id="rId49"/>
    <p:sldId id="266" r:id="rId50"/>
    <p:sldId id="321" r:id="rId51"/>
    <p:sldId id="323" r:id="rId52"/>
    <p:sldId id="324" r:id="rId53"/>
    <p:sldId id="325" r:id="rId54"/>
    <p:sldId id="326" r:id="rId55"/>
    <p:sldId id="328" r:id="rId56"/>
    <p:sldId id="329" r:id="rId57"/>
    <p:sldId id="330" r:id="rId58"/>
    <p:sldId id="331" r:id="rId59"/>
    <p:sldId id="322" r:id="rId60"/>
    <p:sldId id="337" r:id="rId61"/>
    <p:sldId id="336" r:id="rId62"/>
    <p:sldId id="332" r:id="rId63"/>
    <p:sldId id="333" r:id="rId64"/>
    <p:sldId id="334" r:id="rId65"/>
    <p:sldId id="335" r:id="rId66"/>
    <p:sldId id="428" r:id="rId67"/>
    <p:sldId id="267" r:id="rId68"/>
    <p:sldId id="340" r:id="rId69"/>
    <p:sldId id="341" r:id="rId70"/>
    <p:sldId id="342" r:id="rId71"/>
    <p:sldId id="343" r:id="rId72"/>
    <p:sldId id="344" r:id="rId73"/>
    <p:sldId id="338" r:id="rId74"/>
    <p:sldId id="339" r:id="rId75"/>
    <p:sldId id="345" r:id="rId76"/>
    <p:sldId id="346" r:id="rId77"/>
    <p:sldId id="348" r:id="rId78"/>
    <p:sldId id="347" r:id="rId79"/>
    <p:sldId id="429" r:id="rId80"/>
    <p:sldId id="268" r:id="rId81"/>
    <p:sldId id="350" r:id="rId82"/>
    <p:sldId id="351" r:id="rId83"/>
    <p:sldId id="352" r:id="rId84"/>
    <p:sldId id="353" r:id="rId85"/>
    <p:sldId id="354" r:id="rId86"/>
    <p:sldId id="349" r:id="rId87"/>
    <p:sldId id="355" r:id="rId88"/>
    <p:sldId id="356" r:id="rId89"/>
    <p:sldId id="357" r:id="rId90"/>
    <p:sldId id="358" r:id="rId91"/>
    <p:sldId id="359" r:id="rId92"/>
    <p:sldId id="430" r:id="rId93"/>
    <p:sldId id="269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0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431" r:id="rId111"/>
    <p:sldId id="270" r:id="rId112"/>
    <p:sldId id="377" r:id="rId113"/>
    <p:sldId id="378" r:id="rId114"/>
    <p:sldId id="379" r:id="rId115"/>
    <p:sldId id="380" r:id="rId116"/>
    <p:sldId id="381" r:id="rId117"/>
    <p:sldId id="382" r:id="rId118"/>
    <p:sldId id="376" r:id="rId119"/>
    <p:sldId id="383" r:id="rId120"/>
    <p:sldId id="384" r:id="rId121"/>
    <p:sldId id="385" r:id="rId122"/>
    <p:sldId id="386" r:id="rId123"/>
    <p:sldId id="387" r:id="rId124"/>
    <p:sldId id="388" r:id="rId125"/>
    <p:sldId id="432" r:id="rId126"/>
    <p:sldId id="271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89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33" r:id="rId145"/>
    <p:sldId id="272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0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0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slide" Target="slides/slide162.xml"/><Relationship Id="rId16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02F6-4319-47E2-AA6F-3A8EB2B9FE6E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7F0A-A5E1-4971-B210-6398C6DAE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0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0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8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02F6-4319-47E2-AA6F-3A8EB2B9FE6E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7F0A-A5E1-4971-B210-6398C6DAE6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1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5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8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pPr/>
              <a:t>23/03/2015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21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7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pt-BR" smtClean="0"/>
              <a:t>23/03/2015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7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9945-0A15-4715-AB6C-F5E56CF20F70}" type="datetimeFigureOut">
              <a:rPr lang="pt-BR" smtClean="0"/>
              <a:pPr/>
              <a:t>23/03/2015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156B-59AE-415F-B24B-8756D48BB97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7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0129" y="1752600"/>
            <a:ext cx="7711741" cy="18288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pt-BR" sz="5400" b="0" i="0" dirty="0" smtClean="0">
                <a:solidFill>
                  <a:srgbClr val="9A5315">
                    <a:lumMod val="50000"/>
                  </a:srgbClr>
                </a:solidFill>
                <a:latin typeface="Segoe Print"/>
                <a:ea typeface="+mj-ea"/>
                <a:cs typeface="+mj-cs"/>
              </a:rPr>
              <a:t>Programação </a:t>
            </a:r>
            <a:r>
              <a:rPr lang="pt-BR" sz="5400" b="0" i="0" dirty="0" smtClean="0">
                <a:solidFill>
                  <a:srgbClr val="9A5315">
                    <a:lumMod val="50000"/>
                  </a:srgbClr>
                </a:solidFill>
                <a:latin typeface="Segoe Print"/>
                <a:ea typeface="+mj-ea"/>
                <a:cs typeface="+mj-cs"/>
              </a:rPr>
              <a:t>Orientada </a:t>
            </a:r>
            <a:r>
              <a:rPr lang="pt-BR" sz="5400" b="0" i="0" dirty="0" smtClean="0">
                <a:solidFill>
                  <a:srgbClr val="9A5315">
                    <a:lumMod val="50000"/>
                  </a:srgbClr>
                </a:solidFill>
                <a:latin typeface="Segoe Print"/>
                <a:ea typeface="+mj-ea"/>
                <a:cs typeface="+mj-cs"/>
              </a:rPr>
              <a:t>a Objetos</a:t>
            </a:r>
            <a:endParaRPr lang="pt-BR" sz="5400" b="0" i="0" dirty="0">
              <a:solidFill>
                <a:srgbClr val="9A5315">
                  <a:lumMod val="50000"/>
                </a:srgbClr>
              </a:solidFill>
              <a:latin typeface="Segoe Print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>
                <a:solidFill>
                  <a:srgbClr val="9A5315">
                    <a:lumMod val="50000"/>
                  </a:srgbClr>
                </a:solidFill>
              </a:rPr>
              <a:t>Resolvendo problemas utilizando a Orientação a Objetos...</a:t>
            </a:r>
            <a:endParaRPr lang="pt-BR" sz="2400" b="0" i="0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398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2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36907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124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38760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42890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1241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0534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9903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875664" y="1014185"/>
            <a:ext cx="63200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20000;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salário total do vendedor é: {0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funcionario.CalcularSalario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8214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3600" dirty="0" smtClean="0">
                <a:latin typeface="Segoe Print" panose="02000600000000000000" pitchFamily="2" charset="0"/>
              </a:rPr>
              <a:t>8) Calcular o volume de uma lata de óleo.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/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volume = ((</a:t>
            </a:r>
            <a:r>
              <a:rPr lang="pt-BR" sz="3600" dirty="0" err="1" smtClean="0">
                <a:latin typeface="Segoe Print" panose="02000600000000000000" pitchFamily="2" charset="0"/>
              </a:rPr>
              <a:t>Pi</a:t>
            </a:r>
            <a:r>
              <a:rPr lang="pt-BR" sz="3600" dirty="0" smtClean="0">
                <a:latin typeface="Segoe Print" panose="02000600000000000000" pitchFamily="2" charset="0"/>
              </a:rPr>
              <a:t> * raio)-(2 * altura));</a:t>
            </a:r>
            <a:endParaRPr lang="pt-BR" sz="3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48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0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99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7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598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lata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7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lata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lata.raio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06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lata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lata.raio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lata.altura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1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8 - Calcular o volume de uma lata de óleo.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551563"/>
            <a:ext cx="5838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((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raio) - (2 * altura));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99392" y="1538731"/>
            <a:ext cx="6492607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Unidade2.Exercicios.Exercicio8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TesteLataOleo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lata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LataOleo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lata.raio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lata.altura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volume de uma lata de óleo é {0}: 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lata.ObtemVolume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9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3600" dirty="0" smtClean="0">
                <a:latin typeface="Segoe Print" panose="02000600000000000000" pitchFamily="2" charset="0"/>
              </a:rPr>
              <a:t>9) Calcular a média harmônica das notas de um aluno.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/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MEDIAH = (4/((1/N1) + (1/N2) + (1/N3) + (1/N4)));</a:t>
            </a:r>
            <a:endParaRPr lang="pt-BR" sz="3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6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75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6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607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91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7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2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30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854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029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094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58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aluno.nota2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02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caixa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9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aluno.nota2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aluno.nota3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062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aluno.nota2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aluno.nota3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aluno.nota4 = 10;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6833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9 - Calcular a média harmônica das notas de um aluno.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12067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nota3;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nota4;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(4 / (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nota1)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nota2)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nota3) +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(1 / nota4)));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68038" y="688555"/>
            <a:ext cx="672396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Unidade2.Exercicios.Exercicio9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aluno.nota2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aluno.nota3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aluno.nota4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média harmônica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 é: {0}"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aluno.ObtemMediaHarmonica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8402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3600" dirty="0" smtClean="0">
                <a:latin typeface="Segoe Print" panose="02000600000000000000" pitchFamily="2" charset="0"/>
              </a:rPr>
              <a:t>10) Calcular a Média Ponderada de duas provas realizadas por um aluno.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 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MEDIAP = (N1*P1 + N2*P2)/(P1 + P2);</a:t>
            </a:r>
            <a:endParaRPr lang="pt-BR" sz="3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27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386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0990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6970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14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530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caixa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caixa.comprimento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987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4141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297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3803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0444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41630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0432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346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8731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1545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0806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caixa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caixa.comprimento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caixa.largura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480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aluno.nota2 = 10;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650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10 - Calcular a média ponderada de duas provas de um aluno.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082204"/>
            <a:ext cx="557453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mediaPonderada1 = nota1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pesoNota1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mediaPonderada2 = nota2 *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mediaPonderada1 + mediaPonderada2)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(pesoNota1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pesoNota2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574535" y="655505"/>
            <a:ext cx="642283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Unidade2.Exercicios.Exercicio10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TesteAluno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aluno.nota1 = 10;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aluno.nota2 = 10;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média ponderada 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 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 é: {0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aluno.ObtemMediaPonderada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5990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0129" y="1752600"/>
            <a:ext cx="7711741" cy="1828800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pt-BR" sz="5400" b="0" i="0" dirty="0" smtClean="0">
                <a:solidFill>
                  <a:srgbClr val="9A5315">
                    <a:lumMod val="50000"/>
                  </a:srgbClr>
                </a:solidFill>
                <a:latin typeface="Segoe Print"/>
                <a:ea typeface="+mj-ea"/>
                <a:cs typeface="+mj-cs"/>
              </a:rPr>
              <a:t>Programação Orientação a Objetos</a:t>
            </a:r>
            <a:endParaRPr lang="pt-BR" sz="5400" b="0" i="0" dirty="0">
              <a:solidFill>
                <a:srgbClr val="9A5315">
                  <a:lumMod val="50000"/>
                </a:srgbClr>
              </a:solidFill>
              <a:latin typeface="Segoe Print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>
                <a:solidFill>
                  <a:srgbClr val="9A5315">
                    <a:lumMod val="50000"/>
                  </a:srgbClr>
                </a:solidFill>
              </a:rPr>
              <a:t>Resolvendo problemas utilizando a Orientação a Objetos...</a:t>
            </a:r>
            <a:endParaRPr lang="pt-BR" sz="2400" b="0" i="0" dirty="0"/>
          </a:p>
        </p:txBody>
      </p:sp>
    </p:spTree>
    <p:extLst>
      <p:ext uri="{BB962C8B-B14F-4D97-AF65-F5344CB8AC3E}">
        <p14:creationId xmlns:p14="http://schemas.microsoft.com/office/powerpoint/2010/main" val="29537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caixa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caixa.comprimento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caixa.largura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caixa.altura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7973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236968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TesteCaixaRetangular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caixa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caixa.comprimento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caixa.largura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caixa.altura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volume da caixa é: {0}"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caixa.ObtemVolume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682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rmAutofit fontScale="90000"/>
          </a:bodyPr>
          <a:lstStyle/>
          <a:p>
            <a:r>
              <a:rPr lang="pt-BR" sz="4000" dirty="0" smtClean="0">
                <a:latin typeface="Segoe Print" panose="02000600000000000000" pitchFamily="2" charset="0"/>
              </a:rPr>
              <a:t>2) Converter a temperatura de graus Fahrenheit para graus Celsius</a:t>
            </a:r>
            <a:br>
              <a:rPr lang="pt-BR" sz="4000" dirty="0" smtClean="0">
                <a:latin typeface="Segoe Print" panose="02000600000000000000" pitchFamily="2" charset="0"/>
              </a:rPr>
            </a:br>
            <a:r>
              <a:rPr lang="pt-BR" sz="4000" dirty="0" smtClean="0">
                <a:latin typeface="Segoe Print" panose="02000600000000000000" pitchFamily="2" charset="0"/>
              </a:rPr>
              <a:t/>
            </a:r>
            <a:br>
              <a:rPr lang="pt-BR" sz="4000" dirty="0" smtClean="0">
                <a:latin typeface="Segoe Print" panose="02000600000000000000" pitchFamily="2" charset="0"/>
              </a:rPr>
            </a:br>
            <a:r>
              <a:rPr lang="pt-BR" sz="4000" dirty="0" smtClean="0">
                <a:latin typeface="Segoe Print" panose="02000600000000000000" pitchFamily="2" charset="0"/>
              </a:rPr>
              <a:t>(C = ((F - 32)* 5/9);)</a:t>
            </a:r>
            <a:endParaRPr lang="pt-BR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7"/>
            <a:ext cx="12192000" cy="1538545"/>
          </a:xfrm>
        </p:spPr>
        <p:txBody>
          <a:bodyPr anchor="ctr">
            <a:normAutofit fontScale="90000"/>
          </a:bodyPr>
          <a:lstStyle/>
          <a:p>
            <a:r>
              <a:rPr lang="pt-BR" sz="4000" dirty="0">
                <a:latin typeface="Segoe Print" panose="02000600000000000000" pitchFamily="2" charset="0"/>
              </a:rPr>
              <a:t>1) Calcular o volume de uma caixa </a:t>
            </a:r>
            <a:r>
              <a:rPr lang="pt-BR" sz="4000" dirty="0" smtClean="0">
                <a:latin typeface="Segoe Print" panose="02000600000000000000" pitchFamily="2" charset="0"/>
              </a:rPr>
              <a:t>retangular</a:t>
            </a:r>
            <a:r>
              <a:rPr lang="pt-BR" sz="4000" dirty="0">
                <a:latin typeface="Segoe Print" panose="02000600000000000000" pitchFamily="2" charset="0"/>
              </a:rPr>
              <a:t/>
            </a:r>
            <a:br>
              <a:rPr lang="pt-BR" sz="4000" dirty="0">
                <a:latin typeface="Segoe Print" panose="02000600000000000000" pitchFamily="2" charset="0"/>
              </a:rPr>
            </a:br>
            <a:r>
              <a:rPr lang="pt-BR" sz="4000" dirty="0">
                <a:latin typeface="Segoe Print" panose="02000600000000000000" pitchFamily="2" charset="0"/>
              </a:rPr>
              <a:t/>
            </a:r>
            <a:br>
              <a:rPr lang="pt-BR" sz="4000" dirty="0">
                <a:latin typeface="Segoe Print" panose="02000600000000000000" pitchFamily="2" charset="0"/>
              </a:rPr>
            </a:br>
            <a:r>
              <a:rPr lang="pt-BR" sz="4000" dirty="0">
                <a:latin typeface="Segoe Print" panose="02000600000000000000" pitchFamily="2" charset="0"/>
              </a:rPr>
              <a:t>(volume = comprimento * largura * altura;)</a:t>
            </a:r>
          </a:p>
        </p:txBody>
      </p:sp>
    </p:spTree>
    <p:extLst>
      <p:ext uri="{BB962C8B-B14F-4D97-AF65-F5344CB8AC3E}">
        <p14:creationId xmlns:p14="http://schemas.microsoft.com/office/powerpoint/2010/main" val="38356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926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756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1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62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002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941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5523122" y="1443841"/>
            <a:ext cx="66688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7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5523122" y="1443841"/>
            <a:ext cx="66688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1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5523122" y="1443841"/>
            <a:ext cx="66688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temperatura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7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5523122" y="1443841"/>
            <a:ext cx="666887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temperatura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temperatura.graus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4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039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2 - Converter a temperatura de graus Fahrenheit para graus Celsius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87472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(graus - 32) * 5 / 9;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5523122" y="1443841"/>
            <a:ext cx="6668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Unidade2.Exercicios.Exercicio2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TesteTemperaturaFahrenheit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temperatura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TemperaturaFahrenheit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temperatura.graus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resultado da conversão é: {0} 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temperatura.ObtemTemperaturaEmCelsius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rmAutofit fontScale="90000"/>
          </a:bodyPr>
          <a:lstStyle/>
          <a:p>
            <a:r>
              <a:rPr lang="pt-BR" sz="4000" dirty="0" smtClean="0">
                <a:latin typeface="Segoe Print" panose="02000600000000000000" pitchFamily="2" charset="0"/>
              </a:rPr>
              <a:t>3) Calcular o volume de um Cilindro.</a:t>
            </a:r>
            <a:br>
              <a:rPr lang="pt-BR" sz="4000" dirty="0" smtClean="0">
                <a:latin typeface="Segoe Print" panose="02000600000000000000" pitchFamily="2" charset="0"/>
              </a:rPr>
            </a:br>
            <a:r>
              <a:rPr lang="pt-BR" sz="4000" dirty="0" smtClean="0">
                <a:latin typeface="Segoe Print" panose="02000600000000000000" pitchFamily="2" charset="0"/>
              </a:rPr>
              <a:t/>
            </a:r>
            <a:br>
              <a:rPr lang="pt-BR" sz="4000" dirty="0" smtClean="0">
                <a:latin typeface="Segoe Print" panose="02000600000000000000" pitchFamily="2" charset="0"/>
              </a:rPr>
            </a:br>
            <a:r>
              <a:rPr lang="pt-BR" sz="4000" dirty="0" err="1" smtClean="0">
                <a:latin typeface="Segoe Print" panose="02000600000000000000" pitchFamily="2" charset="0"/>
              </a:rPr>
              <a:t>areab</a:t>
            </a:r>
            <a:r>
              <a:rPr lang="pt-BR" sz="4000" dirty="0" smtClean="0">
                <a:latin typeface="Segoe Print" panose="02000600000000000000" pitchFamily="2" charset="0"/>
              </a:rPr>
              <a:t> = (</a:t>
            </a:r>
            <a:r>
              <a:rPr lang="pt-BR" sz="4000" dirty="0" err="1" smtClean="0">
                <a:latin typeface="Segoe Print" panose="02000600000000000000" pitchFamily="2" charset="0"/>
              </a:rPr>
              <a:t>pi</a:t>
            </a:r>
            <a:r>
              <a:rPr lang="pt-BR" sz="4000" dirty="0" smtClean="0">
                <a:latin typeface="Segoe Print" panose="02000600000000000000" pitchFamily="2" charset="0"/>
              </a:rPr>
              <a:t> * raio * raio);</a:t>
            </a:r>
            <a:br>
              <a:rPr lang="pt-BR" sz="4000" dirty="0" smtClean="0">
                <a:latin typeface="Segoe Print" panose="02000600000000000000" pitchFamily="2" charset="0"/>
              </a:rPr>
            </a:br>
            <a:r>
              <a:rPr lang="pt-BR" sz="4000" dirty="0" smtClean="0">
                <a:latin typeface="Segoe Print" panose="02000600000000000000" pitchFamily="2" charset="0"/>
              </a:rPr>
              <a:t/>
            </a:r>
            <a:br>
              <a:rPr lang="pt-BR" sz="4000" dirty="0" smtClean="0">
                <a:latin typeface="Segoe Print" panose="02000600000000000000" pitchFamily="2" charset="0"/>
              </a:rPr>
            </a:br>
            <a:r>
              <a:rPr lang="pt-BR" sz="4000" dirty="0" smtClean="0">
                <a:latin typeface="Segoe Print" panose="02000600000000000000" pitchFamily="2" charset="0"/>
              </a:rPr>
              <a:t>volume = (</a:t>
            </a:r>
            <a:r>
              <a:rPr lang="pt-BR" sz="4000" dirty="0" err="1" smtClean="0">
                <a:latin typeface="Segoe Print" panose="02000600000000000000" pitchFamily="2" charset="0"/>
              </a:rPr>
              <a:t>areab</a:t>
            </a:r>
            <a:r>
              <a:rPr lang="pt-BR" sz="4000" dirty="0" smtClean="0">
                <a:latin typeface="Segoe Print" panose="02000600000000000000" pitchFamily="2" charset="0"/>
              </a:rPr>
              <a:t> * altura);</a:t>
            </a:r>
            <a:endParaRPr lang="pt-BR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9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0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6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6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1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5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489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5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3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83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cilindro.raio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6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cilindro.raio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cilindro.altura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6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3 - Calcular o volume de um Cilindro.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36120"/>
            <a:ext cx="52219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areab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altura);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11537" y="1336120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Unidade2.Exercicios.Exercicio3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TesteCilindro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cilindro.raio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cilindro.altura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volume do cilindro é: {0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cilindro.ObtemVolume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2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2400" dirty="0" smtClean="0">
                <a:latin typeface="Segoe Print" panose="02000600000000000000" pitchFamily="2" charset="0"/>
              </a:rPr>
              <a:t>4) Calcular o consumo de combustível por Km.</a:t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/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>Deverá ser informado a </a:t>
            </a:r>
            <a:r>
              <a:rPr lang="pt-BR" sz="2400" dirty="0" err="1" smtClean="0">
                <a:latin typeface="Segoe Print" panose="02000600000000000000" pitchFamily="2" charset="0"/>
              </a:rPr>
              <a:t>Kilometragem</a:t>
            </a:r>
            <a:r>
              <a:rPr lang="pt-BR" sz="2400" dirty="0" smtClean="0">
                <a:latin typeface="Segoe Print" panose="02000600000000000000" pitchFamily="2" charset="0"/>
              </a:rPr>
              <a:t> Inicial e Final do Percurso do Veículo</a:t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/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>Deverá ser informado o Consumo de Combustível</a:t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/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/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err="1" smtClean="0">
                <a:latin typeface="Segoe Print" panose="02000600000000000000" pitchFamily="2" charset="0"/>
              </a:rPr>
              <a:t>distancia_percorrida</a:t>
            </a:r>
            <a:r>
              <a:rPr lang="pt-BR" sz="2400" dirty="0" smtClean="0">
                <a:latin typeface="Segoe Print" panose="02000600000000000000" pitchFamily="2" charset="0"/>
              </a:rPr>
              <a:t> = (</a:t>
            </a:r>
            <a:r>
              <a:rPr lang="pt-BR" sz="2400" dirty="0" err="1" smtClean="0">
                <a:latin typeface="Segoe Print" panose="02000600000000000000" pitchFamily="2" charset="0"/>
              </a:rPr>
              <a:t>quilometragem_final</a:t>
            </a:r>
            <a:r>
              <a:rPr lang="pt-BR" sz="2400" dirty="0" smtClean="0">
                <a:latin typeface="Segoe Print" panose="02000600000000000000" pitchFamily="2" charset="0"/>
              </a:rPr>
              <a:t> – </a:t>
            </a:r>
            <a:r>
              <a:rPr lang="pt-BR" sz="2400" dirty="0" err="1" smtClean="0">
                <a:latin typeface="Segoe Print" panose="02000600000000000000" pitchFamily="2" charset="0"/>
              </a:rPr>
              <a:t>kilometragrem_inicial</a:t>
            </a:r>
            <a:r>
              <a:rPr lang="pt-BR" sz="2400" dirty="0" smtClean="0">
                <a:latin typeface="Segoe Print" panose="02000600000000000000" pitchFamily="2" charset="0"/>
              </a:rPr>
              <a:t>);</a:t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/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smtClean="0">
                <a:latin typeface="Segoe Print" panose="02000600000000000000" pitchFamily="2" charset="0"/>
              </a:rPr>
              <a:t/>
            </a:r>
            <a:br>
              <a:rPr lang="pt-BR" sz="2400" dirty="0" smtClean="0">
                <a:latin typeface="Segoe Print" panose="02000600000000000000" pitchFamily="2" charset="0"/>
              </a:rPr>
            </a:br>
            <a:r>
              <a:rPr lang="pt-BR" sz="2400" dirty="0" err="1" smtClean="0">
                <a:latin typeface="Segoe Print" panose="02000600000000000000" pitchFamily="2" charset="0"/>
              </a:rPr>
              <a:t>gasto_combustível</a:t>
            </a:r>
            <a:r>
              <a:rPr lang="pt-BR" sz="2400" dirty="0" smtClean="0">
                <a:latin typeface="Segoe Print" panose="02000600000000000000" pitchFamily="2" charset="0"/>
              </a:rPr>
              <a:t> = </a:t>
            </a:r>
            <a:r>
              <a:rPr lang="pt-BR" sz="2400" dirty="0" err="1" smtClean="0">
                <a:latin typeface="Segoe Print" panose="02000600000000000000" pitchFamily="2" charset="0"/>
              </a:rPr>
              <a:t>distancia_percorrida</a:t>
            </a:r>
            <a:r>
              <a:rPr lang="pt-BR" sz="2400" dirty="0" smtClean="0">
                <a:latin typeface="Segoe Print" panose="02000600000000000000" pitchFamily="2" charset="0"/>
              </a:rPr>
              <a:t> / </a:t>
            </a:r>
            <a:r>
              <a:rPr lang="pt-BR" sz="2400" dirty="0" err="1" smtClean="0">
                <a:latin typeface="Segoe Print" panose="02000600000000000000" pitchFamily="2" charset="0"/>
              </a:rPr>
              <a:t>consumo_combustivel</a:t>
            </a:r>
            <a:endParaRPr lang="pt-BR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002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277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860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5926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2926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3884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10022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6345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7502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45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3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7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408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6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1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25;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2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25;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viagemPraCasa.consumo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70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4 - Calcular o consumo de combustível por Km.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382286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distanciaPercorrida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consumo;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gastoTotal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  <p:sp>
        <p:nvSpPr>
          <p:cNvPr id="4" name="Retângulo 3"/>
          <p:cNvSpPr/>
          <p:nvPr/>
        </p:nvSpPr>
        <p:spPr>
          <a:xfrm>
            <a:off x="5607584" y="1382286"/>
            <a:ext cx="66615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Unidade2.Exercicios.Exercicio4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TestePercurso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Percurso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viagemPraCasa.kilometragemInicial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viagemPraCasa.kilometragemFinal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25;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viagemPraCasa.consumo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consumo de combustível por Km é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viagemPraCasa.CalcularGasto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6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3600" dirty="0" smtClean="0">
                <a:latin typeface="Segoe Print" panose="02000600000000000000" pitchFamily="2" charset="0"/>
              </a:rPr>
              <a:t>5) Calcular o volume de uma esfera.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/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volume = (( 4 * </a:t>
            </a:r>
            <a:r>
              <a:rPr lang="pt-BR" sz="3600" dirty="0" err="1" smtClean="0">
                <a:latin typeface="Segoe Print" panose="02000600000000000000" pitchFamily="2" charset="0"/>
              </a:rPr>
              <a:t>pi</a:t>
            </a:r>
            <a:r>
              <a:rPr lang="pt-BR" sz="3600" dirty="0" smtClean="0">
                <a:latin typeface="Segoe Print" panose="02000600000000000000" pitchFamily="2" charset="0"/>
              </a:rPr>
              <a:t> * </a:t>
            </a:r>
            <a:r>
              <a:rPr lang="pt-BR" sz="3600" dirty="0" err="1" smtClean="0">
                <a:latin typeface="Segoe Print" panose="02000600000000000000" pitchFamily="2" charset="0"/>
              </a:rPr>
              <a:t>Math.Pow</a:t>
            </a:r>
            <a:r>
              <a:rPr lang="pt-BR" sz="3600" dirty="0" smtClean="0">
                <a:latin typeface="Segoe Print" panose="02000600000000000000" pitchFamily="2" charset="0"/>
              </a:rPr>
              <a:t>(raio,3)/3));</a:t>
            </a:r>
            <a:endParaRPr lang="pt-BR" sz="3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3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8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64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4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164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6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55156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7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5515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6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55156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2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551563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3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55156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esfera.raio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5 - Calcular o volume de uma esfera.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1551563"/>
            <a:ext cx="5952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raio;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(raio, 3) / 3));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155156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Unidade2.Exercicios.Exercicio5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TesteEsfera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esfera.raio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volume da esfera é: {0</a:t>
            </a:r>
            <a:r>
              <a:rPr lang="pt-BR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       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esfera.ObtemVolume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9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3600" dirty="0" smtClean="0">
                <a:latin typeface="Segoe Print" panose="02000600000000000000" pitchFamily="2" charset="0"/>
              </a:rPr>
              <a:t>6) Efetuar a conversão de temperatura da escala Celsius para a escala Fahrenheit.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/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F = (((9 * C)+ 160)/5);</a:t>
            </a:r>
            <a:endParaRPr lang="pt-BR" sz="3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0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816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5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8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23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45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04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0520" y="1443841"/>
            <a:ext cx="61914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5434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0520" y="1443841"/>
            <a:ext cx="619148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5152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0520" y="1443841"/>
            <a:ext cx="61914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91494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0520" y="1443841"/>
            <a:ext cx="6191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temperatura = </a:t>
            </a:r>
          </a:p>
          <a:p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      new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073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0520" y="1443841"/>
            <a:ext cx="619148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temperatura = </a:t>
            </a:r>
          </a:p>
          <a:p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      new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temperatura.graus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6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1 - Calcular </a:t>
            </a:r>
            <a:r>
              <a:rPr lang="pt-BR" sz="4000" dirty="0"/>
              <a:t>o volume de uma caixa retangular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" y="1659285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Unidade2.Exercicios.Exercicio1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CaixaRetangular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largura;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ObtemVolume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volume = altura * largura * comprimento;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1898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6 - Converter a temperatura de graus Celsius para graus fahrenheit.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1" y="1874729"/>
            <a:ext cx="6000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ObtemTemperaturaEmFahrenheit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e-DE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grausFahrenheit = (((9 * graus) + 160) / 5);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grausFahrenheit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0520" y="1443841"/>
            <a:ext cx="6191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Unidade2.Exercicios.Exercicio6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TesteTemperaturaCelsius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temperatura = </a:t>
            </a:r>
          </a:p>
          <a:p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      new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TemperaturaCelsius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temperatura.graus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30;</a:t>
            </a:r>
          </a:p>
          <a:p>
            <a:endParaRPr lang="pt-BR" sz="1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 resultado da conversão é: {0} "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temperatura.ObtemTemperaturaEmFahrenheit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1945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659728"/>
            <a:ext cx="12192000" cy="1538545"/>
          </a:xfrm>
        </p:spPr>
        <p:txBody>
          <a:bodyPr anchor="ctr">
            <a:noAutofit/>
          </a:bodyPr>
          <a:lstStyle/>
          <a:p>
            <a:r>
              <a:rPr lang="pt-BR" sz="3600" dirty="0" smtClean="0">
                <a:latin typeface="Segoe Print" panose="02000600000000000000" pitchFamily="2" charset="0"/>
              </a:rPr>
              <a:t>7) Calcular o salário total de um vendedor.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/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 err="1" smtClean="0">
                <a:latin typeface="Segoe Print" panose="02000600000000000000" pitchFamily="2" charset="0"/>
              </a:rPr>
              <a:t>salario_total</a:t>
            </a:r>
            <a:r>
              <a:rPr lang="pt-BR" sz="3600" dirty="0" smtClean="0">
                <a:latin typeface="Segoe Print" panose="02000600000000000000" pitchFamily="2" charset="0"/>
              </a:rPr>
              <a:t> = (</a:t>
            </a:r>
            <a:r>
              <a:rPr lang="pt-BR" sz="3600" dirty="0" err="1" smtClean="0">
                <a:latin typeface="Segoe Print" panose="02000600000000000000" pitchFamily="2" charset="0"/>
              </a:rPr>
              <a:t>salario_fixo</a:t>
            </a:r>
            <a:r>
              <a:rPr lang="pt-BR" sz="3600" dirty="0" smtClean="0">
                <a:latin typeface="Segoe Print" panose="02000600000000000000" pitchFamily="2" charset="0"/>
              </a:rPr>
              <a:t> + (</a:t>
            </a:r>
            <a:r>
              <a:rPr lang="pt-BR" sz="3600" dirty="0" err="1" smtClean="0">
                <a:latin typeface="Segoe Print" panose="02000600000000000000" pitchFamily="2" charset="0"/>
              </a:rPr>
              <a:t>total_vendas</a:t>
            </a:r>
            <a:r>
              <a:rPr lang="pt-BR" sz="3600" dirty="0" smtClean="0">
                <a:latin typeface="Segoe Print" panose="02000600000000000000" pitchFamily="2" charset="0"/>
              </a:rPr>
              <a:t> *</a:t>
            </a:r>
            <a:br>
              <a:rPr lang="pt-BR" sz="3600" dirty="0" smtClean="0">
                <a:latin typeface="Segoe Print" panose="02000600000000000000" pitchFamily="2" charset="0"/>
              </a:rPr>
            </a:br>
            <a:r>
              <a:rPr lang="pt-BR" sz="3600" dirty="0">
                <a:latin typeface="Segoe Print" panose="02000600000000000000" pitchFamily="2" charset="0"/>
              </a:rPr>
              <a:t/>
            </a:r>
            <a:br>
              <a:rPr lang="pt-BR" sz="3600" dirty="0">
                <a:latin typeface="Segoe Print" panose="02000600000000000000" pitchFamily="2" charset="0"/>
              </a:rPr>
            </a:br>
            <a:r>
              <a:rPr lang="pt-BR" sz="3600" dirty="0" smtClean="0">
                <a:latin typeface="Segoe Print" panose="02000600000000000000" pitchFamily="2" charset="0"/>
              </a:rPr>
              <a:t>(</a:t>
            </a:r>
            <a:r>
              <a:rPr lang="pt-BR" sz="3600" dirty="0" err="1" smtClean="0">
                <a:latin typeface="Segoe Print" panose="02000600000000000000" pitchFamily="2" charset="0"/>
              </a:rPr>
              <a:t>percentual_ganho</a:t>
            </a:r>
            <a:r>
              <a:rPr lang="pt-BR" sz="3600" dirty="0" smtClean="0">
                <a:latin typeface="Segoe Print" panose="02000600000000000000" pitchFamily="2" charset="0"/>
              </a:rPr>
              <a:t>/100)));</a:t>
            </a:r>
            <a:endParaRPr lang="pt-BR" sz="3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7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4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2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4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5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1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202496"/>
            <a:ext cx="12192000" cy="655504"/>
          </a:xfrm>
        </p:spPr>
        <p:txBody>
          <a:bodyPr>
            <a:normAutofit/>
          </a:bodyPr>
          <a:lstStyle/>
          <a:p>
            <a:r>
              <a:rPr lang="pt-BR" sz="4000" dirty="0" smtClean="0"/>
              <a:t>7 - Calcular o salário total de um vendedor.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1443841"/>
            <a:ext cx="6999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Unidade2.Exercicios.Exercicio7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Vendedor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CalcularSalario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totalVendas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percentualGanho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salarioTotal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salarioFixo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comissao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10167</Words>
  <Application>Microsoft Office PowerPoint</Application>
  <PresentationFormat>Widescreen</PresentationFormat>
  <Paragraphs>3314</Paragraphs>
  <Slides>162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162</vt:i4>
      </vt:variant>
    </vt:vector>
  </HeadingPairs>
  <TitlesOfParts>
    <vt:vector size="168" baseType="lpstr">
      <vt:lpstr>Arial</vt:lpstr>
      <vt:lpstr>Calibri</vt:lpstr>
      <vt:lpstr>Calibri Light</vt:lpstr>
      <vt:lpstr>Consolas</vt:lpstr>
      <vt:lpstr>Segoe Print</vt:lpstr>
      <vt:lpstr>Tema do Office</vt:lpstr>
      <vt:lpstr>Programação Orientada a Objetos</vt:lpstr>
      <vt:lpstr>1) Calcular o volume de uma caixa retangular  (volume = comprimento * largura * altura;)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1 - Calcular o volume de uma caixa retangular </vt:lpstr>
      <vt:lpstr>2) Converter a temperatura de graus Fahrenheit para graus Celsius  (C = ((F - 32)* 5/9);)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2 - Converter a temperatura de graus Fahrenheit para graus Celsius</vt:lpstr>
      <vt:lpstr>3) Calcular o volume de um Cilindro.  areab = (pi * raio * raio);  volume = (areab * altura);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3 - Calcular o volume de um Cilindro.</vt:lpstr>
      <vt:lpstr>4) Calcular o consumo de combustível por Km.  Deverá ser informado a Kilometragem Inicial e Final do Percurso do Veículo  Deverá ser informado o Consumo de Combustível   distancia_percorrida = (quilometragem_final – kilometragrem_inicial);   gasto_combustível = distancia_percorrida / consumo_combustivel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4 - Calcular o consumo de combustível por Km.</vt:lpstr>
      <vt:lpstr>5) Calcular o volume de uma esfera.  volume = (( 4 * pi * Math.Pow(raio,3)/3));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5 - Calcular o volume de uma esfera.</vt:lpstr>
      <vt:lpstr>6) Efetuar a conversão de temperatura da escala Celsius para a escala Fahrenheit.  F = (((9 * C)+ 160)/5);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6 - Converter a temperatura de graus Celsius para graus fahrenheit.</vt:lpstr>
      <vt:lpstr>7) Calcular o salário total de um vendedor.  salario_total = (salario_fixo + (total_vendas *  (percentual_ganho/100)));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7 - Calcular o salário total de um vendedor.</vt:lpstr>
      <vt:lpstr>8) Calcular o volume de uma lata de óleo.  volume = ((Pi * raio)-(2 * altura));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8 - Calcular o volume de uma lata de óleo.</vt:lpstr>
      <vt:lpstr>9) Calcular a média harmônica das notas de um aluno.  MEDIAH = (4/((1/N1) + (1/N2) + (1/N3) + (1/N4)));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9 - Calcular a média harmônica das notas de um aluno.</vt:lpstr>
      <vt:lpstr>10) Calcular a Média Ponderada de duas provas realizadas por um aluno.   MEDIAP = (N1*P1 + N2*P2)/(P1 + P2);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10 - Calcular a média ponderada de duas provas de um aluno.</vt:lpstr>
      <vt:lpstr>Programação Orientação a Objetos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2014-04-07T02:56:14Z</dcterms:created>
  <dcterms:modified xsi:type="dcterms:W3CDTF">2015-03-24T00:51:24Z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