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90" r:id="rId21"/>
    <p:sldId id="277" r:id="rId22"/>
    <p:sldId id="278" r:id="rId23"/>
    <p:sldId id="279" r:id="rId24"/>
    <p:sldId id="281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  <p:sldId id="333" r:id="rId68"/>
    <p:sldId id="334" r:id="rId69"/>
    <p:sldId id="339" r:id="rId70"/>
    <p:sldId id="335" r:id="rId71"/>
    <p:sldId id="340" r:id="rId72"/>
    <p:sldId id="337" r:id="rId73"/>
    <p:sldId id="341" r:id="rId74"/>
    <p:sldId id="342" r:id="rId75"/>
    <p:sldId id="343" r:id="rId76"/>
    <p:sldId id="344" r:id="rId77"/>
    <p:sldId id="345" r:id="rId78"/>
    <p:sldId id="346" r:id="rId79"/>
    <p:sldId id="347" r:id="rId80"/>
    <p:sldId id="348" r:id="rId81"/>
    <p:sldId id="349" r:id="rId82"/>
    <p:sldId id="350" r:id="rId83"/>
    <p:sldId id="351" r:id="rId84"/>
    <p:sldId id="352" r:id="rId85"/>
    <p:sldId id="353" r:id="rId86"/>
    <p:sldId id="354" r:id="rId87"/>
    <p:sldId id="357" r:id="rId88"/>
    <p:sldId id="355" r:id="rId89"/>
    <p:sldId id="358" r:id="rId90"/>
    <p:sldId id="359" r:id="rId91"/>
    <p:sldId id="360" r:id="rId92"/>
    <p:sldId id="361" r:id="rId93"/>
    <p:sldId id="363" r:id="rId94"/>
    <p:sldId id="356" r:id="rId95"/>
    <p:sldId id="362" r:id="rId96"/>
    <p:sldId id="364" r:id="rId9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2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174" y="355"/>
      </p:cViewPr>
      <p:guideLst>
        <p:guide orient="horz" pos="2160"/>
        <p:guide pos="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C514-BD59-4FA7-91F0-C34147FF0AD7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B655-423A-4A12-B20B-13CB271A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45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C514-BD59-4FA7-91F0-C34147FF0AD7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B655-423A-4A12-B20B-13CB271A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41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C514-BD59-4FA7-91F0-C34147FF0AD7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B655-423A-4A12-B20B-13CB271A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12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C514-BD59-4FA7-91F0-C34147FF0AD7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B655-423A-4A12-B20B-13CB271A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00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C514-BD59-4FA7-91F0-C34147FF0AD7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B655-423A-4A12-B20B-13CB271A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7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C514-BD59-4FA7-91F0-C34147FF0AD7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B655-423A-4A12-B20B-13CB271A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14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C514-BD59-4FA7-91F0-C34147FF0AD7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B655-423A-4A12-B20B-13CB271A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8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C514-BD59-4FA7-91F0-C34147FF0AD7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B655-423A-4A12-B20B-13CB271A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77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C514-BD59-4FA7-91F0-C34147FF0AD7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B655-423A-4A12-B20B-13CB271A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2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C514-BD59-4FA7-91F0-C34147FF0AD7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B655-423A-4A12-B20B-13CB271A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62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C514-BD59-4FA7-91F0-C34147FF0AD7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5B655-423A-4A12-B20B-13CB271A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71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C514-BD59-4FA7-91F0-C34147FF0AD7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5B655-423A-4A12-B20B-13CB271A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02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755379" y="1189926"/>
            <a:ext cx="5633243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500" dirty="0"/>
              <a:t>Observe o cenário à seguir e identifique os objetos, seus atributos, métodos e implemente as classes necessárias:</a:t>
            </a:r>
          </a:p>
          <a:p>
            <a:pPr algn="just"/>
            <a:r>
              <a:rPr lang="pt-BR" sz="1500" dirty="0"/>
              <a:t>(Vale 3,5 pontos)</a:t>
            </a:r>
          </a:p>
          <a:p>
            <a:pPr algn="just"/>
            <a:endParaRPr lang="pt-BR" sz="1500" dirty="0"/>
          </a:p>
          <a:p>
            <a:pPr algn="just"/>
            <a:r>
              <a:rPr lang="pt-BR" sz="1500" dirty="0"/>
              <a:t>Funcionários de empresas comerciais que trabalham como caixa tem uma grande responsabilidade em suas mãos. A maior parte do tempo de seu expediente de trabalho é gasto recebendo valores de clientes e, em alguns casos, fornecendo troco.</a:t>
            </a:r>
          </a:p>
          <a:p>
            <a:pPr algn="just"/>
            <a:endParaRPr lang="pt-BR" sz="1500" dirty="0"/>
          </a:p>
          <a:p>
            <a:pPr algn="just"/>
            <a:r>
              <a:rPr lang="pt-BR" sz="1500" dirty="0"/>
              <a:t>Seu desafio é fazer um aplicativo que leia o valor total da conta e o valor efetivamente pago, informando o menor número de cédulas e moedas que devem ser fornecidas como troco.</a:t>
            </a:r>
          </a:p>
          <a:p>
            <a:pPr algn="just"/>
            <a:endParaRPr lang="pt-BR" sz="1500" dirty="0"/>
          </a:p>
          <a:p>
            <a:pPr algn="just"/>
            <a:r>
              <a:rPr lang="pt-BR" sz="1500" dirty="0"/>
              <a:t>Deve-se considerar que há:</a:t>
            </a:r>
          </a:p>
          <a:p>
            <a:pPr algn="just"/>
            <a:endParaRPr lang="pt-BR" sz="1500" dirty="0"/>
          </a:p>
          <a:p>
            <a:pPr algn="just"/>
            <a:r>
              <a:rPr lang="pt-BR" sz="1500" dirty="0"/>
              <a:t>	Cédulas de R$100,00, R$50,00, R$10,00, R$5,00 e R$1,00;</a:t>
            </a:r>
          </a:p>
          <a:p>
            <a:pPr algn="just"/>
            <a:r>
              <a:rPr lang="pt-BR" sz="1500" dirty="0"/>
              <a:t>	</a:t>
            </a:r>
          </a:p>
          <a:p>
            <a:pPr algn="just"/>
            <a:r>
              <a:rPr lang="pt-BR" sz="1500" dirty="0"/>
              <a:t>	Moedas de R$0,50, R$0,10, R$0,05 e R$0,01.</a:t>
            </a:r>
          </a:p>
          <a:p>
            <a:pPr algn="just"/>
            <a:endParaRPr lang="pt-BR" sz="15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2060"/>
                </a:solidFill>
              </a:rPr>
              <a:t>Enunciado da Prova </a:t>
            </a:r>
            <a:r>
              <a:rPr lang="pt-BR" sz="3600" b="1" dirty="0" smtClean="0">
                <a:solidFill>
                  <a:srgbClr val="002060"/>
                </a:solidFill>
              </a:rPr>
              <a:t>2 </a:t>
            </a:r>
            <a:r>
              <a:rPr lang="pt-BR" sz="3600" b="1" dirty="0" smtClean="0">
                <a:solidFill>
                  <a:srgbClr val="002060"/>
                </a:solidFill>
              </a:rPr>
              <a:t>de POO</a:t>
            </a:r>
            <a:endParaRPr lang="pt-BR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84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7000" y="348129"/>
            <a:ext cx="8890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"Digite o valor da Conta: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"Digite o valor pago: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troco.Calcular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 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38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7000" y="348129"/>
            <a:ext cx="8890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"Digite o valor da Conta: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"Digite o valor pago: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troco.Calcular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 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(troco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              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7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7000" y="348129"/>
            <a:ext cx="8890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"Digite o valor da Conta: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"Digite o valor pago: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troco.Calcular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          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endParaRPr lang="pt-BR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pt-BR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(troco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                     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935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8839200" cy="47244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2060"/>
                </a:solidFill>
              </a:rPr>
              <a:t>Resolução da Classe Troco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34000" y="904875"/>
            <a:ext cx="3600450" cy="4810125"/>
          </a:xfrm>
          <a:prstGeom prst="rect">
            <a:avLst/>
          </a:prstGeom>
          <a:solidFill>
            <a:srgbClr val="FFFFFF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09550" y="1005839"/>
            <a:ext cx="2421890" cy="4810125"/>
          </a:xfrm>
          <a:prstGeom prst="rect">
            <a:avLst/>
          </a:prstGeom>
          <a:solidFill>
            <a:srgbClr val="FFFFFF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4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7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29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77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1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5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6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2060"/>
                </a:solidFill>
              </a:rPr>
              <a:t>Resolução </a:t>
            </a:r>
            <a:r>
              <a:rPr lang="pt-BR" sz="3600" b="1" dirty="0" smtClean="0">
                <a:solidFill>
                  <a:srgbClr val="002060"/>
                </a:solidFill>
              </a:rPr>
              <a:t>da Prova </a:t>
            </a:r>
            <a:r>
              <a:rPr lang="pt-BR" sz="3600" b="1" dirty="0" smtClean="0">
                <a:solidFill>
                  <a:srgbClr val="002060"/>
                </a:solidFill>
              </a:rPr>
              <a:t>2 </a:t>
            </a:r>
            <a:r>
              <a:rPr lang="pt-BR" sz="3600" b="1" dirty="0" smtClean="0">
                <a:solidFill>
                  <a:srgbClr val="002060"/>
                </a:solidFill>
              </a:rPr>
              <a:t>de POO</a:t>
            </a:r>
            <a:endParaRPr lang="pt-BR" sz="3600" b="1" dirty="0">
              <a:solidFill>
                <a:srgbClr val="00206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8839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1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6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71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0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46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Troco(decimal </a:t>
            </a:r>
            <a:r>
              <a:rPr lang="pt-B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decimal </a:t>
            </a:r>
            <a:r>
              <a:rPr lang="pt-B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6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6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8839200" cy="47244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2060"/>
                </a:solidFill>
              </a:rPr>
              <a:t>Resolução da Classe </a:t>
            </a:r>
            <a:r>
              <a:rPr lang="pt-BR" sz="3600" b="1" dirty="0" err="1" smtClean="0">
                <a:solidFill>
                  <a:srgbClr val="002060"/>
                </a:solidFill>
              </a:rPr>
              <a:t>Program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00400" y="904875"/>
            <a:ext cx="5734050" cy="4810125"/>
          </a:xfrm>
          <a:prstGeom prst="rect">
            <a:avLst/>
          </a:prstGeom>
          <a:solidFill>
            <a:srgbClr val="FFFFFF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8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1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3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4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8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[100];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[100];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cedulas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100, 50, 10, 5, 1 };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[100];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cedulas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100, 50, 10, 5, 1 };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5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[100];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cedulas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100, 50, 10, 5, 1 };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7000" y="348129"/>
            <a:ext cx="889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4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[100];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cedulas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100, 50, 10, 5, 1 };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72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[100];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cedulas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100, 50, 10, 5, 1 };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91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[100];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cedulas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100, 50, 10, 5, 1 };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endParaRPr lang="pt-BR" sz="12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0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[100];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cedulas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100, 50, 10, 5, 1 };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[i],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"cédula"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[100];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cedulas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100, 50, 10, 5, 1 };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[i],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"cédula"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_detalhes[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()] = detalhes;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2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[100];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cedulas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100, 50, 10, 5, 1 };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[i],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"cédula"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_detalhes[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()] = detalhes;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[100];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cedulas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 100, 50, 10, 5, 1 };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[i],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"cédula"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_detalhes[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()] = detalhes;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cedulas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i++;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0"/>
            <a:ext cx="892408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1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7000" y="348129"/>
            <a:ext cx="889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42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0"/>
            <a:ext cx="89240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moedas = { 0.50m, 0.10m, 0.05m, 0.01m };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82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0"/>
            <a:ext cx="89240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moedas = { 0.50m, 0.10m, 0.05m, 0.01m };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0"/>
            <a:ext cx="892408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moedas = { 0.50m, 0.10m, 0.05m, 0.01m };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52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0"/>
            <a:ext cx="892408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moedas = { 0.50m, 0.10m, 0.05m, 0.01m };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0"/>
            <a:ext cx="892408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moedas = { 0.50m, 0.10m, 0.05m, 0.01m };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moedas[i]);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0"/>
            <a:ext cx="892408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moedas = { 0.50m, 0.10m, 0.05m, 0.01m };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moedas[i]);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0"/>
            <a:ext cx="892408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moedas = { 0.50m, 0.10m, 0.05m, 0.01m };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moedas[i]);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(moedas[i],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"moeda"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4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0"/>
            <a:ext cx="89240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moedas = { 0.50m, 0.10m, 0.05m, 0.01m };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moedas[i]);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(moedas[i],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"moeda"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_detalhes[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()] = detalhes;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5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0"/>
            <a:ext cx="89240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moedas = { 0.50m, 0.10m, 0.05m, 0.01m };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moedas[i]);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(moedas[i],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"moeda"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_detalhes[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()] = detalhes;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moedas[i];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6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0"/>
            <a:ext cx="892408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moedas = { 0.50m, 0.10m, 0.05m, 0.01m };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moedas[i]);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(moedas[i],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quantidadeMoedas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"moeda"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_detalhes[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()] = detalhes;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valorTrocoEmMoeda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moedas[i];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i++;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7000" y="348129"/>
            <a:ext cx="889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"Digite o valor da Conta: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52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5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9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endParaRPr lang="pt-BR" sz="12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7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3565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resultado +=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"Valor da Conta: 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valorConta.ToString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"#0.00"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pt-BR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0"/>
            <a:ext cx="895880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resultado +=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"Valor da Conta: 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valorConta.ToString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"#0.00</a:t>
            </a:r>
            <a:r>
              <a:rPr lang="pt-BR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resultado +=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"Valor Pago....: 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valorPago.ToString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"#0.00"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22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0"/>
            <a:ext cx="892408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resultado +=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"Valor da Conta: 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valorConta.ToString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"#0.00"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resultado +=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"Valor Pago....: 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valorPago.ToString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"#0.00"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resultado +=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"Troco.........: 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valorTroco.ToString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"#0.00"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8195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resultado +=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"Valor da Conta: 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valorConta.ToString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"#0.00"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resultado +=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"Valor Pago....: 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valorPago.ToString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"#0.00"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resultado +=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"Troco.........: 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valorTroco.ToString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"#0.00"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resultado +=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1250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resultado +=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"Valor da Conta: 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valorConta.ToString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"#0.00"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resultado +=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"Valor Pago....: 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valorPago.ToString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"#0.00"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resultado +=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"Troco.........: 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valorTroco.ToString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"#0.00"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resultado +=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0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1250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resultado +=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"Valor da Conta: 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valorConta.ToString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"#0.00"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resultado +=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"Valor Pago....: 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valorPago.ToString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"#0.00"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resultado +=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"Troco.........: 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valorTroco.ToString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"#0.00"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resultado +=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7000" y="348129"/>
            <a:ext cx="889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"Digite o valor da Conta: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"Digite o valor pago: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07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0"/>
            <a:ext cx="869258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resultado +=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"Valor da Conta: 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valorConta.ToString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"#0.00"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resultado +=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"Valor Pago....: 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valorPago.ToString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"#0.00"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resultado +=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"Troco.........: 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valorTroco.ToString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"#0.00"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resultado +=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resultado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3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0"/>
            <a:ext cx="869258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endParaRPr lang="pt-BR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{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resultado 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resultado +=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"Valor da Conta: 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valorConta.ToString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"#0.00"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resultado +=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"Valor Pago....: 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valorPago.ToString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"#0.00"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resultado +=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"Troco.........: 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valorTroco.ToString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"#0.00"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resultado +=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item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!=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resultado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item.ToString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Environment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.NewLine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resultado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7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8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detalhes.Length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4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detalhes.Length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(_detalhes[i] ==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40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detalhes.Length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(_detalhes[i] ==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detalhes.Length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(_detalhes[i] ==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73809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valorTroco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_detalhes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Troco(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Calcular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CalcularTrocoEmCedulas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CalcularTrocoEmMoedas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PosicaoVazia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33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7000" y="348129"/>
            <a:ext cx="889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"Digite o valor da Conta: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"Digite o valor pago: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13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8839200" cy="47244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2060"/>
                </a:solidFill>
              </a:rPr>
              <a:t>Resolução da Classe </a:t>
            </a:r>
            <a:r>
              <a:rPr lang="pt-BR" sz="3600" b="1" dirty="0" err="1" smtClean="0">
                <a:solidFill>
                  <a:srgbClr val="002060"/>
                </a:solidFill>
              </a:rPr>
              <a:t>TrocoDetalhes</a:t>
            </a:r>
            <a:endParaRPr lang="pt-BR" sz="3600" b="1" dirty="0">
              <a:solidFill>
                <a:srgbClr val="00206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52400" y="981075"/>
            <a:ext cx="5734050" cy="4810125"/>
          </a:xfrm>
          <a:prstGeom prst="rect">
            <a:avLst/>
          </a:prstGeom>
          <a:solidFill>
            <a:srgbClr val="FFFFFF">
              <a:alpha val="8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3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89931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645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89931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_quantidade;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62872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89931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_quantidade;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_tipo;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3260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89931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_quantidade;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_valor;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0403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89931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_quantidade;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_valor;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valor,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quantidade,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29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89931"/>
            <a:ext cx="914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_quantidade;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_valor;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valor,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quantidade,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tipo)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758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89931"/>
            <a:ext cx="914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_quantidade;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_valor;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(decimal valor, </a:t>
            </a:r>
            <a:r>
              <a:rPr lang="pt-BR" sz="14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quantidade, </a:t>
            </a:r>
            <a:r>
              <a:rPr lang="pt-BR" sz="14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tipo)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3102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89931"/>
            <a:ext cx="914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_quantidade;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_valor;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valor,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quantidade,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_valor = valor;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730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89931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_quantidade;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_valor;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valor,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quantidade,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_valor = valor;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_quantidade = quantidade;</a:t>
            </a:r>
          </a:p>
          <a:p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7185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7000" y="348129"/>
            <a:ext cx="8890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"Digite o valor da Conta: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"Digite o valor pago: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.Clear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valorConta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valorPago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748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89931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_quantidade;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_valor;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valor,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quantidade,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_valor = valor;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_quantidade = quantidade;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_tipo = 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8911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89931"/>
            <a:ext cx="914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_quantidade;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_valor;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valor,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quantidade,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59831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89931"/>
            <a:ext cx="914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_quantidade;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_valor;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valor,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quantidade,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pt-BR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26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89931"/>
            <a:ext cx="9144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_quantidade;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_valor;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valor,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quantidade,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endParaRPr lang="pt-BR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294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89931"/>
            <a:ext cx="914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_quantidade;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_valor;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valor,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quantidade,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plural = _quantidade &gt; 1 ?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endParaRPr lang="pt-BR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698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89931"/>
            <a:ext cx="914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_quantidade;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_tipo;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_valor;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TrocoDetalhes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valor,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quantidade,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tipo)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plural = _quantidade &gt; 1 ?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.Format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 {3}{2} de R$ {1}"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_quantidade, _valor, plural, _tipo);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7315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2060"/>
                </a:solidFill>
              </a:rPr>
              <a:t>Resolução </a:t>
            </a:r>
            <a:r>
              <a:rPr lang="pt-BR" sz="3600" b="1" dirty="0" smtClean="0">
                <a:solidFill>
                  <a:srgbClr val="002060"/>
                </a:solidFill>
              </a:rPr>
              <a:t>da Prova </a:t>
            </a:r>
            <a:r>
              <a:rPr lang="pt-BR" sz="3600" b="1" dirty="0" smtClean="0">
                <a:solidFill>
                  <a:srgbClr val="002060"/>
                </a:solidFill>
              </a:rPr>
              <a:t>2 </a:t>
            </a:r>
            <a:r>
              <a:rPr lang="pt-BR" sz="3600" b="1" dirty="0" smtClean="0">
                <a:solidFill>
                  <a:srgbClr val="002060"/>
                </a:solidFill>
              </a:rPr>
              <a:t>de POO</a:t>
            </a:r>
            <a:endParaRPr lang="pt-BR" sz="3600" b="1" dirty="0">
              <a:solidFill>
                <a:srgbClr val="00206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8839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1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6881</Words>
  <Application>Microsoft Office PowerPoint</Application>
  <PresentationFormat>Apresentação na tela (4:3)</PresentationFormat>
  <Paragraphs>1898</Paragraphs>
  <Slides>96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96</vt:i4>
      </vt:variant>
    </vt:vector>
  </HeadingPairs>
  <TitlesOfParts>
    <vt:vector size="101" baseType="lpstr">
      <vt:lpstr>Arial</vt:lpstr>
      <vt:lpstr>Calibri</vt:lpstr>
      <vt:lpstr>Calibri Light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NDDIGITAL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Rech</dc:creator>
  <cp:lastModifiedBy>Alexandre Rech</cp:lastModifiedBy>
  <cp:revision>14</cp:revision>
  <dcterms:created xsi:type="dcterms:W3CDTF">2017-05-22T17:17:09Z</dcterms:created>
  <dcterms:modified xsi:type="dcterms:W3CDTF">2017-05-22T20:28:26Z</dcterms:modified>
</cp:coreProperties>
</file>