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95" r:id="rId5"/>
    <p:sldId id="409" r:id="rId6"/>
    <p:sldId id="412" r:id="rId7"/>
    <p:sldId id="413" r:id="rId8"/>
    <p:sldId id="407" r:id="rId9"/>
    <p:sldId id="410" r:id="rId10"/>
    <p:sldId id="398" r:id="rId11"/>
    <p:sldId id="405" r:id="rId12"/>
    <p:sldId id="387" r:id="rId13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0" autoAdjust="0"/>
    <p:restoredTop sz="94762" autoAdjust="0"/>
  </p:normalViewPr>
  <p:slideViewPr>
    <p:cSldViewPr>
      <p:cViewPr varScale="1">
        <p:scale>
          <a:sx n="78" d="100"/>
          <a:sy n="78" d="100"/>
        </p:scale>
        <p:origin x="1517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1A8-4DA1-9159-C50E59F52E37}"/>
              </c:ext>
            </c:extLst>
          </c:dPt>
          <c:cat>
            <c:strRef>
              <c:f>Folha1!$A$2:$A$6</c:f>
              <c:strCache>
                <c:ptCount val="2"/>
                <c:pt idx="0">
                  <c:v>ARQSI</c:v>
                </c:pt>
                <c:pt idx="1">
                  <c:v>LAPR5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75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11/15/2024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15/11/2024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15/11/2024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15/11/2024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15/11/2024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15/11/2024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4973845" y="4869160"/>
            <a:ext cx="531059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b="1" dirty="0" err="1">
                <a:solidFill>
                  <a:schemeClr val="bg1"/>
                </a:solidFill>
              </a:rPr>
              <a:t>Group</a:t>
            </a:r>
            <a:r>
              <a:rPr lang="pt-PT" sz="1400" b="1" dirty="0">
                <a:solidFill>
                  <a:schemeClr val="bg1"/>
                </a:solidFill>
              </a:rPr>
              <a:t> </a:t>
            </a:r>
            <a:r>
              <a:rPr lang="pt-PT" sz="1400" b="1" dirty="0" err="1">
                <a:solidFill>
                  <a:schemeClr val="bg1"/>
                </a:solidFill>
              </a:rPr>
              <a:t>members</a:t>
            </a: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André Silva (1220633)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Alexandre Ribeiro (1220633)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</a:rPr>
              <a:t>Miguel Araújo (1201291)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</a:t>
            </a:r>
            <a:r>
              <a:rPr lang="pt-PT" sz="1400" dirty="0" err="1">
                <a:solidFill>
                  <a:schemeClr val="bg1"/>
                </a:solidFill>
              </a:rPr>
              <a:t>ndré</a:t>
            </a:r>
            <a:r>
              <a:rPr lang="pt-PT" sz="1400" dirty="0">
                <a:solidFill>
                  <a:schemeClr val="bg1"/>
                </a:solidFill>
              </a:rPr>
              <a:t> Pereira </a:t>
            </a:r>
            <a:r>
              <a:rPr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(1221275)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</a:rPr>
              <a:t>Fernando Silva (1191666)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3DE Group 27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SPRINT 1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cap="none" dirty="0">
                <a:solidFill>
                  <a:schemeClr val="tx1"/>
                </a:solidFill>
              </a:rPr>
              <a:t>Sprint planning – Sprint 1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71626"/>
              </p:ext>
            </p:extLst>
          </p:nvPr>
        </p:nvGraphicFramePr>
        <p:xfrm>
          <a:off x="1020165" y="2573905"/>
          <a:ext cx="7830870" cy="222503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23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23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  5               Actual: 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70818"/>
              </p:ext>
            </p:extLst>
          </p:nvPr>
        </p:nvGraphicFramePr>
        <p:xfrm>
          <a:off x="448799" y="1695513"/>
          <a:ext cx="9008401" cy="44500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US5.1.3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US5.1.4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US5.1.5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US5.1.6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US5.1.7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US5.1.8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US5.1.9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US5.1.10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US5.1.11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5B90F836-E81D-EC75-AFB1-AFA89833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50" y="2522242"/>
            <a:ext cx="219475" cy="219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FBACCE3-EFA3-F517-B02F-111E1643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36" y="4028920"/>
            <a:ext cx="219475" cy="219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DC871E-EA75-B3BA-58A2-331CA668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02" y="2906292"/>
            <a:ext cx="219475" cy="219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3244AA-B16B-869B-92FD-C709DB9D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03" y="3270356"/>
            <a:ext cx="219475" cy="2194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C6FB55-0D10-4285-6F2A-BDA22F27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411" y="3674393"/>
            <a:ext cx="219475" cy="219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FDC602-6DFE-5913-69F4-93E5780A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62" y="4383447"/>
            <a:ext cx="219475" cy="219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545E5B-DE58-4D5D-6E66-8EA20502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437" y="4706380"/>
            <a:ext cx="219475" cy="2194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0A5273D-3415-03B1-6C0D-852235A6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03" y="5095223"/>
            <a:ext cx="219475" cy="2194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A293EB0-70B3-AA24-14FD-96773B12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03" y="5449750"/>
            <a:ext cx="219475" cy="2194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43BDF38-8903-A65C-567A-35AB8482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437" y="5823352"/>
            <a:ext cx="219475" cy="219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5B1AFD7-68F7-1FD9-1426-803EFD81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02" y="2133399"/>
            <a:ext cx="219475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5009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EB94C-764F-CC75-E14A-5D12546B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57B7DFC-9732-15DC-9401-C4BB6E60A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689909"/>
              </p:ext>
            </p:extLst>
          </p:nvPr>
        </p:nvGraphicFramePr>
        <p:xfrm>
          <a:off x="392371" y="1104641"/>
          <a:ext cx="9042397" cy="5085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91771">
                  <a:extLst>
                    <a:ext uri="{9D8B030D-6E8A-4147-A177-3AD203B41FA5}">
                      <a16:colId xmlns:a16="http://schemas.microsoft.com/office/drawing/2014/main" val="4002106874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814047836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762667613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4233535295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4019748844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698952841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00800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Assigment</a:t>
                      </a:r>
                      <a:r>
                        <a:rPr lang="pt-PT" dirty="0"/>
                        <a:t> 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Commited</a:t>
                      </a:r>
                      <a:r>
                        <a:rPr lang="pt-PT" dirty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To Do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Doing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Testing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Blocked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21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254395"/>
                  </a:ext>
                </a:extLst>
              </a:tr>
              <a:tr h="353189">
                <a:tc>
                  <a:txBody>
                    <a:bodyPr/>
                    <a:lstStyle/>
                    <a:p>
                      <a:r>
                        <a:rPr lang="pt-PT" dirty="0"/>
                        <a:t>US5.1.14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54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6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4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4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0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93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5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0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US5.1.23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406437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03A0500A-948F-D233-3340-655B9506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69" y="2566160"/>
            <a:ext cx="219475" cy="219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C48868-0730-932E-DB51-E2D7625F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69" y="2920787"/>
            <a:ext cx="219475" cy="219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6A5EB1-A54C-0DC9-AEED-2304E1B2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52" y="3298979"/>
            <a:ext cx="219475" cy="219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AB201F-5C1B-AC9C-7A0D-4B3CAC0D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61" y="3647181"/>
            <a:ext cx="219475" cy="219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7D1105-198F-1A8F-FA32-5D06DA15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69" y="4027292"/>
            <a:ext cx="219475" cy="2194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7F8F57-B80B-41AD-EAA6-B460210E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69" y="4421211"/>
            <a:ext cx="219475" cy="219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E9708C5-47FF-03C0-6380-763F4642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58" y="4807185"/>
            <a:ext cx="219475" cy="219475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47F56A4-D63F-5F09-6F50-61F9FB0F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33808"/>
              </p:ext>
            </p:extLst>
          </p:nvPr>
        </p:nvGraphicFramePr>
        <p:xfrm>
          <a:off x="391159" y="4334220"/>
          <a:ext cx="904239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1771">
                  <a:extLst>
                    <a:ext uri="{9D8B030D-6E8A-4147-A177-3AD203B41FA5}">
                      <a16:colId xmlns:a16="http://schemas.microsoft.com/office/drawing/2014/main" val="575058562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552019383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698944492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4025304096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3113823010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708610947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958903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US5.1.19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96853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C2A7D801-6C12-2805-007F-E4E0BE13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52" y="5135628"/>
            <a:ext cx="219475" cy="2194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2D01628-FA6B-82C9-D89C-7070B385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51" y="5498453"/>
            <a:ext cx="219475" cy="2194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70B8645-3779-885E-E59B-7EA9D3B8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50" y="5911571"/>
            <a:ext cx="219475" cy="2194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3B3034D-73E9-FC4E-678A-6D5F96C6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225" y="1794592"/>
            <a:ext cx="219475" cy="2194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62C12AC-18A3-9E34-76D3-83F09E6E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49" y="2193221"/>
            <a:ext cx="219475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908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551125"/>
              </p:ext>
            </p:extLst>
          </p:nvPr>
        </p:nvGraphicFramePr>
        <p:xfrm>
          <a:off x="1487615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A2719D-BE87-F4BC-6AC4-966FB49E1206}"/>
              </a:ext>
            </a:extLst>
          </p:cNvPr>
          <p:cNvSpPr txBox="1"/>
          <p:nvPr/>
        </p:nvSpPr>
        <p:spPr>
          <a:xfrm>
            <a:off x="947555" y="1133744"/>
            <a:ext cx="8010890" cy="12003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pt-PT" sz="3600" b="1" dirty="0" err="1"/>
              <a:t>Adopted</a:t>
            </a:r>
            <a:r>
              <a:rPr lang="pt-PT" sz="3600" b="1" dirty="0"/>
              <a:t> </a:t>
            </a:r>
            <a:r>
              <a:rPr lang="pt-PT" sz="3600" b="1" dirty="0" err="1"/>
              <a:t>development</a:t>
            </a:r>
            <a:r>
              <a:rPr lang="pt-PT" sz="3600" b="1" dirty="0"/>
              <a:t> </a:t>
            </a:r>
            <a:r>
              <a:rPr lang="pt-PT" sz="3600" b="1" dirty="0" err="1"/>
              <a:t>process</a:t>
            </a:r>
            <a:r>
              <a:rPr lang="pt-PT" sz="3600" b="1" dirty="0"/>
              <a:t> </a:t>
            </a:r>
            <a:r>
              <a:rPr lang="pt-PT" sz="3600" b="1" dirty="0" err="1"/>
              <a:t>and</a:t>
            </a:r>
            <a:r>
              <a:rPr lang="pt-PT" sz="3600" b="1" dirty="0"/>
              <a:t> </a:t>
            </a:r>
            <a:r>
              <a:rPr lang="pt-PT" sz="3600" b="1" dirty="0" err="1"/>
              <a:t>planning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m 6" descr="Uma imagem com Gráficos, Tipo de letra, preto, logótipo&#10;&#10;Descrição gerada automaticamente">
            <a:extLst>
              <a:ext uri="{FF2B5EF4-FFF2-40B4-BE49-F238E27FC236}">
                <a16:creationId xmlns:a16="http://schemas.microsoft.com/office/drawing/2014/main" id="{1236A811-46E4-8FF3-CA52-B2C6495BE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8" y="2494816"/>
            <a:ext cx="2520280" cy="934184"/>
          </a:xfrm>
          <a:prstGeom prst="rect">
            <a:avLst/>
          </a:prstGeom>
        </p:spPr>
      </p:pic>
      <p:pic>
        <p:nvPicPr>
          <p:cNvPr id="9" name="Imagem 8" descr="Uma imagem com Tipo de letra, Gráficos, símbolo, logótipo&#10;&#10;Descrição gerada automaticamente">
            <a:extLst>
              <a:ext uri="{FF2B5EF4-FFF2-40B4-BE49-F238E27FC236}">
                <a16:creationId xmlns:a16="http://schemas.microsoft.com/office/drawing/2014/main" id="{90EFA1E5-7DDF-0306-FE4F-710EC9D3D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90" y="4269704"/>
            <a:ext cx="2357438" cy="1328738"/>
          </a:xfrm>
          <a:prstGeom prst="rect">
            <a:avLst/>
          </a:prstGeom>
        </p:spPr>
      </p:pic>
      <p:pic>
        <p:nvPicPr>
          <p:cNvPr id="11" name="Imagem 10" descr="Uma imagem com Gráficos, símbolo, logótipo, design gráfico&#10;&#10;Descrição gerada automaticamente">
            <a:extLst>
              <a:ext uri="{FF2B5EF4-FFF2-40B4-BE49-F238E27FC236}">
                <a16:creationId xmlns:a16="http://schemas.microsoft.com/office/drawing/2014/main" id="{5BDFE17B-1AF3-0505-8E12-9DE095DA41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48" y="2304227"/>
            <a:ext cx="1660772" cy="934184"/>
          </a:xfrm>
          <a:prstGeom prst="rect">
            <a:avLst/>
          </a:prstGeom>
        </p:spPr>
      </p:pic>
      <p:pic>
        <p:nvPicPr>
          <p:cNvPr id="15" name="Imagem 14" descr="Uma imagem com texto, logótipo, Tipo de letra, símbolo&#10;&#10;Descrição gerada automaticamente">
            <a:extLst>
              <a:ext uri="{FF2B5EF4-FFF2-40B4-BE49-F238E27FC236}">
                <a16:creationId xmlns:a16="http://schemas.microsoft.com/office/drawing/2014/main" id="{E918C343-225E-07BC-4982-EEE005A21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82" y="3743751"/>
            <a:ext cx="952500" cy="952500"/>
          </a:xfrm>
          <a:prstGeom prst="rect">
            <a:avLst/>
          </a:prstGeom>
        </p:spPr>
      </p:pic>
      <p:pic>
        <p:nvPicPr>
          <p:cNvPr id="17" name="Imagem 16" descr="Uma imagem com Gráficos, Tipo de letra, logótipo, design&#10;&#10;Descrição gerada automaticamente">
            <a:extLst>
              <a:ext uri="{FF2B5EF4-FFF2-40B4-BE49-F238E27FC236}">
                <a16:creationId xmlns:a16="http://schemas.microsoft.com/office/drawing/2014/main" id="{573424F3-3989-0947-8F46-4E21E5A0B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96" y="4934073"/>
            <a:ext cx="2324075" cy="1222014"/>
          </a:xfrm>
          <a:prstGeom prst="rect">
            <a:avLst/>
          </a:prstGeom>
        </p:spPr>
      </p:pic>
      <p:pic>
        <p:nvPicPr>
          <p:cNvPr id="19" name="Imagem 18" descr="Uma imagem com Gráficos, logótipo, símbolo, clipart&#10;&#10;Descrição gerada automaticamente">
            <a:extLst>
              <a:ext uri="{FF2B5EF4-FFF2-40B4-BE49-F238E27FC236}">
                <a16:creationId xmlns:a16="http://schemas.microsoft.com/office/drawing/2014/main" id="{50445C99-B54F-8511-BD96-A865E134D9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46" y="4977289"/>
            <a:ext cx="976335" cy="982844"/>
          </a:xfrm>
          <a:prstGeom prst="rect">
            <a:avLst/>
          </a:prstGeom>
        </p:spPr>
      </p:pic>
      <p:pic>
        <p:nvPicPr>
          <p:cNvPr id="6" name="Imagem 5" descr="Uma imagem com símbolo, Tipo de letra, logótipo, Gráficos&#10;&#10;Descrição gerada automaticamente">
            <a:extLst>
              <a:ext uri="{FF2B5EF4-FFF2-40B4-BE49-F238E27FC236}">
                <a16:creationId xmlns:a16="http://schemas.microsoft.com/office/drawing/2014/main" id="{6760A415-5804-F053-968C-F9705AE98E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68" y="3017859"/>
            <a:ext cx="2086493" cy="10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470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07/04/2024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Comunicação</a:t>
            </a:r>
            <a:r>
              <a:rPr lang="en-US" sz="1400" dirty="0">
                <a:solidFill>
                  <a:schemeClr val="tx1"/>
                </a:solidFill>
              </a:rPr>
              <a:t> entre </a:t>
            </a:r>
            <a:r>
              <a:rPr lang="en-US" sz="1400" dirty="0" err="1">
                <a:solidFill>
                  <a:schemeClr val="tx1"/>
                </a:solidFill>
              </a:rPr>
              <a:t>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elementos</a:t>
            </a:r>
            <a:r>
              <a:rPr lang="en-US" sz="1400" dirty="0">
                <a:solidFill>
                  <a:schemeClr val="tx1"/>
                </a:solidFill>
              </a:rPr>
              <a:t> do </a:t>
            </a:r>
            <a:r>
              <a:rPr lang="en-US" sz="1400" dirty="0" err="1">
                <a:solidFill>
                  <a:schemeClr val="tx1"/>
                </a:solidFill>
              </a:rPr>
              <a:t>grupo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Distribuição</a:t>
            </a:r>
            <a:r>
              <a:rPr lang="en-US" sz="1400" dirty="0">
                <a:solidFill>
                  <a:schemeClr val="tx1"/>
                </a:solidFill>
              </a:rPr>
              <a:t> das </a:t>
            </a:r>
            <a:r>
              <a:rPr lang="en-US" sz="1400" dirty="0" err="1">
                <a:solidFill>
                  <a:schemeClr val="tx1"/>
                </a:solidFill>
              </a:rPr>
              <a:t>tarefas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Colaboração</a:t>
            </a:r>
            <a:r>
              <a:rPr lang="en-US" sz="1400" dirty="0">
                <a:solidFill>
                  <a:schemeClr val="tx1"/>
                </a:solidFill>
              </a:rPr>
              <a:t> entre a </a:t>
            </a:r>
            <a:r>
              <a:rPr lang="en-US" sz="1400" dirty="0" err="1">
                <a:solidFill>
                  <a:schemeClr val="tx1"/>
                </a:solidFill>
              </a:rPr>
              <a:t>equi+a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Começamos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desenvolver</a:t>
            </a:r>
            <a:r>
              <a:rPr lang="en-US" sz="1400" dirty="0">
                <a:solidFill>
                  <a:schemeClr val="tx1"/>
                </a:solidFill>
              </a:rPr>
              <a:t> o </a:t>
            </a:r>
            <a:r>
              <a:rPr lang="en-US" sz="1400" dirty="0" err="1">
                <a:solidFill>
                  <a:schemeClr val="tx1"/>
                </a:solidFill>
              </a:rPr>
              <a:t>projeto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muito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tarde</a:t>
            </a:r>
            <a:r>
              <a:rPr lang="en-US" sz="1400" dirty="0">
                <a:solidFill>
                  <a:schemeClr val="tx1"/>
                </a:solidFill>
              </a:rPr>
              <a:t>, o que </a:t>
            </a:r>
            <a:r>
              <a:rPr lang="en-US" sz="1400" dirty="0" err="1">
                <a:solidFill>
                  <a:schemeClr val="tx1"/>
                </a:solidFill>
              </a:rPr>
              <a:t>nos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causou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alguns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problemas</a:t>
            </a:r>
            <a:r>
              <a:rPr lang="en-US" sz="1400" dirty="0">
                <a:solidFill>
                  <a:schemeClr val="tx1"/>
                </a:solidFill>
              </a:rPr>
              <a:t> e stress.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Aprendemos que reuniões diárias e uma boa comunicação são muito importantes para realizar um bom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Devemos começar o mais rápido possível para ter mais tempo para revisar essas mesmas tarefas e para outras questões que possam surgir.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Não devemos deixar tarefas para o último dia.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10/11/2024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15282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Priorizar</a:t>
            </a:r>
            <a:r>
              <a:rPr lang="en-US" sz="1400" dirty="0">
                <a:solidFill>
                  <a:schemeClr val="tx1"/>
                </a:solidFill>
              </a:rPr>
              <a:t> o </a:t>
            </a:r>
            <a:r>
              <a:rPr lang="en-US" sz="1400" dirty="0" err="1">
                <a:solidFill>
                  <a:schemeClr val="tx1"/>
                </a:solidFill>
              </a:rPr>
              <a:t>início</a:t>
            </a:r>
            <a:r>
              <a:rPr lang="en-US" sz="1400" dirty="0">
                <a:solidFill>
                  <a:schemeClr val="tx1"/>
                </a:solidFill>
              </a:rPr>
              <a:t> das </a:t>
            </a:r>
            <a:r>
              <a:rPr lang="en-US" sz="1400" dirty="0" err="1">
                <a:solidFill>
                  <a:schemeClr val="tx1"/>
                </a:solidFill>
              </a:rPr>
              <a:t>tarefas</a:t>
            </a:r>
            <a:r>
              <a:rPr lang="en-US" sz="1400" dirty="0">
                <a:solidFill>
                  <a:schemeClr val="tx1"/>
                </a:solidFill>
              </a:rPr>
              <a:t> no </a:t>
            </a:r>
            <a:r>
              <a:rPr lang="en-US" sz="1400" dirty="0" err="1">
                <a:solidFill>
                  <a:schemeClr val="tx1"/>
                </a:solidFill>
              </a:rPr>
              <a:t>início</a:t>
            </a:r>
            <a:r>
              <a:rPr lang="en-US" sz="1400" dirty="0">
                <a:solidFill>
                  <a:schemeClr val="tx1"/>
                </a:solidFill>
              </a:rPr>
              <a:t> so sprint para </a:t>
            </a:r>
            <a:r>
              <a:rPr lang="en-US" sz="1400" dirty="0" err="1">
                <a:solidFill>
                  <a:schemeClr val="tx1"/>
                </a:solidFill>
              </a:rPr>
              <a:t>permitir</a:t>
            </a:r>
            <a:r>
              <a:rPr lang="en-US" sz="1400" dirty="0">
                <a:solidFill>
                  <a:schemeClr val="tx1"/>
                </a:solidFill>
              </a:rPr>
              <a:t> tempo </a:t>
            </a:r>
            <a:r>
              <a:rPr lang="en-US" sz="1400" dirty="0" err="1">
                <a:solidFill>
                  <a:schemeClr val="tx1"/>
                </a:solidFill>
              </a:rPr>
              <a:t>suficiente</a:t>
            </a:r>
            <a:r>
              <a:rPr lang="en-US" sz="1400" dirty="0">
                <a:solidFill>
                  <a:schemeClr val="tx1"/>
                </a:solidFill>
              </a:rPr>
              <a:t> para </a:t>
            </a:r>
            <a:r>
              <a:rPr lang="en-US" sz="1400" dirty="0" err="1">
                <a:solidFill>
                  <a:schemeClr val="tx1"/>
                </a:solidFill>
              </a:rPr>
              <a:t>revisão</a:t>
            </a:r>
            <a:r>
              <a:rPr lang="en-US" sz="1400" dirty="0">
                <a:solidFill>
                  <a:schemeClr val="tx1"/>
                </a:solidFill>
              </a:rPr>
              <a:t> e </a:t>
            </a:r>
            <a:r>
              <a:rPr lang="en-US" sz="1400" dirty="0" err="1">
                <a:solidFill>
                  <a:schemeClr val="tx1"/>
                </a:solidFill>
              </a:rPr>
              <a:t>ajustes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Aprimorar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estratégias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gerenciamento</a:t>
            </a:r>
            <a:r>
              <a:rPr lang="en-US" sz="1400" dirty="0">
                <a:solidFill>
                  <a:schemeClr val="tx1"/>
                </a:solidFill>
              </a:rPr>
              <a:t> de tempo.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Promover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responsabilidade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pelas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tarefas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258</Words>
  <Application>Microsoft Office PowerPoint</Application>
  <PresentationFormat>Papel A4 (210x297 mm)</PresentationFormat>
  <Paragraphs>86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Kozuka Gothic Pro R</vt:lpstr>
      <vt:lpstr>ISEP</vt:lpstr>
      <vt:lpstr>Class 3DE Group 27 SPRINT 1</vt:lpstr>
      <vt:lpstr>Sprint planning – Sprint 1</vt:lpstr>
      <vt:lpstr>Sprint planning</vt:lpstr>
      <vt:lpstr>Apresentação do PowerPoint</vt:lpstr>
      <vt:lpstr>Work by type</vt:lpstr>
      <vt:lpstr>Apresentação do PowerPoint</vt:lpstr>
      <vt:lpstr>Sprint Retrospective</vt:lpstr>
      <vt:lpstr>Sprint Retrospective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Andre Filipe Magalhaes Da Silva</cp:lastModifiedBy>
  <cp:revision>467</cp:revision>
  <dcterms:created xsi:type="dcterms:W3CDTF">2010-10-20T15:48:12Z</dcterms:created>
  <dcterms:modified xsi:type="dcterms:W3CDTF">2024-11-15T12:08:13Z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