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62" r:id="rId2"/>
    <p:sldId id="257" r:id="rId3"/>
    <p:sldId id="265" r:id="rId4"/>
    <p:sldId id="266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5" autoAdjust="0"/>
    <p:restoredTop sz="94707" autoAdjust="0"/>
  </p:normalViewPr>
  <p:slideViewPr>
    <p:cSldViewPr snapToGrid="0">
      <p:cViewPr varScale="1">
        <p:scale>
          <a:sx n="110" d="100"/>
          <a:sy n="110" d="100"/>
        </p:scale>
        <p:origin x="534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45FC00-7866-4A5B-B0AD-F3AEB5558346}" type="datetimeFigureOut">
              <a:rPr lang="fr-FR" smtClean="0"/>
              <a:t>05/06/2015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258CC5-DDE0-4974-BA23-C5C48C60B48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75286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258CC5-DDE0-4974-BA23-C5C48C60B487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55534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A49C6-418E-4DDC-A0B4-AD6F6279E0EF}" type="datetimeFigureOut">
              <a:rPr lang="fr-FR" smtClean="0"/>
              <a:t>05/06/2015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A8875-AE39-4096-8648-095BCB3D6F9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4926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A49C6-418E-4DDC-A0B4-AD6F6279E0EF}" type="datetimeFigureOut">
              <a:rPr lang="fr-FR" smtClean="0"/>
              <a:t>05/06/2015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A8875-AE39-4096-8648-095BCB3D6F9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3823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A49C6-418E-4DDC-A0B4-AD6F6279E0EF}" type="datetimeFigureOut">
              <a:rPr lang="fr-FR" smtClean="0"/>
              <a:t>05/06/2015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A8875-AE39-4096-8648-095BCB3D6F9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2150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A49C6-418E-4DDC-A0B4-AD6F6279E0EF}" type="datetimeFigureOut">
              <a:rPr lang="fr-FR" smtClean="0"/>
              <a:t>05/06/2015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A8875-AE39-4096-8648-095BCB3D6F9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4356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A49C6-418E-4DDC-A0B4-AD6F6279E0EF}" type="datetimeFigureOut">
              <a:rPr lang="fr-FR" smtClean="0"/>
              <a:t>05/06/2015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A8875-AE39-4096-8648-095BCB3D6F9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9483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A49C6-418E-4DDC-A0B4-AD6F6279E0EF}" type="datetimeFigureOut">
              <a:rPr lang="fr-FR" smtClean="0"/>
              <a:t>05/06/2015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A8875-AE39-4096-8648-095BCB3D6F9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4765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A49C6-418E-4DDC-A0B4-AD6F6279E0EF}" type="datetimeFigureOut">
              <a:rPr lang="fr-FR" smtClean="0"/>
              <a:t>05/06/2015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A8875-AE39-4096-8648-095BCB3D6F9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668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A49C6-418E-4DDC-A0B4-AD6F6279E0EF}" type="datetimeFigureOut">
              <a:rPr lang="fr-FR" smtClean="0"/>
              <a:t>05/06/2015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A8875-AE39-4096-8648-095BCB3D6F9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1850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A49C6-418E-4DDC-A0B4-AD6F6279E0EF}" type="datetimeFigureOut">
              <a:rPr lang="fr-FR" smtClean="0"/>
              <a:t>05/06/2015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A8875-AE39-4096-8648-095BCB3D6F9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4109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A49C6-418E-4DDC-A0B4-AD6F6279E0EF}" type="datetimeFigureOut">
              <a:rPr lang="fr-FR" smtClean="0"/>
              <a:t>05/06/2015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A8875-AE39-4096-8648-095BCB3D6F9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5232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A49C6-418E-4DDC-A0B4-AD6F6279E0EF}" type="datetimeFigureOut">
              <a:rPr lang="fr-FR" smtClean="0"/>
              <a:t>05/06/2015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A8875-AE39-4096-8648-095BCB3D6F9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9433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8A49C6-418E-4DDC-A0B4-AD6F6279E0EF}" type="datetimeFigureOut">
              <a:rPr lang="fr-FR" smtClean="0"/>
              <a:t>05/06/2015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9A8875-AE39-4096-8648-095BCB3D6F9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6368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258757" y="6206104"/>
            <a:ext cx="5933243" cy="40424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-127511" y="4110284"/>
            <a:ext cx="9202504" cy="530305"/>
          </a:xfrm>
        </p:spPr>
        <p:txBody>
          <a:bodyPr>
            <a:normAutofit fontScale="90000"/>
          </a:bodyPr>
          <a:lstStyle/>
          <a:p>
            <a:r>
              <a:rPr lang="fr-FR" sz="3200" b="1" dirty="0" smtClean="0">
                <a:latin typeface="Microsoft JhengHei Light" panose="020B0304030504040204" pitchFamily="34" charset="-128"/>
                <a:ea typeface="Microsoft JhengHei Light" panose="020B0304030504040204" pitchFamily="34" charset="-128"/>
                <a:cs typeface="Microsoft JhengHei Light" panose="020B0304030504040204" pitchFamily="34" charset="-128"/>
              </a:rPr>
              <a:t>Utilisation basique via URL</a:t>
            </a:r>
            <a:endParaRPr lang="fr-FR" sz="3600" b="1" dirty="0">
              <a:latin typeface="Microsoft JhengHei Light" panose="020B0304030504040204" pitchFamily="34" charset="-128"/>
              <a:ea typeface="Microsoft JhengHei Light" panose="020B0304030504040204" pitchFamily="34" charset="-128"/>
              <a:cs typeface="Microsoft JhengHei Light" panose="020B0304030504040204" pitchFamily="34" charset="-128"/>
            </a:endParaRPr>
          </a:p>
        </p:txBody>
      </p:sp>
      <p:sp>
        <p:nvSpPr>
          <p:cNvPr id="5" name="Sous-titre 2"/>
          <p:cNvSpPr txBox="1">
            <a:spLocks/>
          </p:cNvSpPr>
          <p:nvPr/>
        </p:nvSpPr>
        <p:spPr>
          <a:xfrm>
            <a:off x="5974672" y="6237365"/>
            <a:ext cx="6474781" cy="3627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800" dirty="0" smtClean="0">
                <a:solidFill>
                  <a:schemeClr val="bg1"/>
                </a:solidFill>
                <a:latin typeface="Microsoft JhengHei Light" panose="020B0304030504040204" pitchFamily="34" charset="-128"/>
                <a:ea typeface="Microsoft JhengHei Light" panose="020B0304030504040204" pitchFamily="34" charset="-128"/>
                <a:cs typeface="Microsoft JhengHei Light" panose="020B0304030504040204" pitchFamily="34" charset="-128"/>
              </a:rPr>
              <a:t>Présenté par Mathieu Harharidis</a:t>
            </a:r>
            <a:endParaRPr lang="fr-FR" sz="1800" dirty="0">
              <a:solidFill>
                <a:schemeClr val="bg1"/>
              </a:solidFill>
              <a:latin typeface="Microsoft JhengHei Light" panose="020B0304030504040204" pitchFamily="34" charset="-128"/>
              <a:ea typeface="Microsoft JhengHei Light" panose="020B0304030504040204" pitchFamily="34" charset="-128"/>
              <a:cs typeface="Microsoft JhengHei Light" panose="020B0304030504040204" pitchFamily="34" charset="-128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753126" y="3353997"/>
            <a:ext cx="319596" cy="131389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 rot="18946508">
            <a:off x="6132186" y="6446041"/>
            <a:ext cx="233609" cy="3142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Titre 1"/>
          <p:cNvSpPr txBox="1">
            <a:spLocks/>
          </p:cNvSpPr>
          <p:nvPr/>
        </p:nvSpPr>
        <p:spPr>
          <a:xfrm>
            <a:off x="1139187" y="1573315"/>
            <a:ext cx="10663288" cy="250966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800" dirty="0" smtClean="0"/>
              <a:t>  Présentation de l’API HTTP DE PRTG</a:t>
            </a:r>
            <a:endParaRPr lang="fr-FR" sz="5400" b="1" dirty="0">
              <a:latin typeface="Microsoft JhengHei Light" panose="020B0304030504040204" pitchFamily="34" charset="-128"/>
              <a:ea typeface="Microsoft JhengHei Light" panose="020B0304030504040204" pitchFamily="34" charset="-128"/>
              <a:cs typeface="Microsoft JhengHei Light" panose="020B0304030504040204" pitchFamily="34" charset="-128"/>
            </a:endParaRP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0320" y="130154"/>
            <a:ext cx="6245058" cy="1443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55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81560" y="0"/>
            <a:ext cx="9910439" cy="1123025"/>
          </a:xfrm>
        </p:spPr>
        <p:txBody>
          <a:bodyPr>
            <a:normAutofit fontScale="90000"/>
          </a:bodyPr>
          <a:lstStyle/>
          <a:p>
            <a:r>
              <a:rPr lang="fr-FR" b="1" dirty="0" smtClean="0">
                <a:latin typeface="Microsoft JhengHei Light" panose="020B0304030504040204" pitchFamily="34" charset="-128"/>
                <a:ea typeface="Microsoft JhengHei Light" panose="020B0304030504040204" pitchFamily="34" charset="-128"/>
                <a:cs typeface="Microsoft JhengHei Light" panose="020B0304030504040204" pitchFamily="34" charset="-128"/>
              </a:rPr>
              <a:t>Application dans le cas du tableau PRTG</a:t>
            </a:r>
            <a:endParaRPr lang="fr-FR" b="1" dirty="0">
              <a:latin typeface="Microsoft JhengHei Light" panose="020B0304030504040204" pitchFamily="34" charset="-128"/>
              <a:ea typeface="Microsoft JhengHei Light" panose="020B0304030504040204" pitchFamily="34" charset="-128"/>
              <a:cs typeface="Microsoft JhengHei Light" panose="020B0304030504040204" pitchFamily="34" charset="-128"/>
            </a:endParaRPr>
          </a:p>
        </p:txBody>
      </p:sp>
      <p:sp>
        <p:nvSpPr>
          <p:cNvPr id="9" name="Triangle isocèle 8"/>
          <p:cNvSpPr/>
          <p:nvPr/>
        </p:nvSpPr>
        <p:spPr>
          <a:xfrm flipV="1">
            <a:off x="2396970" y="1020933"/>
            <a:ext cx="6516211" cy="123654"/>
          </a:xfrm>
          <a:prstGeom prst="triangle">
            <a:avLst>
              <a:gd name="adj" fmla="val 93849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Triangle isocèle 11"/>
          <p:cNvSpPr/>
          <p:nvPr/>
        </p:nvSpPr>
        <p:spPr>
          <a:xfrm>
            <a:off x="0" y="6257925"/>
            <a:ext cx="8134350" cy="604555"/>
          </a:xfrm>
          <a:prstGeom prst="triangle">
            <a:avLst>
              <a:gd name="adj" fmla="val 0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Triangle isocèle 12"/>
          <p:cNvSpPr/>
          <p:nvPr/>
        </p:nvSpPr>
        <p:spPr>
          <a:xfrm>
            <a:off x="10836021" y="6518791"/>
            <a:ext cx="1355979" cy="343690"/>
          </a:xfrm>
          <a:prstGeom prst="triangle">
            <a:avLst>
              <a:gd name="adj" fmla="val 72854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/>
          <p:cNvSpPr txBox="1"/>
          <p:nvPr/>
        </p:nvSpPr>
        <p:spPr>
          <a:xfrm>
            <a:off x="11637212" y="6532039"/>
            <a:ext cx="275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1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7" name="Espace réservé du contenu 2"/>
          <p:cNvSpPr>
            <a:spLocks noGrp="1"/>
          </p:cNvSpPr>
          <p:nvPr>
            <p:ph idx="1"/>
          </p:nvPr>
        </p:nvSpPr>
        <p:spPr>
          <a:xfrm>
            <a:off x="241540" y="1897811"/>
            <a:ext cx="11568022" cy="43212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000" b="1" dirty="0" smtClean="0">
                <a:latin typeface="HelveticaNeueLT Std Lt" panose="020B0403020202020204" pitchFamily="34" charset="0"/>
                <a:ea typeface="Microsoft JhengHei Light" panose="020B0304030504040204" pitchFamily="34" charset="-128"/>
                <a:cs typeface="Microsoft JhengHei Light" panose="020B0304030504040204" pitchFamily="34" charset="-128"/>
              </a:rPr>
              <a:t>Récupération de l’url sur PRTG permettant d’afficher le tableau de monitoring de la bande passante sous forme de tableau XML (exemple pour EPZ).</a:t>
            </a:r>
          </a:p>
          <a:p>
            <a:pPr marL="0" indent="0">
              <a:buNone/>
            </a:pPr>
            <a:r>
              <a:rPr lang="fr-FR" sz="2000" b="1" dirty="0" smtClean="0">
                <a:latin typeface="HelveticaNeueLT Std Lt" panose="020B0403020202020204" pitchFamily="34" charset="0"/>
                <a:ea typeface="Microsoft JhengHei Light" panose="020B0304030504040204" pitchFamily="34" charset="-128"/>
                <a:cs typeface="Microsoft JhengHei Light" panose="020B0304030504040204" pitchFamily="34" charset="-128"/>
              </a:rPr>
              <a:t>URL du PRTG EPZ : </a:t>
            </a:r>
            <a:r>
              <a:rPr lang="fr-FR" sz="2000" dirty="0">
                <a:solidFill>
                  <a:srgbClr val="0070C0"/>
                </a:solidFill>
              </a:rPr>
              <a:t>https://frpars2dprtg/sensor.htm?id=14369&amp;tabid=2</a:t>
            </a:r>
            <a:endParaRPr lang="fr-FR" sz="2000" b="1" dirty="0" smtClean="0">
              <a:solidFill>
                <a:srgbClr val="0070C0"/>
              </a:solidFill>
              <a:latin typeface="HelveticaNeueLT Std Lt" panose="020B0403020202020204" pitchFamily="34" charset="0"/>
              <a:ea typeface="Microsoft JhengHei Light" panose="020B0304030504040204" pitchFamily="34" charset="-128"/>
              <a:cs typeface="Microsoft JhengHei Light" panose="020B0304030504040204" pitchFamily="34" charset="-128"/>
            </a:endParaRPr>
          </a:p>
          <a:p>
            <a:pPr marL="0" indent="0">
              <a:buNone/>
            </a:pPr>
            <a:endParaRPr lang="fr-FR" b="1" dirty="0" smtClean="0">
              <a:latin typeface="Microsoft JhengHei Light" panose="020B0304030504040204" pitchFamily="34" charset="-128"/>
              <a:ea typeface="Microsoft JhengHei Light" panose="020B0304030504040204" pitchFamily="34" charset="-128"/>
              <a:cs typeface="Microsoft JhengHei Light" panose="020B0304030504040204" pitchFamily="34" charset="-128"/>
            </a:endParaRPr>
          </a:p>
          <a:p>
            <a:endParaRPr lang="fr-FR" b="1" dirty="0" smtClean="0">
              <a:latin typeface="Microsoft JhengHei Light" panose="020B0304030504040204" pitchFamily="34" charset="-128"/>
              <a:ea typeface="Microsoft JhengHei Light" panose="020B0304030504040204" pitchFamily="34" charset="-128"/>
              <a:cs typeface="Microsoft JhengHei Light" panose="020B0304030504040204" pitchFamily="34" charset="-128"/>
            </a:endParaRPr>
          </a:p>
          <a:p>
            <a:pPr marL="0" indent="0">
              <a:buNone/>
            </a:pPr>
            <a:endParaRPr lang="fr-FR" b="1" dirty="0" smtClean="0">
              <a:latin typeface="Microsoft JhengHei Light" panose="020B0304030504040204" pitchFamily="34" charset="-128"/>
              <a:ea typeface="Microsoft JhengHei Light" panose="020B0304030504040204" pitchFamily="34" charset="-128"/>
              <a:cs typeface="Microsoft JhengHei Light" panose="020B0304030504040204" pitchFamily="34" charset="-128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1967742" cy="1967742"/>
          </a:xfrm>
          <a:prstGeom prst="rect">
            <a:avLst/>
          </a:prstGeom>
        </p:spPr>
      </p:pic>
      <p:pic>
        <p:nvPicPr>
          <p:cNvPr id="1026" name="Picture 2" descr="https://scontent-cdg2-1.xx.fbcdn.net/hphotos-xpa1/v/t34.0-12/11216388_10153018018899037_663756438_n.jpg?oh=b3a815524e481ab31b34d5d29019cac4&amp;oe=556ABA41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189"/>
          <a:stretch/>
        </p:blipFill>
        <p:spPr bwMode="auto">
          <a:xfrm>
            <a:off x="905772" y="2988676"/>
            <a:ext cx="4097548" cy="3133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à coins arrondis 4"/>
          <p:cNvSpPr/>
          <p:nvPr/>
        </p:nvSpPr>
        <p:spPr>
          <a:xfrm>
            <a:off x="3929152" y="5917721"/>
            <a:ext cx="276046" cy="204681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5585604" y="3478428"/>
            <a:ext cx="647843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70C0"/>
                </a:solidFill>
              </a:rPr>
              <a:t>https://</a:t>
            </a:r>
            <a:r>
              <a:rPr lang="fr-FR" dirty="0" smtClean="0">
                <a:solidFill>
                  <a:srgbClr val="0070C0"/>
                </a:solidFill>
              </a:rPr>
              <a:t>frpars2dprtg/api/table.xml? content=values</a:t>
            </a:r>
          </a:p>
          <a:p>
            <a:r>
              <a:rPr lang="fr-FR" dirty="0" smtClean="0">
                <a:solidFill>
                  <a:srgbClr val="0070C0"/>
                </a:solidFill>
              </a:rPr>
              <a:t>&amp;</a:t>
            </a:r>
            <a:r>
              <a:rPr lang="fr-FR" dirty="0" err="1" smtClean="0">
                <a:solidFill>
                  <a:srgbClr val="0070C0"/>
                </a:solidFill>
              </a:rPr>
              <a:t>sortby</a:t>
            </a:r>
            <a:r>
              <a:rPr lang="fr-FR" dirty="0" smtClean="0">
                <a:solidFill>
                  <a:srgbClr val="0070C0"/>
                </a:solidFill>
              </a:rPr>
              <a:t>=-</a:t>
            </a:r>
            <a:r>
              <a:rPr lang="fr-FR" dirty="0" err="1" smtClean="0">
                <a:solidFill>
                  <a:srgbClr val="0070C0"/>
                </a:solidFill>
              </a:rPr>
              <a:t>datetime</a:t>
            </a:r>
            <a:endParaRPr lang="fr-FR" dirty="0" smtClean="0">
              <a:solidFill>
                <a:srgbClr val="0070C0"/>
              </a:solidFill>
            </a:endParaRPr>
          </a:p>
          <a:p>
            <a:r>
              <a:rPr lang="fr-FR" dirty="0">
                <a:solidFill>
                  <a:srgbClr val="0070C0"/>
                </a:solidFill>
              </a:rPr>
              <a:t>&amp;display=</a:t>
            </a:r>
            <a:r>
              <a:rPr lang="fr-FR" dirty="0" err="1">
                <a:solidFill>
                  <a:srgbClr val="0070C0"/>
                </a:solidFill>
              </a:rPr>
              <a:t>extendedheaders</a:t>
            </a:r>
            <a:endParaRPr lang="fr-FR" dirty="0">
              <a:solidFill>
                <a:srgbClr val="0070C0"/>
              </a:solidFill>
            </a:endParaRPr>
          </a:p>
          <a:p>
            <a:r>
              <a:rPr lang="fr-FR" dirty="0">
                <a:solidFill>
                  <a:srgbClr val="0070C0"/>
                </a:solidFill>
              </a:rPr>
              <a:t>&amp;</a:t>
            </a:r>
            <a:r>
              <a:rPr lang="fr-FR" dirty="0" err="1">
                <a:solidFill>
                  <a:srgbClr val="0070C0"/>
                </a:solidFill>
              </a:rPr>
              <a:t>graphid</a:t>
            </a:r>
            <a:r>
              <a:rPr lang="fr-FR" dirty="0">
                <a:solidFill>
                  <a:srgbClr val="0070C0"/>
                </a:solidFill>
              </a:rPr>
              <a:t>=0</a:t>
            </a:r>
          </a:p>
          <a:p>
            <a:r>
              <a:rPr lang="fr-FR" dirty="0">
                <a:solidFill>
                  <a:srgbClr val="0070C0"/>
                </a:solidFill>
              </a:rPr>
              <a:t>&amp;columns=datetime%2Cvalue_%2Ccoverage%2Cobjid%2Cbaselink</a:t>
            </a:r>
          </a:p>
          <a:p>
            <a:r>
              <a:rPr lang="fr-FR" dirty="0" smtClean="0">
                <a:solidFill>
                  <a:srgbClr val="0070C0"/>
                </a:solidFill>
              </a:rPr>
              <a:t>&amp;_=1432904488785</a:t>
            </a:r>
          </a:p>
          <a:p>
            <a:r>
              <a:rPr lang="fr-FR" dirty="0" smtClean="0">
                <a:solidFill>
                  <a:srgbClr val="0070C0"/>
                </a:solidFill>
              </a:rPr>
              <a:t>&amp;id=14369</a:t>
            </a:r>
          </a:p>
          <a:p>
            <a:r>
              <a:rPr lang="fr-FR" dirty="0" smtClean="0">
                <a:solidFill>
                  <a:srgbClr val="00B050"/>
                </a:solidFill>
              </a:rPr>
              <a:t>&amp;username=login		Il faut penser à rajouter un login</a:t>
            </a:r>
            <a:endParaRPr lang="fr-FR" dirty="0">
              <a:solidFill>
                <a:srgbClr val="00B050"/>
              </a:solidFill>
            </a:endParaRPr>
          </a:p>
          <a:p>
            <a:r>
              <a:rPr lang="fr-FR" dirty="0" smtClean="0">
                <a:solidFill>
                  <a:srgbClr val="00B050"/>
                </a:solidFill>
              </a:rPr>
              <a:t>&amp;password=azerty1234	et password</a:t>
            </a:r>
            <a:r>
              <a:rPr lang="fr-FR" dirty="0">
                <a:solidFill>
                  <a:srgbClr val="00B050"/>
                </a:solidFill>
              </a:rPr>
              <a:t> </a:t>
            </a:r>
            <a:r>
              <a:rPr lang="fr-FR" dirty="0" smtClean="0">
                <a:solidFill>
                  <a:srgbClr val="00B050"/>
                </a:solidFill>
              </a:rPr>
              <a:t>dans l’URL du script</a:t>
            </a:r>
            <a:endParaRPr lang="fr-FR" dirty="0">
              <a:solidFill>
                <a:srgbClr val="00B050"/>
              </a:solidFill>
            </a:endParaRPr>
          </a:p>
        </p:txBody>
      </p:sp>
      <p:cxnSp>
        <p:nvCxnSpPr>
          <p:cNvPr id="8" name="Connecteur droit avec flèche 7"/>
          <p:cNvCxnSpPr/>
          <p:nvPr/>
        </p:nvCxnSpPr>
        <p:spPr>
          <a:xfrm flipV="1">
            <a:off x="4205198" y="4399472"/>
            <a:ext cx="1315708" cy="151033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lèche droite 19"/>
          <p:cNvSpPr/>
          <p:nvPr/>
        </p:nvSpPr>
        <p:spPr>
          <a:xfrm>
            <a:off x="7959634" y="5617029"/>
            <a:ext cx="383177" cy="292775"/>
          </a:xfrm>
          <a:prstGeom prst="rightArrow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2610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81560" y="0"/>
            <a:ext cx="9910439" cy="1123025"/>
          </a:xfrm>
        </p:spPr>
        <p:txBody>
          <a:bodyPr/>
          <a:lstStyle/>
          <a:p>
            <a:r>
              <a:rPr lang="fr-FR" b="1" dirty="0" smtClean="0">
                <a:latin typeface="Microsoft JhengHei Light" panose="020B0304030504040204" pitchFamily="34" charset="-128"/>
                <a:ea typeface="Microsoft JhengHei Light" panose="020B0304030504040204" pitchFamily="34" charset="-128"/>
                <a:cs typeface="Microsoft JhengHei Light" panose="020B0304030504040204" pitchFamily="34" charset="-128"/>
              </a:rPr>
              <a:t>Dans le script .Net</a:t>
            </a:r>
            <a:endParaRPr lang="fr-FR" b="1" dirty="0">
              <a:latin typeface="Microsoft JhengHei Light" panose="020B0304030504040204" pitchFamily="34" charset="-128"/>
              <a:ea typeface="Microsoft JhengHei Light" panose="020B0304030504040204" pitchFamily="34" charset="-128"/>
              <a:cs typeface="Microsoft JhengHei Light" panose="020B0304030504040204" pitchFamily="34" charset="-128"/>
            </a:endParaRPr>
          </a:p>
        </p:txBody>
      </p:sp>
      <p:sp>
        <p:nvSpPr>
          <p:cNvPr id="9" name="Triangle isocèle 8"/>
          <p:cNvSpPr/>
          <p:nvPr/>
        </p:nvSpPr>
        <p:spPr>
          <a:xfrm flipV="1">
            <a:off x="2396970" y="1020933"/>
            <a:ext cx="6516211" cy="123654"/>
          </a:xfrm>
          <a:prstGeom prst="triangle">
            <a:avLst>
              <a:gd name="adj" fmla="val 93849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Triangle isocèle 11"/>
          <p:cNvSpPr/>
          <p:nvPr/>
        </p:nvSpPr>
        <p:spPr>
          <a:xfrm>
            <a:off x="0" y="6257925"/>
            <a:ext cx="8134350" cy="604555"/>
          </a:xfrm>
          <a:prstGeom prst="triangle">
            <a:avLst>
              <a:gd name="adj" fmla="val 0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Triangle isocèle 12"/>
          <p:cNvSpPr/>
          <p:nvPr/>
        </p:nvSpPr>
        <p:spPr>
          <a:xfrm>
            <a:off x="10836021" y="6518791"/>
            <a:ext cx="1355979" cy="343690"/>
          </a:xfrm>
          <a:prstGeom prst="triangle">
            <a:avLst>
              <a:gd name="adj" fmla="val 72854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/>
          <p:cNvSpPr txBox="1"/>
          <p:nvPr/>
        </p:nvSpPr>
        <p:spPr>
          <a:xfrm>
            <a:off x="11637212" y="6532039"/>
            <a:ext cx="275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2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2529" y="1842033"/>
            <a:ext cx="11185664" cy="515398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fr-FR" dirty="0" smtClean="0"/>
          </a:p>
          <a:p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 </a:t>
            </a: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967742" cy="1967742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529" y="1967742"/>
            <a:ext cx="6739207" cy="408461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19100" y="4372586"/>
            <a:ext cx="6216650" cy="29329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/>
          <p:cNvSpPr/>
          <p:nvPr/>
        </p:nvSpPr>
        <p:spPr>
          <a:xfrm>
            <a:off x="419100" y="4056428"/>
            <a:ext cx="6216650" cy="293298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" name="Connecteur droit avec flèche 10"/>
          <p:cNvCxnSpPr>
            <a:stCxn id="15" idx="3"/>
            <a:endCxn id="20" idx="1"/>
          </p:cNvCxnSpPr>
          <p:nvPr/>
        </p:nvCxnSpPr>
        <p:spPr>
          <a:xfrm flipV="1">
            <a:off x="6635750" y="4200285"/>
            <a:ext cx="719746" cy="2792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/>
          <p:nvPr/>
        </p:nvCxnSpPr>
        <p:spPr>
          <a:xfrm>
            <a:off x="6635750" y="4545874"/>
            <a:ext cx="719746" cy="941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ZoneTexte 19"/>
          <p:cNvSpPr txBox="1"/>
          <p:nvPr/>
        </p:nvSpPr>
        <p:spPr>
          <a:xfrm>
            <a:off x="7355496" y="4015619"/>
            <a:ext cx="441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92D050"/>
                </a:solidFill>
              </a:rPr>
              <a:t>Charge le document XML via un Load par URL</a:t>
            </a:r>
            <a:endParaRPr lang="fr-FR" dirty="0">
              <a:solidFill>
                <a:srgbClr val="92D050"/>
              </a:solidFill>
            </a:endParaRPr>
          </a:p>
        </p:txBody>
      </p:sp>
      <p:sp>
        <p:nvSpPr>
          <p:cNvPr id="21" name="ZoneTexte 20"/>
          <p:cNvSpPr txBox="1"/>
          <p:nvPr/>
        </p:nvSpPr>
        <p:spPr>
          <a:xfrm>
            <a:off x="7355496" y="4363363"/>
            <a:ext cx="441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Sélectionne le nœud recherché dans le document XML via XPath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17830" y="3362749"/>
            <a:ext cx="6493906" cy="293298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7" name="Connecteur droit avec flèche 26"/>
          <p:cNvCxnSpPr/>
          <p:nvPr/>
        </p:nvCxnSpPr>
        <p:spPr>
          <a:xfrm>
            <a:off x="6911736" y="3474241"/>
            <a:ext cx="443760" cy="7036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ZoneTexte 27"/>
          <p:cNvSpPr txBox="1"/>
          <p:nvPr/>
        </p:nvSpPr>
        <p:spPr>
          <a:xfrm>
            <a:off x="7344103" y="3286783"/>
            <a:ext cx="441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accent1"/>
                </a:solidFill>
              </a:rPr>
              <a:t>Permet de passer le problème de certificat du nouveau PRTG</a:t>
            </a:r>
            <a:endParaRPr lang="fr-FR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2707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81560" y="0"/>
            <a:ext cx="9910439" cy="1123025"/>
          </a:xfrm>
        </p:spPr>
        <p:txBody>
          <a:bodyPr>
            <a:normAutofit/>
          </a:bodyPr>
          <a:lstStyle/>
          <a:p>
            <a:r>
              <a:rPr lang="fr-FR" b="1" dirty="0" smtClean="0">
                <a:latin typeface="Microsoft JhengHei Light" panose="020B0304030504040204" pitchFamily="34" charset="-128"/>
                <a:ea typeface="Microsoft JhengHei Light" panose="020B0304030504040204" pitchFamily="34" charset="-128"/>
                <a:cs typeface="Microsoft JhengHei Light" panose="020B0304030504040204" pitchFamily="34" charset="-128"/>
              </a:rPr>
              <a:t>Questions</a:t>
            </a:r>
            <a:endParaRPr lang="fr-FR" b="1" dirty="0">
              <a:latin typeface="Microsoft JhengHei Light" panose="020B0304030504040204" pitchFamily="34" charset="-128"/>
              <a:ea typeface="Microsoft JhengHei Light" panose="020B0304030504040204" pitchFamily="34" charset="-128"/>
              <a:cs typeface="Microsoft JhengHei Light" panose="020B0304030504040204" pitchFamily="34" charset="-128"/>
            </a:endParaRPr>
          </a:p>
        </p:txBody>
      </p:sp>
      <p:sp>
        <p:nvSpPr>
          <p:cNvPr id="9" name="Triangle isocèle 8"/>
          <p:cNvSpPr/>
          <p:nvPr/>
        </p:nvSpPr>
        <p:spPr>
          <a:xfrm flipV="1">
            <a:off x="2396970" y="1020933"/>
            <a:ext cx="6516211" cy="123654"/>
          </a:xfrm>
          <a:prstGeom prst="triangle">
            <a:avLst>
              <a:gd name="adj" fmla="val 93849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Triangle isocèle 11"/>
          <p:cNvSpPr/>
          <p:nvPr/>
        </p:nvSpPr>
        <p:spPr>
          <a:xfrm>
            <a:off x="0" y="6257925"/>
            <a:ext cx="8134350" cy="604555"/>
          </a:xfrm>
          <a:prstGeom prst="triangle">
            <a:avLst>
              <a:gd name="adj" fmla="val 0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Triangle isocèle 12"/>
          <p:cNvSpPr/>
          <p:nvPr/>
        </p:nvSpPr>
        <p:spPr>
          <a:xfrm>
            <a:off x="10836021" y="6518791"/>
            <a:ext cx="1355979" cy="343690"/>
          </a:xfrm>
          <a:prstGeom prst="triangle">
            <a:avLst>
              <a:gd name="adj" fmla="val 72854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/>
          <p:cNvSpPr txBox="1"/>
          <p:nvPr/>
        </p:nvSpPr>
        <p:spPr>
          <a:xfrm>
            <a:off x="11637212" y="6532039"/>
            <a:ext cx="2757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38</a:t>
            </a:r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10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5922" y="2368718"/>
            <a:ext cx="2621949" cy="2621949"/>
          </a:xfr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1967742" cy="1967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86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</TotalTime>
  <Words>118</Words>
  <Application>Microsoft Office PowerPoint</Application>
  <PresentationFormat>Grand écran</PresentationFormat>
  <Paragraphs>28</Paragraphs>
  <Slides>4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10" baseType="lpstr">
      <vt:lpstr>Microsoft JhengHei Light</vt:lpstr>
      <vt:lpstr>Arial</vt:lpstr>
      <vt:lpstr>Calibri</vt:lpstr>
      <vt:lpstr>Calibri Light</vt:lpstr>
      <vt:lpstr>HelveticaNeueLT Std Lt</vt:lpstr>
      <vt:lpstr>Thème Office</vt:lpstr>
      <vt:lpstr>Utilisation basique via URL</vt:lpstr>
      <vt:lpstr>Application dans le cas du tableau PRTG</vt:lpstr>
      <vt:lpstr>Dans le script .Net</vt:lpstr>
      <vt:lpstr>Questions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de Sécurité des Systèmes d’Information</dc:title>
  <dc:creator>Mathieu</dc:creator>
  <cp:lastModifiedBy>Mathieu</cp:lastModifiedBy>
  <cp:revision>75</cp:revision>
  <dcterms:created xsi:type="dcterms:W3CDTF">2015-03-04T20:45:57Z</dcterms:created>
  <dcterms:modified xsi:type="dcterms:W3CDTF">2015-06-05T10:29:35Z</dcterms:modified>
</cp:coreProperties>
</file>