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72" r:id="rId14"/>
    <p:sldId id="273" r:id="rId15"/>
    <p:sldId id="274" r:id="rId16"/>
    <p:sldId id="275" r:id="rId17"/>
    <p:sldId id="266" r:id="rId18"/>
    <p:sldId id="267" r:id="rId19"/>
    <p:sldId id="268" r:id="rId20"/>
    <p:sldId id="269" r:id="rId21"/>
    <p:sldId id="271" r:id="rId22"/>
    <p:sldId id="270"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CD422E69-396A-4A8C-B554-9C7A019934C6}" type="datetimeFigureOut">
              <a:rPr lang="fr-FR" smtClean="0"/>
              <a:t>02/01/2024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0D9AF-056F-4BCE-91AD-13B231AAFED3}" type="slidenum">
              <a:rPr lang="fr-FR" smtClean="0"/>
              <a:t>‹N°›</a:t>
            </a:fld>
            <a:endParaRPr lang="fr-FR"/>
          </a:p>
        </p:txBody>
      </p:sp>
    </p:spTree>
    <p:extLst>
      <p:ext uri="{BB962C8B-B14F-4D97-AF65-F5344CB8AC3E}">
        <p14:creationId xmlns:p14="http://schemas.microsoft.com/office/powerpoint/2010/main" val="1519388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CB0D9AF-056F-4BCE-91AD-13B231AAFED3}" type="slidenum">
              <a:rPr lang="fr-FR" smtClean="0"/>
              <a:t>7</a:t>
            </a:fld>
            <a:endParaRPr lang="fr-FR"/>
          </a:p>
        </p:txBody>
      </p:sp>
    </p:spTree>
    <p:extLst>
      <p:ext uri="{BB962C8B-B14F-4D97-AF65-F5344CB8AC3E}">
        <p14:creationId xmlns:p14="http://schemas.microsoft.com/office/powerpoint/2010/main" val="2322583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CB0D9AF-056F-4BCE-91AD-13B231AAFED3}" type="slidenum">
              <a:rPr lang="fr-FR" smtClean="0"/>
              <a:t>8</a:t>
            </a:fld>
            <a:endParaRPr lang="fr-FR"/>
          </a:p>
        </p:txBody>
      </p:sp>
    </p:spTree>
    <p:extLst>
      <p:ext uri="{BB962C8B-B14F-4D97-AF65-F5344CB8AC3E}">
        <p14:creationId xmlns:p14="http://schemas.microsoft.com/office/powerpoint/2010/main" val="14087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7" y="3902211"/>
            <a:ext cx="10969753" cy="2240529"/>
          </a:xfrm>
          <a:prstGeom prst="rect">
            <a:avLst/>
          </a:prstGeom>
        </p:spPr>
        <p:txBody>
          <a:bodyPr>
            <a:normAutofit/>
          </a:bodyPr>
          <a:lstStyle>
            <a:lvl1pPr marL="0" indent="0" algn="l">
              <a:buNone/>
              <a:defRPr sz="2000"/>
            </a:lvl1pPr>
            <a:lvl2pPr marL="457188" indent="0" algn="ctr">
              <a:buNone/>
              <a:defRPr sz="2000"/>
            </a:lvl2pPr>
            <a:lvl3pPr marL="914378" indent="0" algn="ctr">
              <a:buNone/>
              <a:defRPr sz="1801"/>
            </a:lvl3pPr>
            <a:lvl4pPr marL="1371567" indent="0" algn="ctr">
              <a:buNone/>
              <a:defRPr sz="1600"/>
            </a:lvl4pPr>
            <a:lvl5pPr marL="1828755" indent="0" algn="ctr">
              <a:buNone/>
              <a:defRPr sz="1600"/>
            </a:lvl5pPr>
            <a:lvl6pPr marL="2285943" indent="0" algn="ctr">
              <a:buNone/>
              <a:defRPr sz="1600"/>
            </a:lvl6pPr>
            <a:lvl7pPr marL="2743133" indent="0" algn="ctr">
              <a:buNone/>
              <a:defRPr sz="1600"/>
            </a:lvl7pPr>
            <a:lvl8pPr marL="3200323" indent="0" algn="ctr">
              <a:buNone/>
              <a:defRPr sz="1600"/>
            </a:lvl8pPr>
            <a:lvl9pPr marL="3657511" indent="0" algn="ctr">
              <a:buNone/>
              <a:defRPr sz="1600"/>
            </a:lvl9pPr>
          </a:lstStyle>
          <a:p>
            <a:r>
              <a:rPr lang="en-US"/>
              <a:t>Click to edit Master subtitle style</a:t>
            </a:r>
            <a:endParaRPr lang="en-US" dirty="0"/>
          </a:p>
        </p:txBody>
      </p:sp>
      <p:sp>
        <p:nvSpPr>
          <p:cNvPr id="7" name="Espace réservé du numéro de diapositive 6">
            <a:extLst>
              <a:ext uri="{FF2B5EF4-FFF2-40B4-BE49-F238E27FC236}">
                <a16:creationId xmlns:a16="http://schemas.microsoft.com/office/drawing/2014/main" id="{A10EB0C8-3E47-3289-B01D-1442B8D3AEC0}"/>
              </a:ext>
            </a:extLst>
          </p:cNvPr>
          <p:cNvSpPr>
            <a:spLocks noGrp="1"/>
          </p:cNvSpPr>
          <p:nvPr>
            <p:ph type="sldNum" sz="quarter" idx="10"/>
          </p:nvPr>
        </p:nvSpPr>
        <p:spPr/>
        <p:txBody>
          <a:bodyPr/>
          <a:lstStyle/>
          <a:p>
            <a:fld id="{1F646F3F-274D-499B-ABBE-824EB4ABDC3D}" type="slidenum">
              <a:rPr lang="fr-FR" smtClean="0"/>
              <a:pPr/>
              <a:t>‹N°›</a:t>
            </a:fld>
            <a:endParaRPr lang="fr-FR" dirty="0"/>
          </a:p>
        </p:txBody>
      </p:sp>
    </p:spTree>
    <p:extLst>
      <p:ext uri="{BB962C8B-B14F-4D97-AF65-F5344CB8AC3E}">
        <p14:creationId xmlns:p14="http://schemas.microsoft.com/office/powerpoint/2010/main" val="13678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a:xfrm>
            <a:off x="609600" y="557786"/>
            <a:ext cx="10972800" cy="13255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a:xfrm>
            <a:off x="609600" y="2106204"/>
            <a:ext cx="10972800" cy="403653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a:xfrm>
            <a:off x="609600" y="6356355"/>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a:xfrm>
            <a:off x="4038605" y="6356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63919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4" y="557786"/>
            <a:ext cx="2854452" cy="5643420"/>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7" y="557786"/>
            <a:ext cx="7734300" cy="564342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a:xfrm>
            <a:off x="609600" y="6356355"/>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a:xfrm>
            <a:off x="4038605" y="6356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18210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a:xfrm>
            <a:off x="609600" y="557786"/>
            <a:ext cx="109728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a:xfrm>
            <a:off x="609600" y="2106204"/>
            <a:ext cx="10972800" cy="403653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a:xfrm>
            <a:off x="609600" y="6356355"/>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a:xfrm>
            <a:off x="4038605" y="6356355"/>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57647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7" y="557784"/>
            <a:ext cx="10969753" cy="3146400"/>
          </a:xfrm>
          <a:prstGeom prst="rect">
            <a:avLst/>
          </a:prstGeom>
        </p:spPr>
        <p:txBody>
          <a:bodyPr anchor="b">
            <a:normAutofit/>
          </a:bodyPr>
          <a:lstStyle>
            <a:lvl1pPr>
              <a:defRPr sz="540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7" y="3902208"/>
            <a:ext cx="10969753" cy="2187443"/>
          </a:xfrm>
          <a:prstGeom prst="rect">
            <a:avLst/>
          </a:prstGeom>
        </p:spPr>
        <p:txBody>
          <a:bodyPr>
            <a:normAutofit/>
          </a:bodyPr>
          <a:lstStyle>
            <a:lvl1pPr marL="0" indent="0">
              <a:buNone/>
              <a:defRPr sz="2000">
                <a:solidFill>
                  <a:schemeClr val="tx1"/>
                </a:solidFill>
              </a:defRPr>
            </a:lvl1pPr>
            <a:lvl2pPr marL="457188" indent="0">
              <a:buNone/>
              <a:defRPr sz="2000">
                <a:solidFill>
                  <a:schemeClr val="tx1">
                    <a:tint val="75000"/>
                  </a:schemeClr>
                </a:solidFill>
              </a:defRPr>
            </a:lvl2pPr>
            <a:lvl3pPr marL="914378" indent="0">
              <a:buNone/>
              <a:defRPr sz="1801">
                <a:solidFill>
                  <a:schemeClr val="tx1">
                    <a:tint val="75000"/>
                  </a:schemeClr>
                </a:solidFill>
              </a:defRPr>
            </a:lvl3pPr>
            <a:lvl4pPr marL="1371567" indent="0">
              <a:buNone/>
              <a:defRPr sz="1600">
                <a:solidFill>
                  <a:schemeClr val="tx1">
                    <a:tint val="75000"/>
                  </a:schemeClr>
                </a:solidFill>
              </a:defRPr>
            </a:lvl4pPr>
            <a:lvl5pPr marL="1828755" indent="0">
              <a:buNone/>
              <a:defRPr sz="1600">
                <a:solidFill>
                  <a:schemeClr val="tx1">
                    <a:tint val="75000"/>
                  </a:schemeClr>
                </a:solidFill>
              </a:defRPr>
            </a:lvl5pPr>
            <a:lvl6pPr marL="2285943" indent="0">
              <a:buNone/>
              <a:defRPr sz="1600">
                <a:solidFill>
                  <a:schemeClr val="tx1">
                    <a:tint val="75000"/>
                  </a:schemeClr>
                </a:solidFill>
              </a:defRPr>
            </a:lvl6pPr>
            <a:lvl7pPr marL="2743133" indent="0">
              <a:buNone/>
              <a:defRPr sz="1600">
                <a:solidFill>
                  <a:schemeClr val="tx1">
                    <a:tint val="75000"/>
                  </a:schemeClr>
                </a:solidFill>
              </a:defRPr>
            </a:lvl7pPr>
            <a:lvl8pPr marL="3200323" indent="0">
              <a:buNone/>
              <a:defRPr sz="1600">
                <a:solidFill>
                  <a:schemeClr val="tx1">
                    <a:tint val="75000"/>
                  </a:schemeClr>
                </a:solidFill>
              </a:defRPr>
            </a:lvl8pPr>
            <a:lvl9pPr marL="3657511"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a:xfrm>
            <a:off x="609600" y="6356355"/>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a:xfrm>
            <a:off x="4038605" y="6356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64851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a:xfrm>
            <a:off x="609600" y="557786"/>
            <a:ext cx="109728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2" y="2081370"/>
            <a:ext cx="5410201" cy="409559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4" y="2081370"/>
            <a:ext cx="5410201" cy="409559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a:xfrm>
            <a:off x="609600" y="6356355"/>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a:xfrm>
            <a:off x="4038605" y="6356355"/>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698264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7"/>
            <a:ext cx="10745788" cy="1325563"/>
          </a:xfrm>
          <a:prstGeom prst="rect">
            <a:avLst/>
          </a:prstGeo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2" y="1895096"/>
            <a:ext cx="5387975" cy="823912"/>
          </a:xfrm>
          <a:prstGeom prst="rect">
            <a:avLst/>
          </a:prstGeom>
        </p:spPr>
        <p:txBody>
          <a:bodyPr anchor="b"/>
          <a:lstStyle>
            <a:lvl1pPr marL="0" indent="0">
              <a:buNone/>
              <a:defRPr sz="2400" b="0" i="0"/>
            </a:lvl1pPr>
            <a:lvl2pPr marL="457188" indent="0">
              <a:buNone/>
              <a:defRPr sz="2000" b="1"/>
            </a:lvl2pPr>
            <a:lvl3pPr marL="914378" indent="0">
              <a:buNone/>
              <a:defRPr sz="1801" b="1"/>
            </a:lvl3pPr>
            <a:lvl4pPr marL="1371567" indent="0">
              <a:buNone/>
              <a:defRPr sz="1600" b="1"/>
            </a:lvl4pPr>
            <a:lvl5pPr marL="1828755" indent="0">
              <a:buNone/>
              <a:defRPr sz="1600" b="1"/>
            </a:lvl5pPr>
            <a:lvl6pPr marL="2285943" indent="0">
              <a:buNone/>
              <a:defRPr sz="1600" b="1"/>
            </a:lvl6pPr>
            <a:lvl7pPr marL="2743133" indent="0">
              <a:buNone/>
              <a:defRPr sz="1600" b="1"/>
            </a:lvl7pPr>
            <a:lvl8pPr marL="3200323" indent="0">
              <a:buNone/>
              <a:defRPr sz="1600" b="1"/>
            </a:lvl8pPr>
            <a:lvl9pPr marL="3657511"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2" y="2842211"/>
            <a:ext cx="5387975" cy="334745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a:prstGeom prst="rect">
            <a:avLst/>
          </a:prstGeom>
        </p:spPr>
        <p:txBody>
          <a:bodyPr anchor="b"/>
          <a:lstStyle>
            <a:lvl1pPr marL="0" indent="0">
              <a:buNone/>
              <a:defRPr sz="2400" b="0" i="0"/>
            </a:lvl1pPr>
            <a:lvl2pPr marL="457188" indent="0">
              <a:buNone/>
              <a:defRPr sz="2000" b="1"/>
            </a:lvl2pPr>
            <a:lvl3pPr marL="914378" indent="0">
              <a:buNone/>
              <a:defRPr sz="1801" b="1"/>
            </a:lvl3pPr>
            <a:lvl4pPr marL="1371567" indent="0">
              <a:buNone/>
              <a:defRPr sz="1600" b="1"/>
            </a:lvl4pPr>
            <a:lvl5pPr marL="1828755" indent="0">
              <a:buNone/>
              <a:defRPr sz="1600" b="1"/>
            </a:lvl5pPr>
            <a:lvl6pPr marL="2285943" indent="0">
              <a:buNone/>
              <a:defRPr sz="1600" b="1"/>
            </a:lvl6pPr>
            <a:lvl7pPr marL="2743133" indent="0">
              <a:buNone/>
              <a:defRPr sz="1600" b="1"/>
            </a:lvl7pPr>
            <a:lvl8pPr marL="3200323" indent="0">
              <a:buNone/>
              <a:defRPr sz="1600" b="1"/>
            </a:lvl8pPr>
            <a:lvl9pPr marL="3657511"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a:xfrm>
            <a:off x="609600" y="6356355"/>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a:xfrm>
            <a:off x="4038605" y="6356355"/>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17206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a:xfrm>
            <a:off x="609600" y="557786"/>
            <a:ext cx="109728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a:xfrm>
            <a:off x="609600" y="6356355"/>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a:xfrm>
            <a:off x="4038605" y="6356355"/>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87319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a:xfrm>
            <a:off x="609600" y="6356355"/>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a:xfrm>
            <a:off x="4038605" y="6356355"/>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10706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55" y="457203"/>
            <a:ext cx="4970821" cy="2660205"/>
          </a:xfrm>
          <a:prstGeom prst="rect">
            <a:avLst/>
          </a:prstGeo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5"/>
            <a:ext cx="5483353" cy="5744003"/>
          </a:xfrm>
          <a:prstGeom prst="rect">
            <a:avLst/>
          </a:prstGeom>
        </p:spPr>
        <p:txBody>
          <a:bodyPr>
            <a:normAutofit/>
          </a:bodyPr>
          <a:lstStyle>
            <a:lvl1pPr>
              <a:defRPr sz="2800"/>
            </a:lvl1pPr>
            <a:lvl2pPr>
              <a:defRPr sz="2400"/>
            </a:lvl2pPr>
            <a:lvl3pPr>
              <a:defRPr sz="2000"/>
            </a:lvl3pPr>
            <a:lvl4pPr>
              <a:defRPr sz="1801"/>
            </a:lvl4pPr>
            <a:lvl5pPr>
              <a:defRPr sz="1801"/>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55" y="3329989"/>
            <a:ext cx="4970821" cy="2871216"/>
          </a:xfrm>
          <a:prstGeom prst="rect">
            <a:avLst/>
          </a:prstGeom>
        </p:spPr>
        <p:txBody>
          <a:bodyPr>
            <a:normAutofit/>
          </a:bodyPr>
          <a:lstStyle>
            <a:lvl1pPr marL="0" indent="0">
              <a:buNone/>
              <a:defRPr sz="2000"/>
            </a:lvl1pPr>
            <a:lvl2pPr marL="457188" indent="0">
              <a:buNone/>
              <a:defRPr sz="1401"/>
            </a:lvl2pPr>
            <a:lvl3pPr marL="914378" indent="0">
              <a:buNone/>
              <a:defRPr sz="1200"/>
            </a:lvl3pPr>
            <a:lvl4pPr marL="1371567" indent="0">
              <a:buNone/>
              <a:defRPr sz="1001"/>
            </a:lvl4pPr>
            <a:lvl5pPr marL="1828755" indent="0">
              <a:buNone/>
              <a:defRPr sz="1001"/>
            </a:lvl5pPr>
            <a:lvl6pPr marL="2285943" indent="0">
              <a:buNone/>
              <a:defRPr sz="1001"/>
            </a:lvl6pPr>
            <a:lvl7pPr marL="2743133" indent="0">
              <a:buNone/>
              <a:defRPr sz="1001"/>
            </a:lvl7pPr>
            <a:lvl8pPr marL="3200323" indent="0">
              <a:buNone/>
              <a:defRPr sz="1001"/>
            </a:lvl8pPr>
            <a:lvl9pPr marL="3657511"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a:xfrm>
            <a:off x="609600" y="6356355"/>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a:xfrm>
            <a:off x="4038605" y="6356355"/>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60185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55" y="457201"/>
            <a:ext cx="4970821" cy="2667485"/>
          </a:xfrm>
          <a:prstGeom prst="rect">
            <a:avLst/>
          </a:prstGeo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3" cy="5403851"/>
          </a:xfrm>
          <a:prstGeom prst="rect">
            <a:avLst/>
          </a:prstGeom>
        </p:spPr>
        <p:txBody>
          <a:bodyPr/>
          <a:lstStyle>
            <a:lvl1pPr marL="0" indent="0">
              <a:buNone/>
              <a:defRPr sz="3200"/>
            </a:lvl1pPr>
            <a:lvl2pPr marL="457188" indent="0">
              <a:buNone/>
              <a:defRPr sz="2800"/>
            </a:lvl2pPr>
            <a:lvl3pPr marL="914378" indent="0">
              <a:buNone/>
              <a:defRPr sz="2400"/>
            </a:lvl3pPr>
            <a:lvl4pPr marL="1371567" indent="0">
              <a:buNone/>
              <a:defRPr sz="2000"/>
            </a:lvl4pPr>
            <a:lvl5pPr marL="1828755" indent="0">
              <a:buNone/>
              <a:defRPr sz="2000"/>
            </a:lvl5pPr>
            <a:lvl6pPr marL="2285943" indent="0">
              <a:buNone/>
              <a:defRPr sz="2000"/>
            </a:lvl6pPr>
            <a:lvl7pPr marL="2743133" indent="0">
              <a:buNone/>
              <a:defRPr sz="2000"/>
            </a:lvl7pPr>
            <a:lvl8pPr marL="3200323" indent="0">
              <a:buNone/>
              <a:defRPr sz="2000"/>
            </a:lvl8pPr>
            <a:lvl9pPr marL="3657511"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55" y="3322708"/>
            <a:ext cx="4970821" cy="2546280"/>
          </a:xfrm>
          <a:prstGeom prst="rect">
            <a:avLst/>
          </a:prstGeom>
        </p:spPr>
        <p:txBody>
          <a:bodyPr>
            <a:normAutofit/>
          </a:bodyPr>
          <a:lstStyle>
            <a:lvl1pPr marL="0" indent="0">
              <a:buNone/>
              <a:defRPr sz="1801"/>
            </a:lvl1pPr>
            <a:lvl2pPr marL="457188" indent="0">
              <a:buNone/>
              <a:defRPr sz="1401"/>
            </a:lvl2pPr>
            <a:lvl3pPr marL="914378" indent="0">
              <a:buNone/>
              <a:defRPr sz="1200"/>
            </a:lvl3pPr>
            <a:lvl4pPr marL="1371567" indent="0">
              <a:buNone/>
              <a:defRPr sz="1001"/>
            </a:lvl4pPr>
            <a:lvl5pPr marL="1828755" indent="0">
              <a:buNone/>
              <a:defRPr sz="1001"/>
            </a:lvl5pPr>
            <a:lvl6pPr marL="2285943" indent="0">
              <a:buNone/>
              <a:defRPr sz="1001"/>
            </a:lvl6pPr>
            <a:lvl7pPr marL="2743133" indent="0">
              <a:buNone/>
              <a:defRPr sz="1001"/>
            </a:lvl7pPr>
            <a:lvl8pPr marL="3200323" indent="0">
              <a:buNone/>
              <a:defRPr sz="1001"/>
            </a:lvl8pPr>
            <a:lvl9pPr marL="3657511"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a:xfrm>
            <a:off x="609600" y="6356355"/>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a:xfrm>
            <a:off x="4038605" y="6356355"/>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27436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userDrawn="1"/>
        </p:nvSpPr>
        <p:spPr>
          <a:xfrm>
            <a:off x="9296398" y="28966"/>
            <a:ext cx="1447801" cy="204002"/>
          </a:xfrm>
          <a:prstGeom prst="rect">
            <a:avLst/>
          </a:prstGeom>
          <a:solidFill>
            <a:schemeClr val="accent4">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1" dirty="0">
                <a:solidFill>
                  <a:schemeClr val="bg1"/>
                </a:solidFill>
              </a:rPr>
              <a:t>Dossier de </a:t>
            </a:r>
            <a:r>
              <a:rPr lang="en-US" sz="1051" dirty="0" err="1">
                <a:solidFill>
                  <a:schemeClr val="bg1"/>
                </a:solidFill>
              </a:rPr>
              <a:t>synthèse</a:t>
            </a:r>
            <a:r>
              <a:rPr lang="en-US" sz="1051" dirty="0">
                <a:solidFill>
                  <a:schemeClr val="bg1"/>
                </a:solidFill>
              </a:rPr>
              <a:t> </a:t>
            </a:r>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0" y="232970"/>
            <a:ext cx="9560476"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1"/>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744199" y="28966"/>
            <a:ext cx="1447801" cy="204002"/>
          </a:xfrm>
          <a:prstGeom prst="rect">
            <a:avLst/>
          </a:prstGeom>
          <a:solidFill>
            <a:schemeClr val="accent4">
              <a:lumMod val="50000"/>
            </a:schemeClr>
          </a:solidFill>
        </p:spPr>
        <p:txBody>
          <a:bodyPr vert="horz" lIns="91440" tIns="45720" rIns="91440" bIns="45720" rtlCol="0" anchor="ctr"/>
          <a:lstStyle>
            <a:lvl1pPr algn="l">
              <a:defRPr lang="en-US" sz="800" kern="1200" cap="all" spc="201" smtClean="0">
                <a:solidFill>
                  <a:schemeClr val="bg1"/>
                </a:solidFill>
                <a:latin typeface="+mn-lt"/>
                <a:ea typeface="+mn-ea"/>
                <a:cs typeface="Segoe UI Semilight" panose="020B0402040204020203" pitchFamily="34" charset="0"/>
              </a:defRPr>
            </a:lvl1pPr>
          </a:lstStyle>
          <a:p>
            <a:fld id="{1F646F3F-274D-499B-ABBE-824EB4ABDC3D}" type="slidenum">
              <a:rPr lang="fr-FR" smtClean="0"/>
              <a:pPr/>
              <a:t>‹N°›</a:t>
            </a:fld>
            <a:endParaRPr lang="fr-FR" dirty="0"/>
          </a:p>
        </p:txBody>
      </p:sp>
    </p:spTree>
    <p:extLst>
      <p:ext uri="{BB962C8B-B14F-4D97-AF65-F5344CB8AC3E}">
        <p14:creationId xmlns:p14="http://schemas.microsoft.com/office/powerpoint/2010/main" val="2906781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ftr="0" dt="0"/>
  <p:txStyles>
    <p:titleStyle>
      <a:lvl1pPr algn="l" defTabSz="914378"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378" rtl="0" eaLnBrk="1" latinLnBrk="0" hangingPunct="1">
        <a:lnSpc>
          <a:spcPct val="110000"/>
        </a:lnSpc>
        <a:spcBef>
          <a:spcPts val="1001"/>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597" indent="0" algn="l" defTabSz="914378" rtl="0" eaLnBrk="1" latinLnBrk="0" hangingPunct="1">
        <a:lnSpc>
          <a:spcPct val="110000"/>
        </a:lnSpc>
        <a:spcBef>
          <a:spcPts val="500"/>
        </a:spcBef>
        <a:buClr>
          <a:schemeClr val="accent5"/>
        </a:buClr>
        <a:buFont typeface="Avenir Next LT Pro" panose="020B0504020202020204" pitchFamily="34" charset="0"/>
        <a:buNone/>
        <a:defRPr sz="1801" kern="1200">
          <a:solidFill>
            <a:schemeClr val="tx1"/>
          </a:solidFill>
          <a:latin typeface="+mn-lt"/>
          <a:ea typeface="+mn-ea"/>
          <a:cs typeface="+mn-cs"/>
        </a:defRPr>
      </a:lvl2pPr>
      <a:lvl3pPr marL="457188" indent="0" algn="l" defTabSz="914378"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785" indent="0" algn="l" defTabSz="914378" rtl="0" eaLnBrk="1" latinLnBrk="0" hangingPunct="1">
        <a:lnSpc>
          <a:spcPct val="110000"/>
        </a:lnSpc>
        <a:spcBef>
          <a:spcPts val="500"/>
        </a:spcBef>
        <a:buClr>
          <a:schemeClr val="accent5"/>
        </a:buClr>
        <a:buFont typeface="Avenir Next LT Pro" panose="020B0504020202020204" pitchFamily="34" charset="0"/>
        <a:buNone/>
        <a:defRPr sz="1401" kern="1200">
          <a:solidFill>
            <a:schemeClr val="tx1"/>
          </a:solidFill>
          <a:latin typeface="+mn-lt"/>
          <a:ea typeface="+mn-ea"/>
          <a:cs typeface="+mn-cs"/>
        </a:defRPr>
      </a:lvl4pPr>
      <a:lvl5pPr marL="914378" indent="0" algn="l" defTabSz="914378" rtl="0" eaLnBrk="1" latinLnBrk="0" hangingPunct="1">
        <a:lnSpc>
          <a:spcPct val="110000"/>
        </a:lnSpc>
        <a:spcBef>
          <a:spcPts val="500"/>
        </a:spcBef>
        <a:buClr>
          <a:schemeClr val="accent5"/>
        </a:buClr>
        <a:buFont typeface="Avenir Next LT Pro" panose="020B0504020202020204" pitchFamily="34" charset="0"/>
        <a:buNone/>
        <a:defRPr sz="1401" kern="1200">
          <a:solidFill>
            <a:schemeClr val="tx1"/>
          </a:solidFill>
          <a:latin typeface="+mn-lt"/>
          <a:ea typeface="+mn-ea"/>
          <a:cs typeface="+mn-cs"/>
        </a:defRPr>
      </a:lvl5pPr>
      <a:lvl6pPr marL="2514540" indent="-228597" algn="l" defTabSz="914378"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728" indent="-228597" algn="l" defTabSz="914378"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918" indent="-228597" algn="l" defTabSz="914378"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105" indent="-228597" algn="l" defTabSz="914378"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78" rtl="0" eaLnBrk="1" latinLnBrk="0" hangingPunct="1">
        <a:defRPr sz="1801" kern="1200">
          <a:solidFill>
            <a:schemeClr val="tx1"/>
          </a:solidFill>
          <a:latin typeface="+mn-lt"/>
          <a:ea typeface="+mn-ea"/>
          <a:cs typeface="+mn-cs"/>
        </a:defRPr>
      </a:lvl1pPr>
      <a:lvl2pPr marL="457188" algn="l" defTabSz="914378" rtl="0" eaLnBrk="1" latinLnBrk="0" hangingPunct="1">
        <a:defRPr sz="1801" kern="1200">
          <a:solidFill>
            <a:schemeClr val="tx1"/>
          </a:solidFill>
          <a:latin typeface="+mn-lt"/>
          <a:ea typeface="+mn-ea"/>
          <a:cs typeface="+mn-cs"/>
        </a:defRPr>
      </a:lvl2pPr>
      <a:lvl3pPr marL="914378" algn="l" defTabSz="914378" rtl="0" eaLnBrk="1" latinLnBrk="0" hangingPunct="1">
        <a:defRPr sz="1801" kern="1200">
          <a:solidFill>
            <a:schemeClr val="tx1"/>
          </a:solidFill>
          <a:latin typeface="+mn-lt"/>
          <a:ea typeface="+mn-ea"/>
          <a:cs typeface="+mn-cs"/>
        </a:defRPr>
      </a:lvl3pPr>
      <a:lvl4pPr marL="1371567" algn="l" defTabSz="914378" rtl="0" eaLnBrk="1" latinLnBrk="0" hangingPunct="1">
        <a:defRPr sz="1801" kern="1200">
          <a:solidFill>
            <a:schemeClr val="tx1"/>
          </a:solidFill>
          <a:latin typeface="+mn-lt"/>
          <a:ea typeface="+mn-ea"/>
          <a:cs typeface="+mn-cs"/>
        </a:defRPr>
      </a:lvl4pPr>
      <a:lvl5pPr marL="1828755" algn="l" defTabSz="914378" rtl="0" eaLnBrk="1" latinLnBrk="0" hangingPunct="1">
        <a:defRPr sz="1801" kern="1200">
          <a:solidFill>
            <a:schemeClr val="tx1"/>
          </a:solidFill>
          <a:latin typeface="+mn-lt"/>
          <a:ea typeface="+mn-ea"/>
          <a:cs typeface="+mn-cs"/>
        </a:defRPr>
      </a:lvl5pPr>
      <a:lvl6pPr marL="2285943" algn="l" defTabSz="914378" rtl="0" eaLnBrk="1" latinLnBrk="0" hangingPunct="1">
        <a:defRPr sz="1801" kern="1200">
          <a:solidFill>
            <a:schemeClr val="tx1"/>
          </a:solidFill>
          <a:latin typeface="+mn-lt"/>
          <a:ea typeface="+mn-ea"/>
          <a:cs typeface="+mn-cs"/>
        </a:defRPr>
      </a:lvl6pPr>
      <a:lvl7pPr marL="2743133" algn="l" defTabSz="914378" rtl="0" eaLnBrk="1" latinLnBrk="0" hangingPunct="1">
        <a:defRPr sz="1801" kern="1200">
          <a:solidFill>
            <a:schemeClr val="tx1"/>
          </a:solidFill>
          <a:latin typeface="+mn-lt"/>
          <a:ea typeface="+mn-ea"/>
          <a:cs typeface="+mn-cs"/>
        </a:defRPr>
      </a:lvl7pPr>
      <a:lvl8pPr marL="3200323" algn="l" defTabSz="914378" rtl="0" eaLnBrk="1" latinLnBrk="0" hangingPunct="1">
        <a:defRPr sz="1801" kern="1200">
          <a:solidFill>
            <a:schemeClr val="tx1"/>
          </a:solidFill>
          <a:latin typeface="+mn-lt"/>
          <a:ea typeface="+mn-ea"/>
          <a:cs typeface="+mn-cs"/>
        </a:defRPr>
      </a:lvl8pPr>
      <a:lvl9pPr marL="3657511" algn="l" defTabSz="914378"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chemeClr val="bg2"/>
              </a:solidFill>
            </a:endParaRPr>
          </a:p>
        </p:txBody>
      </p:sp>
      <p:sp>
        <p:nvSpPr>
          <p:cNvPr id="12" name="Rectangle 11">
            <a:extLst>
              <a:ext uri="{FF2B5EF4-FFF2-40B4-BE49-F238E27FC236}">
                <a16:creationId xmlns:a16="http://schemas.microsoft.com/office/drawing/2014/main" id="{C49B6340-9D54-4548-B87C-24BA7EA53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4"/>
            <a:ext cx="12192002"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pic>
        <p:nvPicPr>
          <p:cNvPr id="5" name="Image 4" descr="Une image contenant Visage humain, art, affiche, personne&#10;&#10;Description générée automatiquement">
            <a:extLst>
              <a:ext uri="{FF2B5EF4-FFF2-40B4-BE49-F238E27FC236}">
                <a16:creationId xmlns:a16="http://schemas.microsoft.com/office/drawing/2014/main" id="{C10A642E-1179-B9AD-EC12-39CAF5AF6D8A}"/>
              </a:ext>
            </a:extLst>
          </p:cNvPr>
          <p:cNvPicPr>
            <a:picLocks noChangeAspect="1"/>
          </p:cNvPicPr>
          <p:nvPr/>
        </p:nvPicPr>
        <p:blipFill rotWithShape="1">
          <a:blip r:embed="rId2">
            <a:extLst>
              <a:ext uri="{28A0092B-C50C-407E-A947-70E740481C1C}">
                <a14:useLocalDpi xmlns:a14="http://schemas.microsoft.com/office/drawing/2010/main" val="0"/>
              </a:ext>
            </a:extLst>
          </a:blip>
          <a:srcRect t="12826" r="-1" b="76"/>
          <a:stretch/>
        </p:blipFill>
        <p:spPr>
          <a:xfrm>
            <a:off x="-50042" y="-39158"/>
            <a:ext cx="7918858" cy="6897158"/>
          </a:xfrm>
          <a:prstGeom prst="rect">
            <a:avLst/>
          </a:prstGeom>
        </p:spPr>
      </p:pic>
      <p:sp useBgFill="1">
        <p:nvSpPr>
          <p:cNvPr id="14" name="Freeform: Shape 13">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99031" y="-39154"/>
            <a:ext cx="5592971" cy="6897157"/>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1"/>
          </a:p>
        </p:txBody>
      </p:sp>
      <p:sp>
        <p:nvSpPr>
          <p:cNvPr id="2" name="Titre 1">
            <a:extLst>
              <a:ext uri="{FF2B5EF4-FFF2-40B4-BE49-F238E27FC236}">
                <a16:creationId xmlns:a16="http://schemas.microsoft.com/office/drawing/2014/main" id="{5C018A9D-9A25-4440-095D-0022ADE60D33}"/>
              </a:ext>
            </a:extLst>
          </p:cNvPr>
          <p:cNvSpPr>
            <a:spLocks noGrp="1"/>
          </p:cNvSpPr>
          <p:nvPr>
            <p:ph type="ctrTitle" idx="4294967295"/>
          </p:nvPr>
        </p:nvSpPr>
        <p:spPr>
          <a:xfrm>
            <a:off x="7959477" y="1122366"/>
            <a:ext cx="3622923" cy="2387600"/>
          </a:xfrm>
          <a:prstGeom prst="rect">
            <a:avLst/>
          </a:prstGeom>
        </p:spPr>
        <p:txBody>
          <a:bodyPr>
            <a:normAutofit/>
          </a:bodyPr>
          <a:lstStyle/>
          <a:p>
            <a:pPr algn="r"/>
            <a:r>
              <a:rPr lang="fr-FR" dirty="0"/>
              <a:t>Dossier de synthèse</a:t>
            </a:r>
          </a:p>
        </p:txBody>
      </p:sp>
      <p:sp>
        <p:nvSpPr>
          <p:cNvPr id="3" name="Sous-titre 2">
            <a:extLst>
              <a:ext uri="{FF2B5EF4-FFF2-40B4-BE49-F238E27FC236}">
                <a16:creationId xmlns:a16="http://schemas.microsoft.com/office/drawing/2014/main" id="{A049385D-6870-059A-2D88-2532A594CFFC}"/>
              </a:ext>
            </a:extLst>
          </p:cNvPr>
          <p:cNvSpPr>
            <a:spLocks noGrp="1"/>
          </p:cNvSpPr>
          <p:nvPr>
            <p:ph type="subTitle" idx="1"/>
          </p:nvPr>
        </p:nvSpPr>
        <p:spPr>
          <a:xfrm>
            <a:off x="7959477" y="3602040"/>
            <a:ext cx="3622923" cy="1655762"/>
          </a:xfrm>
        </p:spPr>
        <p:txBody>
          <a:bodyPr>
            <a:normAutofit fontScale="85000" lnSpcReduction="10000"/>
          </a:bodyPr>
          <a:lstStyle/>
          <a:p>
            <a:pPr algn="r"/>
            <a:r>
              <a:rPr lang="fr-FR" dirty="0"/>
              <a:t>Titre Professionnel Développeur Web et Web Mobile</a:t>
            </a:r>
          </a:p>
          <a:p>
            <a:pPr algn="r"/>
            <a:r>
              <a:rPr lang="fr-FR" dirty="0"/>
              <a:t>Projet : Chez Marie – 2023 – Elan Formation</a:t>
            </a:r>
          </a:p>
          <a:p>
            <a:pPr algn="r"/>
            <a:r>
              <a:rPr lang="fr-FR" dirty="0"/>
              <a:t>Schaffhauser Alexandre</a:t>
            </a:r>
          </a:p>
        </p:txBody>
      </p:sp>
      <p:sp>
        <p:nvSpPr>
          <p:cNvPr id="6" name="Espace réservé du numéro de diapositive 5">
            <a:extLst>
              <a:ext uri="{FF2B5EF4-FFF2-40B4-BE49-F238E27FC236}">
                <a16:creationId xmlns:a16="http://schemas.microsoft.com/office/drawing/2014/main" id="{271DBE9B-A0A9-4ED7-ADD0-69B93E8CE142}"/>
              </a:ext>
            </a:extLst>
          </p:cNvPr>
          <p:cNvSpPr>
            <a:spLocks noGrp="1"/>
          </p:cNvSpPr>
          <p:nvPr>
            <p:ph type="sldNum" sz="quarter" idx="10"/>
          </p:nvPr>
        </p:nvSpPr>
        <p:spPr/>
        <p:txBody>
          <a:bodyPr/>
          <a:lstStyle/>
          <a:p>
            <a:fld id="{1F646F3F-274D-499B-ABBE-824EB4ABDC3D}" type="slidenum">
              <a:rPr lang="fr-FR" smtClean="0"/>
              <a:pPr/>
              <a:t>1</a:t>
            </a:fld>
            <a:endParaRPr lang="fr-FR" dirty="0"/>
          </a:p>
        </p:txBody>
      </p:sp>
    </p:spTree>
    <p:extLst>
      <p:ext uri="{BB962C8B-B14F-4D97-AF65-F5344CB8AC3E}">
        <p14:creationId xmlns:p14="http://schemas.microsoft.com/office/powerpoint/2010/main" val="81845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B0F8372-24E2-7826-2F79-EEE01955CDA2}"/>
              </a:ext>
            </a:extLst>
          </p:cNvPr>
          <p:cNvSpPr>
            <a:spLocks noGrp="1"/>
          </p:cNvSpPr>
          <p:nvPr>
            <p:ph idx="1"/>
          </p:nvPr>
        </p:nvSpPr>
        <p:spPr>
          <a:xfrm>
            <a:off x="609600" y="448573"/>
            <a:ext cx="10972800" cy="6241475"/>
          </a:xfrm>
        </p:spPr>
        <p:txBody>
          <a:bodyPr/>
          <a:lstStyle/>
          <a:p>
            <a:r>
              <a:rPr lang="fr-FR" sz="1400" dirty="0"/>
              <a:t>Un produit peut être relié à</a:t>
            </a:r>
          </a:p>
          <a:p>
            <a:r>
              <a:rPr lang="fr-FR" sz="1400" dirty="0"/>
              <a:t>plusieurs autres entités</a:t>
            </a:r>
          </a:p>
          <a:p>
            <a:r>
              <a:rPr lang="fr-FR" sz="1400" dirty="0"/>
              <a:t>différentes :</a:t>
            </a:r>
          </a:p>
          <a:p>
            <a:r>
              <a:rPr lang="fr-FR" sz="1400" dirty="0"/>
              <a:t>-   a plusieurs Ingrédients</a:t>
            </a:r>
          </a:p>
          <a:p>
            <a:r>
              <a:rPr lang="fr-FR" sz="1400" dirty="0"/>
              <a:t>-   a un ou plusieurs Commentaires</a:t>
            </a:r>
          </a:p>
          <a:p>
            <a:r>
              <a:rPr lang="fr-FR" sz="1400" dirty="0"/>
              <a:t>-   a une ou plusieurs Photos</a:t>
            </a:r>
          </a:p>
          <a:p>
            <a:r>
              <a:rPr lang="fr-FR" sz="1400" dirty="0"/>
              <a:t>-   a un Utilisateur en fonction du rôle</a:t>
            </a:r>
          </a:p>
          <a:p>
            <a:r>
              <a:rPr lang="fr-FR" sz="1400" dirty="0"/>
              <a:t>-   a une Catégorie</a:t>
            </a:r>
          </a:p>
          <a:p>
            <a:endParaRPr lang="fr-FR" sz="1400" dirty="0"/>
          </a:p>
          <a:p>
            <a:r>
              <a:rPr lang="fr-FR" sz="1400" dirty="0"/>
              <a:t>Une commande peut être relié à</a:t>
            </a:r>
          </a:p>
          <a:p>
            <a:r>
              <a:rPr lang="fr-FR" sz="1400" dirty="0"/>
              <a:t>Plusieurs autres entités </a:t>
            </a:r>
          </a:p>
          <a:p>
            <a:r>
              <a:rPr lang="fr-FR" sz="1400" dirty="0"/>
              <a:t>différentes :</a:t>
            </a:r>
          </a:p>
          <a:p>
            <a:r>
              <a:rPr lang="fr-FR" sz="1400" dirty="0"/>
              <a:t>-   a une ou plusieurs Référence</a:t>
            </a:r>
          </a:p>
          <a:p>
            <a:r>
              <a:rPr lang="fr-FR" sz="1400" dirty="0"/>
              <a:t>-   a une Facture</a:t>
            </a:r>
          </a:p>
          <a:p>
            <a:r>
              <a:rPr lang="fr-FR" sz="1400" dirty="0"/>
              <a:t>-   a un Utilisateur</a:t>
            </a:r>
          </a:p>
          <a:p>
            <a:r>
              <a:rPr lang="fr-FR" sz="1400" dirty="0"/>
              <a:t>-   a un ou plusieurs Produit</a:t>
            </a:r>
          </a:p>
        </p:txBody>
      </p:sp>
      <p:sp>
        <p:nvSpPr>
          <p:cNvPr id="4" name="Espace réservé du numéro de diapositive 3">
            <a:extLst>
              <a:ext uri="{FF2B5EF4-FFF2-40B4-BE49-F238E27FC236}">
                <a16:creationId xmlns:a16="http://schemas.microsoft.com/office/drawing/2014/main" id="{10090440-E806-3DE2-5334-9098870705D8}"/>
              </a:ext>
            </a:extLst>
          </p:cNvPr>
          <p:cNvSpPr>
            <a:spLocks noGrp="1"/>
          </p:cNvSpPr>
          <p:nvPr>
            <p:ph type="sldNum" sz="quarter" idx="12"/>
          </p:nvPr>
        </p:nvSpPr>
        <p:spPr/>
        <p:txBody>
          <a:bodyPr/>
          <a:lstStyle/>
          <a:p>
            <a:fld id="{1F646F3F-274D-499B-ABBE-824EB4ABDC3D}" type="slidenum">
              <a:rPr lang="en-US" smtClean="0"/>
              <a:t>10</a:t>
            </a:fld>
            <a:endParaRPr lang="en-US"/>
          </a:p>
        </p:txBody>
      </p:sp>
      <p:pic>
        <p:nvPicPr>
          <p:cNvPr id="6" name="Image 5" descr="Une image contenant texte, diagramme, capture d’écran, ligne&#10;&#10;Description générée automatiquement">
            <a:extLst>
              <a:ext uri="{FF2B5EF4-FFF2-40B4-BE49-F238E27FC236}">
                <a16:creationId xmlns:a16="http://schemas.microsoft.com/office/drawing/2014/main" id="{F15C5ED7-28C1-66A6-70A3-149E4FEEF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578" y="448575"/>
            <a:ext cx="4729822" cy="2980426"/>
          </a:xfrm>
          <a:prstGeom prst="rect">
            <a:avLst/>
          </a:prstGeom>
        </p:spPr>
      </p:pic>
      <p:pic>
        <p:nvPicPr>
          <p:cNvPr id="8" name="Image 7" descr="Une image contenant texte, diagramme, capture d’écran, ligne&#10;&#10;Description générée automatiquement">
            <a:extLst>
              <a:ext uri="{FF2B5EF4-FFF2-40B4-BE49-F238E27FC236}">
                <a16:creationId xmlns:a16="http://schemas.microsoft.com/office/drawing/2014/main" id="{B42984D9-3381-7859-05E2-137CFDC65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578" y="3643370"/>
            <a:ext cx="4729821" cy="2832309"/>
          </a:xfrm>
          <a:prstGeom prst="rect">
            <a:avLst/>
          </a:prstGeom>
        </p:spPr>
      </p:pic>
    </p:spTree>
    <p:extLst>
      <p:ext uri="{BB962C8B-B14F-4D97-AF65-F5344CB8AC3E}">
        <p14:creationId xmlns:p14="http://schemas.microsoft.com/office/powerpoint/2010/main" val="79365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BC8C926-7CC5-D88C-73C2-8A6F057580C2}"/>
              </a:ext>
            </a:extLst>
          </p:cNvPr>
          <p:cNvSpPr>
            <a:spLocks noGrp="1"/>
          </p:cNvSpPr>
          <p:nvPr>
            <p:ph idx="1"/>
          </p:nvPr>
        </p:nvSpPr>
        <p:spPr>
          <a:xfrm>
            <a:off x="609600" y="345057"/>
            <a:ext cx="10972800" cy="5797681"/>
          </a:xfrm>
        </p:spPr>
        <p:txBody>
          <a:bodyPr/>
          <a:lstStyle/>
          <a:p>
            <a:endParaRPr lang="fr-FR" sz="1400" dirty="0"/>
          </a:p>
          <a:p>
            <a:endParaRPr lang="fr-FR" sz="1400" dirty="0"/>
          </a:p>
          <a:p>
            <a:endParaRPr lang="fr-FR" sz="1400" dirty="0"/>
          </a:p>
          <a:p>
            <a:endParaRPr lang="fr-FR" sz="1400" dirty="0"/>
          </a:p>
          <a:p>
            <a:r>
              <a:rPr lang="fr-FR" sz="1400" dirty="0"/>
              <a:t>Ici, l’on stocke chaque Produit d’une </a:t>
            </a:r>
          </a:p>
          <a:p>
            <a:r>
              <a:rPr lang="fr-FR" sz="1400" dirty="0"/>
              <a:t>Commande dans une Référence pour</a:t>
            </a:r>
          </a:p>
          <a:p>
            <a:r>
              <a:rPr lang="fr-FR" sz="1400" dirty="0"/>
              <a:t>garder une trace du Produit si le gérant</a:t>
            </a:r>
          </a:p>
          <a:p>
            <a:r>
              <a:rPr lang="fr-FR" sz="1400" dirty="0"/>
              <a:t>le supprime :</a:t>
            </a:r>
          </a:p>
          <a:p>
            <a:endParaRPr lang="fr-FR" sz="1400" dirty="0"/>
          </a:p>
          <a:p>
            <a:endParaRPr lang="fr-FR" sz="1400" dirty="0"/>
          </a:p>
          <a:p>
            <a:endParaRPr lang="fr-FR" sz="1400" dirty="0"/>
          </a:p>
          <a:p>
            <a:endParaRPr lang="fr-FR" sz="1400" dirty="0"/>
          </a:p>
        </p:txBody>
      </p:sp>
      <p:sp>
        <p:nvSpPr>
          <p:cNvPr id="4" name="Espace réservé du numéro de diapositive 3">
            <a:extLst>
              <a:ext uri="{FF2B5EF4-FFF2-40B4-BE49-F238E27FC236}">
                <a16:creationId xmlns:a16="http://schemas.microsoft.com/office/drawing/2014/main" id="{40F91DD3-4765-C9FA-4718-F7E2D256183A}"/>
              </a:ext>
            </a:extLst>
          </p:cNvPr>
          <p:cNvSpPr>
            <a:spLocks noGrp="1"/>
          </p:cNvSpPr>
          <p:nvPr>
            <p:ph type="sldNum" sz="quarter" idx="12"/>
          </p:nvPr>
        </p:nvSpPr>
        <p:spPr/>
        <p:txBody>
          <a:bodyPr/>
          <a:lstStyle/>
          <a:p>
            <a:fld id="{1F646F3F-274D-499B-ABBE-824EB4ABDC3D}" type="slidenum">
              <a:rPr lang="en-US" smtClean="0"/>
              <a:t>11</a:t>
            </a:fld>
            <a:endParaRPr lang="en-US"/>
          </a:p>
        </p:txBody>
      </p:sp>
      <p:pic>
        <p:nvPicPr>
          <p:cNvPr id="8" name="Image 7" descr="Une image contenant texte, capture d’écran, diagramme, ligne&#10;&#10;Description générée automatiquement">
            <a:extLst>
              <a:ext uri="{FF2B5EF4-FFF2-40B4-BE49-F238E27FC236}">
                <a16:creationId xmlns:a16="http://schemas.microsoft.com/office/drawing/2014/main" id="{6A6527F4-F55D-FCFC-42DF-E9109554F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80237"/>
            <a:ext cx="5782482" cy="2067213"/>
          </a:xfrm>
          <a:prstGeom prst="rect">
            <a:avLst/>
          </a:prstGeom>
        </p:spPr>
      </p:pic>
    </p:spTree>
    <p:extLst>
      <p:ext uri="{BB962C8B-B14F-4D97-AF65-F5344CB8AC3E}">
        <p14:creationId xmlns:p14="http://schemas.microsoft.com/office/powerpoint/2010/main" val="48745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CA2A4-4759-3EAA-CC32-77BAE603AD8D}"/>
              </a:ext>
            </a:extLst>
          </p:cNvPr>
          <p:cNvSpPr>
            <a:spLocks noGrp="1"/>
          </p:cNvSpPr>
          <p:nvPr>
            <p:ph type="title"/>
          </p:nvPr>
        </p:nvSpPr>
        <p:spPr>
          <a:xfrm>
            <a:off x="609600" y="419580"/>
            <a:ext cx="10972800" cy="684418"/>
          </a:xfrm>
        </p:spPr>
        <p:txBody>
          <a:bodyPr/>
          <a:lstStyle/>
          <a:p>
            <a:r>
              <a:rPr lang="fr-FR" sz="4000" dirty="0"/>
              <a:t>Facture</a:t>
            </a:r>
          </a:p>
        </p:txBody>
      </p:sp>
      <p:sp>
        <p:nvSpPr>
          <p:cNvPr id="3" name="Espace réservé du contenu 2">
            <a:extLst>
              <a:ext uri="{FF2B5EF4-FFF2-40B4-BE49-F238E27FC236}">
                <a16:creationId xmlns:a16="http://schemas.microsoft.com/office/drawing/2014/main" id="{FDC154D5-6101-14C5-1CB2-6310AAD191A0}"/>
              </a:ext>
            </a:extLst>
          </p:cNvPr>
          <p:cNvSpPr>
            <a:spLocks noGrp="1"/>
          </p:cNvSpPr>
          <p:nvPr>
            <p:ph idx="1"/>
          </p:nvPr>
        </p:nvSpPr>
        <p:spPr>
          <a:xfrm>
            <a:off x="609600" y="1103998"/>
            <a:ext cx="10972800" cy="5539398"/>
          </a:xfrm>
        </p:spPr>
        <p:txBody>
          <a:bodyPr/>
          <a:lstStyle/>
          <a:p>
            <a:r>
              <a:rPr lang="fr-FR" dirty="0"/>
              <a:t>	</a:t>
            </a:r>
            <a:r>
              <a:rPr lang="fr-FR" sz="1200" dirty="0"/>
              <a:t>Les factures sont générées grâce à l'utilisation d'un package nommé </a:t>
            </a:r>
            <a:r>
              <a:rPr lang="fr-FR" sz="1200" dirty="0" err="1"/>
              <a:t>DomPDF</a:t>
            </a:r>
            <a:r>
              <a:rPr lang="fr-FR" sz="1200" dirty="0"/>
              <a:t>, offrant la possibilité de convertir un modèle HTML en un format PDF. </a:t>
            </a:r>
            <a:r>
              <a:rPr lang="fr-FR" sz="1200" dirty="0" err="1"/>
              <a:t>DomPDF</a:t>
            </a:r>
            <a:r>
              <a:rPr lang="fr-FR" sz="1200" dirty="0"/>
              <a:t> joue le rôle essentiel d'un convertisseur, prenant notre modèle HTML structuré pour créer une facture au format PDF. </a:t>
            </a:r>
          </a:p>
          <a:p>
            <a:endParaRPr lang="fr-FR" sz="1200" dirty="0"/>
          </a:p>
          <a:p>
            <a:r>
              <a:rPr lang="fr-FR" sz="1200" dirty="0"/>
              <a:t>	Lorsque la commande est validée, </a:t>
            </a:r>
          </a:p>
          <a:p>
            <a:r>
              <a:rPr lang="fr-FR" sz="1200" dirty="0"/>
              <a:t>	le contrôleur appelle directement le service</a:t>
            </a:r>
          </a:p>
          <a:p>
            <a:r>
              <a:rPr lang="fr-FR" sz="1200" dirty="0"/>
              <a:t>	de création du PDF : </a:t>
            </a:r>
          </a:p>
        </p:txBody>
      </p:sp>
      <p:sp>
        <p:nvSpPr>
          <p:cNvPr id="4" name="Espace réservé du numéro de diapositive 3">
            <a:extLst>
              <a:ext uri="{FF2B5EF4-FFF2-40B4-BE49-F238E27FC236}">
                <a16:creationId xmlns:a16="http://schemas.microsoft.com/office/drawing/2014/main" id="{EF000E43-2595-31C7-9B9D-81E6856C698D}"/>
              </a:ext>
            </a:extLst>
          </p:cNvPr>
          <p:cNvSpPr>
            <a:spLocks noGrp="1"/>
          </p:cNvSpPr>
          <p:nvPr>
            <p:ph type="sldNum" sz="quarter" idx="12"/>
          </p:nvPr>
        </p:nvSpPr>
        <p:spPr/>
        <p:txBody>
          <a:bodyPr/>
          <a:lstStyle/>
          <a:p>
            <a:fld id="{1F646F3F-274D-499B-ABBE-824EB4ABDC3D}" type="slidenum">
              <a:rPr lang="en-US" smtClean="0"/>
              <a:t>12</a:t>
            </a:fld>
            <a:endParaRPr lang="en-US"/>
          </a:p>
        </p:txBody>
      </p:sp>
      <p:pic>
        <p:nvPicPr>
          <p:cNvPr id="6" name="Image 5" descr="Une image contenant texte, capture d’écran&#10;&#10;Description générée automatiquement">
            <a:extLst>
              <a:ext uri="{FF2B5EF4-FFF2-40B4-BE49-F238E27FC236}">
                <a16:creationId xmlns:a16="http://schemas.microsoft.com/office/drawing/2014/main" id="{F354DEBC-F09A-C4AA-3EBB-2E76210E6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168" y="1941930"/>
            <a:ext cx="3778493" cy="2238183"/>
          </a:xfrm>
          <a:prstGeom prst="rect">
            <a:avLst/>
          </a:prstGeom>
        </p:spPr>
      </p:pic>
    </p:spTree>
    <p:extLst>
      <p:ext uri="{BB962C8B-B14F-4D97-AF65-F5344CB8AC3E}">
        <p14:creationId xmlns:p14="http://schemas.microsoft.com/office/powerpoint/2010/main" val="199068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5D3C24-32CA-69ED-90C2-94E15D408490}"/>
              </a:ext>
            </a:extLst>
          </p:cNvPr>
          <p:cNvSpPr>
            <a:spLocks noGrp="1"/>
          </p:cNvSpPr>
          <p:nvPr>
            <p:ph type="title"/>
          </p:nvPr>
        </p:nvSpPr>
        <p:spPr>
          <a:xfrm>
            <a:off x="609600" y="394619"/>
            <a:ext cx="10972800" cy="641286"/>
          </a:xfrm>
        </p:spPr>
        <p:txBody>
          <a:bodyPr/>
          <a:lstStyle/>
          <a:p>
            <a:r>
              <a:rPr lang="fr-FR" sz="4000" dirty="0"/>
              <a:t>Maquettage (</a:t>
            </a:r>
            <a:r>
              <a:rPr lang="fr-FR" sz="4000" dirty="0" err="1"/>
              <a:t>Figma</a:t>
            </a:r>
            <a:r>
              <a:rPr lang="fr-FR" sz="4000" dirty="0"/>
              <a:t>)</a:t>
            </a:r>
          </a:p>
        </p:txBody>
      </p:sp>
      <p:sp>
        <p:nvSpPr>
          <p:cNvPr id="4" name="Espace réservé du numéro de diapositive 3">
            <a:extLst>
              <a:ext uri="{FF2B5EF4-FFF2-40B4-BE49-F238E27FC236}">
                <a16:creationId xmlns:a16="http://schemas.microsoft.com/office/drawing/2014/main" id="{864A9989-4225-C538-CF5A-652D9238D419}"/>
              </a:ext>
            </a:extLst>
          </p:cNvPr>
          <p:cNvSpPr>
            <a:spLocks noGrp="1"/>
          </p:cNvSpPr>
          <p:nvPr>
            <p:ph type="sldNum" sz="quarter" idx="12"/>
          </p:nvPr>
        </p:nvSpPr>
        <p:spPr/>
        <p:txBody>
          <a:bodyPr/>
          <a:lstStyle/>
          <a:p>
            <a:fld id="{1F646F3F-274D-499B-ABBE-824EB4ABDC3D}" type="slidenum">
              <a:rPr lang="en-US" smtClean="0"/>
              <a:t>13</a:t>
            </a:fld>
            <a:endParaRPr lang="en-US"/>
          </a:p>
        </p:txBody>
      </p:sp>
      <p:pic>
        <p:nvPicPr>
          <p:cNvPr id="6" name="Image 5" descr="Une image contenant diagramme, ligne, texte, Rectangle&#10;&#10;Description générée automatiquement">
            <a:extLst>
              <a:ext uri="{FF2B5EF4-FFF2-40B4-BE49-F238E27FC236}">
                <a16:creationId xmlns:a16="http://schemas.microsoft.com/office/drawing/2014/main" id="{C8E3D3A1-6EBF-D7C2-CB57-9F9BAC679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747" y="1511561"/>
            <a:ext cx="9694506" cy="4571999"/>
          </a:xfrm>
          <a:prstGeom prst="rect">
            <a:avLst/>
          </a:prstGeom>
        </p:spPr>
      </p:pic>
    </p:spTree>
    <p:extLst>
      <p:ext uri="{BB962C8B-B14F-4D97-AF65-F5344CB8AC3E}">
        <p14:creationId xmlns:p14="http://schemas.microsoft.com/office/powerpoint/2010/main" val="133184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EFE73BF-5911-E6C0-BB10-59CA66F23F71}"/>
              </a:ext>
            </a:extLst>
          </p:cNvPr>
          <p:cNvSpPr>
            <a:spLocks noGrp="1"/>
          </p:cNvSpPr>
          <p:nvPr>
            <p:ph type="sldNum" sz="quarter" idx="12"/>
          </p:nvPr>
        </p:nvSpPr>
        <p:spPr/>
        <p:txBody>
          <a:bodyPr/>
          <a:lstStyle/>
          <a:p>
            <a:fld id="{1F646F3F-274D-499B-ABBE-824EB4ABDC3D}" type="slidenum">
              <a:rPr lang="en-US" smtClean="0"/>
              <a:t>14</a:t>
            </a:fld>
            <a:endParaRPr lang="en-US"/>
          </a:p>
        </p:txBody>
      </p:sp>
      <p:pic>
        <p:nvPicPr>
          <p:cNvPr id="6" name="Image 5" descr="Une image contenant diagramme, Rectangle, texte, Parallèle&#10;&#10;Description générée automatiquement">
            <a:extLst>
              <a:ext uri="{FF2B5EF4-FFF2-40B4-BE49-F238E27FC236}">
                <a16:creationId xmlns:a16="http://schemas.microsoft.com/office/drawing/2014/main" id="{3B463979-413D-E101-7729-CD60D2D1D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1028043"/>
            <a:ext cx="6294547" cy="4566633"/>
          </a:xfrm>
          <a:prstGeom prst="rect">
            <a:avLst/>
          </a:prstGeom>
        </p:spPr>
      </p:pic>
      <p:pic>
        <p:nvPicPr>
          <p:cNvPr id="8" name="Image 7" descr="Une image contenant texte, diagramme, capture d’écran, ligne&#10;&#10;Description générée automatiquement">
            <a:extLst>
              <a:ext uri="{FF2B5EF4-FFF2-40B4-BE49-F238E27FC236}">
                <a16:creationId xmlns:a16="http://schemas.microsoft.com/office/drawing/2014/main" id="{5C9398BE-7EFE-3A23-02E8-16AD0401E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025" y="1028042"/>
            <a:ext cx="4999726" cy="4566633"/>
          </a:xfrm>
          <a:prstGeom prst="rect">
            <a:avLst/>
          </a:prstGeom>
        </p:spPr>
      </p:pic>
    </p:spTree>
    <p:extLst>
      <p:ext uri="{BB962C8B-B14F-4D97-AF65-F5344CB8AC3E}">
        <p14:creationId xmlns:p14="http://schemas.microsoft.com/office/powerpoint/2010/main" val="86243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6A7CEF1-CA45-B8D3-9883-E50D2A625FAB}"/>
              </a:ext>
            </a:extLst>
          </p:cNvPr>
          <p:cNvSpPr>
            <a:spLocks noGrp="1"/>
          </p:cNvSpPr>
          <p:nvPr>
            <p:ph type="sldNum" sz="quarter" idx="12"/>
          </p:nvPr>
        </p:nvSpPr>
        <p:spPr/>
        <p:txBody>
          <a:bodyPr/>
          <a:lstStyle/>
          <a:p>
            <a:fld id="{1F646F3F-274D-499B-ABBE-824EB4ABDC3D}" type="slidenum">
              <a:rPr lang="en-US" smtClean="0"/>
              <a:t>15</a:t>
            </a:fld>
            <a:endParaRPr lang="en-US"/>
          </a:p>
        </p:txBody>
      </p:sp>
      <p:pic>
        <p:nvPicPr>
          <p:cNvPr id="6" name="Image 5" descr="Une image contenant texte, capture d’écran, diagramme, Rectangle&#10;&#10;Description générée automatiquement">
            <a:extLst>
              <a:ext uri="{FF2B5EF4-FFF2-40B4-BE49-F238E27FC236}">
                <a16:creationId xmlns:a16="http://schemas.microsoft.com/office/drawing/2014/main" id="{9E06CA3D-F568-2ED6-E6FC-9FC2E1803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22" y="983013"/>
            <a:ext cx="5530394" cy="4018195"/>
          </a:xfrm>
          <a:prstGeom prst="rect">
            <a:avLst/>
          </a:prstGeom>
        </p:spPr>
      </p:pic>
      <p:pic>
        <p:nvPicPr>
          <p:cNvPr id="8" name="Image 7" descr="Une image contenant texte, capture d’écran, Rectangle, diagramme&#10;&#10;Description générée automatiquement">
            <a:extLst>
              <a:ext uri="{FF2B5EF4-FFF2-40B4-BE49-F238E27FC236}">
                <a16:creationId xmlns:a16="http://schemas.microsoft.com/office/drawing/2014/main" id="{BB23C699-D7ED-8E64-91EF-B4F1FE681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687" y="979227"/>
            <a:ext cx="5419091" cy="4021981"/>
          </a:xfrm>
          <a:prstGeom prst="rect">
            <a:avLst/>
          </a:prstGeom>
        </p:spPr>
      </p:pic>
    </p:spTree>
    <p:extLst>
      <p:ext uri="{BB962C8B-B14F-4D97-AF65-F5344CB8AC3E}">
        <p14:creationId xmlns:p14="http://schemas.microsoft.com/office/powerpoint/2010/main" val="1202323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951BD965-B4F8-BD90-EA3B-4A02795C84E1}"/>
              </a:ext>
            </a:extLst>
          </p:cNvPr>
          <p:cNvSpPr>
            <a:spLocks noGrp="1"/>
          </p:cNvSpPr>
          <p:nvPr>
            <p:ph type="sldNum" sz="quarter" idx="12"/>
          </p:nvPr>
        </p:nvSpPr>
        <p:spPr/>
        <p:txBody>
          <a:bodyPr/>
          <a:lstStyle/>
          <a:p>
            <a:fld id="{1F646F3F-274D-499B-ABBE-824EB4ABDC3D}" type="slidenum">
              <a:rPr lang="en-US" smtClean="0"/>
              <a:t>16</a:t>
            </a:fld>
            <a:endParaRPr lang="en-US"/>
          </a:p>
        </p:txBody>
      </p:sp>
      <p:pic>
        <p:nvPicPr>
          <p:cNvPr id="6" name="Image 5" descr="Une image contenant capture d’écran, texte, lave-vaisselle, conception&#10;&#10;Description générée automatiquement">
            <a:extLst>
              <a:ext uri="{FF2B5EF4-FFF2-40B4-BE49-F238E27FC236}">
                <a16:creationId xmlns:a16="http://schemas.microsoft.com/office/drawing/2014/main" id="{E344A2A1-208A-48DA-E678-4281D952A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804" y="621999"/>
            <a:ext cx="7800391" cy="6046335"/>
          </a:xfrm>
          <a:prstGeom prst="rect">
            <a:avLst/>
          </a:prstGeom>
        </p:spPr>
      </p:pic>
    </p:spTree>
    <p:extLst>
      <p:ext uri="{BB962C8B-B14F-4D97-AF65-F5344CB8AC3E}">
        <p14:creationId xmlns:p14="http://schemas.microsoft.com/office/powerpoint/2010/main" val="424243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87AE9-F6CC-04E5-79F2-79CA9658E7C1}"/>
              </a:ext>
            </a:extLst>
          </p:cNvPr>
          <p:cNvSpPr>
            <a:spLocks noGrp="1"/>
          </p:cNvSpPr>
          <p:nvPr>
            <p:ph type="title"/>
          </p:nvPr>
        </p:nvSpPr>
        <p:spPr>
          <a:xfrm>
            <a:off x="609600" y="471522"/>
            <a:ext cx="10972800" cy="701671"/>
          </a:xfrm>
        </p:spPr>
        <p:txBody>
          <a:bodyPr/>
          <a:lstStyle/>
          <a:p>
            <a:r>
              <a:rPr lang="fr-FR" sz="4000" dirty="0"/>
              <a:t>Gestion de projet</a:t>
            </a:r>
          </a:p>
        </p:txBody>
      </p:sp>
      <p:sp>
        <p:nvSpPr>
          <p:cNvPr id="3" name="Espace réservé du contenu 2">
            <a:extLst>
              <a:ext uri="{FF2B5EF4-FFF2-40B4-BE49-F238E27FC236}">
                <a16:creationId xmlns:a16="http://schemas.microsoft.com/office/drawing/2014/main" id="{3582D1D1-B872-BC5B-6EB3-B140D0724A96}"/>
              </a:ext>
            </a:extLst>
          </p:cNvPr>
          <p:cNvSpPr>
            <a:spLocks noGrp="1"/>
          </p:cNvSpPr>
          <p:nvPr>
            <p:ph idx="1"/>
          </p:nvPr>
        </p:nvSpPr>
        <p:spPr>
          <a:xfrm>
            <a:off x="609600" y="1213340"/>
            <a:ext cx="10972800" cy="4036534"/>
          </a:xfrm>
        </p:spPr>
        <p:txBody>
          <a:bodyPr/>
          <a:lstStyle/>
          <a:p>
            <a:r>
              <a:rPr lang="fr-FR" b="1" dirty="0"/>
              <a:t>Trello</a:t>
            </a:r>
            <a:r>
              <a:rPr lang="fr-FR" dirty="0"/>
              <a:t> : </a:t>
            </a:r>
          </a:p>
          <a:p>
            <a:r>
              <a:rPr lang="fr-FR" dirty="0"/>
              <a:t>	</a:t>
            </a:r>
            <a:r>
              <a:rPr lang="fr-FR" sz="1600" dirty="0"/>
              <a:t>Trello est un outil de planification de tâches qui m’a permis de distinguer les tâches en cours, terminées, et à venir :</a:t>
            </a:r>
          </a:p>
        </p:txBody>
      </p:sp>
      <p:sp>
        <p:nvSpPr>
          <p:cNvPr id="4" name="Espace réservé du numéro de diapositive 3">
            <a:extLst>
              <a:ext uri="{FF2B5EF4-FFF2-40B4-BE49-F238E27FC236}">
                <a16:creationId xmlns:a16="http://schemas.microsoft.com/office/drawing/2014/main" id="{B7A29D39-2B41-972F-AA61-95D7334057EC}"/>
              </a:ext>
            </a:extLst>
          </p:cNvPr>
          <p:cNvSpPr>
            <a:spLocks noGrp="1"/>
          </p:cNvSpPr>
          <p:nvPr>
            <p:ph type="sldNum" sz="quarter" idx="12"/>
          </p:nvPr>
        </p:nvSpPr>
        <p:spPr/>
        <p:txBody>
          <a:bodyPr/>
          <a:lstStyle/>
          <a:p>
            <a:fld id="{1F646F3F-274D-499B-ABBE-824EB4ABDC3D}" type="slidenum">
              <a:rPr lang="en-US" smtClean="0"/>
              <a:t>17</a:t>
            </a:fld>
            <a:endParaRPr lang="en-US"/>
          </a:p>
        </p:txBody>
      </p:sp>
      <p:pic>
        <p:nvPicPr>
          <p:cNvPr id="6" name="Image 5" descr="Une image contenant capture d’écran, personne, fournitures de bureau, texte&#10;&#10;Description générée automatiquement">
            <a:extLst>
              <a:ext uri="{FF2B5EF4-FFF2-40B4-BE49-F238E27FC236}">
                <a16:creationId xmlns:a16="http://schemas.microsoft.com/office/drawing/2014/main" id="{5EB21E64-465B-8787-5120-5619A1123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426" y="2416236"/>
            <a:ext cx="8415147" cy="4036534"/>
          </a:xfrm>
          <a:prstGeom prst="rect">
            <a:avLst/>
          </a:prstGeom>
        </p:spPr>
      </p:pic>
    </p:spTree>
    <p:extLst>
      <p:ext uri="{BB962C8B-B14F-4D97-AF65-F5344CB8AC3E}">
        <p14:creationId xmlns:p14="http://schemas.microsoft.com/office/powerpoint/2010/main" val="112871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BEF8395-F580-80AB-C6F4-0DBD47F29279}"/>
              </a:ext>
            </a:extLst>
          </p:cNvPr>
          <p:cNvSpPr>
            <a:spLocks noGrp="1"/>
          </p:cNvSpPr>
          <p:nvPr>
            <p:ph idx="1"/>
          </p:nvPr>
        </p:nvSpPr>
        <p:spPr>
          <a:xfrm>
            <a:off x="609600" y="370936"/>
            <a:ext cx="10972800" cy="5771802"/>
          </a:xfrm>
        </p:spPr>
        <p:txBody>
          <a:bodyPr/>
          <a:lstStyle/>
          <a:p>
            <a:r>
              <a:rPr lang="fr-FR" b="1" dirty="0"/>
              <a:t>MVP</a:t>
            </a:r>
            <a:r>
              <a:rPr lang="fr-FR" dirty="0"/>
              <a:t> :</a:t>
            </a:r>
          </a:p>
          <a:p>
            <a:r>
              <a:rPr lang="fr-FR" dirty="0"/>
              <a:t>	</a:t>
            </a:r>
            <a:r>
              <a:rPr lang="fr-FR" sz="1600" dirty="0"/>
              <a:t>MVP, acronyme de « Minimum Viable Product », est une méthode de priorisation visant à identifier les besoins et les exigences essentiels d'un projet.</a:t>
            </a:r>
          </a:p>
          <a:p>
            <a:r>
              <a:rPr lang="fr-FR" sz="1600" dirty="0"/>
              <a:t> Il fait référence à un produit doté d'un ensemble minimal de fonctionnalités répondant aux attentes des premiers utilisateurs. Ce concept se révèle particulièrement bénéfique dans les approches de développement dites « agiles », facilitant la mise en place de cycles de validation et d'itérations.</a:t>
            </a:r>
          </a:p>
          <a:p>
            <a:r>
              <a:rPr lang="fr-FR" sz="1600" dirty="0"/>
              <a:t>Dans le cadre de mon projet, le MVP établi était constituer des fonctionnalités suivantes : </a:t>
            </a:r>
          </a:p>
          <a:p>
            <a:r>
              <a:rPr lang="fr-FR" sz="1400" dirty="0"/>
              <a:t>	- </a:t>
            </a:r>
            <a:r>
              <a:rPr lang="fr-FR" sz="1600" dirty="0"/>
              <a:t>Page des produits d’une catégorie</a:t>
            </a:r>
          </a:p>
          <a:p>
            <a:r>
              <a:rPr lang="fr-FR" sz="1600" dirty="0"/>
              <a:t>	- Page des 10 produits les mieux notés d’un thème</a:t>
            </a:r>
          </a:p>
          <a:p>
            <a:r>
              <a:rPr lang="fr-FR" sz="1600" dirty="0"/>
              <a:t>	- Espace commentaire</a:t>
            </a:r>
          </a:p>
          <a:p>
            <a:r>
              <a:rPr lang="fr-FR" sz="1600" dirty="0"/>
              <a:t>	- Panier d’utilisateur</a:t>
            </a:r>
          </a:p>
          <a:p>
            <a:r>
              <a:rPr lang="fr-FR" sz="1600" dirty="0"/>
              <a:t>	- Historique des commandes</a:t>
            </a:r>
          </a:p>
          <a:p>
            <a:r>
              <a:rPr lang="fr-FR" sz="1600" dirty="0"/>
              <a:t>	- Payement d’une commande</a:t>
            </a:r>
          </a:p>
          <a:p>
            <a:endParaRPr lang="fr-FR" sz="1400" dirty="0"/>
          </a:p>
        </p:txBody>
      </p:sp>
      <p:sp>
        <p:nvSpPr>
          <p:cNvPr id="4" name="Espace réservé du numéro de diapositive 3">
            <a:extLst>
              <a:ext uri="{FF2B5EF4-FFF2-40B4-BE49-F238E27FC236}">
                <a16:creationId xmlns:a16="http://schemas.microsoft.com/office/drawing/2014/main" id="{C620CEEE-C3F7-E686-8186-1F0E3107B882}"/>
              </a:ext>
            </a:extLst>
          </p:cNvPr>
          <p:cNvSpPr>
            <a:spLocks noGrp="1"/>
          </p:cNvSpPr>
          <p:nvPr>
            <p:ph type="sldNum" sz="quarter" idx="12"/>
          </p:nvPr>
        </p:nvSpPr>
        <p:spPr/>
        <p:txBody>
          <a:bodyPr/>
          <a:lstStyle/>
          <a:p>
            <a:fld id="{1F646F3F-274D-499B-ABBE-824EB4ABDC3D}" type="slidenum">
              <a:rPr lang="en-US" smtClean="0"/>
              <a:t>18</a:t>
            </a:fld>
            <a:endParaRPr lang="en-US"/>
          </a:p>
        </p:txBody>
      </p:sp>
    </p:spTree>
    <p:extLst>
      <p:ext uri="{BB962C8B-B14F-4D97-AF65-F5344CB8AC3E}">
        <p14:creationId xmlns:p14="http://schemas.microsoft.com/office/powerpoint/2010/main" val="3035817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94DB8EB-9D96-DDDA-D5B8-E696136FD1C5}"/>
              </a:ext>
            </a:extLst>
          </p:cNvPr>
          <p:cNvSpPr>
            <a:spLocks noGrp="1"/>
          </p:cNvSpPr>
          <p:nvPr>
            <p:ph idx="1"/>
          </p:nvPr>
        </p:nvSpPr>
        <p:spPr>
          <a:xfrm>
            <a:off x="609600" y="370936"/>
            <a:ext cx="10972800" cy="6159259"/>
          </a:xfrm>
        </p:spPr>
        <p:txBody>
          <a:bodyPr/>
          <a:lstStyle/>
          <a:p>
            <a:r>
              <a:rPr lang="fr-FR" sz="2000" b="1" dirty="0" err="1"/>
              <a:t>MoSCoW</a:t>
            </a:r>
            <a:r>
              <a:rPr lang="fr-FR" dirty="0"/>
              <a:t>	</a:t>
            </a:r>
          </a:p>
          <a:p>
            <a:r>
              <a:rPr lang="fr-FR" dirty="0"/>
              <a:t>	Cette méthode de priorisation sert à dégager le niveau de criticité ou d’importance des fonctionnalités et tâches à accomplir grâce à des questionnements facilement mémorisables : </a:t>
            </a:r>
          </a:p>
          <a:p>
            <a:r>
              <a:rPr lang="fr-FR" dirty="0"/>
              <a:t>	- « Must Do » </a:t>
            </a:r>
          </a:p>
          <a:p>
            <a:r>
              <a:rPr lang="fr-FR" dirty="0"/>
              <a:t>	- « </a:t>
            </a:r>
            <a:r>
              <a:rPr lang="fr-FR" dirty="0" err="1"/>
              <a:t>Should</a:t>
            </a:r>
            <a:r>
              <a:rPr lang="fr-FR" dirty="0"/>
              <a:t> do if at all possible » </a:t>
            </a:r>
          </a:p>
          <a:p>
            <a:r>
              <a:rPr lang="fr-FR" dirty="0"/>
              <a:t>	- « </a:t>
            </a:r>
            <a:r>
              <a:rPr lang="fr-FR" dirty="0" err="1"/>
              <a:t>Could</a:t>
            </a:r>
            <a:r>
              <a:rPr lang="fr-FR" dirty="0"/>
              <a:t> do if </a:t>
            </a:r>
            <a:r>
              <a:rPr lang="fr-FR" dirty="0" err="1"/>
              <a:t>it</a:t>
            </a:r>
            <a:r>
              <a:rPr lang="fr-FR" dirty="0"/>
              <a:t> dosent impact </a:t>
            </a:r>
            <a:r>
              <a:rPr lang="fr-FR" dirty="0" err="1"/>
              <a:t>anything</a:t>
            </a:r>
            <a:r>
              <a:rPr lang="fr-FR" dirty="0"/>
              <a:t> » </a:t>
            </a:r>
          </a:p>
          <a:p>
            <a:r>
              <a:rPr lang="fr-FR" dirty="0"/>
              <a:t>	- « </a:t>
            </a:r>
            <a:r>
              <a:rPr lang="fr-FR" dirty="0" err="1"/>
              <a:t>Would</a:t>
            </a:r>
            <a:r>
              <a:rPr lang="fr-FR" dirty="0"/>
              <a:t> not </a:t>
            </a:r>
            <a:r>
              <a:rPr lang="fr-FR" dirty="0" err="1"/>
              <a:t>now</a:t>
            </a:r>
            <a:r>
              <a:rPr lang="fr-FR" dirty="0"/>
              <a:t> but </a:t>
            </a:r>
            <a:r>
              <a:rPr lang="fr-FR" dirty="0" err="1"/>
              <a:t>maybe</a:t>
            </a:r>
            <a:r>
              <a:rPr lang="fr-FR" dirty="0"/>
              <a:t> in the future »</a:t>
            </a:r>
          </a:p>
        </p:txBody>
      </p:sp>
      <p:sp>
        <p:nvSpPr>
          <p:cNvPr id="4" name="Espace réservé du numéro de diapositive 3">
            <a:extLst>
              <a:ext uri="{FF2B5EF4-FFF2-40B4-BE49-F238E27FC236}">
                <a16:creationId xmlns:a16="http://schemas.microsoft.com/office/drawing/2014/main" id="{B76C0DC2-A8D7-0968-AFC7-A651C9583E3A}"/>
              </a:ext>
            </a:extLst>
          </p:cNvPr>
          <p:cNvSpPr>
            <a:spLocks noGrp="1"/>
          </p:cNvSpPr>
          <p:nvPr>
            <p:ph type="sldNum" sz="quarter" idx="12"/>
          </p:nvPr>
        </p:nvSpPr>
        <p:spPr/>
        <p:txBody>
          <a:bodyPr/>
          <a:lstStyle/>
          <a:p>
            <a:fld id="{1F646F3F-274D-499B-ABBE-824EB4ABDC3D}" type="slidenum">
              <a:rPr lang="en-US" smtClean="0"/>
              <a:t>19</a:t>
            </a:fld>
            <a:endParaRPr lang="en-US"/>
          </a:p>
        </p:txBody>
      </p:sp>
    </p:spTree>
    <p:extLst>
      <p:ext uri="{BB962C8B-B14F-4D97-AF65-F5344CB8AC3E}">
        <p14:creationId xmlns:p14="http://schemas.microsoft.com/office/powerpoint/2010/main" val="81372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12C06-1DBE-738D-0FC2-227AE6E25A46}"/>
              </a:ext>
            </a:extLst>
          </p:cNvPr>
          <p:cNvSpPr>
            <a:spLocks noGrp="1"/>
          </p:cNvSpPr>
          <p:nvPr>
            <p:ph type="ctrTitle" idx="4294967295"/>
          </p:nvPr>
        </p:nvSpPr>
        <p:spPr>
          <a:xfrm>
            <a:off x="612647" y="557790"/>
            <a:ext cx="10969753" cy="3130807"/>
          </a:xfrm>
          <a:prstGeom prst="rect">
            <a:avLst/>
          </a:prstGeom>
        </p:spPr>
        <p:txBody>
          <a:bodyPr/>
          <a:lstStyle/>
          <a:p>
            <a:endParaRPr lang="fr-FR" dirty="0"/>
          </a:p>
        </p:txBody>
      </p:sp>
      <p:sp>
        <p:nvSpPr>
          <p:cNvPr id="3" name="Sous-titre 2">
            <a:extLst>
              <a:ext uri="{FF2B5EF4-FFF2-40B4-BE49-F238E27FC236}">
                <a16:creationId xmlns:a16="http://schemas.microsoft.com/office/drawing/2014/main" id="{C60C9147-35A1-06C4-78CA-FBEB0AC713A7}"/>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34552F8-63E8-22C4-B2E2-8BF1C4630BD3}"/>
              </a:ext>
            </a:extLst>
          </p:cNvPr>
          <p:cNvSpPr>
            <a:spLocks noGrp="1"/>
          </p:cNvSpPr>
          <p:nvPr>
            <p:ph type="sldNum" sz="quarter" idx="10"/>
          </p:nvPr>
        </p:nvSpPr>
        <p:spPr>
          <a:solidFill>
            <a:schemeClr val="accent4">
              <a:lumMod val="50000"/>
            </a:schemeClr>
          </a:solidFill>
        </p:spPr>
        <p:txBody>
          <a:bodyPr/>
          <a:lstStyle/>
          <a:p>
            <a:fld id="{1F646F3F-274D-499B-ABBE-824EB4ABDC3D}" type="slidenum">
              <a:rPr lang="fr-FR" smtClean="0">
                <a:solidFill>
                  <a:schemeClr val="bg1"/>
                </a:solidFill>
              </a:rPr>
              <a:pPr/>
              <a:t>2</a:t>
            </a:fld>
            <a:endParaRPr lang="fr-FR" dirty="0">
              <a:solidFill>
                <a:schemeClr val="bg1"/>
              </a:solidFill>
            </a:endParaRPr>
          </a:p>
        </p:txBody>
      </p:sp>
    </p:spTree>
    <p:extLst>
      <p:ext uri="{BB962C8B-B14F-4D97-AF65-F5344CB8AC3E}">
        <p14:creationId xmlns:p14="http://schemas.microsoft.com/office/powerpoint/2010/main" val="1870420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4E9423-995A-D8B9-0AA6-462E0B90D68F}"/>
              </a:ext>
            </a:extLst>
          </p:cNvPr>
          <p:cNvSpPr>
            <a:spLocks noGrp="1"/>
          </p:cNvSpPr>
          <p:nvPr>
            <p:ph type="title"/>
          </p:nvPr>
        </p:nvSpPr>
        <p:spPr>
          <a:xfrm>
            <a:off x="609600" y="557787"/>
            <a:ext cx="10972800" cy="770682"/>
          </a:xfrm>
        </p:spPr>
        <p:txBody>
          <a:bodyPr/>
          <a:lstStyle/>
          <a:p>
            <a:r>
              <a:rPr lang="fr-FR" dirty="0"/>
              <a:t>Second Projet</a:t>
            </a:r>
          </a:p>
        </p:txBody>
      </p:sp>
      <p:sp>
        <p:nvSpPr>
          <p:cNvPr id="3" name="Espace réservé du contenu 2">
            <a:extLst>
              <a:ext uri="{FF2B5EF4-FFF2-40B4-BE49-F238E27FC236}">
                <a16:creationId xmlns:a16="http://schemas.microsoft.com/office/drawing/2014/main" id="{70BCD767-073B-08BD-AD4C-2F3614A58FB7}"/>
              </a:ext>
            </a:extLst>
          </p:cNvPr>
          <p:cNvSpPr>
            <a:spLocks noGrp="1"/>
          </p:cNvSpPr>
          <p:nvPr>
            <p:ph idx="1"/>
          </p:nvPr>
        </p:nvSpPr>
        <p:spPr>
          <a:xfrm>
            <a:off x="609600" y="1328469"/>
            <a:ext cx="10972800" cy="5279365"/>
          </a:xfrm>
        </p:spPr>
        <p:txBody>
          <a:bodyPr/>
          <a:lstStyle/>
          <a:p>
            <a:r>
              <a:rPr lang="fr-FR" dirty="0"/>
              <a:t>	Pour mon projet, j’ai décidé que chaque employé a un écran devant son poste de travail. Pour éviter qu’un employé ne soit sur le compte du Gérant du magasin, j’ai décidé de créer une API sur mon projet principal et une seconde application Web destiné aux employés.</a:t>
            </a:r>
          </a:p>
        </p:txBody>
      </p:sp>
      <p:sp>
        <p:nvSpPr>
          <p:cNvPr id="4" name="Espace réservé du numéro de diapositive 3">
            <a:extLst>
              <a:ext uri="{FF2B5EF4-FFF2-40B4-BE49-F238E27FC236}">
                <a16:creationId xmlns:a16="http://schemas.microsoft.com/office/drawing/2014/main" id="{8605AE81-3E3A-330E-8A2E-6A961242A0B7}"/>
              </a:ext>
            </a:extLst>
          </p:cNvPr>
          <p:cNvSpPr>
            <a:spLocks noGrp="1"/>
          </p:cNvSpPr>
          <p:nvPr>
            <p:ph type="sldNum" sz="quarter" idx="12"/>
          </p:nvPr>
        </p:nvSpPr>
        <p:spPr/>
        <p:txBody>
          <a:bodyPr/>
          <a:lstStyle/>
          <a:p>
            <a:fld id="{1F646F3F-274D-499B-ABBE-824EB4ABDC3D}" type="slidenum">
              <a:rPr lang="en-US" smtClean="0"/>
              <a:t>20</a:t>
            </a:fld>
            <a:endParaRPr lang="en-US"/>
          </a:p>
        </p:txBody>
      </p:sp>
    </p:spTree>
    <p:extLst>
      <p:ext uri="{BB962C8B-B14F-4D97-AF65-F5344CB8AC3E}">
        <p14:creationId xmlns:p14="http://schemas.microsoft.com/office/powerpoint/2010/main" val="1852682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0579C2-0BFA-4A5D-75FF-0865875DE8FE}"/>
              </a:ext>
            </a:extLst>
          </p:cNvPr>
          <p:cNvSpPr>
            <a:spLocks noGrp="1"/>
          </p:cNvSpPr>
          <p:nvPr>
            <p:ph idx="1"/>
          </p:nvPr>
        </p:nvSpPr>
        <p:spPr>
          <a:xfrm>
            <a:off x="609600" y="379562"/>
            <a:ext cx="10972800" cy="5763176"/>
          </a:xfrm>
        </p:spPr>
        <p:txBody>
          <a:bodyPr/>
          <a:lstStyle/>
          <a:p>
            <a:r>
              <a:rPr lang="fr-FR" b="1" dirty="0"/>
              <a:t>API</a:t>
            </a:r>
          </a:p>
          <a:p>
            <a:r>
              <a:rPr lang="fr-FR" b="1" dirty="0"/>
              <a:t>	</a:t>
            </a:r>
            <a:r>
              <a:rPr lang="fr-FR" sz="1200" dirty="0"/>
              <a:t> </a:t>
            </a:r>
            <a:r>
              <a:rPr lang="fr-FR" sz="1400" dirty="0"/>
              <a:t>Pour mon API, j'ai opté pour l'utilisation d'API Platform, un ensemble d'outils open source destinés à simplifier le développement, la documentation et la gestion d'API (Interfaces de Programmation Applicative) dans le contexte du développement web. C'est une solution complète, construite sur le </a:t>
            </a:r>
            <a:r>
              <a:rPr lang="fr-FR" sz="1400" dirty="0" err="1"/>
              <a:t>framework</a:t>
            </a:r>
            <a:r>
              <a:rPr lang="fr-FR" sz="1400" dirty="0"/>
              <a:t> Symfony, qui facilite la création d'API REST (</a:t>
            </a:r>
            <a:r>
              <a:rPr lang="fr-FR" sz="1400" dirty="0" err="1"/>
              <a:t>Representational</a:t>
            </a:r>
            <a:r>
              <a:rPr lang="fr-FR" sz="1400" dirty="0"/>
              <a:t> State Transfer) et </a:t>
            </a:r>
            <a:r>
              <a:rPr lang="fr-FR" sz="1400" dirty="0" err="1"/>
              <a:t>GraphQL</a:t>
            </a:r>
            <a:r>
              <a:rPr lang="fr-FR" sz="1400" dirty="0"/>
              <a:t>. </a:t>
            </a:r>
          </a:p>
          <a:p>
            <a:r>
              <a:rPr lang="fr-FR" sz="1400" dirty="0"/>
              <a:t>Cette plateforme me permet de mettre en place des points d'accès pour récupérer des informations sur les commandes en cours, avec l'ensemble de leurs détails. En utilisant API Platform, je bénéficie d'une solution robuste et flexible qui facilite la création, la documentation et la gestion de mes services web, offrant ainsi une interface cohérente pour l'accès à ces données cruciales dans mon application.</a:t>
            </a:r>
            <a:endParaRPr lang="fr-FR" sz="1400" b="1" dirty="0"/>
          </a:p>
        </p:txBody>
      </p:sp>
      <p:sp>
        <p:nvSpPr>
          <p:cNvPr id="4" name="Espace réservé du numéro de diapositive 3">
            <a:extLst>
              <a:ext uri="{FF2B5EF4-FFF2-40B4-BE49-F238E27FC236}">
                <a16:creationId xmlns:a16="http://schemas.microsoft.com/office/drawing/2014/main" id="{828E7610-CE21-FA6D-2429-C86EAA701D2F}"/>
              </a:ext>
            </a:extLst>
          </p:cNvPr>
          <p:cNvSpPr>
            <a:spLocks noGrp="1"/>
          </p:cNvSpPr>
          <p:nvPr>
            <p:ph type="sldNum" sz="quarter" idx="12"/>
          </p:nvPr>
        </p:nvSpPr>
        <p:spPr/>
        <p:txBody>
          <a:bodyPr/>
          <a:lstStyle/>
          <a:p>
            <a:fld id="{1F646F3F-274D-499B-ABBE-824EB4ABDC3D}" type="slidenum">
              <a:rPr lang="en-US" smtClean="0"/>
              <a:t>21</a:t>
            </a:fld>
            <a:endParaRPr lang="en-US"/>
          </a:p>
        </p:txBody>
      </p:sp>
      <p:pic>
        <p:nvPicPr>
          <p:cNvPr id="8" name="Image 7" descr="Une image contenant texte, nombre, Police, ligne&#10;&#10;Description générée automatiquement">
            <a:extLst>
              <a:ext uri="{FF2B5EF4-FFF2-40B4-BE49-F238E27FC236}">
                <a16:creationId xmlns:a16="http://schemas.microsoft.com/office/drawing/2014/main" id="{4075560B-0A7E-B3DF-479E-047097C22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172838"/>
            <a:ext cx="10786188" cy="3116494"/>
          </a:xfrm>
          <a:prstGeom prst="rect">
            <a:avLst/>
          </a:prstGeom>
        </p:spPr>
      </p:pic>
    </p:spTree>
    <p:extLst>
      <p:ext uri="{BB962C8B-B14F-4D97-AF65-F5344CB8AC3E}">
        <p14:creationId xmlns:p14="http://schemas.microsoft.com/office/powerpoint/2010/main" val="259404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8BC7D76-CD78-1F8E-6EE5-8C9FCF49C27A}"/>
              </a:ext>
            </a:extLst>
          </p:cNvPr>
          <p:cNvSpPr>
            <a:spLocks noGrp="1"/>
          </p:cNvSpPr>
          <p:nvPr>
            <p:ph idx="1"/>
          </p:nvPr>
        </p:nvSpPr>
        <p:spPr>
          <a:xfrm>
            <a:off x="609600" y="483079"/>
            <a:ext cx="10972800" cy="5659659"/>
          </a:xfrm>
        </p:spPr>
        <p:txBody>
          <a:bodyPr/>
          <a:lstStyle/>
          <a:p>
            <a:r>
              <a:rPr lang="fr-FR" b="1" dirty="0"/>
              <a:t>Framework </a:t>
            </a:r>
            <a:r>
              <a:rPr lang="fr-FR" b="1" dirty="0" err="1"/>
              <a:t>VueJS</a:t>
            </a:r>
            <a:r>
              <a:rPr lang="fr-FR" b="1" dirty="0"/>
              <a:t> + Vite</a:t>
            </a:r>
          </a:p>
          <a:p>
            <a:r>
              <a:rPr lang="fr-FR" b="1" dirty="0"/>
              <a:t>	</a:t>
            </a:r>
            <a:r>
              <a:rPr lang="fr-FR" sz="1400" dirty="0"/>
              <a:t>Suite à mon stage, j’ai appris à utiliser </a:t>
            </a:r>
            <a:r>
              <a:rPr lang="fr-FR" sz="1400" dirty="0" err="1"/>
              <a:t>VueJS</a:t>
            </a:r>
            <a:r>
              <a:rPr lang="fr-FR" sz="1400" dirty="0"/>
              <a:t> + Vite. J’ai donc décidé d’appliquer ces nouvelles connaissances sur mon second projet. </a:t>
            </a:r>
          </a:p>
        </p:txBody>
      </p:sp>
      <p:sp>
        <p:nvSpPr>
          <p:cNvPr id="4" name="Espace réservé du numéro de diapositive 3">
            <a:extLst>
              <a:ext uri="{FF2B5EF4-FFF2-40B4-BE49-F238E27FC236}">
                <a16:creationId xmlns:a16="http://schemas.microsoft.com/office/drawing/2014/main" id="{81459037-04DC-0CE6-1ABB-64AF9BDCD51E}"/>
              </a:ext>
            </a:extLst>
          </p:cNvPr>
          <p:cNvSpPr>
            <a:spLocks noGrp="1"/>
          </p:cNvSpPr>
          <p:nvPr>
            <p:ph type="sldNum" sz="quarter" idx="12"/>
          </p:nvPr>
        </p:nvSpPr>
        <p:spPr/>
        <p:txBody>
          <a:bodyPr/>
          <a:lstStyle/>
          <a:p>
            <a:fld id="{1F646F3F-274D-499B-ABBE-824EB4ABDC3D}" type="slidenum">
              <a:rPr lang="en-US" smtClean="0"/>
              <a:t>22</a:t>
            </a:fld>
            <a:endParaRPr lang="en-US"/>
          </a:p>
        </p:txBody>
      </p:sp>
    </p:spTree>
    <p:extLst>
      <p:ext uri="{BB962C8B-B14F-4D97-AF65-F5344CB8AC3E}">
        <p14:creationId xmlns:p14="http://schemas.microsoft.com/office/powerpoint/2010/main" val="401945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5CEC5-EA3B-A573-1C86-2EA754A524BF}"/>
              </a:ext>
            </a:extLst>
          </p:cNvPr>
          <p:cNvSpPr>
            <a:spLocks noGrp="1"/>
          </p:cNvSpPr>
          <p:nvPr>
            <p:ph type="title"/>
          </p:nvPr>
        </p:nvSpPr>
        <p:spPr>
          <a:xfrm>
            <a:off x="609600" y="229936"/>
            <a:ext cx="10972800" cy="1325563"/>
          </a:xfrm>
          <a:ln>
            <a:noFill/>
          </a:ln>
        </p:spPr>
        <p:txBody>
          <a:bodyPr/>
          <a:lstStyle/>
          <a:p>
            <a:r>
              <a:rPr lang="fr-FR" dirty="0"/>
              <a:t>Introduction</a:t>
            </a:r>
          </a:p>
        </p:txBody>
      </p:sp>
      <p:sp>
        <p:nvSpPr>
          <p:cNvPr id="3" name="Espace réservé du contenu 2">
            <a:extLst>
              <a:ext uri="{FF2B5EF4-FFF2-40B4-BE49-F238E27FC236}">
                <a16:creationId xmlns:a16="http://schemas.microsoft.com/office/drawing/2014/main" id="{DD263913-C253-C902-EBF8-EB760A570B62}"/>
              </a:ext>
            </a:extLst>
          </p:cNvPr>
          <p:cNvSpPr>
            <a:spLocks noGrp="1"/>
          </p:cNvSpPr>
          <p:nvPr>
            <p:ph idx="1"/>
          </p:nvPr>
        </p:nvSpPr>
        <p:spPr>
          <a:xfrm>
            <a:off x="609600" y="947453"/>
            <a:ext cx="10972800" cy="5680611"/>
          </a:xfrm>
        </p:spPr>
        <p:txBody>
          <a:bodyPr/>
          <a:lstStyle/>
          <a:p>
            <a:r>
              <a:rPr lang="fr-FR" dirty="0"/>
              <a:t>Qui suis-je ?</a:t>
            </a:r>
          </a:p>
          <a:p>
            <a:pPr lvl="1" algn="r"/>
            <a:r>
              <a:rPr lang="fr-FR" sz="1400" dirty="0"/>
              <a:t>	Je m'appelle Alexandre, j'ai 23 ans. Depuis toujours, l'informatique et le développement ont été au cœur de mes passions. Mais avec un manque de conseil et d’information, j'ai finalement suivi un parcours en obtenant un Bac Pro Maintenance des Equipements Industriels, accomplissant divers emplois, tels que travailler chez McDonald ou en tant que caissier. Jusqu’à ce que l’on me parle d’Elan Formation. En découvrant cette formation, j'y ai vu la chance tant attendue de concrétiser mon rêve professionnel. </a:t>
            </a:r>
          </a:p>
          <a:p>
            <a:r>
              <a:rPr lang="fr-FR" dirty="0"/>
              <a:t>Contexte du projet</a:t>
            </a:r>
          </a:p>
          <a:p>
            <a:pPr algn="r"/>
            <a:r>
              <a:rPr lang="fr-FR" dirty="0"/>
              <a:t>	</a:t>
            </a:r>
            <a:r>
              <a:rPr lang="fr-FR" sz="1400" dirty="0"/>
              <a:t>Durant mon expérience professionnelle chez Marie-Blachère, une boulangerie industrielle bien établie, j'ai pu observer de près les processus traditionnels de prise de commandes, principalement axés sur les appels téléphoniques et les supports papier. Cette méthode, bien qu'ancrée dans les pratiques, présentait des challenges logistiques susceptibles d'impacter la fluidité des opérations.</a:t>
            </a:r>
          </a:p>
          <a:p>
            <a:pPr algn="r"/>
            <a:r>
              <a:rPr lang="fr-FR" sz="1400" dirty="0"/>
              <a:t>Les inconvénients liés à la gestion des commandes par téléphone et papier, tels que les erreurs, les retards et les pertes d'informations, ont éveillé en moi le désir de repenser et moderniser cette pratique. C'est dans ce contexte que j'ai été motivé à introduire une approche novatrice, centrée sur le Click-and-</a:t>
            </a:r>
            <a:r>
              <a:rPr lang="fr-FR" sz="1400" dirty="0" err="1"/>
              <a:t>Collect</a:t>
            </a:r>
            <a:r>
              <a:rPr lang="fr-FR" sz="1400" dirty="0"/>
              <a:t>, dans le but de résoudre ces problématiques opérationnelles tout en améliorant l'expérience client.</a:t>
            </a:r>
            <a:endParaRPr lang="fr-FR" sz="1200" dirty="0"/>
          </a:p>
          <a:p>
            <a:r>
              <a:rPr lang="fr-FR" dirty="0"/>
              <a:t>Objectif du projet</a:t>
            </a:r>
          </a:p>
          <a:p>
            <a:pPr algn="r"/>
            <a:r>
              <a:rPr lang="fr-FR" dirty="0"/>
              <a:t>	</a:t>
            </a:r>
            <a:r>
              <a:rPr lang="fr-FR" sz="1401" dirty="0"/>
              <a:t>L'objectif principal de ma démarche était de créer une solution efficiente et moderne pour la gestion des commandes au sein de la boulangerie. En développant un service de Click-and-</a:t>
            </a:r>
            <a:r>
              <a:rPr lang="fr-FR" sz="1401" dirty="0" err="1"/>
              <a:t>Collect</a:t>
            </a:r>
            <a:r>
              <a:rPr lang="fr-FR" sz="1401" dirty="0"/>
              <a:t>, je visais à introduire une plateforme en ligne intuitive qui facilite la prise de commandes, minimise les erreurs, et optimise la logistique interne.</a:t>
            </a:r>
          </a:p>
        </p:txBody>
      </p:sp>
    </p:spTree>
    <p:extLst>
      <p:ext uri="{BB962C8B-B14F-4D97-AF65-F5344CB8AC3E}">
        <p14:creationId xmlns:p14="http://schemas.microsoft.com/office/powerpoint/2010/main" val="73647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6F7044-AF8B-315E-09E2-DB34D960DA38}"/>
              </a:ext>
            </a:extLst>
          </p:cNvPr>
          <p:cNvSpPr>
            <a:spLocks noGrp="1"/>
          </p:cNvSpPr>
          <p:nvPr>
            <p:ph type="title"/>
          </p:nvPr>
        </p:nvSpPr>
        <p:spPr>
          <a:xfrm>
            <a:off x="609600" y="395377"/>
            <a:ext cx="10972800" cy="675791"/>
          </a:xfrm>
        </p:spPr>
        <p:txBody>
          <a:bodyPr/>
          <a:lstStyle/>
          <a:p>
            <a:r>
              <a:rPr lang="fr-FR" sz="4000" dirty="0"/>
              <a:t>Fonctionnalités Principales :</a:t>
            </a:r>
          </a:p>
        </p:txBody>
      </p:sp>
      <p:sp>
        <p:nvSpPr>
          <p:cNvPr id="3" name="Espace réservé du contenu 2">
            <a:extLst>
              <a:ext uri="{FF2B5EF4-FFF2-40B4-BE49-F238E27FC236}">
                <a16:creationId xmlns:a16="http://schemas.microsoft.com/office/drawing/2014/main" id="{DBF50C53-BA98-7B42-8681-834B7D15621E}"/>
              </a:ext>
            </a:extLst>
          </p:cNvPr>
          <p:cNvSpPr>
            <a:spLocks noGrp="1"/>
          </p:cNvSpPr>
          <p:nvPr>
            <p:ph idx="1"/>
          </p:nvPr>
        </p:nvSpPr>
        <p:spPr>
          <a:xfrm>
            <a:off x="609600" y="1071168"/>
            <a:ext cx="10972800" cy="5757866"/>
          </a:xfrm>
        </p:spPr>
        <p:txBody>
          <a:bodyPr/>
          <a:lstStyle/>
          <a:p>
            <a:r>
              <a:rPr lang="fr-FR" b="1" dirty="0"/>
              <a:t>Partie Utilisateur</a:t>
            </a:r>
          </a:p>
          <a:p>
            <a:pPr marL="342900" indent="-342900">
              <a:buFont typeface="Arial" panose="020B0604020202020204" pitchFamily="34" charset="0"/>
              <a:buChar char="•"/>
            </a:pPr>
            <a:r>
              <a:rPr lang="fr-FR" sz="1400" dirty="0"/>
              <a:t>L’utilisateur peut se créer un compte et le supprimer</a:t>
            </a:r>
          </a:p>
          <a:p>
            <a:pPr marL="342900" indent="-342900">
              <a:buFont typeface="Arial" panose="020B0604020202020204" pitchFamily="34" charset="0"/>
              <a:buChar char="•"/>
            </a:pPr>
            <a:r>
              <a:rPr lang="fr-FR" sz="1400" dirty="0"/>
              <a:t>L’utilisateur peut consulter les produits de chaque section et catégorie</a:t>
            </a:r>
          </a:p>
          <a:p>
            <a:pPr marL="342900" indent="-342900">
              <a:buFont typeface="Arial" panose="020B0604020202020204" pitchFamily="34" charset="0"/>
              <a:buChar char="•"/>
            </a:pPr>
            <a:r>
              <a:rPr lang="fr-FR" sz="1400" dirty="0"/>
              <a:t>L’utilisateur peut voir les 6 produits les mieux notés de chaque thème</a:t>
            </a:r>
          </a:p>
          <a:p>
            <a:pPr marL="342900" indent="-342900">
              <a:buFont typeface="Arial" panose="020B0604020202020204" pitchFamily="34" charset="0"/>
              <a:buChar char="•"/>
            </a:pPr>
            <a:r>
              <a:rPr lang="fr-FR" sz="1400" dirty="0"/>
              <a:t>L’utilisateur peut gérer son panier et le modifier au besoin</a:t>
            </a:r>
          </a:p>
          <a:p>
            <a:pPr marL="342900" indent="-342900">
              <a:buFont typeface="Arial" panose="020B0604020202020204" pitchFamily="34" charset="0"/>
              <a:buChar char="•"/>
            </a:pPr>
            <a:r>
              <a:rPr lang="fr-FR" sz="1400" dirty="0"/>
              <a:t>L’utilisateur peut voir son historique de commande et ses commandes en cours</a:t>
            </a:r>
          </a:p>
          <a:p>
            <a:pPr marL="342900" indent="-342900">
              <a:buFont typeface="Arial" panose="020B0604020202020204" pitchFamily="34" charset="0"/>
              <a:buChar char="•"/>
            </a:pPr>
            <a:endParaRPr lang="fr-FR" sz="1400" dirty="0"/>
          </a:p>
          <a:p>
            <a:r>
              <a:rPr lang="fr-FR" b="1" dirty="0"/>
              <a:t>Partie Gérant</a:t>
            </a:r>
          </a:p>
          <a:p>
            <a:pPr marL="342900" indent="-342900">
              <a:buFont typeface="Arial" panose="020B0604020202020204" pitchFamily="34" charset="0"/>
              <a:buChar char="•"/>
            </a:pPr>
            <a:r>
              <a:rPr lang="fr-FR" sz="1400" dirty="0"/>
              <a:t>Le gérant a accès aux commandes en cours et précédentes de son magasin</a:t>
            </a:r>
          </a:p>
          <a:p>
            <a:pPr marL="342900" indent="-342900">
              <a:buFont typeface="Arial" panose="020B0604020202020204" pitchFamily="34" charset="0"/>
              <a:buChar char="•"/>
            </a:pPr>
            <a:r>
              <a:rPr lang="fr-FR" sz="1400" dirty="0"/>
              <a:t>Le gérant peut gérer ses produits disponibles et les désactiver/activer/modifier</a:t>
            </a:r>
          </a:p>
          <a:p>
            <a:pPr marL="342900" indent="-342900">
              <a:buFont typeface="Arial" panose="020B0604020202020204" pitchFamily="34" charset="0"/>
              <a:buChar char="•"/>
            </a:pPr>
            <a:r>
              <a:rPr lang="fr-FR" sz="1400" dirty="0"/>
              <a:t>Le gérant peut modifier le stock de ses produits</a:t>
            </a:r>
          </a:p>
          <a:p>
            <a:endParaRPr lang="fr-FR" sz="1400" dirty="0"/>
          </a:p>
          <a:p>
            <a:r>
              <a:rPr lang="fr-FR" b="1" dirty="0"/>
              <a:t>Partie Employé</a:t>
            </a:r>
          </a:p>
          <a:p>
            <a:pPr marL="342900" indent="-342900">
              <a:buFont typeface="Arial" panose="020B0604020202020204" pitchFamily="34" charset="0"/>
              <a:buChar char="•"/>
            </a:pPr>
            <a:r>
              <a:rPr lang="fr-FR" sz="1400" dirty="0"/>
              <a:t>L’employé a accès aux commandes en cours</a:t>
            </a:r>
          </a:p>
          <a:p>
            <a:pPr marL="342900" indent="-342900">
              <a:buFont typeface="Arial" panose="020B0604020202020204" pitchFamily="34" charset="0"/>
              <a:buChar char="•"/>
            </a:pPr>
            <a:r>
              <a:rPr lang="fr-FR" sz="1400" dirty="0"/>
              <a:t>L’employé peut marquer les commandes comme « Terminés » ou « Non-récupéré »</a:t>
            </a:r>
          </a:p>
          <a:p>
            <a:endParaRPr lang="fr-FR" dirty="0"/>
          </a:p>
          <a:p>
            <a:endParaRPr lang="fr-FR" dirty="0"/>
          </a:p>
        </p:txBody>
      </p:sp>
      <p:sp>
        <p:nvSpPr>
          <p:cNvPr id="4" name="Espace réservé du numéro de diapositive 3">
            <a:extLst>
              <a:ext uri="{FF2B5EF4-FFF2-40B4-BE49-F238E27FC236}">
                <a16:creationId xmlns:a16="http://schemas.microsoft.com/office/drawing/2014/main" id="{5B86AA52-A055-46F6-9D70-120686C3B9CA}"/>
              </a:ext>
            </a:extLst>
          </p:cNvPr>
          <p:cNvSpPr>
            <a:spLocks noGrp="1"/>
          </p:cNvSpPr>
          <p:nvPr>
            <p:ph type="sldNum" sz="quarter" idx="12"/>
          </p:nvPr>
        </p:nvSpPr>
        <p:spPr/>
        <p:txBody>
          <a:bodyPr/>
          <a:lstStyle/>
          <a:p>
            <a:fld id="{1F646F3F-274D-499B-ABBE-824EB4ABDC3D}" type="slidenum">
              <a:rPr lang="en-US" smtClean="0"/>
              <a:t>4</a:t>
            </a:fld>
            <a:endParaRPr lang="en-US"/>
          </a:p>
        </p:txBody>
      </p:sp>
    </p:spTree>
    <p:extLst>
      <p:ext uri="{BB962C8B-B14F-4D97-AF65-F5344CB8AC3E}">
        <p14:creationId xmlns:p14="http://schemas.microsoft.com/office/powerpoint/2010/main" val="425932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59F61-2C9C-1A9C-0499-2B5C3C91B40A}"/>
              </a:ext>
            </a:extLst>
          </p:cNvPr>
          <p:cNvSpPr>
            <a:spLocks noGrp="1"/>
          </p:cNvSpPr>
          <p:nvPr>
            <p:ph type="title"/>
          </p:nvPr>
        </p:nvSpPr>
        <p:spPr>
          <a:xfrm>
            <a:off x="609600" y="432518"/>
            <a:ext cx="10972800" cy="658539"/>
          </a:xfrm>
        </p:spPr>
        <p:txBody>
          <a:bodyPr/>
          <a:lstStyle/>
          <a:p>
            <a:r>
              <a:rPr lang="fr-FR" sz="4000" dirty="0"/>
              <a:t>Compétences couvertes du référentiel</a:t>
            </a:r>
          </a:p>
        </p:txBody>
      </p:sp>
      <p:sp>
        <p:nvSpPr>
          <p:cNvPr id="3" name="Espace réservé du contenu 2">
            <a:extLst>
              <a:ext uri="{FF2B5EF4-FFF2-40B4-BE49-F238E27FC236}">
                <a16:creationId xmlns:a16="http://schemas.microsoft.com/office/drawing/2014/main" id="{0CD472D8-F0BA-D750-F4D2-792F398B5BD3}"/>
              </a:ext>
            </a:extLst>
          </p:cNvPr>
          <p:cNvSpPr>
            <a:spLocks noGrp="1"/>
          </p:cNvSpPr>
          <p:nvPr>
            <p:ph idx="1"/>
          </p:nvPr>
        </p:nvSpPr>
        <p:spPr>
          <a:xfrm>
            <a:off x="609600" y="1183178"/>
            <a:ext cx="10972800" cy="5467788"/>
          </a:xfrm>
        </p:spPr>
        <p:txBody>
          <a:bodyPr/>
          <a:lstStyle/>
          <a:p>
            <a:r>
              <a:rPr lang="fr-FR" dirty="0"/>
              <a:t>	</a:t>
            </a:r>
            <a:r>
              <a:rPr lang="fr-FR" sz="1400" dirty="0"/>
              <a:t>Ce projet vise principalement à m'offrir l'opportunité d'acquérir les compétences essentielles en programmation orientée objet et de valider le titre professionnel de "Développeur web et web mobile". Dans cette optique, j'ai opté pour l'utilisation du </a:t>
            </a:r>
            <a:r>
              <a:rPr lang="fr-FR" sz="1400" dirty="0" err="1"/>
              <a:t>framework</a:t>
            </a:r>
            <a:r>
              <a:rPr lang="fr-FR" sz="1400" dirty="0"/>
              <a:t> PHP Symfony, que j'ai trouvé non seulement agréable à apprendre et à maîtriser, mais également doté d'une documentation exhaustive et clairement expliquée.</a:t>
            </a:r>
          </a:p>
          <a:p>
            <a:pPr algn="ctr"/>
            <a:r>
              <a:rPr lang="fr-FR" sz="1200" i="1" dirty="0"/>
              <a:t>Langages utilisés pour le projet :</a:t>
            </a:r>
          </a:p>
          <a:p>
            <a:pPr algn="ctr"/>
            <a:r>
              <a:rPr lang="fr-FR" sz="1200" i="1" dirty="0"/>
              <a:t>,</a:t>
            </a:r>
          </a:p>
          <a:p>
            <a:pPr algn="ctr"/>
            <a:endParaRPr lang="fr-FR" sz="1200" i="1" dirty="0"/>
          </a:p>
          <a:p>
            <a:pPr algn="ctr"/>
            <a:endParaRPr lang="fr-FR" sz="1200" i="1" dirty="0"/>
          </a:p>
          <a:p>
            <a:r>
              <a:rPr lang="fr-FR" sz="1400" b="1" dirty="0"/>
              <a:t>Développer la partie </a:t>
            </a:r>
            <a:r>
              <a:rPr lang="fr-FR" sz="1400" b="1" dirty="0" err="1"/>
              <a:t>front-end</a:t>
            </a:r>
            <a:r>
              <a:rPr lang="fr-FR" sz="1400" b="1" dirty="0"/>
              <a:t> et </a:t>
            </a:r>
            <a:r>
              <a:rPr lang="fr-FR" sz="1400" b="1" dirty="0" err="1"/>
              <a:t>back-end</a:t>
            </a:r>
            <a:r>
              <a:rPr lang="fr-FR" sz="1400" b="1" dirty="0"/>
              <a:t> d'une application web ou web mobile en intégrant</a:t>
            </a:r>
          </a:p>
          <a:p>
            <a:r>
              <a:rPr lang="fr-FR" sz="1400" b="1" dirty="0"/>
              <a:t>les recommandations de sécurité </a:t>
            </a:r>
          </a:p>
          <a:p>
            <a:r>
              <a:rPr lang="fr-FR" sz="1200" b="1" i="1" dirty="0"/>
              <a:t>	</a:t>
            </a:r>
            <a:r>
              <a:rPr lang="fr-FR" sz="1200" dirty="0"/>
              <a:t>-</a:t>
            </a:r>
            <a:r>
              <a:rPr lang="fr-FR" sz="1200" b="1" i="1" dirty="0"/>
              <a:t> </a:t>
            </a:r>
            <a:r>
              <a:rPr lang="fr-FR" sz="1400" dirty="0"/>
              <a:t>Maquetter une application</a:t>
            </a:r>
          </a:p>
          <a:p>
            <a:r>
              <a:rPr lang="fr-FR" sz="1400" dirty="0"/>
              <a:t>	- Réaliser une interface web statique, adaptable et dynamique</a:t>
            </a:r>
          </a:p>
          <a:p>
            <a:r>
              <a:rPr lang="fr-FR" sz="1400" dirty="0"/>
              <a:t>	- Réaliser une interface de gestion de contenu ou e-Commerce.</a:t>
            </a:r>
          </a:p>
          <a:p>
            <a:r>
              <a:rPr lang="fr-FR" sz="1400" dirty="0"/>
              <a:t>	- Créer une base de données</a:t>
            </a:r>
          </a:p>
          <a:p>
            <a:r>
              <a:rPr lang="fr-FR" sz="1400" dirty="0"/>
              <a:t>	- Développer l’accès aux données</a:t>
            </a:r>
          </a:p>
          <a:p>
            <a:r>
              <a:rPr lang="fr-FR" sz="1400" dirty="0"/>
              <a:t>	- Développer la partie </a:t>
            </a:r>
            <a:r>
              <a:rPr lang="fr-FR" sz="1400" dirty="0" err="1"/>
              <a:t>back-end</a:t>
            </a:r>
            <a:r>
              <a:rPr lang="fr-FR" sz="1400" dirty="0"/>
              <a:t> d’une application web ou web mobile</a:t>
            </a:r>
          </a:p>
          <a:p>
            <a:endParaRPr lang="fr-FR" sz="1200" b="1" i="1" dirty="0"/>
          </a:p>
        </p:txBody>
      </p:sp>
      <p:sp>
        <p:nvSpPr>
          <p:cNvPr id="4" name="Espace réservé du numéro de diapositive 3">
            <a:extLst>
              <a:ext uri="{FF2B5EF4-FFF2-40B4-BE49-F238E27FC236}">
                <a16:creationId xmlns:a16="http://schemas.microsoft.com/office/drawing/2014/main" id="{5CA769E5-B9AE-584F-54BF-787FE016FD3D}"/>
              </a:ext>
            </a:extLst>
          </p:cNvPr>
          <p:cNvSpPr>
            <a:spLocks noGrp="1"/>
          </p:cNvSpPr>
          <p:nvPr>
            <p:ph type="sldNum" sz="quarter" idx="12"/>
          </p:nvPr>
        </p:nvSpPr>
        <p:spPr/>
        <p:txBody>
          <a:bodyPr/>
          <a:lstStyle/>
          <a:p>
            <a:fld id="{1F646F3F-274D-499B-ABBE-824EB4ABDC3D}" type="slidenum">
              <a:rPr lang="en-US" smtClean="0"/>
              <a:t>5</a:t>
            </a:fld>
            <a:endParaRPr lang="en-US"/>
          </a:p>
        </p:txBody>
      </p:sp>
      <p:pic>
        <p:nvPicPr>
          <p:cNvPr id="6" name="Image 5" descr="Une image contenant texte, capture d’écran, Police, nombre&#10;&#10;Description générée automatiquement">
            <a:extLst>
              <a:ext uri="{FF2B5EF4-FFF2-40B4-BE49-F238E27FC236}">
                <a16:creationId xmlns:a16="http://schemas.microsoft.com/office/drawing/2014/main" id="{C683EE74-C5D7-D918-5691-D9FAE7173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716" y="2734668"/>
            <a:ext cx="2076567" cy="694332"/>
          </a:xfrm>
          <a:prstGeom prst="rect">
            <a:avLst/>
          </a:prstGeom>
        </p:spPr>
      </p:pic>
    </p:spTree>
    <p:extLst>
      <p:ext uri="{BB962C8B-B14F-4D97-AF65-F5344CB8AC3E}">
        <p14:creationId xmlns:p14="http://schemas.microsoft.com/office/powerpoint/2010/main" val="353803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18F526-EEA4-55DD-CCD9-1EEF9EBBA62C}"/>
              </a:ext>
            </a:extLst>
          </p:cNvPr>
          <p:cNvSpPr>
            <a:spLocks noGrp="1"/>
          </p:cNvSpPr>
          <p:nvPr>
            <p:ph type="title"/>
          </p:nvPr>
        </p:nvSpPr>
        <p:spPr>
          <a:xfrm>
            <a:off x="609600" y="398014"/>
            <a:ext cx="10972800" cy="727550"/>
          </a:xfrm>
        </p:spPr>
        <p:txBody>
          <a:bodyPr/>
          <a:lstStyle/>
          <a:p>
            <a:r>
              <a:rPr lang="fr-FR" sz="4000" dirty="0"/>
              <a:t>Framework Symfony</a:t>
            </a:r>
          </a:p>
        </p:txBody>
      </p:sp>
      <p:sp>
        <p:nvSpPr>
          <p:cNvPr id="3" name="Espace réservé du contenu 2">
            <a:extLst>
              <a:ext uri="{FF2B5EF4-FFF2-40B4-BE49-F238E27FC236}">
                <a16:creationId xmlns:a16="http://schemas.microsoft.com/office/drawing/2014/main" id="{D31AE362-0392-B8A8-A48D-3D3D13C222BC}"/>
              </a:ext>
            </a:extLst>
          </p:cNvPr>
          <p:cNvSpPr>
            <a:spLocks noGrp="1"/>
          </p:cNvSpPr>
          <p:nvPr>
            <p:ph idx="1"/>
          </p:nvPr>
        </p:nvSpPr>
        <p:spPr>
          <a:xfrm>
            <a:off x="609600" y="1125564"/>
            <a:ext cx="10972800" cy="5525402"/>
          </a:xfrm>
        </p:spPr>
        <p:txBody>
          <a:bodyPr/>
          <a:lstStyle/>
          <a:p>
            <a:r>
              <a:rPr lang="fr-FR" dirty="0"/>
              <a:t>	</a:t>
            </a:r>
            <a:r>
              <a:rPr lang="fr-FR" sz="1400" dirty="0"/>
              <a:t>Symfony est un Framework PHP qui repose sur le modèle de conception « MVP » (pour « Modèle Vue Présentateur »), similaire au modèle « MVC » à la différence notable que les contrôleurs sont remplacés par des présentateurs, et que les vues n'interagissent pas directement avec les modèles.</a:t>
            </a:r>
          </a:p>
          <a:p>
            <a:endParaRPr lang="fr-FR" sz="1400" dirty="0"/>
          </a:p>
          <a:p>
            <a:endParaRPr lang="fr-FR" sz="1400" dirty="0"/>
          </a:p>
          <a:p>
            <a:endParaRPr lang="fr-FR" sz="1400" dirty="0"/>
          </a:p>
          <a:p>
            <a:endParaRPr lang="fr-FR" sz="1400" dirty="0"/>
          </a:p>
          <a:p>
            <a:endParaRPr lang="fr-FR" sz="1400" dirty="0"/>
          </a:p>
          <a:p>
            <a:endParaRPr lang="fr-FR" sz="1400" dirty="0"/>
          </a:p>
          <a:p>
            <a:r>
              <a:rPr lang="fr-FR" sz="1400" b="1" dirty="0"/>
              <a:t>Modèle</a:t>
            </a:r>
            <a:r>
              <a:rPr lang="fr-FR" sz="1400" dirty="0"/>
              <a:t> (entités et repositories) : Les entités sont des classes d’objets qui englobent les propriétés, qu'elles soient mappées ou non, ainsi que les accesseurs et mutateurs (ou « getters » et « setters »). C'est également ici que les relations entre les entités et certaines options (</a:t>
            </a:r>
            <a:r>
              <a:rPr lang="fr-FR" sz="1400" dirty="0" err="1"/>
              <a:t>nullable</a:t>
            </a:r>
            <a:r>
              <a:rPr lang="fr-FR" sz="1400" dirty="0"/>
              <a:t>, valeur par défaut, type, longueur, cascade, etc.) sont spécifiées. Doctrine utilise ces informations pour générer et mettre à jour la base de données.</a:t>
            </a:r>
          </a:p>
          <a:p>
            <a:r>
              <a:rPr lang="fr-FR" sz="1400" b="1" dirty="0"/>
              <a:t>Vue</a:t>
            </a:r>
            <a:r>
              <a:rPr lang="fr-FR" sz="1400" dirty="0"/>
              <a:t> : Les </a:t>
            </a:r>
            <a:r>
              <a:rPr lang="fr-FR" sz="1400" dirty="0" err="1"/>
              <a:t>Templates</a:t>
            </a:r>
            <a:r>
              <a:rPr lang="fr-FR" sz="1400" dirty="0"/>
              <a:t> </a:t>
            </a:r>
            <a:r>
              <a:rPr lang="fr-FR" sz="1400" dirty="0" err="1"/>
              <a:t>Twig</a:t>
            </a:r>
            <a:r>
              <a:rPr lang="fr-FR" sz="1400" dirty="0"/>
              <a:t> servent de lieu d'insertion des données récupérées par le contrôleur, ainsi que des événements d'actions utilisateur.</a:t>
            </a:r>
          </a:p>
          <a:p>
            <a:r>
              <a:rPr lang="fr-FR" sz="1400" b="1" dirty="0"/>
              <a:t>Présentateur</a:t>
            </a:r>
            <a:r>
              <a:rPr lang="fr-FR" sz="1400" dirty="0"/>
              <a:t> : Le présentateur agit sur le modèle et la vue. Il récupère les données du modèle et les formate pour les afficher dans la vue.</a:t>
            </a:r>
          </a:p>
        </p:txBody>
      </p:sp>
      <p:sp>
        <p:nvSpPr>
          <p:cNvPr id="4" name="Espace réservé du numéro de diapositive 3">
            <a:extLst>
              <a:ext uri="{FF2B5EF4-FFF2-40B4-BE49-F238E27FC236}">
                <a16:creationId xmlns:a16="http://schemas.microsoft.com/office/drawing/2014/main" id="{5166B36D-5F76-C949-21BA-A584D200424D}"/>
              </a:ext>
            </a:extLst>
          </p:cNvPr>
          <p:cNvSpPr>
            <a:spLocks noGrp="1"/>
          </p:cNvSpPr>
          <p:nvPr>
            <p:ph type="sldNum" sz="quarter" idx="12"/>
          </p:nvPr>
        </p:nvSpPr>
        <p:spPr/>
        <p:txBody>
          <a:bodyPr/>
          <a:lstStyle/>
          <a:p>
            <a:fld id="{1F646F3F-274D-499B-ABBE-824EB4ABDC3D}" type="slidenum">
              <a:rPr lang="en-US" smtClean="0"/>
              <a:t>6</a:t>
            </a:fld>
            <a:endParaRPr lang="en-US"/>
          </a:p>
        </p:txBody>
      </p:sp>
      <p:pic>
        <p:nvPicPr>
          <p:cNvPr id="6" name="Image 5" descr="Une image contenant texte, capture d’écran, Police, diagramme&#10;&#10;Description générée automatiquement">
            <a:extLst>
              <a:ext uri="{FF2B5EF4-FFF2-40B4-BE49-F238E27FC236}">
                <a16:creationId xmlns:a16="http://schemas.microsoft.com/office/drawing/2014/main" id="{79121922-0865-85BA-E026-1E6424135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1598" y="2019252"/>
            <a:ext cx="2448804" cy="2146638"/>
          </a:xfrm>
          <a:prstGeom prst="rect">
            <a:avLst/>
          </a:prstGeom>
        </p:spPr>
      </p:pic>
    </p:spTree>
    <p:extLst>
      <p:ext uri="{BB962C8B-B14F-4D97-AF65-F5344CB8AC3E}">
        <p14:creationId xmlns:p14="http://schemas.microsoft.com/office/powerpoint/2010/main" val="308328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C6FA36-4E54-D8FC-29D8-DDB1079C9DB8}"/>
              </a:ext>
            </a:extLst>
          </p:cNvPr>
          <p:cNvSpPr>
            <a:spLocks noGrp="1"/>
          </p:cNvSpPr>
          <p:nvPr>
            <p:ph idx="1"/>
          </p:nvPr>
        </p:nvSpPr>
        <p:spPr>
          <a:xfrm>
            <a:off x="609600" y="646980"/>
            <a:ext cx="10972800" cy="6047118"/>
          </a:xfrm>
        </p:spPr>
        <p:txBody>
          <a:bodyPr/>
          <a:lstStyle/>
          <a:p>
            <a:r>
              <a:rPr lang="fr-FR" sz="1400" b="1" dirty="0"/>
              <a:t>Doctrine</a:t>
            </a:r>
            <a:r>
              <a:rPr lang="fr-FR" sz="1400" dirty="0"/>
              <a:t> : L'ORM (« Object Relation Mapping ») de Symfony facilite la manipulation d'objets directement via des requêtes DQL, simulant ainsi une base de données orientée objet.</a:t>
            </a:r>
          </a:p>
          <a:p>
            <a:r>
              <a:rPr lang="fr-FR" sz="1400" b="1" dirty="0" err="1"/>
              <a:t>Twig</a:t>
            </a:r>
            <a:r>
              <a:rPr lang="fr-FR" sz="1400" dirty="0"/>
              <a:t> : Le moteur de </a:t>
            </a:r>
            <a:r>
              <a:rPr lang="fr-FR" sz="1400" dirty="0" err="1"/>
              <a:t>templates</a:t>
            </a:r>
            <a:r>
              <a:rPr lang="fr-FR" sz="1400" dirty="0"/>
              <a:t> de Symfony propose une syntaxe concise et simplifiée, par exemple :</a:t>
            </a:r>
          </a:p>
          <a:p>
            <a:r>
              <a:rPr lang="fr-FR" sz="1400" dirty="0"/>
              <a:t>	PHP : &lt;?</a:t>
            </a:r>
            <a:r>
              <a:rPr lang="fr-FR" sz="1400" dirty="0" err="1"/>
              <a:t>php</a:t>
            </a:r>
            <a:r>
              <a:rPr lang="fr-FR" sz="1400" dirty="0"/>
              <a:t> </a:t>
            </a:r>
            <a:r>
              <a:rPr lang="fr-FR" sz="1400" dirty="0" err="1"/>
              <a:t>echo</a:t>
            </a:r>
            <a:r>
              <a:rPr lang="fr-FR" sz="1400" dirty="0"/>
              <a:t> $var ?&gt;</a:t>
            </a:r>
          </a:p>
          <a:p>
            <a:r>
              <a:rPr lang="fr-FR" sz="1400" dirty="0"/>
              <a:t>	           &lt;?</a:t>
            </a:r>
            <a:r>
              <a:rPr lang="fr-FR" sz="1400" dirty="0" err="1"/>
              <a:t>php</a:t>
            </a:r>
            <a:r>
              <a:rPr lang="fr-FR" sz="1400" dirty="0"/>
              <a:t> </a:t>
            </a:r>
            <a:r>
              <a:rPr lang="fr-FR" sz="1400" dirty="0" err="1"/>
              <a:t>echo</a:t>
            </a:r>
            <a:r>
              <a:rPr lang="fr-FR" sz="1400" dirty="0"/>
              <a:t> </a:t>
            </a:r>
            <a:r>
              <a:rPr lang="fr-FR" sz="1400" dirty="0" err="1"/>
              <a:t>htmlspecialchars</a:t>
            </a:r>
            <a:r>
              <a:rPr lang="fr-FR" sz="1400" dirty="0"/>
              <a:t>($var, ENT_QUOTES, 'UTF-8') ?&gt;</a:t>
            </a:r>
          </a:p>
          <a:p>
            <a:r>
              <a:rPr lang="fr-FR" sz="1400" dirty="0"/>
              <a:t>	</a:t>
            </a:r>
            <a:r>
              <a:rPr lang="fr-FR" sz="1400" dirty="0" err="1"/>
              <a:t>Twig</a:t>
            </a:r>
            <a:r>
              <a:rPr lang="fr-FR" sz="1400" dirty="0"/>
              <a:t> : {{ var } }</a:t>
            </a:r>
          </a:p>
          <a:p>
            <a:r>
              <a:rPr lang="fr-FR" sz="1400" dirty="0"/>
              <a:t>	            {{ </a:t>
            </a:r>
            <a:r>
              <a:rPr lang="fr-FR" sz="1400" dirty="0" err="1"/>
              <a:t>var|e</a:t>
            </a:r>
            <a:r>
              <a:rPr lang="fr-FR" sz="1400" dirty="0"/>
              <a:t> }}	 {# échappement de l'output #}</a:t>
            </a:r>
          </a:p>
          <a:p>
            <a:r>
              <a:rPr lang="fr-FR" sz="1400" b="1" u="sng" dirty="0"/>
              <a:t>Exemple de parcours MVP </a:t>
            </a:r>
            <a:r>
              <a:rPr lang="fr-FR" sz="1400" b="1" dirty="0"/>
              <a:t>:</a:t>
            </a:r>
          </a:p>
          <a:p>
            <a:r>
              <a:rPr lang="fr-FR" sz="1400" dirty="0"/>
              <a:t>	- Lorsque l'utilisateur clique sur un lien, une requête http « GET » est envoyée au serveur, ciblant une route spécifique du contrôleur avec des paramètres éventuels.</a:t>
            </a:r>
          </a:p>
          <a:p>
            <a:r>
              <a:rPr lang="fr-FR" sz="1400" dirty="0"/>
              <a:t>	- Le contrôleur effectue les vérifications nécessaires, puis appelle les méthodes des Repositories pour interroger et modifier la base de données.</a:t>
            </a:r>
          </a:p>
          <a:p>
            <a:r>
              <a:rPr lang="fr-FR" sz="1400" dirty="0"/>
              <a:t>	- Ces méthodes des Repositories permettent d'interroger et de modifier la base de données. Symfony génère par défaut certaines requêtes simples comme « </a:t>
            </a:r>
            <a:r>
              <a:rPr lang="fr-FR" sz="1400" dirty="0" err="1"/>
              <a:t>find</a:t>
            </a:r>
            <a:r>
              <a:rPr lang="fr-FR" sz="1400" dirty="0"/>
              <a:t>(), </a:t>
            </a:r>
            <a:r>
              <a:rPr lang="fr-FR" sz="1400" dirty="0" err="1"/>
              <a:t>findAll</a:t>
            </a:r>
            <a:r>
              <a:rPr lang="fr-FR" sz="1400" dirty="0"/>
              <a:t>(), </a:t>
            </a:r>
            <a:r>
              <a:rPr lang="fr-FR" sz="1400" dirty="0" err="1"/>
              <a:t>findBy</a:t>
            </a:r>
            <a:r>
              <a:rPr lang="fr-FR" sz="1400" dirty="0"/>
              <a:t>(critères, </a:t>
            </a:r>
            <a:r>
              <a:rPr lang="fr-FR" sz="1400" dirty="0" err="1"/>
              <a:t>orderBy</a:t>
            </a:r>
            <a:r>
              <a:rPr lang="fr-FR" sz="1400" dirty="0"/>
              <a:t>,), </a:t>
            </a:r>
            <a:r>
              <a:rPr lang="fr-FR" sz="1400" dirty="0" err="1"/>
              <a:t>remove</a:t>
            </a:r>
            <a:r>
              <a:rPr lang="fr-FR" sz="1400" dirty="0"/>
              <a:t>(), etc. », fréquemment utilisées. Il est également possible d'ajouter ses propres requêtes DQL (« Doctrine </a:t>
            </a:r>
            <a:r>
              <a:rPr lang="fr-FR" sz="1400" dirty="0" err="1"/>
              <a:t>Query</a:t>
            </a:r>
            <a:r>
              <a:rPr lang="fr-FR" sz="1400" dirty="0"/>
              <a:t> </a:t>
            </a:r>
            <a:r>
              <a:rPr lang="fr-FR" sz="1400" dirty="0" err="1"/>
              <a:t>Language</a:t>
            </a:r>
            <a:r>
              <a:rPr lang="fr-FR" sz="1400" dirty="0"/>
              <a:t> ») en cas de besoins spécifiques ou plus complexes. Dans notre exemple, on utilisera la méthode </a:t>
            </a:r>
            <a:r>
              <a:rPr lang="fr-FR" sz="1400" dirty="0" err="1"/>
              <a:t>findBy</a:t>
            </a:r>
            <a:r>
              <a:rPr lang="fr-FR" sz="1400" dirty="0"/>
              <a:t>() en spécifiant le jeu et le statut « publique » comme critères de sélection.</a:t>
            </a:r>
          </a:p>
          <a:p>
            <a:r>
              <a:rPr lang="fr-FR" sz="1400" dirty="0"/>
              <a:t>	- Le contrôleur récupère les données des Repositories et renvoie une réponse, généralement une vue.</a:t>
            </a:r>
          </a:p>
          <a:p>
            <a:r>
              <a:rPr lang="fr-FR" sz="1400" dirty="0"/>
              <a:t>	 -Le </a:t>
            </a:r>
            <a:r>
              <a:rPr lang="fr-FR" sz="1400" dirty="0" err="1"/>
              <a:t>template</a:t>
            </a:r>
            <a:r>
              <a:rPr lang="fr-FR" sz="1400" dirty="0"/>
              <a:t> </a:t>
            </a:r>
            <a:r>
              <a:rPr lang="fr-FR" sz="1400" dirty="0" err="1"/>
              <a:t>Twig</a:t>
            </a:r>
            <a:r>
              <a:rPr lang="fr-FR" sz="1400" dirty="0"/>
              <a:t> inclut les données et effectue des manipulations simples avant de renvoyer la structure HTML de la page au client.</a:t>
            </a:r>
          </a:p>
          <a:p>
            <a:endParaRPr lang="fr-FR" sz="1400" dirty="0"/>
          </a:p>
        </p:txBody>
      </p:sp>
      <p:sp>
        <p:nvSpPr>
          <p:cNvPr id="4" name="Espace réservé du numéro de diapositive 3">
            <a:extLst>
              <a:ext uri="{FF2B5EF4-FFF2-40B4-BE49-F238E27FC236}">
                <a16:creationId xmlns:a16="http://schemas.microsoft.com/office/drawing/2014/main" id="{EBF06BEF-DC9C-560D-6A01-0EE3BCBAE8D0}"/>
              </a:ext>
            </a:extLst>
          </p:cNvPr>
          <p:cNvSpPr>
            <a:spLocks noGrp="1"/>
          </p:cNvSpPr>
          <p:nvPr>
            <p:ph type="sldNum" sz="quarter" idx="12"/>
          </p:nvPr>
        </p:nvSpPr>
        <p:spPr/>
        <p:txBody>
          <a:bodyPr/>
          <a:lstStyle/>
          <a:p>
            <a:fld id="{1F646F3F-274D-499B-ABBE-824EB4ABDC3D}" type="slidenum">
              <a:rPr lang="en-US" smtClean="0"/>
              <a:t>7</a:t>
            </a:fld>
            <a:endParaRPr lang="en-US"/>
          </a:p>
        </p:txBody>
      </p:sp>
    </p:spTree>
    <p:extLst>
      <p:ext uri="{BB962C8B-B14F-4D97-AF65-F5344CB8AC3E}">
        <p14:creationId xmlns:p14="http://schemas.microsoft.com/office/powerpoint/2010/main" val="232683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C6FA36-4E54-D8FC-29D8-DDB1079C9DB8}"/>
              </a:ext>
            </a:extLst>
          </p:cNvPr>
          <p:cNvSpPr>
            <a:spLocks noGrp="1"/>
          </p:cNvSpPr>
          <p:nvPr>
            <p:ph idx="1"/>
          </p:nvPr>
        </p:nvSpPr>
        <p:spPr>
          <a:xfrm>
            <a:off x="609599" y="416070"/>
            <a:ext cx="10972800" cy="6047118"/>
          </a:xfrm>
        </p:spPr>
        <p:txBody>
          <a:bodyPr/>
          <a:lstStyle/>
          <a:p>
            <a:r>
              <a:rPr lang="fr-FR" sz="1400" b="1" u="sng" dirty="0"/>
              <a:t>Exemple de requête personnalisée :</a:t>
            </a:r>
          </a:p>
          <a:p>
            <a:r>
              <a:rPr lang="fr-FR" sz="1400" dirty="0"/>
              <a:t>	Dans le </a:t>
            </a:r>
            <a:r>
              <a:rPr lang="fr-FR" sz="1400" dirty="0" err="1"/>
              <a:t>ProductRepository</a:t>
            </a:r>
            <a:r>
              <a:rPr lang="fr-FR" sz="1400" dirty="0"/>
              <a:t>, j'ai employé la méthode </a:t>
            </a:r>
            <a:r>
              <a:rPr lang="fr-FR" sz="1400" dirty="0" err="1"/>
              <a:t>createQueryBuilder</a:t>
            </a:r>
            <a:r>
              <a:rPr lang="fr-FR" sz="1400" dirty="0"/>
              <a:t>() pour élaborer une requête DQL spécifique. Cette requête, pour chaque produit récupéré dans une catégorie spécifique, récupère une ou plusieurs images pour un produit spécifié en paramètre (ID). </a:t>
            </a:r>
          </a:p>
          <a:p>
            <a:endParaRPr lang="fr-FR" sz="1400" dirty="0"/>
          </a:p>
          <a:p>
            <a:endParaRPr lang="fr-FR" sz="1400" dirty="0"/>
          </a:p>
          <a:p>
            <a:endParaRPr lang="fr-FR" sz="1400" dirty="0"/>
          </a:p>
          <a:p>
            <a:endParaRPr lang="fr-FR" sz="1400" dirty="0"/>
          </a:p>
          <a:p>
            <a:endParaRPr lang="fr-FR" sz="1400" dirty="0"/>
          </a:p>
          <a:p>
            <a:endParaRPr lang="fr-FR" sz="1400" dirty="0"/>
          </a:p>
          <a:p>
            <a:r>
              <a:rPr lang="fr-FR" sz="1400" dirty="0"/>
              <a:t>Ceci offre la possibilité à l’utilisateur d'obtenir des images du produit lorsqu’il voit sa carte :</a:t>
            </a:r>
          </a:p>
        </p:txBody>
      </p:sp>
      <p:sp>
        <p:nvSpPr>
          <p:cNvPr id="4" name="Espace réservé du numéro de diapositive 3">
            <a:extLst>
              <a:ext uri="{FF2B5EF4-FFF2-40B4-BE49-F238E27FC236}">
                <a16:creationId xmlns:a16="http://schemas.microsoft.com/office/drawing/2014/main" id="{EBF06BEF-DC9C-560D-6A01-0EE3BCBAE8D0}"/>
              </a:ext>
            </a:extLst>
          </p:cNvPr>
          <p:cNvSpPr>
            <a:spLocks noGrp="1"/>
          </p:cNvSpPr>
          <p:nvPr>
            <p:ph type="sldNum" sz="quarter" idx="12"/>
          </p:nvPr>
        </p:nvSpPr>
        <p:spPr/>
        <p:txBody>
          <a:bodyPr/>
          <a:lstStyle/>
          <a:p>
            <a:fld id="{1F646F3F-274D-499B-ABBE-824EB4ABDC3D}" type="slidenum">
              <a:rPr lang="en-US" smtClean="0"/>
              <a:t>8</a:t>
            </a:fld>
            <a:endParaRPr lang="en-US"/>
          </a:p>
        </p:txBody>
      </p:sp>
      <p:pic>
        <p:nvPicPr>
          <p:cNvPr id="5" name="Image 4" descr="Une image contenant texte, capture d’écran&#10;&#10;Description générée automatiquement">
            <a:extLst>
              <a:ext uri="{FF2B5EF4-FFF2-40B4-BE49-F238E27FC236}">
                <a16:creationId xmlns:a16="http://schemas.microsoft.com/office/drawing/2014/main" id="{0172C52D-F896-4B9F-9942-D7B59714B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4343" y="1419238"/>
            <a:ext cx="2723311" cy="2369579"/>
          </a:xfrm>
          <a:prstGeom prst="rect">
            <a:avLst/>
          </a:prstGeom>
        </p:spPr>
      </p:pic>
      <p:pic>
        <p:nvPicPr>
          <p:cNvPr id="6" name="Image 5" descr="Une image contenant texte, nourriture&#10;&#10;Description générée automatiquement">
            <a:extLst>
              <a:ext uri="{FF2B5EF4-FFF2-40B4-BE49-F238E27FC236}">
                <a16:creationId xmlns:a16="http://schemas.microsoft.com/office/drawing/2014/main" id="{90C52FF2-A746-AD9A-2164-5AAA65EC7A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5484" y="4037248"/>
            <a:ext cx="2461031" cy="2803027"/>
          </a:xfrm>
          <a:prstGeom prst="rect">
            <a:avLst/>
          </a:prstGeom>
        </p:spPr>
      </p:pic>
    </p:spTree>
    <p:extLst>
      <p:ext uri="{BB962C8B-B14F-4D97-AF65-F5344CB8AC3E}">
        <p14:creationId xmlns:p14="http://schemas.microsoft.com/office/powerpoint/2010/main" val="166245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0F062B-0BC8-5ED1-B022-A6CFDB2EF7B2}"/>
              </a:ext>
            </a:extLst>
          </p:cNvPr>
          <p:cNvSpPr>
            <a:spLocks noGrp="1"/>
          </p:cNvSpPr>
          <p:nvPr>
            <p:ph type="title"/>
          </p:nvPr>
        </p:nvSpPr>
        <p:spPr>
          <a:xfrm>
            <a:off x="609600" y="424811"/>
            <a:ext cx="10972800" cy="580901"/>
          </a:xfrm>
        </p:spPr>
        <p:txBody>
          <a:bodyPr/>
          <a:lstStyle/>
          <a:p>
            <a:r>
              <a:rPr lang="fr-FR" sz="4000" dirty="0"/>
              <a:t>Base de données</a:t>
            </a:r>
          </a:p>
        </p:txBody>
      </p:sp>
      <p:sp>
        <p:nvSpPr>
          <p:cNvPr id="3" name="Espace réservé du contenu 2">
            <a:extLst>
              <a:ext uri="{FF2B5EF4-FFF2-40B4-BE49-F238E27FC236}">
                <a16:creationId xmlns:a16="http://schemas.microsoft.com/office/drawing/2014/main" id="{BEEA75AA-48F8-1C00-F566-F742374B4398}"/>
              </a:ext>
            </a:extLst>
          </p:cNvPr>
          <p:cNvSpPr>
            <a:spLocks noGrp="1"/>
          </p:cNvSpPr>
          <p:nvPr>
            <p:ph idx="1"/>
          </p:nvPr>
        </p:nvSpPr>
        <p:spPr>
          <a:xfrm>
            <a:off x="609600" y="1105540"/>
            <a:ext cx="10972800" cy="5723494"/>
          </a:xfrm>
        </p:spPr>
        <p:txBody>
          <a:bodyPr/>
          <a:lstStyle/>
          <a:p>
            <a:pPr algn="ctr"/>
            <a:r>
              <a:rPr lang="fr-FR" dirty="0"/>
              <a:t>Modèle Conceptuel de Données :</a:t>
            </a:r>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r>
              <a:rPr lang="fr-FR" sz="1400" i="1" dirty="0"/>
              <a:t>Une entité est un axe d’amélioration et n’est donc pas encore développés pour l’instant : La partie Store</a:t>
            </a:r>
          </a:p>
        </p:txBody>
      </p:sp>
      <p:sp>
        <p:nvSpPr>
          <p:cNvPr id="4" name="Espace réservé du numéro de diapositive 3">
            <a:extLst>
              <a:ext uri="{FF2B5EF4-FFF2-40B4-BE49-F238E27FC236}">
                <a16:creationId xmlns:a16="http://schemas.microsoft.com/office/drawing/2014/main" id="{9B64F1FE-AD47-2C62-FBEA-D9133E6AD4C6}"/>
              </a:ext>
            </a:extLst>
          </p:cNvPr>
          <p:cNvSpPr>
            <a:spLocks noGrp="1"/>
          </p:cNvSpPr>
          <p:nvPr>
            <p:ph type="sldNum" sz="quarter" idx="12"/>
          </p:nvPr>
        </p:nvSpPr>
        <p:spPr/>
        <p:txBody>
          <a:bodyPr/>
          <a:lstStyle/>
          <a:p>
            <a:fld id="{1F646F3F-274D-499B-ABBE-824EB4ABDC3D}" type="slidenum">
              <a:rPr lang="en-US" smtClean="0"/>
              <a:t>9</a:t>
            </a:fld>
            <a:endParaRPr lang="en-US"/>
          </a:p>
        </p:txBody>
      </p:sp>
      <p:pic>
        <p:nvPicPr>
          <p:cNvPr id="6" name="Image 5" descr="Une image contenant texte, diagramme, capture d’écran, ligne&#10;&#10;Description générée automatiquement">
            <a:extLst>
              <a:ext uri="{FF2B5EF4-FFF2-40B4-BE49-F238E27FC236}">
                <a16:creationId xmlns:a16="http://schemas.microsoft.com/office/drawing/2014/main" id="{E636FB49-3681-102D-D2B9-69F216046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118" y="1522422"/>
            <a:ext cx="8431763" cy="4230038"/>
          </a:xfrm>
          <a:prstGeom prst="rect">
            <a:avLst/>
          </a:prstGeom>
        </p:spPr>
      </p:pic>
    </p:spTree>
    <p:extLst>
      <p:ext uri="{BB962C8B-B14F-4D97-AF65-F5344CB8AC3E}">
        <p14:creationId xmlns:p14="http://schemas.microsoft.com/office/powerpoint/2010/main" val="1511851983"/>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1778</Words>
  <Application>Microsoft Office PowerPoint</Application>
  <PresentationFormat>Grand écran</PresentationFormat>
  <Paragraphs>169</Paragraphs>
  <Slides>22</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Avenir Next LT Pro</vt:lpstr>
      <vt:lpstr>Calibri</vt:lpstr>
      <vt:lpstr>Posterama</vt:lpstr>
      <vt:lpstr>SplashVTI</vt:lpstr>
      <vt:lpstr>Dossier de synthèse</vt:lpstr>
      <vt:lpstr>Présentation PowerPoint</vt:lpstr>
      <vt:lpstr>Introduction</vt:lpstr>
      <vt:lpstr>Fonctionnalités Principales :</vt:lpstr>
      <vt:lpstr>Compétences couvertes du référentiel</vt:lpstr>
      <vt:lpstr>Framework Symfony</vt:lpstr>
      <vt:lpstr>Présentation PowerPoint</vt:lpstr>
      <vt:lpstr>Présentation PowerPoint</vt:lpstr>
      <vt:lpstr>Base de données</vt:lpstr>
      <vt:lpstr>Présentation PowerPoint</vt:lpstr>
      <vt:lpstr>Présentation PowerPoint</vt:lpstr>
      <vt:lpstr>Facture</vt:lpstr>
      <vt:lpstr>Maquettage (Figma)</vt:lpstr>
      <vt:lpstr>Présentation PowerPoint</vt:lpstr>
      <vt:lpstr>Présentation PowerPoint</vt:lpstr>
      <vt:lpstr>Présentation PowerPoint</vt:lpstr>
      <vt:lpstr>Gestion de projet</vt:lpstr>
      <vt:lpstr>Présentation PowerPoint</vt:lpstr>
      <vt:lpstr>Présentation PowerPoint</vt:lpstr>
      <vt:lpstr>Second Projet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de synthèse</dc:title>
  <dc:creator>Alexandre Schaffhauser</dc:creator>
  <cp:lastModifiedBy>Alexandre Schaffhauser</cp:lastModifiedBy>
  <cp:revision>5</cp:revision>
  <dcterms:created xsi:type="dcterms:W3CDTF">2024-01-02T12:39:41Z</dcterms:created>
  <dcterms:modified xsi:type="dcterms:W3CDTF">2024-01-02T15:07:12Z</dcterms:modified>
</cp:coreProperties>
</file>