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34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2E69-396A-4A8C-B554-9C7A019934C6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0D9AF-056F-4BCE-91AD-13B231AAF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8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0D9AF-056F-4BCE-91AD-13B231AAFE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08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0D9AF-056F-4BCE-91AD-13B231AAFED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1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0D9AF-056F-4BCE-91AD-13B231AAFED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39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3902211"/>
            <a:ext cx="10969753" cy="2240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188" indent="0" algn="ctr">
              <a:buNone/>
              <a:defRPr sz="2000"/>
            </a:lvl2pPr>
            <a:lvl3pPr marL="914378" indent="0" algn="ctr">
              <a:buNone/>
              <a:defRPr sz="1801"/>
            </a:lvl3pPr>
            <a:lvl4pPr marL="1371567" indent="0" algn="ctr">
              <a:buNone/>
              <a:defRPr sz="1600"/>
            </a:lvl4pPr>
            <a:lvl5pPr marL="1828755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3" indent="0" algn="ctr">
              <a:buNone/>
              <a:defRPr sz="1600"/>
            </a:lvl7pPr>
            <a:lvl8pPr marL="3200323" indent="0" algn="ctr">
              <a:buNone/>
              <a:defRPr sz="1600"/>
            </a:lvl8pPr>
            <a:lvl9pPr marL="365751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0EB0C8-3E47-3289-B01D-1442B8D3A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46F3F-274D-499B-ABBE-824EB4ABDC3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6"/>
            <a:ext cx="109728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4" y="557786"/>
            <a:ext cx="2854452" cy="564342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7" y="557786"/>
            <a:ext cx="7734300" cy="56434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6"/>
            <a:ext cx="109728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7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57784"/>
            <a:ext cx="10969753" cy="3146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3902208"/>
            <a:ext cx="10969753" cy="2187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6"/>
            <a:ext cx="109728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2" y="2081370"/>
            <a:ext cx="5410201" cy="4095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2081370"/>
            <a:ext cx="5410201" cy="4095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7"/>
            <a:ext cx="107457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1895096"/>
            <a:ext cx="53879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/>
            </a:lvl1pPr>
            <a:lvl2pPr marL="457188" indent="0">
              <a:buNone/>
              <a:defRPr sz="2000" b="1"/>
            </a:lvl2pPr>
            <a:lvl3pPr marL="914378" indent="0">
              <a:buNone/>
              <a:defRPr sz="1801" b="1"/>
            </a:lvl3pPr>
            <a:lvl4pPr marL="1371567" indent="0">
              <a:buNone/>
              <a:defRPr sz="1600" b="1"/>
            </a:lvl4pPr>
            <a:lvl5pPr marL="1828755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3" indent="0">
              <a:buNone/>
              <a:defRPr sz="1600" b="1"/>
            </a:lvl8pPr>
            <a:lvl9pPr marL="36575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2" y="2842211"/>
            <a:ext cx="5387975" cy="3347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/>
            </a:lvl1pPr>
            <a:lvl2pPr marL="457188" indent="0">
              <a:buNone/>
              <a:defRPr sz="2000" b="1"/>
            </a:lvl2pPr>
            <a:lvl3pPr marL="914378" indent="0">
              <a:buNone/>
              <a:defRPr sz="1801" b="1"/>
            </a:lvl3pPr>
            <a:lvl4pPr marL="1371567" indent="0">
              <a:buNone/>
              <a:defRPr sz="1600" b="1"/>
            </a:lvl4pPr>
            <a:lvl5pPr marL="1828755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3" indent="0">
              <a:buNone/>
              <a:defRPr sz="1600" b="1"/>
            </a:lvl8pPr>
            <a:lvl9pPr marL="36575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6"/>
            <a:ext cx="109728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5" y="457203"/>
            <a:ext cx="4970821" cy="26602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5"/>
            <a:ext cx="5483353" cy="5744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55" y="3329989"/>
            <a:ext cx="4970821" cy="2871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8" indent="0">
              <a:buNone/>
              <a:defRPr sz="1401"/>
            </a:lvl2pPr>
            <a:lvl3pPr marL="914378" indent="0">
              <a:buNone/>
              <a:defRPr sz="1200"/>
            </a:lvl3pPr>
            <a:lvl4pPr marL="1371567" indent="0">
              <a:buNone/>
              <a:defRPr sz="1001"/>
            </a:lvl4pPr>
            <a:lvl5pPr marL="1828755" indent="0">
              <a:buNone/>
              <a:defRPr sz="1001"/>
            </a:lvl5pPr>
            <a:lvl6pPr marL="2285943" indent="0">
              <a:buNone/>
              <a:defRPr sz="1001"/>
            </a:lvl6pPr>
            <a:lvl7pPr marL="2743133" indent="0">
              <a:buNone/>
              <a:defRPr sz="1001"/>
            </a:lvl7pPr>
            <a:lvl8pPr marL="3200323" indent="0">
              <a:buNone/>
              <a:defRPr sz="1001"/>
            </a:lvl8pPr>
            <a:lvl9pPr marL="365751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5" y="457201"/>
            <a:ext cx="4970821" cy="266748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3" cy="54038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8" indent="0">
              <a:buNone/>
              <a:defRPr sz="2800"/>
            </a:lvl2pPr>
            <a:lvl3pPr marL="914378" indent="0">
              <a:buNone/>
              <a:defRPr sz="2400"/>
            </a:lvl3pPr>
            <a:lvl4pPr marL="1371567" indent="0">
              <a:buNone/>
              <a:defRPr sz="2000"/>
            </a:lvl4pPr>
            <a:lvl5pPr marL="1828755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3" indent="0">
              <a:buNone/>
              <a:defRPr sz="2000"/>
            </a:lvl8pPr>
            <a:lvl9pPr marL="365751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55" y="3322708"/>
            <a:ext cx="4970821" cy="25462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457188" indent="0">
              <a:buNone/>
              <a:defRPr sz="1401"/>
            </a:lvl2pPr>
            <a:lvl3pPr marL="914378" indent="0">
              <a:buNone/>
              <a:defRPr sz="1200"/>
            </a:lvl3pPr>
            <a:lvl4pPr marL="1371567" indent="0">
              <a:buNone/>
              <a:defRPr sz="1001"/>
            </a:lvl4pPr>
            <a:lvl5pPr marL="1828755" indent="0">
              <a:buNone/>
              <a:defRPr sz="1001"/>
            </a:lvl5pPr>
            <a:lvl6pPr marL="2285943" indent="0">
              <a:buNone/>
              <a:defRPr sz="1001"/>
            </a:lvl6pPr>
            <a:lvl7pPr marL="2743133" indent="0">
              <a:buNone/>
              <a:defRPr sz="1001"/>
            </a:lvl7pPr>
            <a:lvl8pPr marL="3200323" indent="0">
              <a:buNone/>
              <a:defRPr sz="1001"/>
            </a:lvl8pPr>
            <a:lvl9pPr marL="365751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5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32970"/>
            <a:ext cx="9560476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1447801" cy="204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1" smtClean="0">
                <a:solidFill>
                  <a:schemeClr val="bg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lnSpc>
          <a:spcPct val="110000"/>
        </a:lnSpc>
        <a:spcBef>
          <a:spcPts val="1001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" indent="0" algn="l" defTabSz="914378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457188" indent="0" algn="l" defTabSz="914378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5" indent="0" algn="l" defTabSz="914378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4pPr>
      <a:lvl5pPr marL="914378" indent="0" algn="l" defTabSz="914378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0" indent="-228597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8" indent="-228597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7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5" indent="-228597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3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1" algn="l" defTabSz="91437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A74781-2FA5-447B-BA88-59723CAC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018A9D-9A25-4440-095D-0022ADE60D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9600" y="1122363"/>
            <a:ext cx="553871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dirty="0"/>
              <a:t>Dossier de </a:t>
            </a:r>
            <a:r>
              <a:rPr lang="en-US" sz="5400" dirty="0" err="1"/>
              <a:t>synthèse</a:t>
            </a:r>
            <a:endParaRPr lang="en-US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49385D-6870-059A-2D88-2532A594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5538716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/>
              <a:t>Titre Professionnel Développeur Web et Web Mobile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/>
              <a:t>Projet : Chez Marie – 2023 – Elan Formation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/>
              <a:t>Schaffhauser Alexandre</a:t>
            </a:r>
          </a:p>
        </p:txBody>
      </p:sp>
      <p:pic>
        <p:nvPicPr>
          <p:cNvPr id="7" name="Image 6" descr="Une image contenant logo, Emblème, Police, symbole&#10;&#10;Description générée automatiquement">
            <a:extLst>
              <a:ext uri="{FF2B5EF4-FFF2-40B4-BE49-F238E27FC236}">
                <a16:creationId xmlns:a16="http://schemas.microsoft.com/office/drawing/2014/main" id="{3D87CAC4-25DC-7657-6518-32621B8DA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" r="3" b="3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845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4B5F49-5045-4184-BB65-000ABE469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12A3955-38E9-4AFE-95D7-7FF66CD6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136C2-F338-EC31-5B8E-2858DBD8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992" y="552782"/>
            <a:ext cx="4628133" cy="1154711"/>
          </a:xfrm>
        </p:spPr>
        <p:txBody>
          <a:bodyPr>
            <a:normAutofit/>
          </a:bodyPr>
          <a:lstStyle/>
          <a:p>
            <a:r>
              <a:rPr lang="fr-FR" dirty="0" err="1"/>
              <a:t>Glassmorphism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B2B0F-B0EC-E0A1-4F6F-7DDB2A6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981" y="2391995"/>
            <a:ext cx="4616157" cy="3174788"/>
          </a:xfrm>
        </p:spPr>
        <p:txBody>
          <a:bodyPr anchor="t">
            <a:normAutofit/>
          </a:bodyPr>
          <a:lstStyle/>
          <a:p>
            <a:r>
              <a:rPr lang="fr-FR" dirty="0"/>
              <a:t>- Qu’est-ce que c’est ?</a:t>
            </a:r>
          </a:p>
          <a:p>
            <a:r>
              <a:rPr lang="fr-FR" dirty="0"/>
              <a:t>- Ou voir ?</a:t>
            </a:r>
          </a:p>
        </p:txBody>
      </p:sp>
      <p:pic>
        <p:nvPicPr>
          <p:cNvPr id="6" name="Image 5" descr="Une image contenant Snack, nourriture, produits de boulangerie, dessert&#10;&#10;Description générée automatiquement">
            <a:extLst>
              <a:ext uri="{FF2B5EF4-FFF2-40B4-BE49-F238E27FC236}">
                <a16:creationId xmlns:a16="http://schemas.microsoft.com/office/drawing/2014/main" id="{41B17B37-8DF1-801B-BFE1-DBBE5F6C5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3429000"/>
            <a:ext cx="3069771" cy="3155573"/>
          </a:xfrm>
          <a:prstGeom prst="rect">
            <a:avLst/>
          </a:prstGeom>
        </p:spPr>
      </p:pic>
      <p:pic>
        <p:nvPicPr>
          <p:cNvPr id="8" name="Image 7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FEA679C5-6FA2-B06A-E9B1-9051F0186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782529"/>
            <a:ext cx="4139955" cy="14184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CEEC5-D614-1F2B-7F79-357F42BB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4D2B7-36DD-571B-AA0F-828F6A2D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RGPD (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Règlement Général de Protection des Données</a:t>
            </a:r>
            <a:r>
              <a:rPr lang="fr-FR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FC986-A2D4-EC7D-85E6-72D56145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3665"/>
            <a:ext cx="10972800" cy="4036534"/>
          </a:xfrm>
        </p:spPr>
        <p:txBody>
          <a:bodyPr/>
          <a:lstStyle/>
          <a:p>
            <a:r>
              <a:rPr lang="fr-FR" dirty="0"/>
              <a:t>- Qu’est-ce que c’est ?</a:t>
            </a:r>
          </a:p>
          <a:p>
            <a:r>
              <a:rPr lang="fr-FR" dirty="0"/>
              <a:t>- Aspects</a:t>
            </a:r>
          </a:p>
          <a:p>
            <a:r>
              <a:rPr lang="fr-FR" dirty="0"/>
              <a:t>- Implémentation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251ED6-BDD6-FE2E-561A-051C2378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 5" descr="Une image contenant Police, Graphique, graphisme, texte&#10;&#10;Description générée automatiquement">
            <a:extLst>
              <a:ext uri="{FF2B5EF4-FFF2-40B4-BE49-F238E27FC236}">
                <a16:creationId xmlns:a16="http://schemas.microsoft.com/office/drawing/2014/main" id="{1B15AE0D-8993-CA22-6EE8-569A226E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72" y="2298487"/>
            <a:ext cx="1933845" cy="476316"/>
          </a:xfrm>
          <a:prstGeom prst="rect">
            <a:avLst/>
          </a:prstGeom>
        </p:spPr>
      </p:pic>
      <p:pic>
        <p:nvPicPr>
          <p:cNvPr id="8" name="Image 7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F6B14636-5C84-CE52-F0EF-8FBA1B5C7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72" y="3100341"/>
            <a:ext cx="201005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AC301-D888-E47C-AD3A-05478D5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SEO (</a:t>
            </a:r>
            <a:r>
              <a:rPr lang="fr-FR" dirty="0" err="1"/>
              <a:t>Search</a:t>
            </a:r>
            <a:r>
              <a:rPr lang="fr-FR" dirty="0"/>
              <a:t> Method Engine)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23ABD-13FD-7F86-00CB-25A1CA54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Qu’est-ce que c’est ?</a:t>
            </a:r>
          </a:p>
          <a:p>
            <a:r>
              <a:rPr lang="fr-FR" dirty="0"/>
              <a:t>- Méthodes et Pratiques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74A2C2-02B5-9D49-61FC-CE170CD5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7B9ED3-54DD-4A08-6F31-0B2C819E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70" y="3631076"/>
            <a:ext cx="9903659" cy="5583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A137D5A-4255-A38A-FD45-9A09B458C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4702710"/>
            <a:ext cx="1173643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DCC12-A37F-6F66-9165-EFB3F49E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258"/>
            <a:ext cx="5602778" cy="1451509"/>
          </a:xfrm>
        </p:spPr>
        <p:txBody>
          <a:bodyPr>
            <a:normAutofit/>
          </a:bodyPr>
          <a:lstStyle/>
          <a:p>
            <a:r>
              <a:rPr lang="fr-FR" dirty="0"/>
              <a:t>Responsive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E5D61-F25E-DEB8-44D4-6F593A3C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5"/>
            <a:ext cx="5588281" cy="3174788"/>
          </a:xfrm>
        </p:spPr>
        <p:txBody>
          <a:bodyPr anchor="t">
            <a:normAutofit/>
          </a:bodyPr>
          <a:lstStyle/>
          <a:p>
            <a:r>
              <a:rPr lang="fr-FR" dirty="0"/>
              <a:t>- Qu’est-ce que c’est ?</a:t>
            </a:r>
          </a:p>
          <a:p>
            <a:r>
              <a:rPr lang="fr-FR" dirty="0"/>
              <a:t>- </a:t>
            </a:r>
            <a:r>
              <a:rPr lang="fr-FR" dirty="0" err="1"/>
              <a:t>Medias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  <a:p>
            <a:r>
              <a:rPr lang="fr-FR" dirty="0"/>
              <a:t>- Importance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048F5D1-5888-AC58-2E84-A6D3DC582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9" r="2" b="15785"/>
          <a:stretch/>
        </p:blipFill>
        <p:spPr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03B62-F7AD-BAB2-63C9-DE928283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CA6A46-638D-4AB5-E7A3-3F0E08BA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fr-FR" dirty="0"/>
              <a:t>Framework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6AE4A-555A-CD3A-09AA-52DAE829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fr-FR" dirty="0"/>
              <a:t>- Symfony</a:t>
            </a:r>
          </a:p>
          <a:p>
            <a:r>
              <a:rPr lang="fr-FR" dirty="0"/>
              <a:t>- API Platform</a:t>
            </a:r>
          </a:p>
        </p:txBody>
      </p:sp>
      <p:pic>
        <p:nvPicPr>
          <p:cNvPr id="6" name="Image 5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36DCB9C8-8715-18E8-03EE-758B197D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45" y="3462299"/>
            <a:ext cx="2225789" cy="2680436"/>
          </a:xfrm>
          <a:prstGeom prst="rect">
            <a:avLst/>
          </a:prstGeom>
        </p:spPr>
      </p:pic>
      <p:pic>
        <p:nvPicPr>
          <p:cNvPr id="8" name="Image 7" descr="Une image contenant clipart, cercle, dessin humoristique, Graphique&#10;&#10;Description générée automatiquement">
            <a:extLst>
              <a:ext uri="{FF2B5EF4-FFF2-40B4-BE49-F238E27FC236}">
                <a16:creationId xmlns:a16="http://schemas.microsoft.com/office/drawing/2014/main" id="{27F41800-8D4D-50ED-E781-A686B922D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20" y="541538"/>
            <a:ext cx="2680436" cy="268043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9951F-1EC9-27CA-24CC-2156417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D38C77-0542-29C3-E28F-2ECA7743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fr-FR" dirty="0"/>
              <a:t>MCD et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FFA5C-B860-D7F9-6883-54960474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fr-FR" dirty="0"/>
              <a:t>- Qu’est-ce qu’un MCD ?</a:t>
            </a:r>
          </a:p>
          <a:p>
            <a:r>
              <a:rPr lang="fr-FR" dirty="0"/>
              <a:t>- Conception</a:t>
            </a:r>
          </a:p>
          <a:p>
            <a:r>
              <a:rPr lang="fr-FR" dirty="0"/>
              <a:t>- Relations</a:t>
            </a:r>
          </a:p>
          <a:p>
            <a:r>
              <a:rPr lang="fr-FR" dirty="0"/>
              <a:t>- Qu’est-ce qu’un MLD ?</a:t>
            </a:r>
          </a:p>
          <a:p>
            <a:r>
              <a:rPr lang="fr-FR" dirty="0"/>
              <a:t>- Clés et Index</a:t>
            </a:r>
          </a:p>
        </p:txBody>
      </p:sp>
      <p:pic>
        <p:nvPicPr>
          <p:cNvPr id="8" name="Image 7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5817F217-9006-7E85-5973-3EE94BE0A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19" y="3592459"/>
            <a:ext cx="5620036" cy="2627366"/>
          </a:xfrm>
          <a:prstGeom prst="rect">
            <a:avLst/>
          </a:prstGeom>
        </p:spPr>
      </p:pic>
      <p:pic>
        <p:nvPicPr>
          <p:cNvPr id="6" name="Image 5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9FCEB5F3-17F2-1670-42D5-88950857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0" y="782304"/>
            <a:ext cx="5620037" cy="258521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C3C839-5E85-A148-2544-0811AB46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ADC087-AFD2-1AA7-89B1-E53F26C0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r-FR" dirty="0"/>
              <a:t>Doctrine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D5FE7-A809-C1A7-4672-5A5718BB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r>
              <a:rPr lang="fr-FR" dirty="0"/>
              <a:t>- Qu’est-ce que Doctrine ?</a:t>
            </a:r>
          </a:p>
          <a:p>
            <a:r>
              <a:rPr lang="fr-FR" dirty="0"/>
              <a:t>- Composant </a:t>
            </a:r>
            <a:r>
              <a:rPr lang="fr-FR" dirty="0" err="1"/>
              <a:t>Entity</a:t>
            </a:r>
            <a:endParaRPr lang="fr-FR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373E788-5B83-AD37-AC4E-0C698C75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66" y="663959"/>
            <a:ext cx="4016383" cy="535517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C4B005-C5BD-C30C-1A3E-F6270439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3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81134F-F9DC-474E-A84B-1E0B25A2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fr-FR" dirty="0"/>
              <a:t>Failles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C4BE7-460E-0FCD-C828-5D6D7DF8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fr-FR" dirty="0"/>
              <a:t>- Qu’est-ce que l’OWASP et la CNIL ?</a:t>
            </a:r>
          </a:p>
          <a:p>
            <a:r>
              <a:rPr lang="fr-FR" dirty="0"/>
              <a:t>- Types d’attaques possible sur mon projet</a:t>
            </a:r>
          </a:p>
          <a:p>
            <a:r>
              <a:rPr lang="fr-FR" dirty="0"/>
              <a:t>- Les différentes façon de s’en protéger</a:t>
            </a:r>
          </a:p>
        </p:txBody>
      </p:sp>
      <p:pic>
        <p:nvPicPr>
          <p:cNvPr id="20" name="Image 1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5FBE9454-D4DF-F382-A4EE-E4DC5B45B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61" y="3462299"/>
            <a:ext cx="4394157" cy="2680436"/>
          </a:xfrm>
          <a:prstGeom prst="rect">
            <a:avLst/>
          </a:prstGeom>
        </p:spPr>
      </p:pic>
      <p:pic>
        <p:nvPicPr>
          <p:cNvPr id="22" name="Image 2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AD838872-E784-5C4F-8DE7-0DF388ABE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26" y="1061214"/>
            <a:ext cx="4592625" cy="164108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94A61-7ED9-E3DB-8683-0699345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F8D5C-E35C-6528-71B2-A571C24F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fr-FR" dirty="0"/>
              <a:t>- Faille </a:t>
            </a:r>
            <a:r>
              <a:rPr lang="fr-FR" dirty="0" err="1"/>
              <a:t>Upload</a:t>
            </a:r>
            <a:endParaRPr lang="fr-FR" dirty="0"/>
          </a:p>
          <a:p>
            <a:r>
              <a:rPr lang="fr-FR" dirty="0"/>
              <a:t>- Injection SQL</a:t>
            </a:r>
          </a:p>
        </p:txBody>
      </p:sp>
      <p:pic>
        <p:nvPicPr>
          <p:cNvPr id="10" name="Image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AA1B8D3-7C6D-27AB-596F-ED2483C6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42" y="3462299"/>
            <a:ext cx="3809595" cy="2680436"/>
          </a:xfrm>
          <a:prstGeom prst="rect">
            <a:avLst/>
          </a:prstGeom>
        </p:spPr>
      </p:pic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CAEF6F98-F43C-BB3B-8BAD-FD5C7A70B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41" y="541538"/>
            <a:ext cx="3829194" cy="268043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446D5B-9BA4-7417-D061-E1384D87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414C4-C661-9F18-7CC3-96BF2DC35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A16A9024-9708-6520-1F89-C69083CAA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995BF-F163-9C63-0D7F-6D3DA80A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996077-0F47-3076-6680-F66A9FF1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F7403-2FB2-6649-DCEB-F7BB3BC8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fr-FR" dirty="0"/>
              <a:t>- Attaque CSRF</a:t>
            </a:r>
          </a:p>
          <a:p>
            <a:r>
              <a:rPr lang="fr-FR" dirty="0"/>
              <a:t>- </a:t>
            </a:r>
            <a:r>
              <a:rPr lang="fr-FR" dirty="0" err="1"/>
              <a:t>Bruteforce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A52E01-9D48-6BA1-2764-776F862E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8F54B-8231-4646-825C-DFE90E73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46" y="2681917"/>
            <a:ext cx="6115904" cy="285790"/>
          </a:xfrm>
          <a:prstGeom prst="rect">
            <a:avLst/>
          </a:prstGeom>
        </p:spPr>
      </p:pic>
      <p:pic>
        <p:nvPicPr>
          <p:cNvPr id="7" name="Image 6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A00514C9-5195-B913-1051-E8575950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34" y="3566573"/>
            <a:ext cx="477269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15CEC5-EA3B-A573-1C86-2EA754A5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606456" cy="115471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EB4A7B-8EFD-7E40-A645-807C3349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841606"/>
            <a:ext cx="4594537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Présentation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Contexte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Objectifs</a:t>
            </a:r>
            <a:endParaRPr lang="en-US" dirty="0"/>
          </a:p>
          <a:p>
            <a:r>
              <a:rPr lang="en-US" dirty="0"/>
              <a:t>- Public </a:t>
            </a:r>
            <a:r>
              <a:rPr lang="en-US" dirty="0" err="1"/>
              <a:t>cible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Modèle</a:t>
            </a:r>
            <a:r>
              <a:rPr lang="en-US" dirty="0"/>
              <a:t> Click and Collect</a:t>
            </a:r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611A00B-1FF9-2729-8EA7-C6D080D17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r="2" b="2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27AE2-529F-077D-ACA9-6B623F36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7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9D2E70-EC80-D952-E90F-A647423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6252839" cy="2172663"/>
          </a:xfrm>
        </p:spPr>
        <p:txBody>
          <a:bodyPr>
            <a:normAutofit/>
          </a:bodyPr>
          <a:lstStyle/>
          <a:p>
            <a:r>
              <a:rPr lang="fr-FR"/>
              <a:t>Création d’une commande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E0F01-E1B3-570F-A520-B326724E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3241193"/>
            <a:ext cx="4782896" cy="2978632"/>
          </a:xfrm>
        </p:spPr>
        <p:txBody>
          <a:bodyPr anchor="t">
            <a:normAutofit/>
          </a:bodyPr>
          <a:lstStyle/>
          <a:p>
            <a:r>
              <a:rPr lang="fr-FR" dirty="0"/>
              <a:t>- Etapes de création d’une commande (Partie 1)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C21E4832-0306-F7C8-4B41-A5917679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341281"/>
            <a:ext cx="5640324" cy="579982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F4CCE-45A2-EEDB-2203-AEE83ECD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8C777-1783-225B-357C-2117CC6F9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fr-FR" dirty="0"/>
              <a:t>- Etapes de création d’une commande (Partie 2)</a:t>
            </a:r>
          </a:p>
        </p:txBody>
      </p:sp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40845297-FDA2-004E-4DD9-BDB083D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169"/>
            <a:ext cx="5984972" cy="445880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4664BD-4D2C-1979-68E5-0A46B720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569D5-9BDF-54C1-29A3-8F320337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fr-FR" dirty="0"/>
              <a:t>- Référence pour un produit supprimé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0DF755C-F3FE-1862-4C2A-17A3B910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3" y="2397689"/>
            <a:ext cx="7045565" cy="345232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9CE2B9-608A-AFDA-D756-67776678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E70084-E8F6-38BF-D0F3-D28FDFC0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r-FR" dirty="0"/>
              <a:t>Mise en avant de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9ABA0-A7D8-7E5C-D74A-2BF2E6DF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r>
              <a:rPr lang="fr-FR" dirty="0"/>
              <a:t>- Utilisation d’une requête personnalisée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68FE34E-3BAA-A948-AA30-43D8E3877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74" y="1448902"/>
            <a:ext cx="4984652" cy="43989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87B23A-E397-50B2-2DEB-66D155D5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9EC84-B575-CFEA-2C97-D1260660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B28B5-53AE-4F90-20C2-9FE145CF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Hash</a:t>
            </a:r>
          </a:p>
          <a:p>
            <a:r>
              <a:rPr lang="fr-FR" dirty="0"/>
              <a:t>- SSL</a:t>
            </a:r>
          </a:p>
          <a:p>
            <a:r>
              <a:rPr lang="fr-FR" dirty="0"/>
              <a:t>- Regex</a:t>
            </a:r>
          </a:p>
          <a:p>
            <a:r>
              <a:rPr lang="fr-FR" dirty="0"/>
              <a:t>- CSRF</a:t>
            </a:r>
          </a:p>
          <a:p>
            <a:r>
              <a:rPr lang="fr-FR" dirty="0"/>
              <a:t>- Requêtes préparées</a:t>
            </a:r>
          </a:p>
          <a:p>
            <a:r>
              <a:rPr lang="fr-FR" dirty="0"/>
              <a:t>- Anonymisation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F7F94-D941-4FC0-A497-3DCADFF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5659" y="6365594"/>
            <a:ext cx="1456741" cy="346038"/>
          </a:xfrm>
        </p:spPr>
        <p:txBody>
          <a:bodyPr/>
          <a:lstStyle/>
          <a:p>
            <a:fld id="{1F646F3F-274D-499B-ABBE-824EB4ABDC3D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C48C2A3-AA85-E013-5D07-78756A27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66" y="1676646"/>
            <a:ext cx="3696216" cy="12479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782512-E24F-BBF8-182C-416A9C55C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188" y="2157725"/>
            <a:ext cx="1562318" cy="2857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35C3B9-15F9-75CC-FDCC-9DE8E97B9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30" y="3150122"/>
            <a:ext cx="6477904" cy="4286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F0B4872-3160-A47A-5088-664A0915F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30" y="3768669"/>
            <a:ext cx="6115904" cy="285790"/>
          </a:xfrm>
          <a:prstGeom prst="rect">
            <a:avLst/>
          </a:prstGeom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C94D01B-3D8E-09A1-01D6-BE6267591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27" y="4191368"/>
            <a:ext cx="3439005" cy="2419688"/>
          </a:xfrm>
          <a:prstGeom prst="rect">
            <a:avLst/>
          </a:prstGeom>
        </p:spPr>
      </p:pic>
      <p:pic>
        <p:nvPicPr>
          <p:cNvPr id="16" name="Image 1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4A47A78-1A2E-39A8-4321-CD2C3DDD7D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43" y="4543662"/>
            <a:ext cx="459169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66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668BE4-D67C-FABC-185B-462F362D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fr-FR" dirty="0"/>
              <a:t>Facturation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2FC9C-1CAB-1AFB-5BA5-5CC4B666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fr-FR" dirty="0"/>
              <a:t>- Etapes de création d’une facture</a:t>
            </a: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C511915-4426-F9E4-6E88-21BF58D07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73" y="3464915"/>
            <a:ext cx="5158286" cy="2675204"/>
          </a:xfrm>
          <a:prstGeom prst="rect">
            <a:avLst/>
          </a:prstGeom>
        </p:spPr>
      </p:pic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91690B0-3811-11B6-6E6D-C1A45DB34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72" y="791007"/>
            <a:ext cx="5158286" cy="245018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D1CBD-9185-1257-8C29-3A027CE9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8F5380-F96C-AAF0-7663-B55A468E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r-FR" dirty="0"/>
              <a:t>Désactivation d’un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4F49C-BDEA-5EC8-4F46-12A3151F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r>
              <a:rPr lang="fr-FR" dirty="0"/>
              <a:t>- Pourquoi désactiver un produit ?</a:t>
            </a:r>
          </a:p>
          <a:p>
            <a:r>
              <a:rPr lang="fr-FR" dirty="0"/>
              <a:t>- Etapes de désactivation d’un produit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8540E23-E478-AFA8-9A07-E20EAD8F6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6" y="1776951"/>
            <a:ext cx="4757282" cy="347061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8B1104-96E4-486E-7539-4C766C81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36FD60-F6ED-BA24-F6E7-CFF8A48B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r-FR"/>
              <a:t>Information sur les allergènes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844AF-9A99-48FE-7698-28C77C7A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r>
              <a:rPr lang="fr-FR"/>
              <a:t>- Pourquoi informer sur les allergènes ?</a:t>
            </a:r>
            <a:endParaRPr lang="fr-FR" dirty="0"/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9116D09-1C49-C41B-DF3B-AAF9F7F8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6" y="1991218"/>
            <a:ext cx="4750935" cy="299132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7E945F-CEEF-D82E-15C5-1DDF4917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07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73AED7-2CD9-1D64-EE42-6E9F93D4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fr-FR" dirty="0"/>
              <a:t>CRUD de l’entité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A23EE-DE35-C152-84C9-15DEBA91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fr-FR" dirty="0"/>
              <a:t>- Qu’est-ce qu’un CRUD ?</a:t>
            </a:r>
          </a:p>
        </p:txBody>
      </p:sp>
      <p:pic>
        <p:nvPicPr>
          <p:cNvPr id="6" name="Image 5" descr="Une image contenant capture d’écran, texte, Caractère coloré">
            <a:extLst>
              <a:ext uri="{FF2B5EF4-FFF2-40B4-BE49-F238E27FC236}">
                <a16:creationId xmlns:a16="http://schemas.microsoft.com/office/drawing/2014/main" id="{312656E7-D634-1142-2450-1BEA1756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21" y="2397689"/>
            <a:ext cx="7063463" cy="34610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35E16B-1C56-EE11-03B8-9BDC5662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985F3F-9C80-5AB0-912D-929A5DC2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fr-FR" dirty="0" err="1"/>
              <a:t>APIRest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3D7FA-AD7E-F0B8-2535-AE7F4FE5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fr-FR" dirty="0"/>
              <a:t>- Qu’est-ce qu’une API </a:t>
            </a:r>
            <a:r>
              <a:rPr lang="fr-FR" dirty="0" err="1"/>
              <a:t>Rest</a:t>
            </a:r>
            <a:r>
              <a:rPr lang="fr-FR" dirty="0"/>
              <a:t> ?</a:t>
            </a:r>
          </a:p>
          <a:p>
            <a:r>
              <a:rPr lang="fr-FR" dirty="0"/>
              <a:t>- Utilisation dans mon projet</a:t>
            </a:r>
          </a:p>
          <a:p>
            <a:r>
              <a:rPr lang="fr-FR" dirty="0"/>
              <a:t>- Sérialisation / Normalisation</a:t>
            </a:r>
          </a:p>
        </p:txBody>
      </p:sp>
      <p:pic>
        <p:nvPicPr>
          <p:cNvPr id="6" name="Image 5" descr="Une image contenant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0928BC14-6DB1-8535-C445-042E3D4AC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80" y="2415891"/>
            <a:ext cx="7212202" cy="27052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F9543C-29DB-DDED-458E-2500760F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459F61-2C9C-1A9C-0499-2B5C3C91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fr-FR" err="1"/>
              <a:t>Figma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472D8-F0BA-D750-F4D2-792F398B5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fr-FR" sz="1300" dirty="0"/>
              <a:t>- </a:t>
            </a:r>
            <a:r>
              <a:rPr lang="fr-FR" dirty="0"/>
              <a:t>Outil</a:t>
            </a:r>
          </a:p>
          <a:p>
            <a:pPr>
              <a:lnSpc>
                <a:spcPct val="100000"/>
              </a:lnSpc>
            </a:pPr>
            <a:r>
              <a:rPr lang="fr-FR" sz="1300" dirty="0"/>
              <a:t>- </a:t>
            </a:r>
            <a:r>
              <a:rPr lang="fr-FR" dirty="0"/>
              <a:t>UX/UI</a:t>
            </a:r>
          </a:p>
          <a:p>
            <a:pPr>
              <a:lnSpc>
                <a:spcPct val="100000"/>
              </a:lnSpc>
            </a:pPr>
            <a:r>
              <a:rPr lang="fr-FR" dirty="0"/>
              <a:t>- Règle</a:t>
            </a:r>
          </a:p>
          <a:p>
            <a:pPr>
              <a:lnSpc>
                <a:spcPct val="100000"/>
              </a:lnSpc>
            </a:pPr>
            <a:r>
              <a:rPr lang="fr-FR" dirty="0"/>
              <a:t>- Wireframe</a:t>
            </a:r>
          </a:p>
          <a:p>
            <a:pPr>
              <a:lnSpc>
                <a:spcPct val="100000"/>
              </a:lnSpc>
            </a:pPr>
            <a:r>
              <a:rPr lang="fr-FR" dirty="0"/>
              <a:t>- Responsive</a:t>
            </a:r>
          </a:p>
        </p:txBody>
      </p:sp>
      <p:pic>
        <p:nvPicPr>
          <p:cNvPr id="13" name="Image 12" descr="Une image contenant diagramme, texte, ligne, Rectangle&#10;&#10;Description générée automatiquement">
            <a:extLst>
              <a:ext uri="{FF2B5EF4-FFF2-40B4-BE49-F238E27FC236}">
                <a16:creationId xmlns:a16="http://schemas.microsoft.com/office/drawing/2014/main" id="{253EE4F7-B1C3-4B2E-399F-6B0279BA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27" y="3766574"/>
            <a:ext cx="7912177" cy="2769261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33D0496-F95B-1F57-7501-BE5DEAC6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31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F724F6-C397-2691-C304-F9144F9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26" y="23532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 err="1"/>
              <a:t>APIRest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558E5-B713-113E-28F5-329628A6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F646F3F-274D-499B-ABBE-824EB4ABDC3D}" type="slidenum">
              <a:rPr lang="en-US" spc="200" smtClean="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30</a:t>
            </a:fld>
            <a:endParaRPr lang="en-US" spc="200">
              <a:solidFill>
                <a:schemeClr val="tx1"/>
              </a:solidFill>
            </a:endParaRPr>
          </a:p>
        </p:txBody>
      </p:sp>
      <p:pic>
        <p:nvPicPr>
          <p:cNvPr id="10" name="Image 9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67C103C9-3AF7-E454-9476-7EA045BB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6" y="981075"/>
            <a:ext cx="11607548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8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CB873-DB0C-4B3B-B64E-6281EB64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AF0B16-2C86-4308-9FAC-0CDA7BF36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40638" y="-1"/>
            <a:ext cx="4751362" cy="6858001"/>
            <a:chOff x="7440638" y="-1"/>
            <a:chExt cx="4751362" cy="685800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CDDC44E-7C2C-4797-B58C-143013BFE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7514" y="-1"/>
              <a:ext cx="3591440" cy="2710941"/>
            </a:xfrm>
            <a:custGeom>
              <a:avLst/>
              <a:gdLst>
                <a:gd name="connsiteX0" fmla="*/ 245858 w 3275541"/>
                <a:gd name="connsiteY0" fmla="*/ 319793 h 2472490"/>
                <a:gd name="connsiteX1" fmla="*/ 436025 w 3275541"/>
                <a:gd name="connsiteY1" fmla="*/ 509960 h 2472490"/>
                <a:gd name="connsiteX2" fmla="*/ 245858 w 3275541"/>
                <a:gd name="connsiteY2" fmla="*/ 700128 h 2472490"/>
                <a:gd name="connsiteX3" fmla="*/ 55691 w 3275541"/>
                <a:gd name="connsiteY3" fmla="*/ 509960 h 2472490"/>
                <a:gd name="connsiteX4" fmla="*/ 245858 w 3275541"/>
                <a:gd name="connsiteY4" fmla="*/ 319793 h 2472490"/>
                <a:gd name="connsiteX5" fmla="*/ 110513 w 3275541"/>
                <a:gd name="connsiteY5" fmla="*/ 0 h 2472490"/>
                <a:gd name="connsiteX6" fmla="*/ 3275541 w 3275541"/>
                <a:gd name="connsiteY6" fmla="*/ 0 h 2472490"/>
                <a:gd name="connsiteX7" fmla="*/ 3275541 w 3275541"/>
                <a:gd name="connsiteY7" fmla="*/ 1904601 h 2472490"/>
                <a:gd name="connsiteX8" fmla="*/ 3265630 w 3275541"/>
                <a:gd name="connsiteY8" fmla="*/ 1900212 h 2472490"/>
                <a:gd name="connsiteX9" fmla="*/ 3080272 w 3275541"/>
                <a:gd name="connsiteY9" fmla="*/ 1891416 h 2472490"/>
                <a:gd name="connsiteX10" fmla="*/ 2510672 w 3275541"/>
                <a:gd name="connsiteY10" fmla="*/ 2409786 h 2472490"/>
                <a:gd name="connsiteX11" fmla="*/ 1889347 w 3275541"/>
                <a:gd name="connsiteY11" fmla="*/ 2376841 h 2472490"/>
                <a:gd name="connsiteX12" fmla="*/ 1407876 w 3275541"/>
                <a:gd name="connsiteY12" fmla="*/ 1966857 h 2472490"/>
                <a:gd name="connsiteX13" fmla="*/ 305272 w 3275541"/>
                <a:gd name="connsiteY13" fmla="*/ 2070372 h 2472490"/>
                <a:gd name="connsiteX14" fmla="*/ 2919 w 3275541"/>
                <a:gd name="connsiteY14" fmla="*/ 1417210 h 2472490"/>
                <a:gd name="connsiteX15" fmla="*/ 557676 w 3275541"/>
                <a:gd name="connsiteY15" fmla="*/ 507079 h 2472490"/>
                <a:gd name="connsiteX16" fmla="*/ 126470 w 3275541"/>
                <a:gd name="connsiteY16" fmla="*/ 24916 h 247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75541" h="2472490">
                  <a:moveTo>
                    <a:pt x="245858" y="319793"/>
                  </a:moveTo>
                  <a:cubicBezTo>
                    <a:pt x="350884" y="319793"/>
                    <a:pt x="436025" y="404934"/>
                    <a:pt x="436025" y="509960"/>
                  </a:cubicBezTo>
                  <a:cubicBezTo>
                    <a:pt x="436025" y="614987"/>
                    <a:pt x="350884" y="700128"/>
                    <a:pt x="245858" y="700128"/>
                  </a:cubicBezTo>
                  <a:cubicBezTo>
                    <a:pt x="140832" y="700128"/>
                    <a:pt x="55691" y="614987"/>
                    <a:pt x="55691" y="509960"/>
                  </a:cubicBezTo>
                  <a:cubicBezTo>
                    <a:pt x="55691" y="404934"/>
                    <a:pt x="140832" y="319793"/>
                    <a:pt x="245858" y="319793"/>
                  </a:cubicBezTo>
                  <a:close/>
                  <a:moveTo>
                    <a:pt x="110513" y="0"/>
                  </a:moveTo>
                  <a:lnTo>
                    <a:pt x="3275541" y="0"/>
                  </a:lnTo>
                  <a:lnTo>
                    <a:pt x="3275541" y="1904601"/>
                  </a:lnTo>
                  <a:lnTo>
                    <a:pt x="3265630" y="1900212"/>
                  </a:lnTo>
                  <a:cubicBezTo>
                    <a:pt x="3208751" y="1880840"/>
                    <a:pt x="3148547" y="1873953"/>
                    <a:pt x="3080272" y="1891416"/>
                  </a:cubicBezTo>
                  <a:cubicBezTo>
                    <a:pt x="2853649" y="1949381"/>
                    <a:pt x="2804564" y="2254634"/>
                    <a:pt x="2510672" y="2409786"/>
                  </a:cubicBezTo>
                  <a:cubicBezTo>
                    <a:pt x="2290975" y="2525813"/>
                    <a:pt x="2100321" y="2460597"/>
                    <a:pt x="1889347" y="2376841"/>
                  </a:cubicBezTo>
                  <a:cubicBezTo>
                    <a:pt x="1604315" y="2263554"/>
                    <a:pt x="1647557" y="2072207"/>
                    <a:pt x="1407876" y="1966857"/>
                  </a:cubicBezTo>
                  <a:cubicBezTo>
                    <a:pt x="998013" y="1786630"/>
                    <a:pt x="650919" y="2247501"/>
                    <a:pt x="305272" y="2070372"/>
                  </a:cubicBezTo>
                  <a:cubicBezTo>
                    <a:pt x="92028" y="1960980"/>
                    <a:pt x="-19896" y="1655221"/>
                    <a:pt x="2919" y="1417210"/>
                  </a:cubicBezTo>
                  <a:cubicBezTo>
                    <a:pt x="47300" y="955530"/>
                    <a:pt x="588164" y="843432"/>
                    <a:pt x="557676" y="507079"/>
                  </a:cubicBezTo>
                  <a:cubicBezTo>
                    <a:pt x="536548" y="273980"/>
                    <a:pt x="263531" y="184342"/>
                    <a:pt x="126470" y="249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9D85DE-CAD3-4967-8430-DBC3AC0A4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57951" y="4114632"/>
              <a:ext cx="3334049" cy="2743368"/>
            </a:xfrm>
            <a:custGeom>
              <a:avLst/>
              <a:gdLst>
                <a:gd name="connsiteX0" fmla="*/ 2601260 w 3334049"/>
                <a:gd name="connsiteY0" fmla="*/ 1064 h 2743368"/>
                <a:gd name="connsiteX1" fmla="*/ 2847029 w 3334049"/>
                <a:gd name="connsiteY1" fmla="*/ 64154 h 2743368"/>
                <a:gd name="connsiteX2" fmla="*/ 3185879 w 3334049"/>
                <a:gd name="connsiteY2" fmla="*/ 346990 h 2743368"/>
                <a:gd name="connsiteX3" fmla="*/ 3288897 w 3334049"/>
                <a:gd name="connsiteY3" fmla="*/ 442388 h 2743368"/>
                <a:gd name="connsiteX4" fmla="*/ 3334049 w 3334049"/>
                <a:gd name="connsiteY4" fmla="*/ 471072 h 2743368"/>
                <a:gd name="connsiteX5" fmla="*/ 3334049 w 3334049"/>
                <a:gd name="connsiteY5" fmla="*/ 2743368 h 2743368"/>
                <a:gd name="connsiteX6" fmla="*/ 345799 w 3334049"/>
                <a:gd name="connsiteY6" fmla="*/ 2743368 h 2743368"/>
                <a:gd name="connsiteX7" fmla="*/ 305164 w 3334049"/>
                <a:gd name="connsiteY7" fmla="*/ 2702684 h 2743368"/>
                <a:gd name="connsiteX8" fmla="*/ 19 w 3334049"/>
                <a:gd name="connsiteY8" fmla="*/ 1782229 h 2743368"/>
                <a:gd name="connsiteX9" fmla="*/ 63152 w 3334049"/>
                <a:gd name="connsiteY9" fmla="*/ 1396508 h 2743368"/>
                <a:gd name="connsiteX10" fmla="*/ 474891 w 3334049"/>
                <a:gd name="connsiteY10" fmla="*/ 723735 h 2743368"/>
                <a:gd name="connsiteX11" fmla="*/ 960496 w 3334049"/>
                <a:gd name="connsiteY11" fmla="*/ 637964 h 2743368"/>
                <a:gd name="connsiteX12" fmla="*/ 1526048 w 3334049"/>
                <a:gd name="connsiteY12" fmla="*/ 666068 h 2743368"/>
                <a:gd name="connsiteX13" fmla="*/ 1923556 w 3334049"/>
                <a:gd name="connsiteY13" fmla="*/ 369440 h 2743368"/>
                <a:gd name="connsiteX14" fmla="*/ 2601260 w 3334049"/>
                <a:gd name="connsiteY14" fmla="*/ 1064 h 274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4049" h="2743368">
                  <a:moveTo>
                    <a:pt x="2601260" y="1064"/>
                  </a:moveTo>
                  <a:cubicBezTo>
                    <a:pt x="2682028" y="5824"/>
                    <a:pt x="2764118" y="26593"/>
                    <a:pt x="2847029" y="64154"/>
                  </a:cubicBezTo>
                  <a:cubicBezTo>
                    <a:pt x="2975650" y="122421"/>
                    <a:pt x="3085770" y="237985"/>
                    <a:pt x="3185879" y="346990"/>
                  </a:cubicBezTo>
                  <a:cubicBezTo>
                    <a:pt x="3219455" y="383541"/>
                    <a:pt x="3253843" y="415249"/>
                    <a:pt x="3288897" y="442388"/>
                  </a:cubicBezTo>
                  <a:lnTo>
                    <a:pt x="3334049" y="471072"/>
                  </a:lnTo>
                  <a:lnTo>
                    <a:pt x="3334049" y="2743368"/>
                  </a:lnTo>
                  <a:lnTo>
                    <a:pt x="345799" y="2743368"/>
                  </a:lnTo>
                  <a:lnTo>
                    <a:pt x="305164" y="2702684"/>
                  </a:lnTo>
                  <a:cubicBezTo>
                    <a:pt x="104459" y="2477031"/>
                    <a:pt x="2425" y="2154454"/>
                    <a:pt x="19" y="1782229"/>
                  </a:cubicBezTo>
                  <a:cubicBezTo>
                    <a:pt x="-995" y="1655152"/>
                    <a:pt x="41000" y="1525356"/>
                    <a:pt x="63152" y="1396508"/>
                  </a:cubicBezTo>
                  <a:cubicBezTo>
                    <a:pt x="129704" y="1122318"/>
                    <a:pt x="237010" y="877560"/>
                    <a:pt x="474891" y="723735"/>
                  </a:cubicBezTo>
                  <a:cubicBezTo>
                    <a:pt x="626647" y="625660"/>
                    <a:pt x="788918" y="614384"/>
                    <a:pt x="960496" y="637964"/>
                  </a:cubicBezTo>
                  <a:cubicBezTo>
                    <a:pt x="1146780" y="663470"/>
                    <a:pt x="1337707" y="678412"/>
                    <a:pt x="1526048" y="666068"/>
                  </a:cubicBezTo>
                  <a:cubicBezTo>
                    <a:pt x="1700514" y="654573"/>
                    <a:pt x="1813947" y="504701"/>
                    <a:pt x="1923556" y="369440"/>
                  </a:cubicBezTo>
                  <a:cubicBezTo>
                    <a:pt x="2128544" y="116603"/>
                    <a:pt x="2358955" y="-13214"/>
                    <a:pt x="2601260" y="10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CF1440-44A6-4323-B99F-A6E7EF36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107820">
              <a:off x="7440638" y="2266118"/>
              <a:ext cx="3091133" cy="2549251"/>
            </a:xfrm>
            <a:custGeom>
              <a:avLst/>
              <a:gdLst>
                <a:gd name="connsiteX0" fmla="*/ 423535 w 6666587"/>
                <a:gd name="connsiteY0" fmla="*/ 3916402 h 6019077"/>
                <a:gd name="connsiteX1" fmla="*/ 840979 w 6666587"/>
                <a:gd name="connsiteY1" fmla="*/ 4333846 h 6019077"/>
                <a:gd name="connsiteX2" fmla="*/ 423535 w 6666587"/>
                <a:gd name="connsiteY2" fmla="*/ 4751290 h 6019077"/>
                <a:gd name="connsiteX3" fmla="*/ 6091 w 6666587"/>
                <a:gd name="connsiteY3" fmla="*/ 4333846 h 6019077"/>
                <a:gd name="connsiteX4" fmla="*/ 423535 w 6666587"/>
                <a:gd name="connsiteY4" fmla="*/ 3916402 h 6019077"/>
                <a:gd name="connsiteX5" fmla="*/ 1989784 w 6666587"/>
                <a:gd name="connsiteY5" fmla="*/ 453 h 6019077"/>
                <a:gd name="connsiteX6" fmla="*/ 3353284 w 6666587"/>
                <a:gd name="connsiteY6" fmla="*/ 490276 h 6019077"/>
                <a:gd name="connsiteX7" fmla="*/ 4064420 w 6666587"/>
                <a:gd name="connsiteY7" fmla="*/ 570858 h 6019077"/>
                <a:gd name="connsiteX8" fmla="*/ 4534574 w 6666587"/>
                <a:gd name="connsiteY8" fmla="*/ 410362 h 6019077"/>
                <a:gd name="connsiteX9" fmla="*/ 6611024 w 6666587"/>
                <a:gd name="connsiteY9" fmla="*/ 1727288 h 6019077"/>
                <a:gd name="connsiteX10" fmla="*/ 5833213 w 6666587"/>
                <a:gd name="connsiteY10" fmla="*/ 3683152 h 6019077"/>
                <a:gd name="connsiteX11" fmla="*/ 5553844 w 6666587"/>
                <a:gd name="connsiteY11" fmla="*/ 4357712 h 6019077"/>
                <a:gd name="connsiteX12" fmla="*/ 5556320 w 6666587"/>
                <a:gd name="connsiteY12" fmla="*/ 4369809 h 6019077"/>
                <a:gd name="connsiteX13" fmla="*/ 4814609 w 6666587"/>
                <a:gd name="connsiteY13" fmla="*/ 5547766 h 6019077"/>
                <a:gd name="connsiteX14" fmla="*/ 4227964 w 6666587"/>
                <a:gd name="connsiteY14" fmla="*/ 5523668 h 6019077"/>
                <a:gd name="connsiteX15" fmla="*/ 3597314 w 6666587"/>
                <a:gd name="connsiteY15" fmla="*/ 5649017 h 6019077"/>
                <a:gd name="connsiteX16" fmla="*/ 2945899 w 6666587"/>
                <a:gd name="connsiteY16" fmla="*/ 5979915 h 6019077"/>
                <a:gd name="connsiteX17" fmla="*/ 1124434 w 6666587"/>
                <a:gd name="connsiteY17" fmla="*/ 4860537 h 6019077"/>
                <a:gd name="connsiteX18" fmla="*/ 1096906 w 6666587"/>
                <a:gd name="connsiteY18" fmla="*/ 4273607 h 6019077"/>
                <a:gd name="connsiteX19" fmla="*/ 1096811 w 6666587"/>
                <a:gd name="connsiteY19" fmla="*/ 4273607 h 6019077"/>
                <a:gd name="connsiteX20" fmla="*/ 835635 w 6666587"/>
                <a:gd name="connsiteY20" fmla="*/ 3666959 h 6019077"/>
                <a:gd name="connsiteX21" fmla="*/ 198 w 6666587"/>
                <a:gd name="connsiteY21" fmla="*/ 2032755 h 6019077"/>
                <a:gd name="connsiteX22" fmla="*/ 1068902 w 6666587"/>
                <a:gd name="connsiteY22" fmla="*/ 239197 h 6019077"/>
                <a:gd name="connsiteX23" fmla="*/ 1989784 w 6666587"/>
                <a:gd name="connsiteY23" fmla="*/ 453 h 60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6587" h="6019077">
                  <a:moveTo>
                    <a:pt x="423535" y="3916402"/>
                  </a:moveTo>
                  <a:cubicBezTo>
                    <a:pt x="654083" y="3916402"/>
                    <a:pt x="840979" y="4103298"/>
                    <a:pt x="840979" y="4333846"/>
                  </a:cubicBezTo>
                  <a:cubicBezTo>
                    <a:pt x="840979" y="4564394"/>
                    <a:pt x="654083" y="4751290"/>
                    <a:pt x="423535" y="4751290"/>
                  </a:cubicBezTo>
                  <a:cubicBezTo>
                    <a:pt x="192987" y="4751290"/>
                    <a:pt x="6091" y="4564394"/>
                    <a:pt x="6091" y="4333846"/>
                  </a:cubicBezTo>
                  <a:cubicBezTo>
                    <a:pt x="6091" y="4103298"/>
                    <a:pt x="192987" y="3916402"/>
                    <a:pt x="423535" y="3916402"/>
                  </a:cubicBezTo>
                  <a:close/>
                  <a:moveTo>
                    <a:pt x="1989784" y="453"/>
                  </a:moveTo>
                  <a:cubicBezTo>
                    <a:pt x="2497478" y="-10315"/>
                    <a:pt x="2981154" y="171129"/>
                    <a:pt x="3353284" y="490276"/>
                  </a:cubicBezTo>
                  <a:cubicBezTo>
                    <a:pt x="3551212" y="660012"/>
                    <a:pt x="3831724" y="688587"/>
                    <a:pt x="4064420" y="570858"/>
                  </a:cubicBezTo>
                  <a:cubicBezTo>
                    <a:pt x="4212915" y="495876"/>
                    <a:pt x="4371221" y="441862"/>
                    <a:pt x="4534574" y="410362"/>
                  </a:cubicBezTo>
                  <a:cubicBezTo>
                    <a:pt x="5462118" y="230434"/>
                    <a:pt x="6378519" y="811936"/>
                    <a:pt x="6611024" y="1727288"/>
                  </a:cubicBezTo>
                  <a:cubicBezTo>
                    <a:pt x="6802477" y="2478877"/>
                    <a:pt x="6488532" y="3268281"/>
                    <a:pt x="5833213" y="3683152"/>
                  </a:cubicBezTo>
                  <a:cubicBezTo>
                    <a:pt x="5607374" y="3826122"/>
                    <a:pt x="5498790" y="4096251"/>
                    <a:pt x="5553844" y="4357712"/>
                  </a:cubicBezTo>
                  <a:cubicBezTo>
                    <a:pt x="5554702" y="4361713"/>
                    <a:pt x="5555464" y="4365714"/>
                    <a:pt x="5556320" y="4369809"/>
                  </a:cubicBezTo>
                  <a:cubicBezTo>
                    <a:pt x="5659953" y="4893779"/>
                    <a:pt x="5332103" y="5414416"/>
                    <a:pt x="4814609" y="5547766"/>
                  </a:cubicBezTo>
                  <a:cubicBezTo>
                    <a:pt x="4620966" y="5597963"/>
                    <a:pt x="4416845" y="5589571"/>
                    <a:pt x="4227964" y="5523668"/>
                  </a:cubicBezTo>
                  <a:cubicBezTo>
                    <a:pt x="4011556" y="5448039"/>
                    <a:pt x="3770574" y="5498998"/>
                    <a:pt x="3597314" y="5649017"/>
                  </a:cubicBezTo>
                  <a:cubicBezTo>
                    <a:pt x="3410434" y="5810799"/>
                    <a:pt x="3186786" y="5924404"/>
                    <a:pt x="2945899" y="5979915"/>
                  </a:cubicBezTo>
                  <a:cubicBezTo>
                    <a:pt x="2138465" y="6167081"/>
                    <a:pt x="1321601" y="5665304"/>
                    <a:pt x="1124434" y="4860537"/>
                  </a:cubicBezTo>
                  <a:cubicBezTo>
                    <a:pt x="1077094" y="4668551"/>
                    <a:pt x="1067759" y="4469174"/>
                    <a:pt x="1096906" y="4273607"/>
                  </a:cubicBezTo>
                  <a:lnTo>
                    <a:pt x="1096811" y="4273607"/>
                  </a:lnTo>
                  <a:cubicBezTo>
                    <a:pt x="1131958" y="4039101"/>
                    <a:pt x="1027278" y="3806500"/>
                    <a:pt x="835635" y="3666959"/>
                  </a:cubicBezTo>
                  <a:cubicBezTo>
                    <a:pt x="344241" y="3309105"/>
                    <a:pt x="9723" y="2729604"/>
                    <a:pt x="198" y="2032755"/>
                  </a:cubicBezTo>
                  <a:cubicBezTo>
                    <a:pt x="-10375" y="1282185"/>
                    <a:pt x="402152" y="583907"/>
                    <a:pt x="1068902" y="239197"/>
                  </a:cubicBezTo>
                  <a:cubicBezTo>
                    <a:pt x="1371905" y="82570"/>
                    <a:pt x="1685168" y="6914"/>
                    <a:pt x="1989784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C01498E-F5C2-EE51-EECD-2AF4478E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7422471" cy="1154711"/>
          </a:xfrm>
        </p:spPr>
        <p:txBody>
          <a:bodyPr>
            <a:normAutofit/>
          </a:bodyPr>
          <a:lstStyle/>
          <a:p>
            <a:r>
              <a:rPr lang="fr-FR" dirty="0"/>
              <a:t>Framework côté employé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0716A-1239-D2A7-1D47-C29923E7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5992365" cy="3174788"/>
          </a:xfrm>
        </p:spPr>
        <p:txBody>
          <a:bodyPr anchor="t">
            <a:normAutofit/>
          </a:bodyPr>
          <a:lstStyle/>
          <a:p>
            <a:r>
              <a:rPr lang="fr-FR" dirty="0"/>
              <a:t>- </a:t>
            </a:r>
            <a:r>
              <a:rPr lang="fr-FR" dirty="0" err="1"/>
              <a:t>VueJS</a:t>
            </a:r>
            <a:endParaRPr lang="fr-FR" dirty="0"/>
          </a:p>
          <a:p>
            <a:r>
              <a:rPr lang="fr-FR" dirty="0"/>
              <a:t>- Vite</a:t>
            </a:r>
          </a:p>
          <a:p>
            <a:r>
              <a:rPr lang="fr-FR" dirty="0"/>
              <a:t>- </a:t>
            </a:r>
            <a:r>
              <a:rPr lang="fr-FR" dirty="0" err="1"/>
              <a:t>Typescript</a:t>
            </a:r>
            <a:endParaRPr lang="fr-FR" dirty="0"/>
          </a:p>
        </p:txBody>
      </p:sp>
      <p:pic>
        <p:nvPicPr>
          <p:cNvPr id="8" name="Image 7" descr="Une image contenant Graphique, Caractère coloré, symbole, créativité&#10;&#10;Description générée automatiquement">
            <a:extLst>
              <a:ext uri="{FF2B5EF4-FFF2-40B4-BE49-F238E27FC236}">
                <a16:creationId xmlns:a16="http://schemas.microsoft.com/office/drawing/2014/main" id="{19F2FC0E-2F2B-5C2D-7FD3-EAFEC4AC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483" y="4792036"/>
            <a:ext cx="1346679" cy="1346679"/>
          </a:xfrm>
          <a:prstGeom prst="rect">
            <a:avLst/>
          </a:prstGeom>
        </p:spPr>
      </p:pic>
      <p:pic>
        <p:nvPicPr>
          <p:cNvPr id="6" name="Image 5" descr="Une image contenant Graphique, logo, cercle, Police&#10;&#10;Description générée automatiquement">
            <a:extLst>
              <a:ext uri="{FF2B5EF4-FFF2-40B4-BE49-F238E27FC236}">
                <a16:creationId xmlns:a16="http://schemas.microsoft.com/office/drawing/2014/main" id="{4A6F5C5B-01A8-918B-2C00-2AFC37DC7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736" y="231137"/>
            <a:ext cx="1792946" cy="1792946"/>
          </a:xfrm>
          <a:prstGeom prst="rect">
            <a:avLst/>
          </a:prstGeom>
        </p:spPr>
      </p:pic>
      <p:pic>
        <p:nvPicPr>
          <p:cNvPr id="10" name="Image 9" descr="Une image contenant Graphique, Caractère coloré, graphisme, capture d’écran&#10;&#10;Description générée automatiquement">
            <a:extLst>
              <a:ext uri="{FF2B5EF4-FFF2-40B4-BE49-F238E27FC236}">
                <a16:creationId xmlns:a16="http://schemas.microsoft.com/office/drawing/2014/main" id="{CF955C10-C173-966D-B5CA-3F8E3137C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81" y="2763053"/>
            <a:ext cx="1792946" cy="15553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7EC15-FD5F-4912-6467-A82217B3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4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C1BB4-CD78-9C9F-9B2D-EBB3F7B6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5"/>
            <a:ext cx="10972800" cy="1325563"/>
          </a:xfrm>
        </p:spPr>
        <p:txBody>
          <a:bodyPr/>
          <a:lstStyle/>
          <a:p>
            <a:r>
              <a:rPr lang="fr-FR" dirty="0"/>
              <a:t>Changement d’</a:t>
            </a:r>
            <a:r>
              <a:rPr lang="fr-FR" dirty="0" err="1"/>
              <a:t>êtat</a:t>
            </a:r>
            <a:r>
              <a:rPr lang="fr-FR" dirty="0"/>
              <a:t> d’une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034BA-404D-FB61-B08D-78E273BD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3624072" cy="4036534"/>
          </a:xfrm>
        </p:spPr>
        <p:txBody>
          <a:bodyPr/>
          <a:lstStyle/>
          <a:p>
            <a:r>
              <a:rPr lang="fr-FR" dirty="0"/>
              <a:t>- Etapes de changement d’</a:t>
            </a:r>
            <a:r>
              <a:rPr lang="fr-FR" dirty="0" err="1"/>
              <a:t>etat</a:t>
            </a:r>
            <a:r>
              <a:rPr lang="fr-FR" dirty="0"/>
              <a:t> d’une commande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7B5DA85-A407-404A-15EA-3F591A04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883349"/>
            <a:ext cx="6734688" cy="4187371"/>
          </a:xfrm>
          <a:prstGeom prst="rect">
            <a:avLst/>
          </a:prstGeom>
        </p:spPr>
      </p:pic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6A4BFFC-0AA5-A188-61BD-1EF9DC1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5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7E101-BD3C-80B6-4669-C3B1257D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79387"/>
            <a:ext cx="10972800" cy="1325563"/>
          </a:xfrm>
        </p:spPr>
        <p:txBody>
          <a:bodyPr/>
          <a:lstStyle/>
          <a:p>
            <a:r>
              <a:rPr lang="fr-FR" dirty="0"/>
              <a:t>Changement d’</a:t>
            </a:r>
            <a:r>
              <a:rPr lang="fr-FR" dirty="0" err="1"/>
              <a:t>êtat</a:t>
            </a:r>
            <a:r>
              <a:rPr lang="fr-FR" dirty="0"/>
              <a:t> d’une commande</a:t>
            </a:r>
          </a:p>
        </p:txBody>
      </p:sp>
      <p:pic>
        <p:nvPicPr>
          <p:cNvPr id="7" name="Espace réservé du contenu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3BBBD25-F27A-BCA4-711E-E857A8FED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19200"/>
            <a:ext cx="11468100" cy="4922839"/>
          </a:xfrm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A1D4808-8C8F-4145-3167-B034CEA9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3FEAB-B803-BCEF-2B99-C46EE8B5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avec le côté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1599C-F055-4E63-8832-8D710EB72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3468624" cy="4036534"/>
          </a:xfrm>
        </p:spPr>
        <p:txBody>
          <a:bodyPr/>
          <a:lstStyle/>
          <a:p>
            <a:r>
              <a:rPr lang="fr-FR" dirty="0"/>
              <a:t>- Synchronisation en direct</a:t>
            </a:r>
          </a:p>
        </p:txBody>
      </p:sp>
      <p:pic>
        <p:nvPicPr>
          <p:cNvPr id="6" name="Image 5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D537341A-9601-1396-E840-8C8B2CFA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96" y="2465805"/>
            <a:ext cx="6115904" cy="3115110"/>
          </a:xfrm>
          <a:prstGeom prst="rect">
            <a:avLst/>
          </a:prstGeom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CEBB4D6-70D4-5F4D-9CE1-9066208E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B925F-F499-8DCB-D2FF-2FB6A908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customisée</a:t>
            </a:r>
          </a:p>
        </p:txBody>
      </p:sp>
      <p:pic>
        <p:nvPicPr>
          <p:cNvPr id="6" name="Image 5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BEAE0D93-2DAF-7351-7993-C60ADD4B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99" y="1470381"/>
            <a:ext cx="5029902" cy="4715533"/>
          </a:xfrm>
          <a:prstGeom prst="rect">
            <a:avLst/>
          </a:prstGeom>
        </p:spPr>
      </p:pic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4AB82A7-78C9-4383-78FE-8E9F399E9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9" y="1470380"/>
            <a:ext cx="6486876" cy="4715533"/>
          </a:xfrm>
          <a:prstGeom prst="rect">
            <a:avLst/>
          </a:prstGeom>
        </p:spPr>
      </p:pic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BC38E90-C018-F70A-E36E-3738AD76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8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9A6704-E57E-6AD1-5968-AC6AA428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600"/>
              <a:t>Tests et Assurance Qualité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4B265-9F3E-C6FB-6D3C-0CE2A504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54" y="669856"/>
            <a:ext cx="394014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/>
              <a:t>- Test UAT</a:t>
            </a:r>
          </a:p>
        </p:txBody>
      </p:sp>
      <p:pic>
        <p:nvPicPr>
          <p:cNvPr id="8" name="Image 7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326DC99D-0669-1C00-2F8D-5BE0FCEE7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" y="3429000"/>
            <a:ext cx="11506200" cy="281086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54AFF-2961-EEB9-4298-C6E4A125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F646F3F-274D-499B-ABBE-824EB4ABDC3D}" type="slidenum">
              <a:rPr lang="en-US" spc="200" smtClean="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36</a:t>
            </a:fld>
            <a:endParaRPr lang="en-US" spc="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82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EA3C2-C459-CED9-0B9E-E7D1A95C4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4336B2-15DB-30D5-D54F-A3B38C480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E043AF7-55EC-475A-5499-144EFB9B2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315F343E-262C-502A-3DD0-8C10A13A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C4C4C-3169-5BCC-F37E-2F45A8B10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3D0385-DB17-15A4-822D-A4BE98990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7C2D1-6407-5812-6DA0-EB85142F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600"/>
              <a:t>Tests et Assurance Qualité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3B7E9-5028-1519-6EE1-C3F30856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54" y="669856"/>
            <a:ext cx="394014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dirty="0"/>
              <a:t>- </a:t>
            </a:r>
            <a:r>
              <a:rPr lang="en-US" dirty="0" err="1"/>
              <a:t>Amélioration</a:t>
            </a:r>
            <a:r>
              <a:rPr lang="en-US" dirty="0"/>
              <a:t> et tests </a:t>
            </a:r>
            <a:r>
              <a:rPr lang="en-US" dirty="0" err="1"/>
              <a:t>futurs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02E38F-8CE2-8A92-8701-7B2758E4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F646F3F-274D-499B-ABBE-824EB4ABDC3D}" type="slidenum">
              <a:rPr lang="en-US" spc="200" smtClean="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37</a:t>
            </a:fld>
            <a:endParaRPr lang="en-US" spc="200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4DA6F9C-3D53-50E9-B6EE-422008F0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84" y="3368350"/>
            <a:ext cx="256258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4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A2AEA-9C8A-CD7A-4AAC-ACC54C32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fr-FR" dirty="0"/>
              <a:t>Gestion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4AEE9-643B-2B3C-FF2D-0F4D284C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r>
              <a:rPr lang="fr-FR" dirty="0"/>
              <a:t>- Trello</a:t>
            </a:r>
          </a:p>
        </p:txBody>
      </p:sp>
      <p:pic>
        <p:nvPicPr>
          <p:cNvPr id="6" name="Image 5" descr="Une image contenant capture d’écran, texte, Appareil électronique, clavier&#10;&#10;Description générée automatiquement">
            <a:extLst>
              <a:ext uri="{FF2B5EF4-FFF2-40B4-BE49-F238E27FC236}">
                <a16:creationId xmlns:a16="http://schemas.microsoft.com/office/drawing/2014/main" id="{B7EB48AE-F9F0-A514-E19E-6B11C0562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343276"/>
            <a:ext cx="11477625" cy="2667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40A57F-3B2F-0980-214E-3033E3E0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82E0AC-B064-5149-7A53-A723A0DA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fr-FR" dirty="0"/>
              <a:t>Gestion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6C38-8EBF-5E77-F46F-5965B71D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/>
          </a:bodyPr>
          <a:lstStyle/>
          <a:p>
            <a:r>
              <a:rPr lang="fr-FR" dirty="0"/>
              <a:t>- Méthode Moscow</a:t>
            </a:r>
          </a:p>
        </p:txBody>
      </p:sp>
      <p:pic>
        <p:nvPicPr>
          <p:cNvPr id="6" name="Image 5" descr="Une image contenant texte, capture d’écran, Police, Marque&#10;&#10;Description générée automatiquement">
            <a:extLst>
              <a:ext uri="{FF2B5EF4-FFF2-40B4-BE49-F238E27FC236}">
                <a16:creationId xmlns:a16="http://schemas.microsoft.com/office/drawing/2014/main" id="{CB5F8F9E-C7FB-36B8-B5BB-5C772B268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88" y="3198205"/>
            <a:ext cx="6200775" cy="296227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29BBC6-0F6A-7CEE-C945-1FD0A189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7A3F58-C3F8-0089-86E0-5B854941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anchor="ctr">
            <a:normAutofit/>
          </a:bodyPr>
          <a:lstStyle/>
          <a:p>
            <a:r>
              <a:rPr lang="fr-FR" dirty="0"/>
              <a:t>Framework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BB04C-30B9-7719-87F4-9CD442D8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998" y="552782"/>
            <a:ext cx="4887402" cy="162587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sz="1700" dirty="0"/>
              <a:t>- </a:t>
            </a:r>
            <a:r>
              <a:rPr lang="fr-FR" dirty="0"/>
              <a:t>Symfony</a:t>
            </a:r>
          </a:p>
          <a:p>
            <a:pPr>
              <a:lnSpc>
                <a:spcPct val="100000"/>
              </a:lnSpc>
            </a:pPr>
            <a:r>
              <a:rPr lang="fr-FR" dirty="0"/>
              <a:t>- </a:t>
            </a:r>
            <a:r>
              <a:rPr lang="fr-FR" dirty="0" err="1"/>
              <a:t>Webpack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- Bootstrap</a:t>
            </a:r>
          </a:p>
          <a:p>
            <a:pPr>
              <a:lnSpc>
                <a:spcPct val="100000"/>
              </a:lnSpc>
            </a:pPr>
            <a:r>
              <a:rPr lang="fr-FR" dirty="0"/>
              <a:t>- </a:t>
            </a:r>
            <a:r>
              <a:rPr lang="fr-FR" dirty="0" err="1"/>
              <a:t>Twig</a:t>
            </a:r>
            <a:endParaRPr lang="fr-FR" dirty="0"/>
          </a:p>
        </p:txBody>
      </p:sp>
      <p:pic>
        <p:nvPicPr>
          <p:cNvPr id="10" name="Image 9" descr="Une image contenant plante, plante d’intérieur, Plante terrestre, fleur&#10;&#10;Description générée automatiquement">
            <a:extLst>
              <a:ext uri="{FF2B5EF4-FFF2-40B4-BE49-F238E27FC236}">
                <a16:creationId xmlns:a16="http://schemas.microsoft.com/office/drawing/2014/main" id="{D7AD8387-4524-ED9F-A819-0C7F50405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08" y="3428999"/>
            <a:ext cx="1848921" cy="2790825"/>
          </a:xfrm>
          <a:prstGeom prst="rect">
            <a:avLst/>
          </a:prstGeom>
        </p:spPr>
      </p:pic>
      <p:pic>
        <p:nvPicPr>
          <p:cNvPr id="6" name="Image 5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C2C2AC38-0BA7-B708-5680-E53041800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23" y="3565525"/>
            <a:ext cx="2317454" cy="2790825"/>
          </a:xfrm>
          <a:prstGeom prst="rect">
            <a:avLst/>
          </a:prstGeom>
        </p:spPr>
      </p:pic>
      <p:pic>
        <p:nvPicPr>
          <p:cNvPr id="8" name="Image 7" descr="Une image contenant Symétrie, carré, motif, Rectangle&#10;&#10;Description générée automatiquement">
            <a:extLst>
              <a:ext uri="{FF2B5EF4-FFF2-40B4-BE49-F238E27FC236}">
                <a16:creationId xmlns:a16="http://schemas.microsoft.com/office/drawing/2014/main" id="{3D4FB7F1-3692-CA12-975C-E52A06E9C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96" y="3428999"/>
            <a:ext cx="2462902" cy="2790825"/>
          </a:xfrm>
          <a:prstGeom prst="rect">
            <a:avLst/>
          </a:prstGeom>
        </p:spPr>
      </p:pic>
      <p:sp>
        <p:nvSpPr>
          <p:cNvPr id="11" name="Espace réservé du numéro de diapositive 14">
            <a:extLst>
              <a:ext uri="{FF2B5EF4-FFF2-40B4-BE49-F238E27FC236}">
                <a16:creationId xmlns:a16="http://schemas.microsoft.com/office/drawing/2014/main" id="{4BF61186-9DCC-1639-EDBD-BAEB072C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1447801" cy="204002"/>
          </a:xfrm>
        </p:spPr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00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74C33-65CD-0FCA-DCB3-EB27B9D0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1D65B-7DA7-4CA6-B1CB-F8AF250B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156826-DD9A-F895-FFBE-D67EEE20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25A17-4B3F-47CE-7B87-0BC52239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 et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0D2F0-1BF8-D479-9767-A7DEACF4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Balises</a:t>
            </a:r>
          </a:p>
          <a:p>
            <a:r>
              <a:rPr lang="fr-FR" dirty="0"/>
              <a:t>- Contraste</a:t>
            </a:r>
          </a:p>
          <a:p>
            <a:r>
              <a:rPr lang="fr-FR" dirty="0"/>
              <a:t>- Images</a:t>
            </a:r>
          </a:p>
          <a:p>
            <a:r>
              <a:rPr lang="fr-FR" dirty="0"/>
              <a:t>- Minification</a:t>
            </a:r>
          </a:p>
          <a:p>
            <a:r>
              <a:rPr lang="fr-FR" dirty="0"/>
              <a:t>- Mise en cache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80589B-47F1-EFFC-09D3-F49302FA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8D1FCE-A861-2861-CCA8-8FC62197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4966"/>
            <a:ext cx="6434276" cy="225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1F55B3-1F0E-94E6-498B-5759D2BFC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4" y="2572255"/>
            <a:ext cx="2124371" cy="266737"/>
          </a:xfrm>
          <a:prstGeom prst="rect">
            <a:avLst/>
          </a:prstGeom>
        </p:spPr>
      </p:pic>
      <p:pic>
        <p:nvPicPr>
          <p:cNvPr id="12" name="Image 11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3BD8697-7471-3287-69EB-3124BFB1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85" y="2103371"/>
            <a:ext cx="3569488" cy="2070151"/>
          </a:xfrm>
          <a:prstGeom prst="rect">
            <a:avLst/>
          </a:prstGeom>
        </p:spPr>
      </p:pic>
      <p:pic>
        <p:nvPicPr>
          <p:cNvPr id="22" name="Image 2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1DE7D6FA-6A83-6993-D4E1-5E1BF7F82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82" y="3906538"/>
            <a:ext cx="3692336" cy="21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548A8F-8A54-ABC8-5EAD-664B911B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fr-FR" dirty="0"/>
              <a:t>Mentions Légales</a:t>
            </a:r>
          </a:p>
        </p:txBody>
      </p:sp>
      <p:pic>
        <p:nvPicPr>
          <p:cNvPr id="6" name="Image 5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37B155CA-3016-9B5A-2994-BF7217CAC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r="37004" b="1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13182-2F08-09C0-7008-957BF18C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>
            <a:normAutofit/>
          </a:bodyPr>
          <a:lstStyle/>
          <a:p>
            <a:r>
              <a:rPr lang="fr-FR" dirty="0"/>
              <a:t>- CGV</a:t>
            </a:r>
          </a:p>
          <a:p>
            <a:r>
              <a:rPr lang="fr-FR" dirty="0"/>
              <a:t>- CGU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AFB04-7703-796C-345C-C45F684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F104A-E248-9524-75C1-D452BB3B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fr-FR" dirty="0"/>
              <a:t>Création d’une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935CC-5600-97BF-D3ED-A3118DFD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fr-FR" dirty="0"/>
              <a:t>- Formulaire</a:t>
            </a:r>
          </a:p>
          <a:p>
            <a:r>
              <a:rPr lang="fr-FR" dirty="0"/>
              <a:t>- Heure de ramassage</a:t>
            </a:r>
          </a:p>
        </p:txBody>
      </p:sp>
      <p:pic>
        <p:nvPicPr>
          <p:cNvPr id="6" name="Image 5" descr="Une image contenant texte, capture d’écran, reçu, Police&#10;&#10;Description générée automatiquement">
            <a:extLst>
              <a:ext uri="{FF2B5EF4-FFF2-40B4-BE49-F238E27FC236}">
                <a16:creationId xmlns:a16="http://schemas.microsoft.com/office/drawing/2014/main" id="{1B35B887-5516-692D-C175-1A4EA595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26" y="2859325"/>
            <a:ext cx="5067488" cy="34458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238DD0-D502-73A5-7124-FB428FB6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E3D16B-2731-750D-9C56-B52A63C9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fr-FR" sz="4100"/>
              <a:t>Intégration du système de payement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CFE9B-901B-6E32-1004-1F0FC0B0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r>
              <a:rPr lang="fr-FR" dirty="0"/>
              <a:t>- </a:t>
            </a:r>
            <a:r>
              <a:rPr lang="fr-FR" dirty="0" err="1"/>
              <a:t>Stripe</a:t>
            </a:r>
            <a:r>
              <a:rPr lang="fr-FR" dirty="0"/>
              <a:t> / </a:t>
            </a:r>
            <a:r>
              <a:rPr lang="fr-FR" dirty="0" err="1"/>
              <a:t>Paypal</a:t>
            </a:r>
            <a:endParaRPr lang="fr-FR" dirty="0"/>
          </a:p>
          <a:p>
            <a:r>
              <a:rPr lang="fr-FR" dirty="0"/>
              <a:t>- Sécurité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FC3F2EA-C6EA-5975-AED2-E1056EE6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6" y="869338"/>
            <a:ext cx="4289283" cy="494441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1AAFA2-589E-C116-8386-140FAC36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E2C962-7D7A-520F-1E2B-A31BCC23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97329"/>
            <a:ext cx="5934075" cy="1922496"/>
          </a:xfrm>
        </p:spPr>
        <p:txBody>
          <a:bodyPr anchor="ctr">
            <a:normAutofit/>
          </a:bodyPr>
          <a:lstStyle/>
          <a:p>
            <a:r>
              <a:rPr lang="fr-FR" dirty="0"/>
              <a:t>Suivi de commande</a:t>
            </a:r>
          </a:p>
        </p:txBody>
      </p:sp>
      <p:pic>
        <p:nvPicPr>
          <p:cNvPr id="6" name="Image 5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CBB9992-AF63-CB3F-F96A-31063A2A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89"/>
          <a:stretch/>
        </p:blipFill>
        <p:spPr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98DE3-54B0-57C1-0CF5-5C8B5351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04" y="4297329"/>
            <a:ext cx="4669996" cy="1922496"/>
          </a:xfrm>
        </p:spPr>
        <p:txBody>
          <a:bodyPr anchor="ctr">
            <a:normAutofit/>
          </a:bodyPr>
          <a:lstStyle/>
          <a:p>
            <a:r>
              <a:rPr lang="fr-FR" dirty="0"/>
              <a:t>- Temps réel</a:t>
            </a:r>
          </a:p>
          <a:p>
            <a:r>
              <a:rPr lang="fr-FR" dirty="0"/>
              <a:t>- Interface clair et visible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FF64BB-CA29-EB30-1217-3EE5AC3F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273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458</Words>
  <Application>Microsoft Office PowerPoint</Application>
  <PresentationFormat>Grand écran</PresentationFormat>
  <Paragraphs>161</Paragraphs>
  <Slides>40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Avenir Next LT Pro</vt:lpstr>
      <vt:lpstr>Calibri</vt:lpstr>
      <vt:lpstr>Times New Roman</vt:lpstr>
      <vt:lpstr>SplashVTI</vt:lpstr>
      <vt:lpstr>Dossier de synthèse</vt:lpstr>
      <vt:lpstr>Introduction</vt:lpstr>
      <vt:lpstr>Figma</vt:lpstr>
      <vt:lpstr>Framework Front-end</vt:lpstr>
      <vt:lpstr>Accessibilité et Performance</vt:lpstr>
      <vt:lpstr>Mentions Légales</vt:lpstr>
      <vt:lpstr>Création d’une commande</vt:lpstr>
      <vt:lpstr>Intégration du système de payement</vt:lpstr>
      <vt:lpstr>Suivi de commande</vt:lpstr>
      <vt:lpstr>Glassmorphism</vt:lpstr>
      <vt:lpstr>RGPD (Règlement Général de Protection des Données)</vt:lpstr>
      <vt:lpstr>SEO (Search Method Engine)</vt:lpstr>
      <vt:lpstr>Responsive Design</vt:lpstr>
      <vt:lpstr>Framework Back-end</vt:lpstr>
      <vt:lpstr>MCD et MLD</vt:lpstr>
      <vt:lpstr>Doctrine</vt:lpstr>
      <vt:lpstr>Failles de sécurité</vt:lpstr>
      <vt:lpstr>Présentation PowerPoint</vt:lpstr>
      <vt:lpstr>Présentation PowerPoint</vt:lpstr>
      <vt:lpstr>Création d’une commande</vt:lpstr>
      <vt:lpstr>Présentation PowerPoint</vt:lpstr>
      <vt:lpstr>Présentation PowerPoint</vt:lpstr>
      <vt:lpstr>Mise en avant de produits</vt:lpstr>
      <vt:lpstr>Protection des données</vt:lpstr>
      <vt:lpstr>Facturation</vt:lpstr>
      <vt:lpstr>Désactivation d’un produit</vt:lpstr>
      <vt:lpstr>Information sur les allergènes</vt:lpstr>
      <vt:lpstr>CRUD de l’entité Produit</vt:lpstr>
      <vt:lpstr>APIRest</vt:lpstr>
      <vt:lpstr>APIRest</vt:lpstr>
      <vt:lpstr>Framework côté employé</vt:lpstr>
      <vt:lpstr>Changement d’êtat d’une commande</vt:lpstr>
      <vt:lpstr>Changement d’êtat d’une commande</vt:lpstr>
      <vt:lpstr>Intégration avec le côté client</vt:lpstr>
      <vt:lpstr>Authentification customisée</vt:lpstr>
      <vt:lpstr>Tests et Assurance Qualité</vt:lpstr>
      <vt:lpstr>Tests et Assurance Qualité</vt:lpstr>
      <vt:lpstr>Gestion des tâches</vt:lpstr>
      <vt:lpstr>Gestion des tâches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synthèse</dc:title>
  <dc:creator>Alexandre Schaffhauser</dc:creator>
  <cp:lastModifiedBy>Alexandre SCHAFFAUSER</cp:lastModifiedBy>
  <cp:revision>11</cp:revision>
  <dcterms:created xsi:type="dcterms:W3CDTF">2024-01-02T12:39:41Z</dcterms:created>
  <dcterms:modified xsi:type="dcterms:W3CDTF">2024-02-04T12:27:52Z</dcterms:modified>
</cp:coreProperties>
</file>