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6" r:id="rId7"/>
    <p:sldId id="268" r:id="rId8"/>
    <p:sldId id="265" r:id="rId9"/>
    <p:sldId id="261" r:id="rId10"/>
    <p:sldId id="2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1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3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70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23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12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08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05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21C6-3B55-4FFD-8F56-92AF6829E6A0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F48C-F635-4B15-BCC4-47AACEC02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0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0163" y="1129608"/>
            <a:ext cx="8522552" cy="2387600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accent5"/>
                </a:solidFill>
              </a:rPr>
              <a:t>Controle de </a:t>
            </a:r>
            <a:r>
              <a:rPr lang="pt-BR" b="1" dirty="0" smtClean="0">
                <a:solidFill>
                  <a:schemeClr val="accent5"/>
                </a:solidFill>
              </a:rPr>
              <a:t>Versão</a:t>
            </a:r>
            <a:r>
              <a:rPr lang="pt-BR" b="1" dirty="0" smtClean="0">
                <a:solidFill>
                  <a:schemeClr val="accent5"/>
                </a:solidFill>
              </a:rPr>
              <a:t/>
            </a:r>
            <a:br>
              <a:rPr lang="pt-BR" b="1" dirty="0" smtClean="0">
                <a:solidFill>
                  <a:schemeClr val="accent5"/>
                </a:solidFill>
              </a:rPr>
            </a:br>
            <a:r>
              <a:rPr lang="pt-BR" b="1" dirty="0" smtClean="0">
                <a:solidFill>
                  <a:schemeClr val="accent5"/>
                </a:solidFill>
              </a:rPr>
              <a:t>Controle de </a:t>
            </a:r>
            <a:r>
              <a:rPr lang="pt-BR" b="1" dirty="0" smtClean="0">
                <a:solidFill>
                  <a:schemeClr val="accent5"/>
                </a:solidFill>
              </a:rPr>
              <a:t>Mudanças</a:t>
            </a:r>
            <a:r>
              <a:rPr lang="pt-BR" b="1" dirty="0" smtClean="0">
                <a:solidFill>
                  <a:schemeClr val="accent5"/>
                </a:solidFill>
              </a:rPr>
              <a:t/>
            </a:r>
            <a:br>
              <a:rPr lang="pt-BR" b="1" dirty="0" smtClean="0">
                <a:solidFill>
                  <a:schemeClr val="accent5"/>
                </a:solidFill>
              </a:rPr>
            </a:br>
            <a:r>
              <a:rPr lang="pt-BR" b="1" dirty="0" smtClean="0">
                <a:solidFill>
                  <a:schemeClr val="accent5"/>
                </a:solidFill>
              </a:rPr>
              <a:t>Integração Continua</a:t>
            </a:r>
            <a:endParaRPr lang="pt-BR" b="1" dirty="0">
              <a:solidFill>
                <a:schemeClr val="accent5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09894" y="5446937"/>
            <a:ext cx="4816698" cy="1018258"/>
          </a:xfrm>
        </p:spPr>
        <p:txBody>
          <a:bodyPr/>
          <a:lstStyle/>
          <a:p>
            <a:r>
              <a:rPr lang="pt-BR" dirty="0" smtClean="0"/>
              <a:t>Alexandre H. Santos 26017189</a:t>
            </a:r>
          </a:p>
          <a:p>
            <a:r>
              <a:rPr lang="pt-BR" dirty="0" smtClean="0"/>
              <a:t>Márcio Franco Pureza 26146863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1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5681" y="444863"/>
            <a:ext cx="5201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  <a:latin typeface="Verdana" panose="020B0604030504040204" pitchFamily="34" charset="0"/>
              </a:rPr>
              <a:t>Cruise </a:t>
            </a:r>
            <a:r>
              <a:rPr lang="pt-BR" sz="3200" b="1" dirty="0" err="1">
                <a:solidFill>
                  <a:srgbClr val="0070C0"/>
                </a:solidFill>
                <a:latin typeface="Verdana" panose="020B0604030504040204" pitchFamily="34" charset="0"/>
              </a:rPr>
              <a:t>Control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9428" y="1470803"/>
            <a:ext cx="102940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0070C0"/>
                </a:solidFill>
              </a:rPr>
              <a:t>É </a:t>
            </a:r>
            <a:r>
              <a:rPr lang="pt-BR" sz="2800" b="1" dirty="0">
                <a:solidFill>
                  <a:srgbClr val="0070C0"/>
                </a:solidFill>
              </a:rPr>
              <a:t>um servidor de integração contínua, ele automatiza esta fase de integração de acordo com a sucessão das seguintes tarefas: recuperação de arquivos no SCM (</a:t>
            </a:r>
            <a:r>
              <a:rPr lang="pt-BR" sz="2800" b="1" dirty="0" err="1">
                <a:solidFill>
                  <a:srgbClr val="0070C0"/>
                </a:solidFill>
              </a:rPr>
              <a:t>Source</a:t>
            </a:r>
            <a:r>
              <a:rPr lang="pt-BR" sz="2800" b="1" dirty="0">
                <a:solidFill>
                  <a:srgbClr val="0070C0"/>
                </a:solidFill>
              </a:rPr>
              <a:t> </a:t>
            </a:r>
            <a:r>
              <a:rPr lang="pt-BR" sz="2800" b="1" dirty="0" err="1">
                <a:solidFill>
                  <a:srgbClr val="0070C0"/>
                </a:solidFill>
              </a:rPr>
              <a:t>Code</a:t>
            </a:r>
            <a:r>
              <a:rPr lang="pt-BR" sz="2800" b="1" dirty="0">
                <a:solidFill>
                  <a:srgbClr val="0070C0"/>
                </a:solidFill>
              </a:rPr>
              <a:t> Management), compilação do código fonte, criação do arquivo da aplicação (</a:t>
            </a:r>
            <a:r>
              <a:rPr lang="pt-BR" sz="2800" b="1" dirty="0" err="1">
                <a:solidFill>
                  <a:srgbClr val="0070C0"/>
                </a:solidFill>
              </a:rPr>
              <a:t>Ear</a:t>
            </a:r>
            <a:r>
              <a:rPr lang="pt-BR" sz="2800" b="1" dirty="0">
                <a:solidFill>
                  <a:srgbClr val="0070C0"/>
                </a:solidFill>
              </a:rPr>
              <a:t>, </a:t>
            </a:r>
            <a:r>
              <a:rPr lang="pt-BR" sz="2800" b="1" dirty="0" err="1">
                <a:solidFill>
                  <a:srgbClr val="0070C0"/>
                </a:solidFill>
              </a:rPr>
              <a:t>Jar</a:t>
            </a:r>
            <a:r>
              <a:rPr lang="pt-BR" sz="2800" b="1" dirty="0">
                <a:solidFill>
                  <a:srgbClr val="0070C0"/>
                </a:solidFill>
              </a:rPr>
              <a:t>, War, ...), implantação do arquivo, execução de uma série de testes (</a:t>
            </a:r>
            <a:r>
              <a:rPr lang="pt-BR" sz="2800" b="1" dirty="0" err="1">
                <a:solidFill>
                  <a:srgbClr val="0070C0"/>
                </a:solidFill>
              </a:rPr>
              <a:t>Junit</a:t>
            </a:r>
            <a:r>
              <a:rPr lang="pt-BR" sz="2800" b="1" dirty="0">
                <a:solidFill>
                  <a:srgbClr val="0070C0"/>
                </a:solidFill>
              </a:rPr>
              <a:t>), notificação do resultado (e-mail, </a:t>
            </a:r>
            <a:r>
              <a:rPr lang="pt-BR" sz="2800" b="1" dirty="0" err="1">
                <a:solidFill>
                  <a:srgbClr val="0070C0"/>
                </a:solidFill>
              </a:rPr>
              <a:t>rss</a:t>
            </a:r>
            <a:r>
              <a:rPr lang="pt-BR" sz="2800" b="1" dirty="0">
                <a:solidFill>
                  <a:srgbClr val="0070C0"/>
                </a:solidFill>
              </a:rPr>
              <a:t>, ...): </a:t>
            </a:r>
          </a:p>
        </p:txBody>
      </p:sp>
    </p:spTree>
    <p:extLst>
      <p:ext uri="{BB962C8B-B14F-4D97-AF65-F5344CB8AC3E}">
        <p14:creationId xmlns:p14="http://schemas.microsoft.com/office/powerpoint/2010/main" val="6970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00" y="54748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33195" y="2101248"/>
            <a:ext cx="10373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smtClean="0">
                <a:solidFill>
                  <a:schemeClr val="accent5"/>
                </a:solidFill>
              </a:rPr>
              <a:t>O </a:t>
            </a:r>
            <a:r>
              <a:rPr lang="pt-BR" sz="2800" b="1" dirty="0" err="1" smtClean="0">
                <a:solidFill>
                  <a:schemeClr val="accent5"/>
                </a:solidFill>
              </a:rPr>
              <a:t>Git</a:t>
            </a:r>
            <a:r>
              <a:rPr lang="pt-BR" sz="2800" b="1" dirty="0" smtClean="0">
                <a:solidFill>
                  <a:schemeClr val="accent5"/>
                </a:solidFill>
              </a:rPr>
              <a:t> é um sistema de controle de versão distribuído livre e de código aberto projetado para lidar com tudo, desde projetos pequenos a muito grandes com velocidade e eficiência.</a:t>
            </a:r>
          </a:p>
          <a:p>
            <a:pPr algn="just"/>
            <a:endParaRPr lang="pt-BR" sz="2800" b="1" dirty="0" smtClean="0">
              <a:solidFill>
                <a:schemeClr val="accent5"/>
              </a:solidFill>
            </a:endParaRPr>
          </a:p>
          <a:p>
            <a:pPr algn="just"/>
            <a:r>
              <a:rPr lang="pt-BR" sz="2800" b="1" dirty="0" smtClean="0">
                <a:solidFill>
                  <a:schemeClr val="accent5"/>
                </a:solidFill>
              </a:rPr>
              <a:t>O </a:t>
            </a:r>
            <a:r>
              <a:rPr lang="pt-BR" sz="2800" b="1" dirty="0" err="1" smtClean="0">
                <a:solidFill>
                  <a:schemeClr val="accent5"/>
                </a:solidFill>
              </a:rPr>
              <a:t>Git</a:t>
            </a:r>
            <a:r>
              <a:rPr lang="pt-BR" sz="2800" b="1" dirty="0" smtClean="0">
                <a:solidFill>
                  <a:schemeClr val="accent5"/>
                </a:solidFill>
              </a:rPr>
              <a:t> é fácil de aprender e tem uma pequena pegada com um desempenho rápido . </a:t>
            </a:r>
            <a:r>
              <a:rPr lang="pt-BR" sz="2800" b="1" dirty="0" err="1" smtClean="0">
                <a:solidFill>
                  <a:schemeClr val="accent5"/>
                </a:solidFill>
              </a:rPr>
              <a:t>Outclasse</a:t>
            </a:r>
            <a:r>
              <a:rPr lang="pt-BR" sz="2800" b="1" dirty="0" smtClean="0">
                <a:solidFill>
                  <a:schemeClr val="accent5"/>
                </a:solidFill>
              </a:rPr>
              <a:t> ferramentas SCM como </a:t>
            </a:r>
            <a:r>
              <a:rPr lang="pt-BR" sz="2800" b="1" dirty="0" err="1" smtClean="0">
                <a:solidFill>
                  <a:schemeClr val="accent5"/>
                </a:solidFill>
              </a:rPr>
              <a:t>Subversion</a:t>
            </a:r>
            <a:r>
              <a:rPr lang="pt-BR" sz="2800" b="1" dirty="0" smtClean="0">
                <a:solidFill>
                  <a:schemeClr val="accent5"/>
                </a:solidFill>
              </a:rPr>
              <a:t>, CVS, </a:t>
            </a:r>
            <a:r>
              <a:rPr lang="pt-BR" sz="2800" b="1" dirty="0" err="1" smtClean="0">
                <a:solidFill>
                  <a:schemeClr val="accent5"/>
                </a:solidFill>
              </a:rPr>
              <a:t>Perforce</a:t>
            </a:r>
            <a:r>
              <a:rPr lang="pt-BR" sz="2800" b="1" dirty="0" smtClean="0">
                <a:solidFill>
                  <a:schemeClr val="accent5"/>
                </a:solidFill>
              </a:rPr>
              <a:t> e </a:t>
            </a:r>
            <a:r>
              <a:rPr lang="pt-BR" sz="2800" b="1" dirty="0" err="1" smtClean="0">
                <a:solidFill>
                  <a:schemeClr val="accent5"/>
                </a:solidFill>
              </a:rPr>
              <a:t>ClearCase</a:t>
            </a:r>
            <a:r>
              <a:rPr lang="pt-BR" sz="2800" b="1" dirty="0" smtClean="0">
                <a:solidFill>
                  <a:schemeClr val="accent5"/>
                </a:solidFill>
              </a:rPr>
              <a:t> com recursos como ramificações locais baratas , áreas convenientes de teste e múltiplos fluxos de trabalho .</a:t>
            </a:r>
            <a:endParaRPr lang="pt-BR" sz="2800" b="1" dirty="0">
              <a:solidFill>
                <a:schemeClr val="accent5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23347" y="693246"/>
            <a:ext cx="7311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0" dirty="0" smtClean="0">
                <a:solidFill>
                  <a:schemeClr val="accent5"/>
                </a:solidFill>
                <a:effectLst/>
                <a:latin typeface="Georgia" panose="02040502050405020303" pitchFamily="18" charset="0"/>
              </a:rPr>
              <a:t>Ferramenta de controle de versão</a:t>
            </a:r>
            <a:endParaRPr lang="pt-BR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29" y="240866"/>
            <a:ext cx="1512306" cy="18147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85612" y="2295947"/>
            <a:ext cx="106250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solidFill>
                  <a:srgbClr val="0070C0"/>
                </a:solidFill>
              </a:rPr>
              <a:t>O Mercurial é um pouco mais complicado que o </a:t>
            </a:r>
            <a:r>
              <a:rPr lang="pt-BR" sz="2800" dirty="0" err="1" smtClean="0">
                <a:solidFill>
                  <a:srgbClr val="0070C0"/>
                </a:solidFill>
              </a:rPr>
              <a:t>Subversion</a:t>
            </a:r>
            <a:r>
              <a:rPr lang="pt-BR" sz="2800" dirty="0" smtClean="0">
                <a:solidFill>
                  <a:srgbClr val="0070C0"/>
                </a:solidFill>
              </a:rPr>
              <a:t> porque além dos conceitos de controle de versão centralizado, também é necessário entender conceitos básicos do controle de versão distribuído, tais como sincronização de repositórios e o registro do histórico em um grafo acíclico direcionado.</a:t>
            </a:r>
          </a:p>
          <a:p>
            <a:pPr algn="just"/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r>
              <a:rPr lang="pt-BR" sz="2800" dirty="0" smtClean="0">
                <a:solidFill>
                  <a:srgbClr val="0070C0"/>
                </a:solidFill>
              </a:rPr>
              <a:t>O Mercurial não possui nenhuma particularidade de implementação que fique exposta na estrutura do projeto ou nos comandos. Mesmo operações avançadas como </a:t>
            </a:r>
            <a:r>
              <a:rPr lang="pt-BR" sz="2800" dirty="0" err="1" smtClean="0">
                <a:solidFill>
                  <a:srgbClr val="0070C0"/>
                </a:solidFill>
              </a:rPr>
              <a:t>rebase</a:t>
            </a:r>
            <a:r>
              <a:rPr lang="pt-BR" sz="2800" dirty="0" smtClean="0">
                <a:solidFill>
                  <a:srgbClr val="0070C0"/>
                </a:solidFill>
              </a:rPr>
              <a:t>, por exemplo, exigem apenas conceitos básicos de controle de versão distribuído.</a:t>
            </a:r>
            <a:endParaRPr lang="pt-BR" sz="2800" dirty="0">
              <a:solidFill>
                <a:srgbClr val="0070C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33" y="721493"/>
            <a:ext cx="755359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2581" y="351951"/>
            <a:ext cx="1081825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5"/>
                </a:solidFill>
              </a:rPr>
              <a:t>Como você pode se beneficiar com Mercurial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>
                <a:solidFill>
                  <a:srgbClr val="0070C0"/>
                </a:solidFill>
              </a:rPr>
              <a:t>É </a:t>
            </a:r>
            <a:r>
              <a:rPr lang="pt-BR" sz="2400" b="1" dirty="0" smtClean="0">
                <a:solidFill>
                  <a:srgbClr val="0070C0"/>
                </a:solidFill>
              </a:rPr>
              <a:t>rápido e poderoso</a:t>
            </a:r>
          </a:p>
          <a:p>
            <a:pPr algn="just"/>
            <a:r>
              <a:rPr lang="pt-BR" sz="2400" b="1" dirty="0" smtClean="0">
                <a:solidFill>
                  <a:srgbClr val="0070C0"/>
                </a:solidFill>
              </a:rPr>
              <a:t>A Mercurial gerencia eficazmente projetos de qualquer tamanho e tipo . Cada clone contém todo o histórico do projeto, então a maioria das ações são locais, rápidas e convenientes. A Mercurial suporta uma infinidade de fluxos de trabalho e você pode facilmente aprimorar sua funcionalidade com extensões .</a:t>
            </a:r>
          </a:p>
          <a:p>
            <a:pPr algn="just"/>
            <a:endParaRPr lang="pt-BR" sz="1000" b="1" dirty="0" smtClean="0">
              <a:solidFill>
                <a:srgbClr val="0070C0"/>
              </a:solidFill>
            </a:endParaRPr>
          </a:p>
          <a:p>
            <a:pPr algn="just"/>
            <a:r>
              <a:rPr lang="pt-BR" sz="2400" b="1" dirty="0" smtClean="0">
                <a:solidFill>
                  <a:srgbClr val="0070C0"/>
                </a:solidFill>
              </a:rPr>
              <a:t>É fácil de aprender</a:t>
            </a:r>
          </a:p>
          <a:p>
            <a:pPr algn="just"/>
            <a:r>
              <a:rPr lang="pt-BR" sz="2400" b="1" dirty="0" smtClean="0">
                <a:solidFill>
                  <a:srgbClr val="0070C0"/>
                </a:solidFill>
              </a:rPr>
              <a:t>Você pode seguir nosso guia simples para aprender a revisar seus documentos com o Mercurial, ou simplesmente usar o início rápido para começar instantaneamente. Uma breve visão geral do modelo descentralizado da Mercurial também está disponível .</a:t>
            </a:r>
          </a:p>
          <a:p>
            <a:pPr algn="just"/>
            <a:r>
              <a:rPr lang="pt-BR" sz="2400" b="1" dirty="0" smtClean="0">
                <a:solidFill>
                  <a:srgbClr val="0070C0"/>
                </a:solidFill>
              </a:rPr>
              <a:t>E isso só funciona</a:t>
            </a:r>
          </a:p>
          <a:p>
            <a:pPr algn="just"/>
            <a:r>
              <a:rPr lang="pt-BR" sz="2400" b="1" dirty="0" smtClean="0">
                <a:solidFill>
                  <a:srgbClr val="0070C0"/>
                </a:solidFill>
              </a:rPr>
              <a:t>A Mercurial se esforça para cumprir cada uma das suas promessas. A maioria das tarefas simplesmente funciona na primeira tentativa e sem necessidade de conhecimento arcano.</a:t>
            </a:r>
            <a:endParaRPr lang="pt-B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29" y="344156"/>
            <a:ext cx="9760542" cy="61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38" y="234419"/>
            <a:ext cx="10845724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4" y="328915"/>
            <a:ext cx="11534632" cy="62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450" y="235186"/>
            <a:ext cx="7972023" cy="742458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solidFill>
                  <a:schemeClr val="accent5"/>
                </a:solidFill>
              </a:rPr>
              <a:t>Ferramenta de integração </a:t>
            </a:r>
            <a:r>
              <a:rPr lang="pt-BR" b="1" dirty="0" smtClean="0">
                <a:solidFill>
                  <a:schemeClr val="accent5"/>
                </a:solidFill>
              </a:rPr>
              <a:t>continua</a:t>
            </a:r>
            <a:endParaRPr lang="pt-BR" b="1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Resultado de imagem para logo ferramenta jenk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40" y="977644"/>
            <a:ext cx="3068045" cy="9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38337" y="1964353"/>
            <a:ext cx="108182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70C0"/>
                </a:solidFill>
              </a:rPr>
              <a:t>O </a:t>
            </a:r>
            <a:r>
              <a:rPr lang="pt-BR" sz="2400" b="1" dirty="0" err="1">
                <a:solidFill>
                  <a:srgbClr val="0070C0"/>
                </a:solidFill>
              </a:rPr>
              <a:t>Jenkins</a:t>
            </a:r>
            <a:r>
              <a:rPr lang="pt-BR" sz="2400" b="1" dirty="0">
                <a:solidFill>
                  <a:srgbClr val="0070C0"/>
                </a:solidFill>
              </a:rPr>
              <a:t> </a:t>
            </a:r>
            <a:r>
              <a:rPr lang="pt-BR" sz="2400" dirty="0" smtClean="0">
                <a:solidFill>
                  <a:srgbClr val="0070C0"/>
                </a:solidFill>
              </a:rPr>
              <a:t>é </a:t>
            </a:r>
            <a:r>
              <a:rPr lang="pt-BR" sz="2400" dirty="0">
                <a:solidFill>
                  <a:srgbClr val="0070C0"/>
                </a:solidFill>
              </a:rPr>
              <a:t>uma aplicação web </a:t>
            </a:r>
            <a:r>
              <a:rPr lang="pt-BR" sz="2400" dirty="0" smtClean="0">
                <a:solidFill>
                  <a:srgbClr val="0070C0"/>
                </a:solidFill>
              </a:rPr>
              <a:t>de Integração </a:t>
            </a:r>
            <a:r>
              <a:rPr lang="pt-BR" sz="2400" dirty="0">
                <a:solidFill>
                  <a:srgbClr val="0070C0"/>
                </a:solidFill>
              </a:rPr>
              <a:t>Contínua que pode ser instalada em qualquer máquina e serve, principalmente, para executar os testes e criar os artefatos de um projeto de software.</a:t>
            </a:r>
          </a:p>
          <a:p>
            <a:pPr algn="just"/>
            <a:r>
              <a:rPr lang="pt-BR" sz="2400" dirty="0">
                <a:solidFill>
                  <a:srgbClr val="0070C0"/>
                </a:solidFill>
              </a:rPr>
              <a:t>Ela nasceu a partir de outra solução bem conhecida, o Hudson, que começou como uma ferramenta open </a:t>
            </a:r>
            <a:r>
              <a:rPr lang="pt-BR" sz="2400" dirty="0" err="1">
                <a:solidFill>
                  <a:srgbClr val="0070C0"/>
                </a:solidFill>
              </a:rPr>
              <a:t>source</a:t>
            </a:r>
            <a:r>
              <a:rPr lang="pt-BR" sz="2400" dirty="0">
                <a:solidFill>
                  <a:srgbClr val="0070C0"/>
                </a:solidFill>
              </a:rPr>
              <a:t>, mas, em 2010, a Oracle passou a ser a responsável pelo seu desenvolvimento.</a:t>
            </a:r>
          </a:p>
          <a:p>
            <a:pPr algn="just"/>
            <a:r>
              <a:rPr lang="pt-BR" sz="2400" dirty="0">
                <a:solidFill>
                  <a:srgbClr val="0070C0"/>
                </a:solidFill>
              </a:rPr>
              <a:t>Neste momento, alguns programadores da equipe aceitaram ir para a Oracle continuar com o projeto, porém, outros, em 2011, decidiram seguir por outro caminho e evoluir a ferramenta de forma open </a:t>
            </a:r>
            <a:r>
              <a:rPr lang="pt-BR" sz="2400" dirty="0" err="1">
                <a:solidFill>
                  <a:srgbClr val="0070C0"/>
                </a:solidFill>
              </a:rPr>
              <a:t>source</a:t>
            </a:r>
            <a:r>
              <a:rPr lang="pt-BR" sz="2400" dirty="0">
                <a:solidFill>
                  <a:srgbClr val="0070C0"/>
                </a:solidFill>
              </a:rPr>
              <a:t>, adotando o nome </a:t>
            </a:r>
            <a:r>
              <a:rPr lang="pt-BR" sz="2400" dirty="0" err="1">
                <a:solidFill>
                  <a:srgbClr val="0070C0"/>
                </a:solidFill>
              </a:rPr>
              <a:t>Jenkins</a:t>
            </a:r>
            <a:r>
              <a:rPr lang="pt-BR" sz="2400" dirty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pt-BR" sz="2400" dirty="0">
                <a:solidFill>
                  <a:srgbClr val="0070C0"/>
                </a:solidFill>
              </a:rPr>
              <a:t>Hoje, ambas são bastante utilizadas no mercado e fáceis de usar, pois com apenas alguns cliques você, seu chefe, um analista de teste ou de implantação pode criar um pacote do sistema sem a necessidade de executar comandos no console ou abrir uma IDE</a:t>
            </a:r>
            <a:r>
              <a:rPr lang="pt-BR" sz="2400" dirty="0" smtClean="0">
                <a:solidFill>
                  <a:srgbClr val="0070C0"/>
                </a:solidFill>
              </a:rPr>
              <a:t>.</a:t>
            </a:r>
            <a:endParaRPr lang="pt-B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99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Verdana</vt:lpstr>
      <vt:lpstr>Tema do Office</vt:lpstr>
      <vt:lpstr>Controle de Versão Controle de Mudanças Integração Continua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 de integração continua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versão controle de mudanças integração continua</dc:title>
  <dc:creator>User LAB BEL</dc:creator>
  <cp:lastModifiedBy>Alexandre Santos</cp:lastModifiedBy>
  <cp:revision>26</cp:revision>
  <dcterms:created xsi:type="dcterms:W3CDTF">2018-03-02T23:49:24Z</dcterms:created>
  <dcterms:modified xsi:type="dcterms:W3CDTF">2018-03-10T00:37:25Z</dcterms:modified>
</cp:coreProperties>
</file>