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81" r:id="rId5"/>
    <p:sldId id="297" r:id="rId6"/>
    <p:sldId id="257" r:id="rId7"/>
    <p:sldId id="283" r:id="rId8"/>
    <p:sldId id="321" r:id="rId9"/>
    <p:sldId id="309" r:id="rId10"/>
    <p:sldId id="310" r:id="rId11"/>
    <p:sldId id="322" r:id="rId12"/>
    <p:sldId id="298" r:id="rId13"/>
    <p:sldId id="300" r:id="rId14"/>
    <p:sldId id="301" r:id="rId15"/>
    <p:sldId id="302" r:id="rId16"/>
    <p:sldId id="312" r:id="rId17"/>
    <p:sldId id="303" r:id="rId18"/>
    <p:sldId id="311" r:id="rId19"/>
    <p:sldId id="313" r:id="rId20"/>
    <p:sldId id="323" r:id="rId21"/>
    <p:sldId id="314" r:id="rId22"/>
    <p:sldId id="316" r:id="rId23"/>
    <p:sldId id="324" r:id="rId24"/>
    <p:sldId id="320" r:id="rId25"/>
    <p:sldId id="319" r:id="rId26"/>
    <p:sldId id="304" r:id="rId27"/>
    <p:sldId id="308" r:id="rId28"/>
    <p:sldId id="305" r:id="rId29"/>
    <p:sldId id="306" r:id="rId30"/>
    <p:sldId id="307" r:id="rId31"/>
    <p:sldId id="295" r:id="rId3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orient="horz" pos="432" userDrawn="1">
          <p15:clr>
            <a:srgbClr val="A4A3A4"/>
          </p15:clr>
        </p15:guide>
        <p15:guide id="5" pos="72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F1C"/>
    <a:srgbClr val="0D3047"/>
    <a:srgbClr val="0B2B41"/>
    <a:srgbClr val="114263"/>
    <a:srgbClr val="401918"/>
    <a:srgbClr val="AB678E"/>
    <a:srgbClr val="B2606E"/>
    <a:srgbClr val="CA929B"/>
    <a:srgbClr val="248CD2"/>
    <a:srgbClr val="C88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5097" autoAdjust="0"/>
  </p:normalViewPr>
  <p:slideViewPr>
    <p:cSldViewPr snapToGrid="0">
      <p:cViewPr varScale="1">
        <p:scale>
          <a:sx n="83" d="100"/>
          <a:sy n="83" d="100"/>
        </p:scale>
        <p:origin x="876" y="90"/>
      </p:cViewPr>
      <p:guideLst>
        <p:guide orient="horz" pos="2160"/>
        <p:guide pos="3864"/>
        <p:guide pos="408"/>
        <p:guide orient="horz" pos="432"/>
        <p:guide pos="7272"/>
      </p:guideLst>
    </p:cSldViewPr>
  </p:slideViewPr>
  <p:outlineViewPr>
    <p:cViewPr>
      <p:scale>
        <a:sx n="33" d="100"/>
        <a:sy n="33" d="100"/>
      </p:scale>
      <p:origin x="0" y="-132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3D1D01A-5516-4E1C-9A6D-D9EF8C203F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087A2D-9F8F-45E9-B127-C2407E7953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A304465-9F8F-4E6E-9E0A-D4832F175C18}" type="datetime1">
              <a:rPr lang="fr-FR" smtClean="0"/>
              <a:t>13/05/2022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515058-9F03-4AC5-A723-3D23E27720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6E583C-77B5-479A-A9CA-17DC816BC6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3D57C9-54A6-4BAA-A5CD-C535F9370C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36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8:00:17.93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5340 3,'-63'0,"-37"-2,0 5,-158 25,150-14,1-5,-2-4,-112-10,19 1,193 4,-40-2,1 2,0 2,0 2,0 2,0 3,-86 26,79-16,0-3,-1-2,0-2,-87 6,-230-10,268-9,61 3,-1 2,-59 14,56-9,-86 7,82-14,1-1,0-2,-1-3,1-2,1-2,-1-3,2-1,-61-24,58 13,-1 3,-1 2,0 3,-1 1,-1 4,0 1,-79 0,-1110 13,1240-4,-3-1,1 0,-1 1,0 1,0-1,0 1,0 0,0 1,1 0,-1 0,1 1,-1 0,1 0,-12 7,-1 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8:00:37.66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1882 54,'-3'-2,"0"0,1 1,-1-1,0 0,-1 1,1 0,-6-2,-12-6,15 6,0 0,0 1,0-1,-1 1,1 1,0-1,-1 1,-9-1,-7 1,-25 3,10-1,-531-1,481-7,0 0,-719 8,800-1,1 0,-1 1,1 0,-1 1,1-1,0 1,-1 0,1 1,0-1,0 1,0 1,1-1,-8 6,12-8,1-1,-1 1,0-1,1 1,-1 0,0-1,1 1,-1 0,1 0,-1-1,1 1,-1 0,1 0,0 0,-1-1,1 1,0 0,0 0,-1 0,1 0,0 0,0 0,0 0,0 0,0 0,1-1,-1 1,0 0,0 0,0 0,1 0,-1 0,0 0,1-1,-1 1,1 0,-1 0,2 0,2 3,0 0,0-1,1 0,-1 1,9 3,-8-5,-1 0,0 1,7 6,0 4,-9-11,-1 0,0 0,1 0,0 0,-1-1,1 1,0 0,0-1,0 1,0-1,0 0,0 0,0 0,4 1,5 0,-1 0,1-1,0 0,-1-1,1-1,0 0,-1 0,15-4,-13 3,1 0,-1 0,0 1,1 1,21 2,35 5,1-2,81-5,-60-1,-58 1,82-2,-88 1,0-2,32-8,69-15,-82 20,0 2,0 1,47 5,-17-1,-59 0,-1 1,1 0,21 7,-20-5,0 0,32 2,69 1,-68-3,57-3,-68-1,-27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79DA2-282D-4D5F-82DD-205B1DC49208}" type="datetime1">
              <a:rPr lang="fr-FR" smtClean="0"/>
              <a:pPr/>
              <a:t>13/05/2022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F82289-BCFD-4053-9D06-A9140C63A45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9475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F82289-BCFD-4053-9D06-A9140C63A45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25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 sz="1200" dirty="0"/>
              <a:t>Tous ont un niveau d’accès différent selon leur titre et leur emploi du temps.</a:t>
            </a:r>
          </a:p>
          <a:p>
            <a:pPr rtl="0"/>
            <a:r>
              <a:rPr lang="fr-FR" sz="1200" dirty="0"/>
              <a:t>Chaque lieu demande un niveau d’accès différent selon la sensibilité du contenu de la zone.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F82289-BCFD-4053-9D06-A9140C63A45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05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F82289-BCFD-4053-9D06-A9140C63A45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527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F82289-BCFD-4053-9D06-A9140C63A457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902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6676569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1A440F4A-C2AF-406D-B420-CCF52F447A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676568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3" name="Espace réservé du numéro de diapositive 7">
            <a:extLst>
              <a:ext uri="{FF2B5EF4-FFF2-40B4-BE49-F238E27FC236}">
                <a16:creationId xmlns:a16="http://schemas.microsoft.com/office/drawing/2014/main" id="{F75B4365-2060-6E36-646E-995553452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420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_Important text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83A2DEF1-03FF-475D-994A-6FC6FB1414F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8087304" cy="6858000"/>
          </a:xfrm>
          <a:custGeom>
            <a:avLst/>
            <a:gdLst>
              <a:gd name="connsiteX0" fmla="*/ 0 w 8087304"/>
              <a:gd name="connsiteY0" fmla="*/ 0 h 6858000"/>
              <a:gd name="connsiteX1" fmla="*/ 8087304 w 8087304"/>
              <a:gd name="connsiteY1" fmla="*/ 0 h 6858000"/>
              <a:gd name="connsiteX2" fmla="*/ 8087304 w 8087304"/>
              <a:gd name="connsiteY2" fmla="*/ 7620 h 6858000"/>
              <a:gd name="connsiteX3" fmla="*/ 6368365 w 8087304"/>
              <a:gd name="connsiteY3" fmla="*/ 6858000 h 6858000"/>
              <a:gd name="connsiteX4" fmla="*/ 0 w 80873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304" h="6858000">
                <a:moveTo>
                  <a:pt x="0" y="0"/>
                </a:moveTo>
                <a:lnTo>
                  <a:pt x="8087304" y="0"/>
                </a:lnTo>
                <a:lnTo>
                  <a:pt x="8087304" y="7620"/>
                </a:lnTo>
                <a:lnTo>
                  <a:pt x="636836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ctr" anchorCtr="1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285750" marR="0" lvl="0" indent="-28575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586" y="4081468"/>
            <a:ext cx="5005614" cy="822960"/>
          </a:xfrm>
        </p:spPr>
        <p:txBody>
          <a:bodyPr vert="horz" wrap="square" lIns="0" tIns="45720" rIns="91440" bIns="45720" rtlCol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GB" sz="2400" dirty="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marL="0"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5586" y="5047107"/>
            <a:ext cx="5005614" cy="1005840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6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17" name="Espace réservé d’image 16">
            <a:extLst>
              <a:ext uri="{FF2B5EF4-FFF2-40B4-BE49-F238E27FC236}">
                <a16:creationId xmlns:a16="http://schemas.microsoft.com/office/drawing/2014/main" id="{D935D313-376E-4CA0-9732-D0CACCC07F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64300" y="0"/>
            <a:ext cx="5727700" cy="6858000"/>
          </a:xfrm>
          <a:custGeom>
            <a:avLst/>
            <a:gdLst>
              <a:gd name="connsiteX0" fmla="*/ 1708150 w 5727700"/>
              <a:gd name="connsiteY0" fmla="*/ 0 h 6858000"/>
              <a:gd name="connsiteX1" fmla="*/ 5727700 w 5727700"/>
              <a:gd name="connsiteY1" fmla="*/ 0 h 6858000"/>
              <a:gd name="connsiteX2" fmla="*/ 5727700 w 5727700"/>
              <a:gd name="connsiteY2" fmla="*/ 6858000 h 6858000"/>
              <a:gd name="connsiteX3" fmla="*/ 0 w 5727700"/>
              <a:gd name="connsiteY3" fmla="*/ 6858000 h 6858000"/>
              <a:gd name="connsiteX4" fmla="*/ 0 w 5727700"/>
              <a:gd name="connsiteY4" fmla="*/ 6832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7700" h="6858000">
                <a:moveTo>
                  <a:pt x="1708150" y="0"/>
                </a:moveTo>
                <a:lnTo>
                  <a:pt x="5727700" y="0"/>
                </a:lnTo>
                <a:lnTo>
                  <a:pt x="5727700" y="6858000"/>
                </a:lnTo>
                <a:lnTo>
                  <a:pt x="0" y="6858000"/>
                </a:lnTo>
                <a:lnTo>
                  <a:pt x="0" y="6832600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 rtl="0"/>
            <a:r>
              <a:rPr lang="fr-FR" noProof="0"/>
              <a:t>Insérer une image</a:t>
            </a:r>
          </a:p>
        </p:txBody>
      </p:sp>
      <p:sp>
        <p:nvSpPr>
          <p:cNvPr id="20" name="Espace réservé du numéro de diapositive 7">
            <a:extLst>
              <a:ext uri="{FF2B5EF4-FFF2-40B4-BE49-F238E27FC236}">
                <a16:creationId xmlns:a16="http://schemas.microsoft.com/office/drawing/2014/main" id="{1CEA3362-50AD-4D98-92C4-DA1D8C857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91417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5F3686C7-DF83-47D9-A485-35F4F1D36A69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90B36CF-9391-49E9-B599-8B724B6EF267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468CE156-5D60-42B0-A4F9-33FA85537807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5" name="Espace réservé du numéro de diapositive 7">
            <a:extLst>
              <a:ext uri="{FF2B5EF4-FFF2-40B4-BE49-F238E27FC236}">
                <a16:creationId xmlns:a16="http://schemas.microsoft.com/office/drawing/2014/main" id="{9E4521A1-4C9D-4795-B551-D151E8856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40370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A75C086E-F523-4C77-938F-0DB6203DBC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1080" y="2139696"/>
            <a:ext cx="5578995" cy="879928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l">
              <a:defRPr lang="en-GB" b="0" dirty="0">
                <a:solidFill>
                  <a:schemeClr val="bg1"/>
                </a:solidFill>
              </a:defRPr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B293AB9F-7C1D-4A06-9F42-4FD67BF273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9075" y="3653097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224AF9FB-5C6E-4050-AE8D-3B218C0F1D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9075" y="4392151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Téléphone</a:t>
            </a:r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68A48B85-2E0B-42B6-AB4A-1302D3C828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59075" y="5131205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Adresse électronique</a:t>
            </a:r>
          </a:p>
        </p:txBody>
      </p:sp>
      <p:sp>
        <p:nvSpPr>
          <p:cNvPr id="20" name="Espace réservé du texte 4">
            <a:extLst>
              <a:ext uri="{FF2B5EF4-FFF2-40B4-BE49-F238E27FC236}">
                <a16:creationId xmlns:a16="http://schemas.microsoft.com/office/drawing/2014/main" id="{9244D33F-3A47-4DE3-8198-7AC5316E31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59075" y="5870258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220C8B-2E18-4D91-A806-6C7C3940B00F}"/>
              </a:ext>
            </a:extLst>
          </p:cNvPr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91080" y="4295744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3D1C5933-D103-4989-B652-C7B692341BC3}"/>
              </a:ext>
            </a:extLst>
          </p:cNvPr>
          <p:cNvSpPr>
            <a:spLocks noGrp="1" noChangeAspect="1"/>
          </p:cNvSpPr>
          <p:nvPr>
            <p:ph sz="quarter" idx="20" hasCustomPrompt="1"/>
          </p:nvPr>
        </p:nvSpPr>
        <p:spPr>
          <a:xfrm>
            <a:off x="691080" y="5034798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A80EBF65-A9A1-4724-B962-DB9B79A924AA}"/>
              </a:ext>
            </a:extLst>
          </p:cNvPr>
          <p:cNvSpPr>
            <a:spLocks noGrp="1" noChangeAspect="1"/>
          </p:cNvSpPr>
          <p:nvPr>
            <p:ph sz="quarter" idx="21" hasCustomPrompt="1"/>
          </p:nvPr>
        </p:nvSpPr>
        <p:spPr>
          <a:xfrm>
            <a:off x="691080" y="5773851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06251342-E6E3-4C57-A0A9-C7BB3DCAE115}"/>
              </a:ext>
            </a:extLst>
          </p:cNvPr>
          <p:cNvSpPr>
            <a:spLocks noGrp="1" noChangeAspect="1"/>
          </p:cNvSpPr>
          <p:nvPr>
            <p:ph sz="quarter" idx="22" hasCustomPrompt="1"/>
          </p:nvPr>
        </p:nvSpPr>
        <p:spPr>
          <a:xfrm>
            <a:off x="691080" y="3556690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2" name="Espace réservé du numéro de diapositive 7">
            <a:extLst>
              <a:ext uri="{FF2B5EF4-FFF2-40B4-BE49-F238E27FC236}">
                <a16:creationId xmlns:a16="http://schemas.microsoft.com/office/drawing/2014/main" id="{217F9B2F-3BD7-6755-E8C0-4EA8D0BD4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69354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5BE10AC4-CBFC-4ECF-92D5-9CE1874F58D7}"/>
              </a:ext>
            </a:extLst>
          </p:cNvPr>
          <p:cNvSpPr/>
          <p:nvPr userDrawn="1"/>
        </p:nvSpPr>
        <p:spPr>
          <a:xfrm>
            <a:off x="0" y="0"/>
            <a:ext cx="8568965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0" name="Espace réservé du numéro de diapositive 7">
            <a:extLst>
              <a:ext uri="{FF2B5EF4-FFF2-40B4-BE49-F238E27FC236}">
                <a16:creationId xmlns:a16="http://schemas.microsoft.com/office/drawing/2014/main" id="{12D7EEBB-C9B8-4BCF-9FC6-34600A4AE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66734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4334810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2" name="Espace réservé du numéro de diapositive 7">
            <a:extLst>
              <a:ext uri="{FF2B5EF4-FFF2-40B4-BE49-F238E27FC236}">
                <a16:creationId xmlns:a16="http://schemas.microsoft.com/office/drawing/2014/main" id="{70F865AC-1855-2C97-A6B2-34E7E44D7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73491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C7BBA6D3-FEB9-412B-8FBB-095FC3A60A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3186" y="1825625"/>
            <a:ext cx="10815864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01002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4A4F74B-B2CD-407C-865A-037EDFAC9DB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33186" y="1825625"/>
            <a:ext cx="5386614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A2548E2E-973A-4D52-ACB9-BF564F4073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27685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51069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10CD1AD0-C8B7-4785-A47D-D822CF4F24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3186" y="1681163"/>
            <a:ext cx="533214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90A1BBCF-EEF1-4C9A-BA10-9657A79560D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27685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1" name="Espace réservé du contenu 3">
            <a:extLst>
              <a:ext uri="{FF2B5EF4-FFF2-40B4-BE49-F238E27FC236}">
                <a16:creationId xmlns:a16="http://schemas.microsoft.com/office/drawing/2014/main" id="{79F8415A-57A2-4D5C-97B0-E78499CC7C6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3186" y="2505075"/>
            <a:ext cx="5332147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37A31490-A10D-455A-B515-E26064D0E10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27685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49070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9F5DF135-B773-4FF0-A198-68776815912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D4BA48E-457A-42FA-BC00-3AE386B38A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265862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3DF8AE6-3466-400C-B6F1-335DF4DE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97698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5512953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1A440F4A-C2AF-406D-B420-CCF52F447A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5504688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6" name="Espace réservé du numéro de diapositive 7">
            <a:extLst>
              <a:ext uri="{FF2B5EF4-FFF2-40B4-BE49-F238E27FC236}">
                <a16:creationId xmlns:a16="http://schemas.microsoft.com/office/drawing/2014/main" id="{28868773-014B-1B95-58EA-BD4916075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70854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100312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3EA16B2-FFAE-4A6E-977D-191BC1DB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436B2E80-B2B9-4309-8C9B-11D0B83C43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1" name="Espace réservé d’image 2">
            <a:extLst>
              <a:ext uri="{FF2B5EF4-FFF2-40B4-BE49-F238E27FC236}">
                <a16:creationId xmlns:a16="http://schemas.microsoft.com/office/drawing/2014/main" id="{03DB89DF-F372-4E54-9DFD-D53E42A2B8E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429434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11">
            <a:extLst>
              <a:ext uri="{FF2B5EF4-FFF2-40B4-BE49-F238E27FC236}">
                <a16:creationId xmlns:a16="http://schemas.microsoft.com/office/drawing/2014/main" id="{47CEAAF6-CCA9-40F8-8A3D-FAAD92220D1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" y="0"/>
            <a:ext cx="12192001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6020" y="2404234"/>
            <a:ext cx="5330038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3180" y="4553291"/>
            <a:ext cx="5049510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0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5" name="Espace réservé du numéro de diapositive 7">
            <a:extLst>
              <a:ext uri="{FF2B5EF4-FFF2-40B4-BE49-F238E27FC236}">
                <a16:creationId xmlns:a16="http://schemas.microsoft.com/office/drawing/2014/main" id="{2F0F7BC1-195C-06F1-8831-9A5B85FB9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7717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11">
            <a:extLst>
              <a:ext uri="{FF2B5EF4-FFF2-40B4-BE49-F238E27FC236}">
                <a16:creationId xmlns:a16="http://schemas.microsoft.com/office/drawing/2014/main" id="{AAF32A0B-D38A-4E4A-BD5E-94B67129650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" y="0"/>
            <a:ext cx="12192001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CD3B46-48AB-439D-A981-D3596F977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288" y="2313432"/>
            <a:ext cx="6592824" cy="285273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0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28D712-0D13-4ECD-9BEB-B8EE651FF63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90288" y="5193792"/>
            <a:ext cx="6592824" cy="97840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u numéro de diapositive 7">
            <a:extLst>
              <a:ext uri="{FF2B5EF4-FFF2-40B4-BE49-F238E27FC236}">
                <a16:creationId xmlns:a16="http://schemas.microsoft.com/office/drawing/2014/main" id="{43A58E58-9B8D-AA51-AF97-882B97DDB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130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ntent_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36125" y="0"/>
            <a:ext cx="5355875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C7F0E85E-786D-44FC-A9C8-8853277D7C3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86558" y="2717803"/>
            <a:ext cx="28346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2717803"/>
            <a:ext cx="28346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68915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906451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7" name="Espace réservé du contenu 15">
            <a:extLst>
              <a:ext uri="{FF2B5EF4-FFF2-40B4-BE49-F238E27FC236}">
                <a16:creationId xmlns:a16="http://schemas.microsoft.com/office/drawing/2014/main" id="{6DF8CB66-232E-4CE3-96FC-CE37C74994E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645309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8" name="Espace réservé du numéro de diapositive 7">
            <a:extLst>
              <a:ext uri="{FF2B5EF4-FFF2-40B4-BE49-F238E27FC236}">
                <a16:creationId xmlns:a16="http://schemas.microsoft.com/office/drawing/2014/main" id="{8728750D-82C7-4A8D-A7C7-554934667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7204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Content_3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C7F0E85E-786D-44FC-A9C8-8853277D7C3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8842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62100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7" name="Espace réservé du contenu 15">
            <a:extLst>
              <a:ext uri="{FF2B5EF4-FFF2-40B4-BE49-F238E27FC236}">
                <a16:creationId xmlns:a16="http://schemas.microsoft.com/office/drawing/2014/main" id="{6DF8CB66-232E-4CE3-96FC-CE37C74994E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803242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DEF523FD-B1FC-40A7-93AA-389CB38E17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29985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10" name="Espace réservé du contenu 15">
            <a:extLst>
              <a:ext uri="{FF2B5EF4-FFF2-40B4-BE49-F238E27FC236}">
                <a16:creationId xmlns:a16="http://schemas.microsoft.com/office/drawing/2014/main" id="{B60C8CC8-C869-4395-B389-D76DF4A56AA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44385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1" name="Espace réservé du numéro de diapositive 7">
            <a:extLst>
              <a:ext uri="{FF2B5EF4-FFF2-40B4-BE49-F238E27FC236}">
                <a16:creationId xmlns:a16="http://schemas.microsoft.com/office/drawing/2014/main" id="{E10AF5F6-7B7D-4CE6-A1D0-2F46804D3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5480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Content_2 column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09750" y="1847927"/>
            <a:ext cx="7315200" cy="146161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2304413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C3BB8EAB-4266-4938-A8CB-6D18C93801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09750" y="4048520"/>
            <a:ext cx="7315200" cy="146161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12" name="Espace réservé du contenu 15">
            <a:extLst>
              <a:ext uri="{FF2B5EF4-FFF2-40B4-BE49-F238E27FC236}">
                <a16:creationId xmlns:a16="http://schemas.microsoft.com/office/drawing/2014/main" id="{716D363C-A0A5-4FB1-8CC2-850C0CD9F4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7700" y="4505006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5" name="Espace réservé du numéro de diapositive 7">
            <a:extLst>
              <a:ext uri="{FF2B5EF4-FFF2-40B4-BE49-F238E27FC236}">
                <a16:creationId xmlns:a16="http://schemas.microsoft.com/office/drawing/2014/main" id="{AAF4A39B-C3C3-4691-BB94-371047ADD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4719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Content_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62100" y="1733627"/>
            <a:ext cx="2438400" cy="424807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733627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00F546D-5491-4A19-9725-5C920C573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1597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62100" y="1733627"/>
            <a:ext cx="8534400" cy="424807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733627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0AC1958-0DCB-4970-ADE3-E64DAAFC501D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2" name="Rectangle 11">
              <a:extLst>
                <a:ext uri="{FF2B5EF4-FFF2-40B4-BE49-F238E27FC236}">
                  <a16:creationId xmlns:a16="http://schemas.microsoft.com/office/drawing/2014/main" id="{9E71A8D8-5A28-4968-9E80-110E9CB88F92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7239C02C-1FAD-4E73-AB32-5A30A946A447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FF40D550-A563-4E50-AEE9-6D9D19499F9F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65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0F2147C-DDBF-4431-95AC-650CCE32F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tx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24C3681-351A-40D9-8C08-632E9823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7CEF16-92A3-4A77-B95D-A9DB52319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09677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70" r:id="rId10"/>
    <p:sldLayoutId id="2147483669" r:id="rId11"/>
    <p:sldLayoutId id="2147483655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2.png"/><Relationship Id="rId4" Type="http://schemas.openxmlformats.org/officeDocument/2006/relationships/hyperlink" Target="https://aprendiendoarduino.wordpress.com/2020/11/22/material-practicas-curso-node-red-developer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30.png"/><Relationship Id="rId7" Type="http://schemas.openxmlformats.org/officeDocument/2006/relationships/image" Target="../media/image32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31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8.png"/><Relationship Id="rId5" Type="http://schemas.openxmlformats.org/officeDocument/2006/relationships/customXml" Target="../ink/ink1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1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titre">
            <a:extLst>
              <a:ext uri="{FF2B5EF4-FFF2-40B4-BE49-F238E27FC236}">
                <a16:creationId xmlns:a16="http://schemas.microsoft.com/office/drawing/2014/main" id="{28BAA8DA-C40B-4AB9-9407-30FB70335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Gestion des accès au bâtiment 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E944FD6-E8C2-D48B-0D33-3FA98CF921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Sous-titre 11" descr="sous-titre">
            <a:extLst>
              <a:ext uri="{FF2B5EF4-FFF2-40B4-BE49-F238E27FC236}">
                <a16:creationId xmlns:a16="http://schemas.microsoft.com/office/drawing/2014/main" id="{B28A8D9C-5123-4D2B-9272-016EF90E0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5689" y="5429346"/>
            <a:ext cx="4996885" cy="521208"/>
          </a:xfrm>
        </p:spPr>
        <p:txBody>
          <a:bodyPr rtlCol="0"/>
          <a:lstStyle/>
          <a:p>
            <a:pPr rtl="0"/>
            <a:r>
              <a:rPr lang="fr-FR" dirty="0"/>
              <a:t>Projet commun aux cours de l’UE7 </a:t>
            </a:r>
          </a:p>
        </p:txBody>
      </p:sp>
      <p:pic>
        <p:nvPicPr>
          <p:cNvPr id="8" name="Image 7" descr="Un bâtiment performant sans technologie">
            <a:extLst>
              <a:ext uri="{FF2B5EF4-FFF2-40B4-BE49-F238E27FC236}">
                <a16:creationId xmlns:a16="http://schemas.microsoft.com/office/drawing/2014/main" id="{939C08AD-41C3-3855-0D88-11EF7C8ED2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4"/>
          <a:stretch/>
        </p:blipFill>
        <p:spPr bwMode="auto">
          <a:xfrm>
            <a:off x="87314" y="0"/>
            <a:ext cx="6676567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EB664AAE-5AE9-41D7-8346-002B9F445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" y="0"/>
            <a:ext cx="6208649" cy="6858000"/>
            <a:chOff x="-3740" y="0"/>
            <a:chExt cx="6208649" cy="6858000"/>
          </a:xfrm>
        </p:grpSpPr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927C3783-B800-4093-BB0D-D5AEF08C3B59}"/>
                </a:ext>
              </a:extLst>
            </p:cNvPr>
            <p:cNvSpPr/>
            <p:nvPr/>
          </p:nvSpPr>
          <p:spPr>
            <a:xfrm>
              <a:off x="-3740" y="0"/>
              <a:ext cx="6208649" cy="6858000"/>
            </a:xfrm>
            <a:custGeom>
              <a:avLst/>
              <a:gdLst>
                <a:gd name="connsiteX0" fmla="*/ 0 w 6208649"/>
                <a:gd name="connsiteY0" fmla="*/ 0 h 6858000"/>
                <a:gd name="connsiteX1" fmla="*/ 6208649 w 6208649"/>
                <a:gd name="connsiteY1" fmla="*/ 0 h 6858000"/>
                <a:gd name="connsiteX2" fmla="*/ 2737815 w 6208649"/>
                <a:gd name="connsiteY2" fmla="*/ 6858000 h 6858000"/>
                <a:gd name="connsiteX3" fmla="*/ 0 w 620864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8649" h="6858000">
                  <a:moveTo>
                    <a:pt x="0" y="0"/>
                  </a:moveTo>
                  <a:lnTo>
                    <a:pt x="6208649" y="0"/>
                  </a:lnTo>
                  <a:lnTo>
                    <a:pt x="273781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95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76E978-A841-4A4F-B153-CC369D9391D3}"/>
                </a:ext>
              </a:extLst>
            </p:cNvPr>
            <p:cNvSpPr/>
            <p:nvPr/>
          </p:nvSpPr>
          <p:spPr>
            <a:xfrm>
              <a:off x="1451429" y="0"/>
              <a:ext cx="3222172" cy="6858000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13" name="Sous-titre 11" descr="sous-titre">
            <a:extLst>
              <a:ext uri="{FF2B5EF4-FFF2-40B4-BE49-F238E27FC236}">
                <a16:creationId xmlns:a16="http://schemas.microsoft.com/office/drawing/2014/main" id="{4A09BB51-18C2-F515-88FF-02FF6EDA3207}"/>
              </a:ext>
            </a:extLst>
          </p:cNvPr>
          <p:cNvSpPr txBox="1">
            <a:spLocks/>
          </p:cNvSpPr>
          <p:nvPr/>
        </p:nvSpPr>
        <p:spPr>
          <a:xfrm>
            <a:off x="7062670" y="6476248"/>
            <a:ext cx="4996885" cy="5212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dirty="0">
                <a:solidFill>
                  <a:srgbClr val="B2606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Yannick </a:t>
            </a:r>
            <a:r>
              <a:rPr lang="fr-FR" sz="1400" dirty="0" err="1"/>
              <a:t>Pascucci</a:t>
            </a:r>
            <a:r>
              <a:rPr lang="fr-FR" sz="1400" dirty="0"/>
              <a:t> • Ruby Pillar • Alexandre </a:t>
            </a:r>
            <a:r>
              <a:rPr lang="fr-FR" sz="1400" dirty="0" err="1"/>
              <a:t>Saxemard</a:t>
            </a:r>
            <a:r>
              <a:rPr lang="fr-F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5568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Récupération des adresses MAC  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E83A35-1FD2-59BB-CBDE-C332CBAB8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2770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M5 stick utilisé comme lecteur 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programme permet de récupérer les adresses MAC des appareils BLE à proximité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766C935-AA72-D632-DF9F-664EEAE4D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222" r="94000">
                        <a14:foregroundMark x1="5778" y1="59333" x2="5778" y2="59333"/>
                        <a14:foregroundMark x1="94000" y1="55556" x2="94000" y2="55556"/>
                        <a14:foregroundMark x1="75333" y1="48444" x2="75333" y2="48444"/>
                        <a14:foregroundMark x1="8889" y1="65556" x2="8889" y2="65556"/>
                        <a14:foregroundMark x1="4222" y1="62444" x2="4222" y2="62444"/>
                      </a14:backgroundRemoval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0297" y="2208346"/>
            <a:ext cx="1220654" cy="122065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03C5B29-E6F3-7053-9678-13D27864FF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072"/>
          <a:stretch/>
        </p:blipFill>
        <p:spPr>
          <a:xfrm>
            <a:off x="4989153" y="0"/>
            <a:ext cx="7202847" cy="6858000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CAAC5C78-E630-573E-A43F-D1107666D747}"/>
              </a:ext>
            </a:extLst>
          </p:cNvPr>
          <p:cNvSpPr/>
          <p:nvPr/>
        </p:nvSpPr>
        <p:spPr>
          <a:xfrm>
            <a:off x="7583488" y="1488332"/>
            <a:ext cx="2825108" cy="39883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124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Publication des données avec MQTT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E83A35-1FD2-59BB-CBDE-C332CBAB8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2770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MQTT serveur : 192.168.143.151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Topic: Campus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Port : 1883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AAC5C78-E630-573E-A43F-D1107666D747}"/>
              </a:ext>
            </a:extLst>
          </p:cNvPr>
          <p:cNvSpPr/>
          <p:nvPr/>
        </p:nvSpPr>
        <p:spPr>
          <a:xfrm>
            <a:off x="7583488" y="2208346"/>
            <a:ext cx="1618878" cy="91423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59BC2D6D-E3B7-1549-8F37-2F65054EAF8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10496" b="-10496"/>
          <a:stretch/>
        </p:blipFill>
        <p:spPr>
          <a:xfrm>
            <a:off x="5183188" y="417513"/>
            <a:ext cx="6172200" cy="5403850"/>
          </a:xfrm>
        </p:spPr>
      </p:pic>
    </p:spTree>
    <p:extLst>
      <p:ext uri="{BB962C8B-B14F-4D97-AF65-F5344CB8AC3E}">
        <p14:creationId xmlns:p14="http://schemas.microsoft.com/office/powerpoint/2010/main" val="2686469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Sauvegarde des données sur la BDD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7643997-9388-B0DA-5BA1-467E1550C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" y="2479571"/>
            <a:ext cx="6573404" cy="438766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913ECB4-C3A0-E6D5-D421-6CDEA1EA0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475" y="1257301"/>
            <a:ext cx="8010525" cy="1046602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FBFF984-DA0C-43DB-A80E-CF57F20E65DC}"/>
              </a:ext>
            </a:extLst>
          </p:cNvPr>
          <p:cNvCxnSpPr>
            <a:cxnSpLocks/>
          </p:cNvCxnSpPr>
          <p:nvPr/>
        </p:nvCxnSpPr>
        <p:spPr>
          <a:xfrm flipH="1">
            <a:off x="5762625" y="1644312"/>
            <a:ext cx="1450975" cy="138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685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Calcul du nombre de personnes présentes sur le campus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F31891A-6439-CCC0-57E7-8CECF73C1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020" y="2057399"/>
            <a:ext cx="3505489" cy="464731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223E12C-DEB2-BE40-1777-16D90940D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079" y="2201268"/>
            <a:ext cx="2522271" cy="435958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E456205-1949-261C-840F-335B8422B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322" y="552773"/>
            <a:ext cx="7443787" cy="1409053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B8EF9824-8F46-721E-61A3-B8C2363C965D}"/>
              </a:ext>
            </a:extLst>
          </p:cNvPr>
          <p:cNvSpPr/>
          <p:nvPr/>
        </p:nvSpPr>
        <p:spPr>
          <a:xfrm>
            <a:off x="4517303" y="1512384"/>
            <a:ext cx="1486333" cy="42231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CB3F626-010D-43B4-7762-6B8D89B60A74}"/>
              </a:ext>
            </a:extLst>
          </p:cNvPr>
          <p:cNvSpPr/>
          <p:nvPr/>
        </p:nvSpPr>
        <p:spPr>
          <a:xfrm>
            <a:off x="7135079" y="4082473"/>
            <a:ext cx="1486333" cy="27709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CBBE4CC-7174-1DF1-9D28-ADE6EBB1A954}"/>
              </a:ext>
            </a:extLst>
          </p:cNvPr>
          <p:cNvCxnSpPr>
            <a:endCxn id="8" idx="2"/>
          </p:cNvCxnSpPr>
          <p:nvPr/>
        </p:nvCxnSpPr>
        <p:spPr>
          <a:xfrm>
            <a:off x="5578764" y="1934694"/>
            <a:ext cx="1556315" cy="228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43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Les faiblesses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Le comptage peut être erroné en cas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dirty="0"/>
              <a:t>De stationnement autour du lecteur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dirty="0"/>
              <a:t>De possession de plusieurs ou aucun appareil ayant le BLE activé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dirty="0"/>
              <a:t>De passage trop rapide </a:t>
            </a:r>
          </a:p>
          <a:p>
            <a:pPr lvl="1"/>
            <a:endParaRPr lang="fr-FR" sz="1800" dirty="0"/>
          </a:p>
          <a:p>
            <a:pPr lvl="1"/>
            <a:endParaRPr lang="fr-FR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6179D6B3-CEDC-2E73-35FD-19CBE81377C6}"/>
              </a:ext>
            </a:extLst>
          </p:cNvPr>
          <p:cNvSpPr txBox="1">
            <a:spLocks/>
          </p:cNvSpPr>
          <p:nvPr/>
        </p:nvSpPr>
        <p:spPr>
          <a:xfrm>
            <a:off x="6745288" y="20574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3001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BC74D96-20AD-411A-6EC2-B30B1CA4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accès </a:t>
            </a:r>
            <a:r>
              <a:rPr lang="fr-FR"/>
              <a:t>au bâtiment</a:t>
            </a:r>
            <a:br>
              <a:rPr lang="fr-FR" dirty="0"/>
            </a:b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92B76D6-CD86-E9EB-1368-EC8B1C74C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15</a:t>
            </a:fld>
            <a:endParaRPr lang="fr-FR" noProof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95B750-151B-7F88-6A2D-8E96DD9071A3}"/>
              </a:ext>
            </a:extLst>
          </p:cNvPr>
          <p:cNvSpPr txBox="1"/>
          <p:nvPr/>
        </p:nvSpPr>
        <p:spPr>
          <a:xfrm>
            <a:off x="566501" y="1588010"/>
            <a:ext cx="11058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Objectif</a:t>
            </a:r>
          </a:p>
          <a:p>
            <a:pPr marL="285750" indent="-285750">
              <a:buFontTx/>
              <a:buChar char="-"/>
            </a:pPr>
            <a:r>
              <a:rPr lang="fr-FR" dirty="0"/>
              <a:t>Environnement de développement :</a:t>
            </a:r>
          </a:p>
          <a:p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10" name="Image 18">
            <a:extLst>
              <a:ext uri="{FF2B5EF4-FFF2-40B4-BE49-F238E27FC236}">
                <a16:creationId xmlns:a16="http://schemas.microsoft.com/office/drawing/2014/main" id="{F1D40CE8-3EB9-890A-D4D9-30A9FCB6176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66501" y="2607121"/>
            <a:ext cx="824149" cy="821880"/>
          </a:xfrm>
          <a:prstGeom prst="rect">
            <a:avLst/>
          </a:prstGeom>
          <a:ln w="0">
            <a:noFill/>
          </a:ln>
        </p:spPr>
      </p:pic>
      <p:pic>
        <p:nvPicPr>
          <p:cNvPr id="11" name="Image 20">
            <a:extLst>
              <a:ext uri="{FF2B5EF4-FFF2-40B4-BE49-F238E27FC236}">
                <a16:creationId xmlns:a16="http://schemas.microsoft.com/office/drawing/2014/main" id="{C4C88EF2-EA0C-65F9-4DF1-F41F23F33BB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608897" y="2590092"/>
            <a:ext cx="1766880" cy="928440"/>
          </a:xfrm>
          <a:prstGeom prst="rect">
            <a:avLst/>
          </a:prstGeom>
          <a:ln w="0">
            <a:noFill/>
          </a:ln>
        </p:spPr>
      </p:pic>
      <p:pic>
        <p:nvPicPr>
          <p:cNvPr id="12" name="Image 26">
            <a:extLst>
              <a:ext uri="{FF2B5EF4-FFF2-40B4-BE49-F238E27FC236}">
                <a16:creationId xmlns:a16="http://schemas.microsoft.com/office/drawing/2014/main" id="{A1FAC33E-E0AE-0DBC-FDB2-EBA3A10B717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601243" y="2590092"/>
            <a:ext cx="1766880" cy="928440"/>
          </a:xfrm>
          <a:prstGeom prst="rect">
            <a:avLst/>
          </a:prstGeom>
          <a:ln w="0">
            <a:noFill/>
          </a:ln>
        </p:spPr>
      </p:pic>
      <p:pic>
        <p:nvPicPr>
          <p:cNvPr id="13" name="Image 22">
            <a:extLst>
              <a:ext uri="{FF2B5EF4-FFF2-40B4-BE49-F238E27FC236}">
                <a16:creationId xmlns:a16="http://schemas.microsoft.com/office/drawing/2014/main" id="{C37B0FE5-96B9-A9EE-3CDB-584D5CCF8BD9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540418" y="2607121"/>
            <a:ext cx="1758960" cy="928441"/>
          </a:xfrm>
          <a:prstGeom prst="rect">
            <a:avLst/>
          </a:prstGeom>
          <a:ln w="0">
            <a:noFill/>
          </a:ln>
        </p:spPr>
      </p:pic>
      <p:pic>
        <p:nvPicPr>
          <p:cNvPr id="1026" name="Picture 2" descr="Arduino — Wikipédia">
            <a:extLst>
              <a:ext uri="{FF2B5EF4-FFF2-40B4-BE49-F238E27FC236}">
                <a16:creationId xmlns:a16="http://schemas.microsoft.com/office/drawing/2014/main" id="{7BD36406-06EF-A3AB-3492-02F8636CB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645" y="2607121"/>
            <a:ext cx="1223255" cy="83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Visual Studio — Wikipédia">
            <a:extLst>
              <a:ext uri="{FF2B5EF4-FFF2-40B4-BE49-F238E27FC236}">
                <a16:creationId xmlns:a16="http://schemas.microsoft.com/office/drawing/2014/main" id="{0724C26F-DC0D-E9AB-DC16-7E8764DB1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103" y="1794806"/>
            <a:ext cx="1223255" cy="122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ual Studio Code — Wikipédia">
            <a:extLst>
              <a:ext uri="{FF2B5EF4-FFF2-40B4-BE49-F238E27FC236}">
                <a16:creationId xmlns:a16="http://schemas.microsoft.com/office/drawing/2014/main" id="{2483E4B5-2BFB-38BE-55F9-27EC65C97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103" y="3247783"/>
            <a:ext cx="1223255" cy="122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C3CE2B3-0507-C936-F454-C651BEF889EA}"/>
              </a:ext>
            </a:extLst>
          </p:cNvPr>
          <p:cNvSpPr txBox="1"/>
          <p:nvPr/>
        </p:nvSpPr>
        <p:spPr>
          <a:xfrm>
            <a:off x="633186" y="5029200"/>
            <a:ext cx="1099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Technologies utilisées :</a:t>
            </a:r>
          </a:p>
          <a:p>
            <a:endParaRPr lang="fr-FR" dirty="0"/>
          </a:p>
        </p:txBody>
      </p:sp>
      <p:pic>
        <p:nvPicPr>
          <p:cNvPr id="1032" name="Picture 8" descr="Avantages et inconvénients des technologies RFID active et passive | Altium">
            <a:extLst>
              <a:ext uri="{FF2B5EF4-FFF2-40B4-BE49-F238E27FC236}">
                <a16:creationId xmlns:a16="http://schemas.microsoft.com/office/drawing/2014/main" id="{3FF5A621-E8C4-042F-C056-0024B3D33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130" y="4736668"/>
            <a:ext cx="1971675" cy="106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899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97" y="267678"/>
            <a:ext cx="4661728" cy="1464790"/>
          </a:xfrm>
        </p:spPr>
        <p:txBody>
          <a:bodyPr>
            <a:normAutofit fontScale="90000"/>
          </a:bodyPr>
          <a:lstStyle/>
          <a:p>
            <a:r>
              <a:rPr lang="fr-FR" dirty="0"/>
              <a:t>Gestion des accès au </a:t>
            </a:r>
            <a:r>
              <a:rPr lang="fr-FR" dirty="0" err="1"/>
              <a:t>batiment</a:t>
            </a:r>
            <a:br>
              <a:rPr lang="fr-FR" dirty="0"/>
            </a:br>
            <a:br>
              <a:rPr lang="fr-FR" dirty="0"/>
            </a:br>
            <a:r>
              <a:rPr lang="fr-FR" sz="2000" dirty="0"/>
              <a:t>Récupération des tag RFID</a:t>
            </a:r>
            <a:endParaRPr lang="fr-FR" dirty="0"/>
          </a:p>
        </p:txBody>
      </p:sp>
      <p:pic>
        <p:nvPicPr>
          <p:cNvPr id="2050" name="Picture 2" descr="WEMOS D1 R2 WIFI ESP8266 Shield for Arduino at Rs 315 | Arduino Shield |  ID: 15361012912">
            <a:extLst>
              <a:ext uri="{FF2B5EF4-FFF2-40B4-BE49-F238E27FC236}">
                <a16:creationId xmlns:a16="http://schemas.microsoft.com/office/drawing/2014/main" id="{DCEBF7D5-679B-5BA6-479D-D1E60131E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62" y="1920926"/>
            <a:ext cx="2925323" cy="194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UNFOUNDER Mifare RC522 Card Read Antenna RF Module RFID Reader IC Card  Proximity Module for Arduino : Amazon.fr: Informatique">
            <a:extLst>
              <a:ext uri="{FF2B5EF4-FFF2-40B4-BE49-F238E27FC236}">
                <a16:creationId xmlns:a16="http://schemas.microsoft.com/office/drawing/2014/main" id="{D0825C55-4C0C-2DB1-61E7-B0BB5AAE0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994" y="4057650"/>
            <a:ext cx="2006581" cy="199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95876EB4-562E-5DA4-C36A-909C07F1A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146" y="58197"/>
            <a:ext cx="6098557" cy="59958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CE53AF44-24C5-A621-87BD-1C6EF430FA27}"/>
                  </a:ext>
                </a:extLst>
              </p14:cNvPr>
              <p14:cNvContentPartPr/>
              <p14:nvPr/>
            </p14:nvContentPartPr>
            <p14:xfrm>
              <a:off x="6096000" y="1732468"/>
              <a:ext cx="1922558" cy="87665"/>
            </p14:xfrm>
          </p:contentPart>
        </mc:Choice>
        <mc:Fallback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CE53AF44-24C5-A621-87BD-1C6EF430FA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59997" y="1660316"/>
                <a:ext cx="1994204" cy="2316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2253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bâtiment</a:t>
            </a:r>
            <a:br>
              <a:rPr lang="fr-FR" dirty="0"/>
            </a:br>
            <a:r>
              <a:rPr lang="fr-FR" sz="2000" dirty="0"/>
              <a:t>Publication des données avec MQTT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E83A35-1FD2-59BB-CBDE-C332CBAB8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2770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MQTT serveur : 192.168.143.151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Topic: Campus/</a:t>
            </a:r>
            <a:r>
              <a:rPr lang="fr-FR" dirty="0" err="1"/>
              <a:t>Batiment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Port : 1883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AAC5C78-E630-573E-A43F-D1107666D747}"/>
              </a:ext>
            </a:extLst>
          </p:cNvPr>
          <p:cNvSpPr/>
          <p:nvPr/>
        </p:nvSpPr>
        <p:spPr>
          <a:xfrm>
            <a:off x="7583488" y="2208346"/>
            <a:ext cx="1618878" cy="91423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C992536-5115-F72E-3EF5-6EBF7B03E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137" y="626218"/>
            <a:ext cx="6887705" cy="499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98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D72F7D9A-9350-80F4-5C54-06DA7724C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580" y="978803"/>
            <a:ext cx="5934419" cy="48985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1EAFB98C-3C5F-28F8-FCE4-87D7DF3103B4}"/>
                  </a:ext>
                </a:extLst>
              </p14:cNvPr>
              <p14:cNvContentPartPr/>
              <p14:nvPr/>
            </p14:nvContentPartPr>
            <p14:xfrm>
              <a:off x="8009263" y="3878618"/>
              <a:ext cx="682000" cy="540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1EAFB98C-3C5F-28F8-FCE4-87D7DF3103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3274" y="3806618"/>
                <a:ext cx="753619" cy="19764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Image 9">
            <a:extLst>
              <a:ext uri="{FF2B5EF4-FFF2-40B4-BE49-F238E27FC236}">
                <a16:creationId xmlns:a16="http://schemas.microsoft.com/office/drawing/2014/main" id="{72094EF0-5B20-B681-0502-D274BBD401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0" y="976930"/>
            <a:ext cx="4338947" cy="4900394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70262626-5622-EE9F-5255-496AA7C5E1C2}"/>
              </a:ext>
            </a:extLst>
          </p:cNvPr>
          <p:cNvSpPr/>
          <p:nvPr/>
        </p:nvSpPr>
        <p:spPr>
          <a:xfrm>
            <a:off x="4500527" y="2919470"/>
            <a:ext cx="1595474" cy="594911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5AE8AAF-F9FF-FEA9-750C-A571540200A9}"/>
              </a:ext>
            </a:extLst>
          </p:cNvPr>
          <p:cNvSpPr txBox="1"/>
          <p:nvPr/>
        </p:nvSpPr>
        <p:spPr>
          <a:xfrm>
            <a:off x="80790" y="266700"/>
            <a:ext cx="843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Publication sur le </a:t>
            </a:r>
            <a:r>
              <a:rPr lang="fr-FR" dirty="0" err="1"/>
              <a:t>node-red</a:t>
            </a:r>
            <a:r>
              <a:rPr lang="fr-FR" dirty="0"/>
              <a:t>… 					puis dans la BD</a:t>
            </a:r>
          </a:p>
        </p:txBody>
      </p:sp>
    </p:spTree>
    <p:extLst>
      <p:ext uri="{BB962C8B-B14F-4D97-AF65-F5344CB8AC3E}">
        <p14:creationId xmlns:p14="http://schemas.microsoft.com/office/powerpoint/2010/main" val="1151289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38" y="180402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fr-FR" dirty="0"/>
              <a:t>Gestion des accès au bâtiment</a:t>
            </a:r>
            <a:br>
              <a:rPr lang="fr-FR" dirty="0"/>
            </a:br>
            <a:br>
              <a:rPr lang="fr-FR" dirty="0"/>
            </a:br>
            <a:r>
              <a:rPr lang="fr-FR" sz="2000" dirty="0"/>
              <a:t>Sauvegarde des données sur la BDD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58EDE55-FDCB-8F40-B119-A2129570A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3644"/>
            <a:ext cx="12192000" cy="129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6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DE574-348A-4178-F52B-58D38080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B1D07C-79D9-933D-9D37-DE93FD7E1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Résumé du projet</a:t>
            </a:r>
          </a:p>
          <a:p>
            <a:r>
              <a:rPr lang="fr-FR" dirty="0"/>
              <a:t>Diagrammes</a:t>
            </a:r>
          </a:p>
          <a:p>
            <a:r>
              <a:rPr lang="fr-FR" dirty="0"/>
              <a:t>Gestion du projet</a:t>
            </a:r>
          </a:p>
          <a:p>
            <a:r>
              <a:rPr lang="fr-FR" dirty="0"/>
              <a:t>Gestion des accès au campus</a:t>
            </a:r>
          </a:p>
          <a:p>
            <a:pPr lvl="1"/>
            <a:r>
              <a:rPr lang="fr-FR" dirty="0"/>
              <a:t>Récupération des adresses MAC  </a:t>
            </a:r>
          </a:p>
          <a:p>
            <a:pPr lvl="1"/>
            <a:r>
              <a:rPr lang="fr-FR" dirty="0"/>
              <a:t>Publication des données avec MQTT</a:t>
            </a:r>
          </a:p>
          <a:p>
            <a:pPr lvl="1"/>
            <a:r>
              <a:rPr lang="fr-FR" dirty="0"/>
              <a:t>Sauvegarde des données sur la BDD</a:t>
            </a:r>
          </a:p>
          <a:p>
            <a:pPr lvl="1"/>
            <a:r>
              <a:rPr lang="fr-FR" dirty="0"/>
              <a:t>Les défauts</a:t>
            </a:r>
          </a:p>
          <a:p>
            <a:r>
              <a:rPr lang="fr-FR" dirty="0"/>
              <a:t>Gestion des accès au bâtiment</a:t>
            </a:r>
          </a:p>
          <a:p>
            <a:pPr lvl="1"/>
            <a:r>
              <a:rPr lang="fr-FR" dirty="0"/>
              <a:t>Environnement de développement</a:t>
            </a:r>
          </a:p>
          <a:p>
            <a:pPr lvl="1"/>
            <a:r>
              <a:rPr lang="fr-FR" sz="2400" dirty="0"/>
              <a:t>Récupération des tag RFID </a:t>
            </a:r>
          </a:p>
          <a:p>
            <a:pPr lvl="1"/>
            <a:r>
              <a:rPr lang="fr-FR" dirty="0"/>
              <a:t>Publication des données avec MQTT</a:t>
            </a:r>
          </a:p>
          <a:p>
            <a:pPr lvl="1"/>
            <a:r>
              <a:rPr lang="fr-FR" dirty="0"/>
              <a:t>Sauvegarde des données sur la BDD</a:t>
            </a:r>
          </a:p>
          <a:p>
            <a:pPr lvl="1"/>
            <a:r>
              <a:rPr lang="fr-FR" dirty="0"/>
              <a:t>Les faiblesses</a:t>
            </a:r>
          </a:p>
          <a:p>
            <a:pPr lvl="1"/>
            <a:r>
              <a:rPr lang="fr-FR" sz="2400"/>
              <a:t>Système d’enregistrement d’une personne dans une BD et de reconnaissance pour l’accès au bâtiment et à une salle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Gestion des accès aux salles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550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65" y="361626"/>
            <a:ext cx="3932237" cy="1600200"/>
          </a:xfrm>
        </p:spPr>
        <p:txBody>
          <a:bodyPr>
            <a:normAutofit/>
          </a:bodyPr>
          <a:lstStyle/>
          <a:p>
            <a:r>
              <a:rPr lang="fr-FR" dirty="0"/>
              <a:t>Gestion des accès au bâtiment</a:t>
            </a:r>
            <a:br>
              <a:rPr lang="fr-FR" dirty="0"/>
            </a:br>
            <a:r>
              <a:rPr lang="fr-FR" sz="2000" dirty="0"/>
              <a:t>Calcul du nombre de personnes présentes sur le campus</a:t>
            </a:r>
            <a:endParaRPr lang="fr-FR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CBBE4CC-7174-1DF1-9D28-ADE6EBB1A954}"/>
              </a:ext>
            </a:extLst>
          </p:cNvPr>
          <p:cNvCxnSpPr>
            <a:cxnSpLocks/>
            <a:stCxn id="7" idx="5"/>
            <a:endCxn id="8" idx="2"/>
          </p:cNvCxnSpPr>
          <p:nvPr/>
        </p:nvCxnSpPr>
        <p:spPr>
          <a:xfrm>
            <a:off x="5113881" y="1611072"/>
            <a:ext cx="2021198" cy="260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0C3AA315-0EAD-E047-AEB5-52F18513E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22" y="2808681"/>
            <a:ext cx="5168321" cy="308305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C2DCF61-27CC-59F0-DF3F-013A8BB23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216" y="196717"/>
            <a:ext cx="8147485" cy="142745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37A6A0E-7844-E9F5-8C52-AB2A4249A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079" y="2066651"/>
            <a:ext cx="2695575" cy="4114800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3CB3F626-010D-43B4-7762-6B8D89B60A74}"/>
              </a:ext>
            </a:extLst>
          </p:cNvPr>
          <p:cNvSpPr/>
          <p:nvPr/>
        </p:nvSpPr>
        <p:spPr>
          <a:xfrm>
            <a:off x="7135079" y="4082473"/>
            <a:ext cx="1486333" cy="27709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EF9824-8F46-721E-61A3-B8C2363C965D}"/>
              </a:ext>
            </a:extLst>
          </p:cNvPr>
          <p:cNvSpPr/>
          <p:nvPr/>
        </p:nvSpPr>
        <p:spPr>
          <a:xfrm>
            <a:off x="3845216" y="1250608"/>
            <a:ext cx="1486333" cy="42231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932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625180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au bâtiment</a:t>
            </a:r>
            <a:br>
              <a:rPr lang="fr-FR" dirty="0"/>
            </a:br>
            <a:br>
              <a:rPr lang="fr-FR" dirty="0"/>
            </a:br>
            <a:r>
              <a:rPr lang="fr-FR" sz="2000" dirty="0"/>
              <a:t>Les faiblesses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 txBox="1">
            <a:spLocks/>
          </p:cNvSpPr>
          <p:nvPr/>
        </p:nvSpPr>
        <p:spPr>
          <a:xfrm>
            <a:off x="839788" y="2057399"/>
            <a:ext cx="4310946" cy="12182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</a:t>
            </a:r>
            <a:r>
              <a:rPr lang="fr-FR" dirty="0" err="1"/>
              <a:t>node</a:t>
            </a:r>
            <a:r>
              <a:rPr lang="fr-FR" dirty="0"/>
              <a:t> </a:t>
            </a:r>
            <a:r>
              <a:rPr lang="fr-FR" dirty="0" err="1"/>
              <a:t>red</a:t>
            </a:r>
            <a:r>
              <a:rPr lang="fr-FR" dirty="0"/>
              <a:t> arrête après un certain temps de recevoir les données RFID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personne peut badger à l’entrée et sortie du bâtiment mais plusieurs personnes peuvent passer derrière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8416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63"/>
            <a:ext cx="11898585" cy="1464790"/>
          </a:xfrm>
        </p:spPr>
        <p:txBody>
          <a:bodyPr>
            <a:normAutofit fontScale="90000"/>
          </a:bodyPr>
          <a:lstStyle/>
          <a:p>
            <a:r>
              <a:rPr lang="fr-FR" dirty="0"/>
              <a:t>Gestion des accès au bâtiment</a:t>
            </a:r>
            <a:br>
              <a:rPr lang="fr-FR" dirty="0"/>
            </a:br>
            <a:br>
              <a:rPr lang="fr-FR" dirty="0"/>
            </a:br>
            <a:r>
              <a:rPr lang="fr-FR" sz="2000" dirty="0"/>
              <a:t>Système d’enregistrement d’une personne dans une BD et de reconnaissance pour l’accès au bâtiment et à une salle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14D79A7-F87C-8EF3-F4EB-84EEFE6B0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833" y="1622587"/>
            <a:ext cx="9088917" cy="468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92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4925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Récupération des paramètres biométrique </a:t>
            </a:r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25138"/>
            <a:ext cx="3932237" cy="432262"/>
          </a:xfrm>
        </p:spPr>
        <p:txBody>
          <a:bodyPr/>
          <a:lstStyle/>
          <a:p>
            <a:r>
              <a:rPr lang="fr-FR" dirty="0"/>
              <a:t>Lancement de la caméra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25" y="2144713"/>
            <a:ext cx="4972050" cy="37242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001" y="1251284"/>
            <a:ext cx="468512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80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4925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Récupération des paramètres biométrique </a:t>
            </a:r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25138"/>
            <a:ext cx="3932237" cy="432262"/>
          </a:xfrm>
        </p:spPr>
        <p:txBody>
          <a:bodyPr/>
          <a:lstStyle/>
          <a:p>
            <a:r>
              <a:rPr lang="fr-FR" dirty="0"/>
              <a:t>Lancement de la caméra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25" y="2144713"/>
            <a:ext cx="4972050" cy="37242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001" y="1251284"/>
            <a:ext cx="468512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40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4925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Récupération des paramètres biométrique </a:t>
            </a:r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25138"/>
            <a:ext cx="3932237" cy="432262"/>
          </a:xfrm>
        </p:spPr>
        <p:txBody>
          <a:bodyPr/>
          <a:lstStyle/>
          <a:p>
            <a:r>
              <a:rPr lang="fr-FR" dirty="0"/>
              <a:t>Début du </a:t>
            </a:r>
            <a:r>
              <a:rPr lang="fr-FR" dirty="0" err="1"/>
              <a:t>stream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057401"/>
            <a:ext cx="3932237" cy="436008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547" y="1257300"/>
            <a:ext cx="4348413" cy="474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17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4925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Récupération des paramètres biométrique </a:t>
            </a:r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25138"/>
            <a:ext cx="3932237" cy="432262"/>
          </a:xfrm>
        </p:spPr>
        <p:txBody>
          <a:bodyPr/>
          <a:lstStyle/>
          <a:p>
            <a:r>
              <a:rPr lang="fr-FR" dirty="0"/>
              <a:t>Détection d’un visage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556330"/>
            <a:ext cx="6425470" cy="281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7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625180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Les faiblesses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</a:t>
            </a:r>
            <a:r>
              <a:rPr lang="fr-FR" dirty="0" err="1"/>
              <a:t>stream</a:t>
            </a:r>
            <a:r>
              <a:rPr lang="fr-FR" dirty="0"/>
              <a:t> </a:t>
            </a:r>
            <a:r>
              <a:rPr lang="fr-FR" dirty="0" err="1"/>
              <a:t>freeze</a:t>
            </a:r>
            <a:r>
              <a:rPr lang="fr-FR" dirty="0"/>
              <a:t> lorsque qu’un visage est détecté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Impossibilité d’enregistrer un visage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7045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Un groupe de personnes assises autour d’une table en bois&#10;">
            <a:extLst>
              <a:ext uri="{FF2B5EF4-FFF2-40B4-BE49-F238E27FC236}">
                <a16:creationId xmlns:a16="http://schemas.microsoft.com/office/drawing/2014/main" id="{D48306FF-9A46-43AC-BC11-DE5D9F2D183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3789" y="-5626"/>
            <a:ext cx="12192000" cy="6858000"/>
          </a:xfr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31664CF3-C0D1-4769-8E59-8694AF07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7578" y="5627"/>
            <a:ext cx="12191999" cy="6857999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F5325EDA-7343-463C-83EC-5D799E8B8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621169" y="0"/>
            <a:ext cx="2570831" cy="6858001"/>
            <a:chOff x="9621170" y="0"/>
            <a:chExt cx="2570831" cy="6858001"/>
          </a:xfrm>
        </p:grpSpPr>
        <p:sp>
          <p:nvSpPr>
            <p:cNvPr id="32" name="Forme libre : Forme 31">
              <a:extLst>
                <a:ext uri="{FF2B5EF4-FFF2-40B4-BE49-F238E27FC236}">
                  <a16:creationId xmlns:a16="http://schemas.microsoft.com/office/drawing/2014/main" id="{25DFF88D-A516-4508-BC03-10D68E4034CF}"/>
                </a:ext>
              </a:extLst>
            </p:cNvPr>
            <p:cNvSpPr/>
            <p:nvPr/>
          </p:nvSpPr>
          <p:spPr>
            <a:xfrm>
              <a:off x="9621170" y="0"/>
              <a:ext cx="2570831" cy="6858000"/>
            </a:xfrm>
            <a:custGeom>
              <a:avLst/>
              <a:gdLst>
                <a:gd name="connsiteX0" fmla="*/ 1649197 w 2570831"/>
                <a:gd name="connsiteY0" fmla="*/ 0 h 6858000"/>
                <a:gd name="connsiteX1" fmla="*/ 2570831 w 2570831"/>
                <a:gd name="connsiteY1" fmla="*/ 0 h 6858000"/>
                <a:gd name="connsiteX2" fmla="*/ 2570831 w 2570831"/>
                <a:gd name="connsiteY2" fmla="*/ 6858000 h 6858000"/>
                <a:gd name="connsiteX3" fmla="*/ 0 w 257083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0831" h="6858000">
                  <a:moveTo>
                    <a:pt x="1649197" y="0"/>
                  </a:moveTo>
                  <a:lnTo>
                    <a:pt x="2570831" y="0"/>
                  </a:lnTo>
                  <a:lnTo>
                    <a:pt x="257083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30" name="Forme libre : Forme 29">
              <a:extLst>
                <a:ext uri="{FF2B5EF4-FFF2-40B4-BE49-F238E27FC236}">
                  <a16:creationId xmlns:a16="http://schemas.microsoft.com/office/drawing/2014/main" id="{F990A05A-2B0C-4EA2-8A33-D5A7D8C1BC4F}"/>
                </a:ext>
              </a:extLst>
            </p:cNvPr>
            <p:cNvSpPr/>
            <p:nvPr/>
          </p:nvSpPr>
          <p:spPr>
            <a:xfrm>
              <a:off x="9754598" y="0"/>
              <a:ext cx="2437402" cy="6858000"/>
            </a:xfrm>
            <a:custGeom>
              <a:avLst/>
              <a:gdLst>
                <a:gd name="connsiteX0" fmla="*/ 1649197 w 2437402"/>
                <a:gd name="connsiteY0" fmla="*/ 0 h 6858000"/>
                <a:gd name="connsiteX1" fmla="*/ 2437402 w 2437402"/>
                <a:gd name="connsiteY1" fmla="*/ 0 h 6858000"/>
                <a:gd name="connsiteX2" fmla="*/ 2437402 w 2437402"/>
                <a:gd name="connsiteY2" fmla="*/ 6858000 h 6858000"/>
                <a:gd name="connsiteX3" fmla="*/ 0 w 243740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402" h="6858000">
                  <a:moveTo>
                    <a:pt x="1649197" y="0"/>
                  </a:moveTo>
                  <a:lnTo>
                    <a:pt x="2437402" y="0"/>
                  </a:lnTo>
                  <a:lnTo>
                    <a:pt x="243740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8" name="Forme libre : Forme 27">
              <a:extLst>
                <a:ext uri="{FF2B5EF4-FFF2-40B4-BE49-F238E27FC236}">
                  <a16:creationId xmlns:a16="http://schemas.microsoft.com/office/drawing/2014/main" id="{79BF84DA-56CC-4319-9B18-B6303F93EF5A}"/>
                </a:ext>
              </a:extLst>
            </p:cNvPr>
            <p:cNvSpPr/>
            <p:nvPr/>
          </p:nvSpPr>
          <p:spPr>
            <a:xfrm>
              <a:off x="10011320" y="0"/>
              <a:ext cx="2180680" cy="6858000"/>
            </a:xfrm>
            <a:custGeom>
              <a:avLst/>
              <a:gdLst>
                <a:gd name="connsiteX0" fmla="*/ 1649197 w 2180680"/>
                <a:gd name="connsiteY0" fmla="*/ 0 h 6858000"/>
                <a:gd name="connsiteX1" fmla="*/ 2180680 w 2180680"/>
                <a:gd name="connsiteY1" fmla="*/ 0 h 6858000"/>
                <a:gd name="connsiteX2" fmla="*/ 2180680 w 2180680"/>
                <a:gd name="connsiteY2" fmla="*/ 6858000 h 6858000"/>
                <a:gd name="connsiteX3" fmla="*/ 0 w 218068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0680" h="6858000">
                  <a:moveTo>
                    <a:pt x="1649197" y="0"/>
                  </a:moveTo>
                  <a:lnTo>
                    <a:pt x="2180680" y="0"/>
                  </a:lnTo>
                  <a:lnTo>
                    <a:pt x="218068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3FE4855B-D7C3-4EA7-8050-5BDDB9E3A78A}"/>
                </a:ext>
              </a:extLst>
            </p:cNvPr>
            <p:cNvSpPr/>
            <p:nvPr/>
          </p:nvSpPr>
          <p:spPr>
            <a:xfrm>
              <a:off x="10544156" y="5626"/>
              <a:ext cx="1647844" cy="6852374"/>
            </a:xfrm>
            <a:custGeom>
              <a:avLst/>
              <a:gdLst>
                <a:gd name="connsiteX0" fmla="*/ 1647844 w 1647844"/>
                <a:gd name="connsiteY0" fmla="*/ 0 h 6852374"/>
                <a:gd name="connsiteX1" fmla="*/ 1647844 w 1647844"/>
                <a:gd name="connsiteY1" fmla="*/ 6852374 h 6852374"/>
                <a:gd name="connsiteX2" fmla="*/ 0 w 1647844"/>
                <a:gd name="connsiteY2" fmla="*/ 6852374 h 685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7844" h="6852374">
                  <a:moveTo>
                    <a:pt x="1647844" y="0"/>
                  </a:moveTo>
                  <a:lnTo>
                    <a:pt x="1647844" y="6852374"/>
                  </a:lnTo>
                  <a:lnTo>
                    <a:pt x="0" y="6852374"/>
                  </a:lnTo>
                  <a:close/>
                </a:path>
              </a:pathLst>
            </a:custGeom>
            <a:solidFill>
              <a:schemeClr val="accent1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4" name="Forme libre : Forme 23">
              <a:extLst>
                <a:ext uri="{FF2B5EF4-FFF2-40B4-BE49-F238E27FC236}">
                  <a16:creationId xmlns:a16="http://schemas.microsoft.com/office/drawing/2014/main" id="{EC066EC5-6C2C-4006-B87D-E6C5CFDEF302}"/>
                </a:ext>
              </a:extLst>
            </p:cNvPr>
            <p:cNvSpPr/>
            <p:nvPr/>
          </p:nvSpPr>
          <p:spPr>
            <a:xfrm>
              <a:off x="10803086" y="1082358"/>
              <a:ext cx="1388914" cy="5775643"/>
            </a:xfrm>
            <a:custGeom>
              <a:avLst/>
              <a:gdLst>
                <a:gd name="connsiteX0" fmla="*/ 1388914 w 1388914"/>
                <a:gd name="connsiteY0" fmla="*/ 0 h 5775643"/>
                <a:gd name="connsiteX1" fmla="*/ 1388914 w 1388914"/>
                <a:gd name="connsiteY1" fmla="*/ 5775643 h 5775643"/>
                <a:gd name="connsiteX2" fmla="*/ 0 w 1388914"/>
                <a:gd name="connsiteY2" fmla="*/ 5775643 h 577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8914" h="5775643">
                  <a:moveTo>
                    <a:pt x="1388914" y="0"/>
                  </a:moveTo>
                  <a:lnTo>
                    <a:pt x="1388914" y="5775643"/>
                  </a:lnTo>
                  <a:lnTo>
                    <a:pt x="0" y="5775643"/>
                  </a:lnTo>
                  <a:close/>
                </a:path>
              </a:pathLst>
            </a:custGeom>
            <a:solidFill>
              <a:schemeClr val="accent1">
                <a:lumMod val="75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42" name="Titre 41" descr="titre">
            <a:extLst>
              <a:ext uri="{FF2B5EF4-FFF2-40B4-BE49-F238E27FC236}">
                <a16:creationId xmlns:a16="http://schemas.microsoft.com/office/drawing/2014/main" id="{72FCEAE4-FA74-4446-B2F5-9AFA2DA13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869" y="837631"/>
            <a:ext cx="5578995" cy="879928"/>
          </a:xfrm>
        </p:spPr>
        <p:txBody>
          <a:bodyPr rtlCol="0"/>
          <a:lstStyle/>
          <a:p>
            <a:pPr rtl="0"/>
            <a:r>
              <a:rPr lang="fr-FR" b="0" dirty="0"/>
              <a:t>MERCI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37D1041-0822-F5D0-DBE0-8D3F3630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28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7420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’image 6">
            <a:extLst>
              <a:ext uri="{FF2B5EF4-FFF2-40B4-BE49-F238E27FC236}">
                <a16:creationId xmlns:a16="http://schemas.microsoft.com/office/drawing/2014/main" id="{3C2A7DCB-B005-424A-8446-ACA533D0BC8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r="19888"/>
          <a:stretch/>
        </p:blipFill>
        <p:spPr>
          <a:xfrm>
            <a:off x="6836877" y="1467"/>
            <a:ext cx="5355123" cy="6865749"/>
          </a:xfr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AB025618-C830-4992-9CD3-D9E49BC79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95847" y="0"/>
            <a:ext cx="7388298" cy="6858000"/>
            <a:chOff x="1826589" y="0"/>
            <a:chExt cx="7388298" cy="6858000"/>
          </a:xfrm>
        </p:grpSpPr>
        <p:sp>
          <p:nvSpPr>
            <p:cNvPr id="10" name="Parallélogramme 9">
              <a:extLst>
                <a:ext uri="{FF2B5EF4-FFF2-40B4-BE49-F238E27FC236}">
                  <a16:creationId xmlns:a16="http://schemas.microsoft.com/office/drawing/2014/main" id="{11E692D4-6AEA-4652-A7AE-A02328258A55}"/>
                </a:ext>
              </a:extLst>
            </p:cNvPr>
            <p:cNvSpPr/>
            <p:nvPr/>
          </p:nvSpPr>
          <p:spPr>
            <a:xfrm>
              <a:off x="2618099" y="0"/>
              <a:ext cx="6596788" cy="6858000"/>
            </a:xfrm>
            <a:prstGeom prst="parallelogram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9" name="Parallélogramme 8">
              <a:extLst>
                <a:ext uri="{FF2B5EF4-FFF2-40B4-BE49-F238E27FC236}">
                  <a16:creationId xmlns:a16="http://schemas.microsoft.com/office/drawing/2014/main" id="{A134AA32-2418-4A09-9BA8-ED7207AC0D74}"/>
                </a:ext>
              </a:extLst>
            </p:cNvPr>
            <p:cNvSpPr/>
            <p:nvPr/>
          </p:nvSpPr>
          <p:spPr>
            <a:xfrm>
              <a:off x="2340861" y="0"/>
              <a:ext cx="6596788" cy="6858000"/>
            </a:xfrm>
            <a:prstGeom prst="parallelogram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22" name="Parallélogramme 21">
              <a:extLst>
                <a:ext uri="{FF2B5EF4-FFF2-40B4-BE49-F238E27FC236}">
                  <a16:creationId xmlns:a16="http://schemas.microsoft.com/office/drawing/2014/main" id="{0051AD99-BC4A-487F-BE1C-486FC5B8E9F2}"/>
                </a:ext>
              </a:extLst>
            </p:cNvPr>
            <p:cNvSpPr/>
            <p:nvPr/>
          </p:nvSpPr>
          <p:spPr>
            <a:xfrm>
              <a:off x="1826589" y="0"/>
              <a:ext cx="6596788" cy="6858000"/>
            </a:xfrm>
            <a:prstGeom prst="parallelogram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4" name="Titre 3" descr="Titre">
            <a:extLst>
              <a:ext uri="{FF2B5EF4-FFF2-40B4-BE49-F238E27FC236}">
                <a16:creationId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Résumé du projet</a:t>
            </a:r>
          </a:p>
        </p:txBody>
      </p:sp>
      <p:pic>
        <p:nvPicPr>
          <p:cNvPr id="35" name="Espace réservé du contenu 34" descr="Femme prenant une photo">
            <a:extLst>
              <a:ext uri="{FF2B5EF4-FFF2-40B4-BE49-F238E27FC236}">
                <a16:creationId xmlns:a16="http://schemas.microsoft.com/office/drawing/2014/main" id="{56174A3F-A7B3-40BE-88BD-1796890E4B4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645913" y="4425100"/>
            <a:ext cx="980735" cy="1260000"/>
          </a:xfrm>
        </p:spPr>
      </p:pic>
      <p:sp>
        <p:nvSpPr>
          <p:cNvPr id="23" name="Espace réservé du texte 22" descr="bloc de contenu 1">
            <a:extLst>
              <a:ext uri="{FF2B5EF4-FFF2-40B4-BE49-F238E27FC236}">
                <a16:creationId xmlns:a16="http://schemas.microsoft.com/office/drawing/2014/main" id="{B88939B0-5B9A-4423-AFD1-CF6B222687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2025" y="1657717"/>
            <a:ext cx="7509754" cy="4428761"/>
          </a:xfrm>
        </p:spPr>
        <p:txBody>
          <a:bodyPr rtlCol="0"/>
          <a:lstStyle/>
          <a:p>
            <a:pPr rtl="0"/>
            <a:r>
              <a:rPr lang="fr-FR" sz="2000" dirty="0"/>
              <a:t>Objectif : créer un système de gestion des accès d’un bâtiment.</a:t>
            </a:r>
          </a:p>
          <a:p>
            <a:pPr rtl="0"/>
            <a:endParaRPr lang="fr-FR" sz="2000" dirty="0"/>
          </a:p>
          <a:p>
            <a:r>
              <a:rPr lang="fr-FR" sz="2000" dirty="0"/>
              <a:t>Scénario : Un campus contenant plusieurs bâtiments, dans lequel se trouvent plusieurs salles.</a:t>
            </a:r>
          </a:p>
          <a:p>
            <a:endParaRPr lang="fr-FR" sz="2000" dirty="0"/>
          </a:p>
          <a:p>
            <a:pPr rtl="0"/>
            <a:r>
              <a:rPr lang="fr-FR" sz="2000" dirty="0"/>
              <a:t>Utilisateurs:</a:t>
            </a:r>
          </a:p>
          <a:p>
            <a:pPr rtl="0"/>
            <a:r>
              <a:rPr lang="fr-FR" sz="2000" dirty="0"/>
              <a:t> </a:t>
            </a:r>
            <a:endParaRPr lang="fr-FR" sz="1800" dirty="0"/>
          </a:p>
          <a:p>
            <a:pPr rtl="0"/>
            <a:endParaRPr lang="fr-FR" sz="1800" dirty="0"/>
          </a:p>
        </p:txBody>
      </p:sp>
      <p:pic>
        <p:nvPicPr>
          <p:cNvPr id="36" name="Espace réservé du contenu 35" descr="Homme avec pilosité faciale">
            <a:extLst>
              <a:ext uri="{FF2B5EF4-FFF2-40B4-BE49-F238E27FC236}">
                <a16:creationId xmlns:a16="http://schemas.microsoft.com/office/drawing/2014/main" id="{A960174C-A9DE-472D-BF1C-B13108BD70B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97184" y="4450136"/>
            <a:ext cx="929845" cy="1260000"/>
          </a:xfrm>
        </p:spPr>
      </p:pic>
      <p:sp>
        <p:nvSpPr>
          <p:cNvPr id="14" name="Rectangle 13">
            <a:extLst>
              <a:ext uri="{FF2B5EF4-FFF2-40B4-BE49-F238E27FC236}">
                <a16:creationId xmlns:a16="http://schemas.microsoft.com/office/drawing/2014/main" id="{C862BC4D-BD7A-417E-A34A-59CE4D4A6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52937FB-CDE3-46B3-8481-AB5DB8C4B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44" name="Espace réservé du numéro de diapositive 5" descr="Numéro de diapositive">
            <a:extLst>
              <a:ext uri="{FF2B5EF4-FFF2-40B4-BE49-F238E27FC236}">
                <a16:creationId xmlns:a16="http://schemas.microsoft.com/office/drawing/2014/main" id="{11457662-C1A5-4B93-8E30-88025E27C4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smtClean="0">
                <a:solidFill>
                  <a:schemeClr val="bg1"/>
                </a:solidFill>
              </a:rPr>
              <a:pPr algn="ctr" rtl="0"/>
              <a:t>3</a:t>
            </a:fld>
            <a:endParaRPr lang="fr-FR" sz="120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1CAEA6-7965-44F6-E7EA-6E997FBE8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3</a:t>
            </a:fld>
            <a:endParaRPr lang="fr-FR" noProof="0"/>
          </a:p>
        </p:txBody>
      </p:sp>
      <p:pic>
        <p:nvPicPr>
          <p:cNvPr id="21" name="Espace réservé du contenu 34" descr="Femme avec bras prothétique">
            <a:extLst>
              <a:ext uri="{FF2B5EF4-FFF2-40B4-BE49-F238E27FC236}">
                <a16:creationId xmlns:a16="http://schemas.microsoft.com/office/drawing/2014/main" id="{0DB49058-7C48-47E1-03A3-4B93B3D61D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306139" y="4362012"/>
            <a:ext cx="1200010" cy="12600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FB46601-4116-054F-02F3-4265AC883B52}"/>
              </a:ext>
            </a:extLst>
          </p:cNvPr>
          <p:cNvSpPr txBox="1"/>
          <p:nvPr/>
        </p:nvSpPr>
        <p:spPr>
          <a:xfrm>
            <a:off x="812549" y="5702468"/>
            <a:ext cx="7807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Enseignants		 Etudiants                         Administrateur.</a:t>
            </a:r>
          </a:p>
        </p:txBody>
      </p:sp>
    </p:spTree>
    <p:extLst>
      <p:ext uri="{BB962C8B-B14F-4D97-AF65-F5344CB8AC3E}">
        <p14:creationId xmlns:p14="http://schemas.microsoft.com/office/powerpoint/2010/main" val="320712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’image 6" descr="garçon marchant avec un sac de libre et un vélo">
            <a:extLst>
              <a:ext uri="{FF2B5EF4-FFF2-40B4-BE49-F238E27FC236}">
                <a16:creationId xmlns:a16="http://schemas.microsoft.com/office/drawing/2014/main" id="{3111B687-3781-4457-A624-86311FC690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36125" y="0"/>
            <a:ext cx="5355875" cy="6858000"/>
          </a:xfr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AB025618-C830-4992-9CD3-D9E49BC79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95847" y="0"/>
            <a:ext cx="7388298" cy="6858000"/>
            <a:chOff x="1826589" y="0"/>
            <a:chExt cx="7388298" cy="6858000"/>
          </a:xfrm>
        </p:grpSpPr>
        <p:sp>
          <p:nvSpPr>
            <p:cNvPr id="10" name="Parallélogramme 9">
              <a:extLst>
                <a:ext uri="{FF2B5EF4-FFF2-40B4-BE49-F238E27FC236}">
                  <a16:creationId xmlns:a16="http://schemas.microsoft.com/office/drawing/2014/main" id="{11E692D4-6AEA-4652-A7AE-A02328258A55}"/>
                </a:ext>
              </a:extLst>
            </p:cNvPr>
            <p:cNvSpPr/>
            <p:nvPr/>
          </p:nvSpPr>
          <p:spPr>
            <a:xfrm>
              <a:off x="2618099" y="0"/>
              <a:ext cx="6596788" cy="6858000"/>
            </a:xfrm>
            <a:prstGeom prst="parallelogram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9" name="Parallélogramme 8">
              <a:extLst>
                <a:ext uri="{FF2B5EF4-FFF2-40B4-BE49-F238E27FC236}">
                  <a16:creationId xmlns:a16="http://schemas.microsoft.com/office/drawing/2014/main" id="{A134AA32-2418-4A09-9BA8-ED7207AC0D74}"/>
                </a:ext>
              </a:extLst>
            </p:cNvPr>
            <p:cNvSpPr/>
            <p:nvPr/>
          </p:nvSpPr>
          <p:spPr>
            <a:xfrm>
              <a:off x="2340861" y="0"/>
              <a:ext cx="6596788" cy="6858000"/>
            </a:xfrm>
            <a:prstGeom prst="parallelogram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22" name="Parallélogramme 21">
              <a:extLst>
                <a:ext uri="{FF2B5EF4-FFF2-40B4-BE49-F238E27FC236}">
                  <a16:creationId xmlns:a16="http://schemas.microsoft.com/office/drawing/2014/main" id="{0051AD99-BC4A-487F-BE1C-486FC5B8E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26589" y="0"/>
              <a:ext cx="6596788" cy="6858000"/>
            </a:xfrm>
            <a:prstGeom prst="parallelogram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4" name="Titre 3" descr="Titre">
            <a:extLst>
              <a:ext uri="{FF2B5EF4-FFF2-40B4-BE49-F238E27FC236}">
                <a16:creationId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Résumé du projet</a:t>
            </a:r>
          </a:p>
        </p:txBody>
      </p:sp>
      <p:sp>
        <p:nvSpPr>
          <p:cNvPr id="23" name="Espace réservé du texte 22" descr="bloc de contenu 1">
            <a:extLst>
              <a:ext uri="{FF2B5EF4-FFF2-40B4-BE49-F238E27FC236}">
                <a16:creationId xmlns:a16="http://schemas.microsoft.com/office/drawing/2014/main" id="{B88939B0-5B9A-4423-AFD1-CF6B222687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1749157"/>
            <a:ext cx="3589873" cy="4606603"/>
          </a:xfrm>
        </p:spPr>
        <p:txBody>
          <a:bodyPr rtlCol="0"/>
          <a:lstStyle/>
          <a:p>
            <a:pPr rtl="0"/>
            <a:r>
              <a:rPr lang="fr-FR" sz="1600" dirty="0"/>
              <a:t>Les zones 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dirty="0"/>
              <a:t>Campus : Accessible par tous, un lecteur BLE permet de compter le nombre de personnes dans le périmètre défini.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dirty="0"/>
              <a:t>Bâtiment : Accessible aux personnes disposant des droits d’accès. Un lecteur RFID permettra d’identifier les personnes souhaitant entrer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dirty="0"/>
              <a:t>Salle : Une caméra à reconnaissance faciale permettra l'accès à la salle aux personnes autorisé</a:t>
            </a: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C862BC4D-BD7A-417E-A34A-59CE4D4A6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52937FB-CDE3-46B3-8481-AB5DB8C4B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7" name="Espace réservé du numéro de diapositive 5" descr="Numéro de diapositive">
            <a:extLst>
              <a:ext uri="{FF2B5EF4-FFF2-40B4-BE49-F238E27FC236}">
                <a16:creationId xmlns:a16="http://schemas.microsoft.com/office/drawing/2014/main" id="{79161314-0A22-4109-A2B1-41E87EFE1E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smtClean="0">
                <a:solidFill>
                  <a:schemeClr val="bg1"/>
                </a:solidFill>
              </a:rPr>
              <a:pPr algn="ctr" rtl="0"/>
              <a:t>4</a:t>
            </a:fld>
            <a:endParaRPr lang="fr-FR" sz="120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DB3B864-34DC-E381-590D-F977597E9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4</a:t>
            </a:fld>
            <a:endParaRPr lang="fr-FR" noProof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6DBA96-8094-ED28-9016-34F914CAC207}"/>
              </a:ext>
            </a:extLst>
          </p:cNvPr>
          <p:cNvSpPr/>
          <p:nvPr/>
        </p:nvSpPr>
        <p:spPr>
          <a:xfrm>
            <a:off x="4514811" y="2730520"/>
            <a:ext cx="4934960" cy="2831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C2DE95-5F2C-E45B-65C3-0686DD110A6C}"/>
              </a:ext>
            </a:extLst>
          </p:cNvPr>
          <p:cNvSpPr/>
          <p:nvPr/>
        </p:nvSpPr>
        <p:spPr>
          <a:xfrm>
            <a:off x="5129678" y="3433685"/>
            <a:ext cx="3705225" cy="15525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3FFD7F-38DE-F352-CC78-9DBBB5F4EC06}"/>
              </a:ext>
            </a:extLst>
          </p:cNvPr>
          <p:cNvSpPr/>
          <p:nvPr/>
        </p:nvSpPr>
        <p:spPr>
          <a:xfrm>
            <a:off x="6251989" y="3838497"/>
            <a:ext cx="1677464" cy="7429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D35808B-C346-BF92-1469-64418C598672}"/>
              </a:ext>
            </a:extLst>
          </p:cNvPr>
          <p:cNvSpPr txBox="1"/>
          <p:nvPr/>
        </p:nvSpPr>
        <p:spPr>
          <a:xfrm>
            <a:off x="4522724" y="2747124"/>
            <a:ext cx="317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Campus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31807FD-6CB1-131D-7DBB-0D9E45E7C49D}"/>
              </a:ext>
            </a:extLst>
          </p:cNvPr>
          <p:cNvSpPr txBox="1"/>
          <p:nvPr/>
        </p:nvSpPr>
        <p:spPr>
          <a:xfrm>
            <a:off x="5102614" y="3396099"/>
            <a:ext cx="317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Bâtiment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6ED678C-AD25-3D0A-0F81-DFB46968DE4A}"/>
              </a:ext>
            </a:extLst>
          </p:cNvPr>
          <p:cNvSpPr txBox="1"/>
          <p:nvPr/>
        </p:nvSpPr>
        <p:spPr>
          <a:xfrm>
            <a:off x="6210192" y="3821847"/>
            <a:ext cx="317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Salle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ADA7AB6-722C-9B63-3890-D2BAB50339A3}"/>
              </a:ext>
            </a:extLst>
          </p:cNvPr>
          <p:cNvSpPr txBox="1"/>
          <p:nvPr/>
        </p:nvSpPr>
        <p:spPr>
          <a:xfrm>
            <a:off x="5353765" y="2949530"/>
            <a:ext cx="3178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Lecteur Bluetooth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CC23177-AD04-15F1-780B-88104E753254}"/>
              </a:ext>
            </a:extLst>
          </p:cNvPr>
          <p:cNvSpPr txBox="1"/>
          <p:nvPr/>
        </p:nvSpPr>
        <p:spPr>
          <a:xfrm>
            <a:off x="5353765" y="3478996"/>
            <a:ext cx="3178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Lecteur RFID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793AEE2-596E-183B-6012-4D67BF11CB79}"/>
              </a:ext>
            </a:extLst>
          </p:cNvPr>
          <p:cNvSpPr txBox="1"/>
          <p:nvPr/>
        </p:nvSpPr>
        <p:spPr>
          <a:xfrm>
            <a:off x="5476723" y="4191597"/>
            <a:ext cx="3178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Camera </a:t>
            </a:r>
          </a:p>
        </p:txBody>
      </p:sp>
    </p:spTree>
    <p:extLst>
      <p:ext uri="{BB962C8B-B14F-4D97-AF65-F5344CB8AC3E}">
        <p14:creationId xmlns:p14="http://schemas.microsoft.com/office/powerpoint/2010/main" val="211882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2320B-6C98-8F43-BB51-A1C8DC23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4213D3-55DE-FC04-45CF-072B2B327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186" y="1388436"/>
            <a:ext cx="11375200" cy="4788527"/>
          </a:xfrm>
        </p:spPr>
        <p:txBody>
          <a:bodyPr/>
          <a:lstStyle/>
          <a:p>
            <a:r>
              <a:rPr lang="fr-FR" dirty="0"/>
              <a:t>Use case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A9199-1F3A-C843-BBA6-8B5699E82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631" y="890905"/>
            <a:ext cx="5274310" cy="5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4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2320B-6C98-8F43-BB51-A1C8DC23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4213D3-55DE-FC04-45CF-072B2B327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186" y="1388436"/>
            <a:ext cx="11375200" cy="4788527"/>
          </a:xfrm>
        </p:spPr>
        <p:txBody>
          <a:bodyPr/>
          <a:lstStyle/>
          <a:p>
            <a:r>
              <a:rPr lang="fr-FR" dirty="0"/>
              <a:t>Architecture du projet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0E63453-B4A6-EEA4-135F-B87E72EFA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804" y="1750381"/>
            <a:ext cx="7814628" cy="455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0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1C8046-60F1-F81B-2281-CA42AF340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273" y="1388436"/>
            <a:ext cx="6388872" cy="415637"/>
          </a:xfrm>
        </p:spPr>
        <p:txBody>
          <a:bodyPr/>
          <a:lstStyle/>
          <a:p>
            <a:r>
              <a:rPr lang="fr-FR" dirty="0"/>
              <a:t>Diagramme de déploiement</a:t>
            </a:r>
          </a:p>
          <a:p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8B66D86-3ADE-00A0-EC5D-CCC122AD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/>
          <a:lstStyle/>
          <a:p>
            <a:r>
              <a:rPr lang="fr-FR" dirty="0"/>
              <a:t>Diagrammes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713EFF-8E74-D44F-5984-59721F907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804073"/>
            <a:ext cx="8267700" cy="456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3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1C8046-60F1-F81B-2281-CA42AF340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3306" y="1182612"/>
            <a:ext cx="5203931" cy="411647"/>
          </a:xfrm>
        </p:spPr>
        <p:txBody>
          <a:bodyPr/>
          <a:lstStyle/>
          <a:p>
            <a:r>
              <a:rPr lang="fr-FR" dirty="0"/>
              <a:t>Diagramme d’activité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C25808B-8F93-1DA6-168A-3DF1CBF03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44" y="1613298"/>
            <a:ext cx="7918145" cy="4926676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87311CAC-FF21-0702-61ED-424268510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/>
          <a:lstStyle/>
          <a:p>
            <a:r>
              <a:rPr lang="fr-FR" dirty="0"/>
              <a:t>Diagrammes</a:t>
            </a:r>
          </a:p>
        </p:txBody>
      </p:sp>
    </p:spTree>
    <p:extLst>
      <p:ext uri="{BB962C8B-B14F-4D97-AF65-F5344CB8AC3E}">
        <p14:creationId xmlns:p14="http://schemas.microsoft.com/office/powerpoint/2010/main" val="2041386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CEC20E-F9D6-D5E0-8EFE-06277B8EA0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2717803"/>
            <a:ext cx="4512973" cy="3368675"/>
          </a:xfrm>
        </p:spPr>
        <p:txBody>
          <a:bodyPr/>
          <a:lstStyle/>
          <a:p>
            <a:r>
              <a:rPr lang="fr-FR" sz="1800" dirty="0"/>
              <a:t>Objectif: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Récupérer les adresses MAC BLE des personnes rentrant et sortant du campus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Publier ces résultats sur le topic « Campus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Sauvegarder ces résultats dans une base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Afficher le nombre de personnes présentes sur le campus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BC74D96-20AD-411A-6EC2-B30B1CA4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accès au campus</a:t>
            </a:r>
            <a:br>
              <a:rPr lang="fr-FR" dirty="0"/>
            </a:b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92B76D6-CD86-E9EB-1368-EC8B1C74C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9</a:t>
            </a:fld>
            <a:endParaRPr lang="fr-FR" noProof="0"/>
          </a:p>
        </p:txBody>
      </p:sp>
      <p:pic>
        <p:nvPicPr>
          <p:cNvPr id="1026" name="Picture 2" descr="Bluetooth Low Energy (BLE) Introduction - Part 2 ⋆ EmbeTronicX">
            <a:extLst>
              <a:ext uri="{FF2B5EF4-FFF2-40B4-BE49-F238E27FC236}">
                <a16:creationId xmlns:a16="http://schemas.microsoft.com/office/drawing/2014/main" id="{8B7C63E8-4020-808F-39FC-0B91FFD0DF45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516" y="1642084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rduino — Wikipédia">
            <a:extLst>
              <a:ext uri="{FF2B5EF4-FFF2-40B4-BE49-F238E27FC236}">
                <a16:creationId xmlns:a16="http://schemas.microsoft.com/office/drawing/2014/main" id="{4D0A9E5D-849D-2782-0CBD-4D2D7DCD5DA9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78" y="1817137"/>
            <a:ext cx="549275" cy="37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22">
            <a:extLst>
              <a:ext uri="{FF2B5EF4-FFF2-40B4-BE49-F238E27FC236}">
                <a16:creationId xmlns:a16="http://schemas.microsoft.com/office/drawing/2014/main" id="{4B896E3E-DDF7-7892-80D1-75C34E06898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367075" y="1642084"/>
            <a:ext cx="549275" cy="548640"/>
          </a:xfrm>
          <a:prstGeom prst="rect">
            <a:avLst/>
          </a:prstGeom>
          <a:ln w="0">
            <a:noFill/>
          </a:ln>
        </p:spPr>
      </p:pic>
      <p:pic>
        <p:nvPicPr>
          <p:cNvPr id="1028" name="Picture 4" descr="MQTT Broker-Client – The Blog of Ivan Krizsan">
            <a:extLst>
              <a:ext uri="{FF2B5EF4-FFF2-40B4-BE49-F238E27FC236}">
                <a16:creationId xmlns:a16="http://schemas.microsoft.com/office/drawing/2014/main" id="{93865ADD-C9AF-2723-263F-406490B7A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80" y="1553701"/>
            <a:ext cx="744214" cy="63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8663FBD-18DE-DC6A-8E7C-99BD80AF7D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0673" y="1515110"/>
            <a:ext cx="675614" cy="67561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2064B03-B3EA-A36E-7153-61AD54B6A6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441" y="1562507"/>
            <a:ext cx="628217" cy="628217"/>
          </a:xfrm>
          <a:prstGeom prst="rect">
            <a:avLst/>
          </a:prstGeom>
        </p:spPr>
      </p:pic>
      <p:pic>
        <p:nvPicPr>
          <p:cNvPr id="1030" name="Picture 6" descr="Fiche projet - Campus SOPHIA TECH - Sophia-Antipolis">
            <a:extLst>
              <a:ext uri="{FF2B5EF4-FFF2-40B4-BE49-F238E27FC236}">
                <a16:creationId xmlns:a16="http://schemas.microsoft.com/office/drawing/2014/main" id="{86CCC64C-BF06-C6DF-AE31-201A39C22E0B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3" r="2395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7501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MSFT_04_Educa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2606E"/>
      </a:accent1>
      <a:accent2>
        <a:srgbClr val="0F3955"/>
      </a:accent2>
      <a:accent3>
        <a:srgbClr val="FFC000"/>
      </a:accent3>
      <a:accent4>
        <a:srgbClr val="BF678E"/>
      </a:accent4>
      <a:accent5>
        <a:srgbClr val="731F1C"/>
      </a:accent5>
      <a:accent6>
        <a:srgbClr val="7A9E56"/>
      </a:accent6>
      <a:hlink>
        <a:srgbClr val="00B0F0"/>
      </a:hlink>
      <a:folHlink>
        <a:srgbClr val="595959"/>
      </a:folHlink>
    </a:clrScheme>
    <a:fontScheme name="MSFT_04_Education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154700_TF00475556_Win32" id="{813D93FB-69AD-4A3E-BC5B-C39DEC852B11}" vid="{18E3B2DD-614A-446F-842C-C1C614AA0C6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B758F657B6B546A2B1F25A9054A133" ma:contentTypeVersion="2" ma:contentTypeDescription="Crée un document." ma:contentTypeScope="" ma:versionID="345806b9f831dd6ed5c15d9ed9821fb1">
  <xsd:schema xmlns:xsd="http://www.w3.org/2001/XMLSchema" xmlns:xs="http://www.w3.org/2001/XMLSchema" xmlns:p="http://schemas.microsoft.com/office/2006/metadata/properties" xmlns:ns3="88e89e40-c19a-48d0-a0b6-11184f7f918e" targetNamespace="http://schemas.microsoft.com/office/2006/metadata/properties" ma:root="true" ma:fieldsID="5384d96721a2c9fc685b12fc798eb168" ns3:_="">
    <xsd:import namespace="88e89e40-c19a-48d0-a0b6-11184f7f91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e89e40-c19a-48d0-a0b6-11184f7f91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042760-9A7A-479B-B4D8-612EBC1AFF18}">
  <ds:schemaRefs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88e89e40-c19a-48d0-a0b6-11184f7f918e"/>
  </ds:schemaRefs>
</ds:datastoreItem>
</file>

<file path=customXml/itemProps2.xml><?xml version="1.0" encoding="utf-8"?>
<ds:datastoreItem xmlns:ds="http://schemas.openxmlformats.org/officeDocument/2006/customXml" ds:itemID="{6216BF83-BC37-4FA3-93AF-55DBFC07FB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26BBB6-F212-4F70-8A4C-78715A39EE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e89e40-c19a-48d0-a0b6-11184f7f91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pédagogique</Template>
  <TotalTime>1837</TotalTime>
  <Words>654</Words>
  <Application>Microsoft Office PowerPoint</Application>
  <PresentationFormat>Grand écran</PresentationFormat>
  <Paragraphs>116</Paragraphs>
  <Slides>28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Corbel</vt:lpstr>
      <vt:lpstr>Thème Office</vt:lpstr>
      <vt:lpstr>Gestion des accès au bâtiment </vt:lpstr>
      <vt:lpstr>Sommaire</vt:lpstr>
      <vt:lpstr>Résumé du projet</vt:lpstr>
      <vt:lpstr>Résumé du projet</vt:lpstr>
      <vt:lpstr>Diagrammes</vt:lpstr>
      <vt:lpstr>Diagrammes</vt:lpstr>
      <vt:lpstr>Diagrammes</vt:lpstr>
      <vt:lpstr>Diagrammes</vt:lpstr>
      <vt:lpstr>Gestion des accès au campus </vt:lpstr>
      <vt:lpstr>Gestion des accès au campus Récupération des adresses MAC  </vt:lpstr>
      <vt:lpstr>Gestion des accès au campus Publication des données avec MQTT</vt:lpstr>
      <vt:lpstr>Gestion des accès au campus Sauvegarde des données sur la BDD</vt:lpstr>
      <vt:lpstr>Gestion des accès au campus Calcul du nombre de personnes présentes sur le campus</vt:lpstr>
      <vt:lpstr>Gestion des accès au campus Les faiblesses</vt:lpstr>
      <vt:lpstr>Gestion des accès au bâtiment </vt:lpstr>
      <vt:lpstr>Gestion des accès au batiment  Récupération des tag RFID</vt:lpstr>
      <vt:lpstr>Gestion des accès au bâtiment Publication des données avec MQTT</vt:lpstr>
      <vt:lpstr>Présentation PowerPoint</vt:lpstr>
      <vt:lpstr>Gestion des accès au bâtiment  Sauvegarde des données sur la BDD</vt:lpstr>
      <vt:lpstr>Gestion des accès au bâtiment Calcul du nombre de personnes présentes sur le campus</vt:lpstr>
      <vt:lpstr>Gestion des accès au bâtiment  Les faiblesses</vt:lpstr>
      <vt:lpstr>Gestion des accès au bâtiment  Système d’enregistrement d’une personne dans une BD et de reconnaissance pour l’accès au bâtiment et à une salle</vt:lpstr>
      <vt:lpstr>Gestion des accès à la salle Récupération des paramètres biométrique  </vt:lpstr>
      <vt:lpstr>Gestion des accès à la salle Récupération des paramètres biométrique  </vt:lpstr>
      <vt:lpstr>Gestion des accès à la salle Récupération des paramètres biométrique  </vt:lpstr>
      <vt:lpstr>Gestion des accès à la salle Récupération des paramètres biométrique  </vt:lpstr>
      <vt:lpstr>Gestion des accès à la salle Les faiblesses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des accès au bâtiment</dc:title>
  <dc:creator>Ruby Pillar</dc:creator>
  <cp:lastModifiedBy>Alexandre Saxemard</cp:lastModifiedBy>
  <cp:revision>42</cp:revision>
  <dcterms:created xsi:type="dcterms:W3CDTF">2022-05-10T14:15:55Z</dcterms:created>
  <dcterms:modified xsi:type="dcterms:W3CDTF">2022-05-13T06:51:52Z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0x01010049B758F657B6B546A2B1F25A9054A133</vt:lpwstr>
  </property>
</Properties>
</file>