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81" r:id="rId5"/>
    <p:sldId id="297" r:id="rId6"/>
    <p:sldId id="257" r:id="rId7"/>
    <p:sldId id="283" r:id="rId8"/>
    <p:sldId id="321" r:id="rId9"/>
    <p:sldId id="309" r:id="rId10"/>
    <p:sldId id="310" r:id="rId11"/>
    <p:sldId id="322" r:id="rId12"/>
    <p:sldId id="298" r:id="rId13"/>
    <p:sldId id="300" r:id="rId14"/>
    <p:sldId id="301" r:id="rId15"/>
    <p:sldId id="302" r:id="rId16"/>
    <p:sldId id="312" r:id="rId17"/>
    <p:sldId id="303" r:id="rId18"/>
    <p:sldId id="311" r:id="rId19"/>
    <p:sldId id="313" r:id="rId20"/>
    <p:sldId id="323" r:id="rId21"/>
    <p:sldId id="314" r:id="rId22"/>
    <p:sldId id="316" r:id="rId23"/>
    <p:sldId id="320" r:id="rId24"/>
    <p:sldId id="319" r:id="rId25"/>
    <p:sldId id="304" r:id="rId26"/>
    <p:sldId id="308" r:id="rId27"/>
    <p:sldId id="305" r:id="rId28"/>
    <p:sldId id="306" r:id="rId29"/>
    <p:sldId id="307" r:id="rId30"/>
    <p:sldId id="295" r:id="rId3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1C"/>
    <a:srgbClr val="0D3047"/>
    <a:srgbClr val="0B2B41"/>
    <a:srgbClr val="114263"/>
    <a:srgbClr val="401918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097" autoAdjust="0"/>
  </p:normalViewPr>
  <p:slideViewPr>
    <p:cSldViewPr snapToGrid="0">
      <p:cViewPr varScale="1">
        <p:scale>
          <a:sx n="51" d="100"/>
          <a:sy n="51" d="100"/>
        </p:scale>
        <p:origin x="1086" y="78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304465-9F8F-4E6E-9E0A-D4832F175C18}" type="datetime1">
              <a:rPr lang="fr-FR" smtClean="0"/>
              <a:t>13/05/2022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3D57C9-54A6-4BAA-A5CD-C535F937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17.9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5340 3,'-63'0,"-37"-2,0 5,-158 25,150-14,1-5,-2-4,-112-10,19 1,193 4,-40-2,1 2,0 2,0 2,0 2,0 3,-86 26,79-16,0-3,-1-2,0-2,-87 6,-230-10,268-9,61 3,-1 2,-59 14,56-9,-86 7,82-14,1-1,0-2,-1-3,1-2,1-2,-1-3,2-1,-61-24,58 13,-1 3,-1 2,0 3,-1 1,-1 4,0 1,-79 0,-1110 13,1240-4,-3-1,1 0,-1 1,0 1,0-1,0 1,0 0,0 1,1 0,-1 0,1 1,-1 0,1 0,-12 7,-1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37.6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1882 54,'-3'-2,"0"0,1 1,-1-1,0 0,-1 1,1 0,-6-2,-12-6,15 6,0 0,0 1,0-1,-1 1,1 1,0-1,-1 1,-9-1,-7 1,-25 3,10-1,-531-1,481-7,0 0,-719 8,800-1,1 0,-1 1,1 0,-1 1,1-1,0 1,-1 0,1 1,0-1,0 1,0 1,1-1,-8 6,12-8,1-1,-1 1,0-1,1 1,-1 0,0-1,1 1,-1 0,1 0,-1-1,1 1,-1 0,1 0,0 0,-1-1,1 1,0 0,0 0,-1 0,1 0,0 0,0 0,0 0,0 0,0 0,1-1,-1 1,0 0,0 0,0 0,1 0,-1 0,0 0,1-1,-1 1,1 0,-1 0,2 0,2 3,0 0,0-1,1 0,-1 1,9 3,-8-5,-1 0,0 1,7 6,0 4,-9-11,-1 0,0 0,1 0,0 0,-1-1,1 1,0 0,0-1,0 1,0-1,0 0,0 0,0 0,4 1,5 0,-1 0,1-1,0 0,-1-1,1-1,0 0,-1 0,15-4,-13 3,1 0,-1 0,0 1,1 1,21 2,35 5,1-2,81-5,-60-1,-58 1,82-2,-88 1,0-2,32-8,69-15,-82 20,0 2,0 1,47 5,-17-1,-59 0,-1 1,1 0,21 7,-20-5,0 0,32 2,69 1,-68-3,57-3,-68-1,-27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DA2-282D-4D5F-82DD-205B1DC49208}" type="datetime1">
              <a:rPr lang="fr-FR" smtClean="0"/>
              <a:pPr/>
              <a:t>13/05/2022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F82289-BCFD-4053-9D06-A9140C63A45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dirty="0"/>
              <a:t>Tous ont un niveau d’accès différent selon leur titre et leur emploi du temps.</a:t>
            </a:r>
          </a:p>
          <a:p>
            <a:pPr rtl="0"/>
            <a:r>
              <a:rPr lang="fr-FR" sz="1200" dirty="0"/>
              <a:t>Chaque lieu demande un niveau d’accès différent selon la sensibilité du contenu de la zone.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F75B4365-2060-6E36-646E-99555345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fr-FR" noProof="0"/>
              <a:t>Insérer une image</a:t>
            </a:r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Adresse électronique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217F9B2F-3BD7-6755-E8C0-4EA8D0BD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2D7EEBB-C9B8-4BCF-9FC6-34600A4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F865AC-1855-2C97-A6B2-34E7E44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8868773-014B-1B95-58EA-BD491607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100312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2F0F7BC1-195C-06F1-8831-9A5B85FB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43A58E58-9B8D-AA51-AF97-882B97DD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t_3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contenu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numéro de diapositive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2.png"/><Relationship Id="rId4" Type="http://schemas.openxmlformats.org/officeDocument/2006/relationships/hyperlink" Target="https://aprendiendoarduino.wordpress.com/2020/11/22/material-practicas-curso-node-red-developer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png"/><Relationship Id="rId7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10.png"/><Relationship Id="rId5" Type="http://schemas.openxmlformats.org/officeDocument/2006/relationships/customXml" Target="../ink/ink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titr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accès au bâtiment 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E944FD6-E8C2-D48B-0D33-3FA98CF921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ous-titre 11" descr="sous-titr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689" y="5429346"/>
            <a:ext cx="4996885" cy="521208"/>
          </a:xfrm>
        </p:spPr>
        <p:txBody>
          <a:bodyPr rtlCol="0"/>
          <a:lstStyle/>
          <a:p>
            <a:pPr rtl="0"/>
            <a:r>
              <a:rPr lang="fr-FR" dirty="0"/>
              <a:t>Projet commun aux cours de l’UE7 </a:t>
            </a:r>
          </a:p>
        </p:txBody>
      </p:sp>
      <p:pic>
        <p:nvPicPr>
          <p:cNvPr id="8" name="Image 7" descr="Un bâtiment performant sans technologie">
            <a:extLst>
              <a:ext uri="{FF2B5EF4-FFF2-40B4-BE49-F238E27FC236}">
                <a16:creationId xmlns:a16="http://schemas.microsoft.com/office/drawing/2014/main" id="{939C08AD-41C3-3855-0D88-11EF7C8E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/>
          <a:stretch/>
        </p:blipFill>
        <p:spPr bwMode="auto">
          <a:xfrm>
            <a:off x="87314" y="0"/>
            <a:ext cx="66765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0"/>
            <a:ext cx="6208649" cy="6858000"/>
            <a:chOff x="-3740" y="0"/>
            <a:chExt cx="6208649" cy="68580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3" name="Sous-titre 11" descr="sous-titre">
            <a:extLst>
              <a:ext uri="{FF2B5EF4-FFF2-40B4-BE49-F238E27FC236}">
                <a16:creationId xmlns:a16="http://schemas.microsoft.com/office/drawing/2014/main" id="{4A09BB51-18C2-F515-88FF-02FF6EDA3207}"/>
              </a:ext>
            </a:extLst>
          </p:cNvPr>
          <p:cNvSpPr txBox="1">
            <a:spLocks/>
          </p:cNvSpPr>
          <p:nvPr/>
        </p:nvSpPr>
        <p:spPr>
          <a:xfrm>
            <a:off x="7062670" y="6476248"/>
            <a:ext cx="4996885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Yannick </a:t>
            </a:r>
            <a:r>
              <a:rPr lang="fr-FR" sz="1400" dirty="0" err="1"/>
              <a:t>Pascucci</a:t>
            </a:r>
            <a:r>
              <a:rPr lang="fr-FR" sz="1400" dirty="0"/>
              <a:t> • Ruby Pillar • Alexandre </a:t>
            </a:r>
            <a:r>
              <a:rPr lang="fr-FR" sz="1400" dirty="0" err="1"/>
              <a:t>Saxemard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Récupération des adresses MAC 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M5 stick utilisé comme lecteur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permet de récupérer les adresses MAC des appareils BLE à proximité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66C935-AA72-D632-DF9F-664EEAE4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22" r="94000">
                        <a14:foregroundMark x1="5778" y1="59333" x2="5778" y2="59333"/>
                        <a14:foregroundMark x1="94000" y1="55556" x2="94000" y2="55556"/>
                        <a14:foregroundMark x1="75333" y1="48444" x2="75333" y2="48444"/>
                        <a14:foregroundMark x1="8889" y1="65556" x2="8889" y2="65556"/>
                        <a14:foregroundMark x1="4222" y1="62444" x2="4222" y2="6244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97" y="2208346"/>
            <a:ext cx="1220654" cy="1220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3C5B29-E6F3-7053-9678-13D27864F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2"/>
          <a:stretch/>
        </p:blipFill>
        <p:spPr>
          <a:xfrm>
            <a:off x="4989153" y="0"/>
            <a:ext cx="7202847" cy="68580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1488332"/>
            <a:ext cx="2825108" cy="39883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2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9BC2D6D-E3B7-1549-8F37-2F65054EA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0496" b="-10496"/>
          <a:stretch/>
        </p:blipFill>
        <p:spPr>
          <a:xfrm>
            <a:off x="5183188" y="417513"/>
            <a:ext cx="6172200" cy="5403850"/>
          </a:xfrm>
        </p:spPr>
      </p:pic>
    </p:spTree>
    <p:extLst>
      <p:ext uri="{BB962C8B-B14F-4D97-AF65-F5344CB8AC3E}">
        <p14:creationId xmlns:p14="http://schemas.microsoft.com/office/powerpoint/2010/main" val="268646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7643997-9388-B0DA-5BA1-467E155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479571"/>
            <a:ext cx="6573404" cy="43876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257301"/>
            <a:ext cx="8010525" cy="10466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BFF984-DA0C-43DB-A80E-CF57F20E65DC}"/>
              </a:ext>
            </a:extLst>
          </p:cNvPr>
          <p:cNvCxnSpPr>
            <a:cxnSpLocks/>
          </p:cNvCxnSpPr>
          <p:nvPr/>
        </p:nvCxnSpPr>
        <p:spPr>
          <a:xfrm flipH="1">
            <a:off x="5762625" y="1644312"/>
            <a:ext cx="1450975" cy="13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8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1891A-6439-CCC0-57E7-8CECF73C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0" y="2057399"/>
            <a:ext cx="3505489" cy="46473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23E12C-DEB2-BE40-1777-16D9094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9" y="2201268"/>
            <a:ext cx="2522271" cy="4359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456205-1949-261C-840F-335B8422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22" y="552773"/>
            <a:ext cx="7443787" cy="140905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4517303" y="1512384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endCxn id="8" idx="2"/>
          </p:cNvCxnSpPr>
          <p:nvPr/>
        </p:nvCxnSpPr>
        <p:spPr>
          <a:xfrm>
            <a:off x="5578764" y="1934694"/>
            <a:ext cx="1556315" cy="22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Les faiblesses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 comptage peut être erroné en cas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stationnement autour du lecteur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possession de plusieurs ou aucun appareil ayant le BLE activé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passage trop rapide 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179D6B3-CEDC-2E73-35FD-19CBE81377C6}"/>
              </a:ext>
            </a:extLst>
          </p:cNvPr>
          <p:cNvSpPr txBox="1">
            <a:spLocks/>
          </p:cNvSpPr>
          <p:nvPr/>
        </p:nvSpPr>
        <p:spPr>
          <a:xfrm>
            <a:off x="67452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0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</a:t>
            </a:r>
            <a:r>
              <a:rPr lang="fr-FR"/>
              <a:t>au bâtiment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15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18">
            <a:extLst>
              <a:ext uri="{FF2B5EF4-FFF2-40B4-BE49-F238E27FC236}">
                <a16:creationId xmlns:a16="http://schemas.microsoft.com/office/drawing/2014/main" id="{F1D40CE8-3EB9-890A-D4D9-30A9FCB617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607121"/>
            <a:ext cx="824149" cy="821880"/>
          </a:xfrm>
          <a:prstGeom prst="rect">
            <a:avLst/>
          </a:prstGeom>
          <a:ln w="0">
            <a:noFill/>
          </a:ln>
        </p:spPr>
      </p:pic>
      <p:pic>
        <p:nvPicPr>
          <p:cNvPr id="11" name="Image 20">
            <a:extLst>
              <a:ext uri="{FF2B5EF4-FFF2-40B4-BE49-F238E27FC236}">
                <a16:creationId xmlns:a16="http://schemas.microsoft.com/office/drawing/2014/main" id="{C4C88EF2-EA0C-65F9-4DF1-F41F23F33B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08897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01243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40418" y="2607121"/>
            <a:ext cx="1758960" cy="928441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rduino — Wikipédia">
            <a:extLst>
              <a:ext uri="{FF2B5EF4-FFF2-40B4-BE49-F238E27FC236}">
                <a16:creationId xmlns:a16="http://schemas.microsoft.com/office/drawing/2014/main" id="{7BD36406-06EF-A3AB-3492-02F8636C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45" y="2607121"/>
            <a:ext cx="1223255" cy="8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Visual Studio — Wikipédia">
            <a:extLst>
              <a:ext uri="{FF2B5EF4-FFF2-40B4-BE49-F238E27FC236}">
                <a16:creationId xmlns:a16="http://schemas.microsoft.com/office/drawing/2014/main" id="{0724C26F-DC0D-E9AB-DC16-7E8764DB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1794806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— Wikipédia">
            <a:extLst>
              <a:ext uri="{FF2B5EF4-FFF2-40B4-BE49-F238E27FC236}">
                <a16:creationId xmlns:a16="http://schemas.microsoft.com/office/drawing/2014/main" id="{2483E4B5-2BFB-38BE-55F9-27EC65C9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3247783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3CE2B3-0507-C936-F454-C651BEF889EA}"/>
              </a:ext>
            </a:extLst>
          </p:cNvPr>
          <p:cNvSpPr txBox="1"/>
          <p:nvPr/>
        </p:nvSpPr>
        <p:spPr>
          <a:xfrm>
            <a:off x="633186" y="5029200"/>
            <a:ext cx="1099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Technologies utilisées :</a:t>
            </a:r>
          </a:p>
          <a:p>
            <a:endParaRPr lang="fr-FR" dirty="0"/>
          </a:p>
        </p:txBody>
      </p:sp>
      <p:pic>
        <p:nvPicPr>
          <p:cNvPr id="1032" name="Picture 8" descr="Avantages et inconvénients des technologies RFID active et passive | Altium">
            <a:extLst>
              <a:ext uri="{FF2B5EF4-FFF2-40B4-BE49-F238E27FC236}">
                <a16:creationId xmlns:a16="http://schemas.microsoft.com/office/drawing/2014/main" id="{3FF5A621-E8C4-042F-C056-0024B3D3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30" y="4736668"/>
            <a:ext cx="1971675" cy="10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7" y="267678"/>
            <a:ext cx="4661728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Récupération des tag RFID</a:t>
            </a:r>
            <a:endParaRPr lang="fr-FR" dirty="0"/>
          </a:p>
        </p:txBody>
      </p:sp>
      <p:pic>
        <p:nvPicPr>
          <p:cNvPr id="2050" name="Picture 2" descr="WEMOS D1 R2 WIFI ESP8266 Shield for Arduino at Rs 315 | Arduino Shield |  ID: 15361012912">
            <a:extLst>
              <a:ext uri="{FF2B5EF4-FFF2-40B4-BE49-F238E27FC236}">
                <a16:creationId xmlns:a16="http://schemas.microsoft.com/office/drawing/2014/main" id="{DCEBF7D5-679B-5BA6-479D-D1E60131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2" y="1920926"/>
            <a:ext cx="2925323" cy="19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NFOUNDER Mifare RC522 Card Read Antenna RF Module RFID Reader IC Card  Proximity Module for Arduino : Amazon.fr: Informatique">
            <a:extLst>
              <a:ext uri="{FF2B5EF4-FFF2-40B4-BE49-F238E27FC236}">
                <a16:creationId xmlns:a16="http://schemas.microsoft.com/office/drawing/2014/main" id="{D0825C55-4C0C-2DB1-61E7-B0BB5AAE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4" y="4057650"/>
            <a:ext cx="2006581" cy="19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876EB4-562E-5DA4-C36A-909C07F1A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43" y="0"/>
            <a:ext cx="6098557" cy="5995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14:cNvPr>
              <p14:cNvContentPartPr/>
              <p14:nvPr/>
            </p14:nvContentPartPr>
            <p14:xfrm>
              <a:off x="6096000" y="2004137"/>
              <a:ext cx="1922558" cy="87665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0357" y="1931985"/>
                <a:ext cx="1994204" cy="2316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25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Campus/</a:t>
            </a:r>
            <a:r>
              <a:rPr lang="fr-FR" dirty="0" err="1"/>
              <a:t>Batiment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992536-5115-F72E-3EF5-6EBF7B03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37" y="626218"/>
            <a:ext cx="6887705" cy="49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2F7D9A-9350-80F4-5C54-06DA7724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80" y="978803"/>
            <a:ext cx="5934419" cy="48985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14:cNvPr>
              <p14:cNvContentPartPr/>
              <p14:nvPr/>
            </p14:nvContentPartPr>
            <p14:xfrm>
              <a:off x="8009263" y="3878618"/>
              <a:ext cx="682000" cy="540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74" y="3806618"/>
                <a:ext cx="753619" cy="197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72094EF0-5B20-B681-0502-D274BBD40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" y="976930"/>
            <a:ext cx="4338947" cy="490039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0262626-5622-EE9F-5255-496AA7C5E1C2}"/>
              </a:ext>
            </a:extLst>
          </p:cNvPr>
          <p:cNvSpPr/>
          <p:nvPr/>
        </p:nvSpPr>
        <p:spPr>
          <a:xfrm>
            <a:off x="4500527" y="2919470"/>
            <a:ext cx="1595474" cy="594911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AE8AAF-F9FF-FEA9-750C-A571540200A9}"/>
              </a:ext>
            </a:extLst>
          </p:cNvPr>
          <p:cNvSpPr txBox="1"/>
          <p:nvPr/>
        </p:nvSpPr>
        <p:spPr>
          <a:xfrm>
            <a:off x="80790" y="266700"/>
            <a:ext cx="84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Publication sur le </a:t>
            </a:r>
            <a:r>
              <a:rPr lang="fr-FR" dirty="0" err="1"/>
              <a:t>node-red</a:t>
            </a:r>
            <a:r>
              <a:rPr lang="fr-FR" dirty="0"/>
              <a:t>… 					puis dans la BD</a:t>
            </a:r>
          </a:p>
        </p:txBody>
      </p:sp>
    </p:spTree>
    <p:extLst>
      <p:ext uri="{BB962C8B-B14F-4D97-AF65-F5344CB8AC3E}">
        <p14:creationId xmlns:p14="http://schemas.microsoft.com/office/powerpoint/2010/main" val="115128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804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8EDE55-FDCB-8F40-B119-A2129570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3644"/>
            <a:ext cx="12192000" cy="12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DE574-348A-4178-F52B-58D3808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D07C-79D9-933D-9D37-DE93FD7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Résumé du projet</a:t>
            </a:r>
          </a:p>
          <a:p>
            <a:r>
              <a:rPr lang="fr-FR" dirty="0"/>
              <a:t>Diagrammes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Gestion des accès au campus</a:t>
            </a:r>
          </a:p>
          <a:p>
            <a:pPr lvl="1"/>
            <a:r>
              <a:rPr lang="fr-FR" dirty="0"/>
              <a:t>Récupération des adresses MAC 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défauts</a:t>
            </a:r>
          </a:p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accès aux salles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6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red</a:t>
            </a:r>
            <a:r>
              <a:rPr lang="fr-FR" dirty="0"/>
              <a:t> arrête après un certain temps de recevoir les données RFID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16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3"/>
            <a:ext cx="11898585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Système d’enregistrement d’une personne dans une BD et de reconnaissance pour l’accès au bâtiment et à une salle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D79A7-F87C-8EF3-F4EB-84EEFE6B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33" y="1622587"/>
            <a:ext cx="9088917" cy="46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Début du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1"/>
            <a:ext cx="3932237" cy="4360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257300"/>
            <a:ext cx="4348413" cy="47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7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Détection d’un visage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56330"/>
            <a:ext cx="6425470" cy="2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freeze</a:t>
            </a:r>
            <a:r>
              <a:rPr lang="fr-FR" dirty="0"/>
              <a:t> lorsque qu’un visage est détecté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d’enregistrer un visage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04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upe de personnes assises autour d’une table en bois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89" y="-5626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578" y="562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8" name="Forme libre : Forme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4" name="Forme libre : Forme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42" name="Titre 41" descr="titre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69" y="837631"/>
            <a:ext cx="5578995" cy="879928"/>
          </a:xfrm>
        </p:spPr>
        <p:txBody>
          <a:bodyPr rtlCol="0"/>
          <a:lstStyle/>
          <a:p>
            <a:pPr rtl="0"/>
            <a:r>
              <a:rPr lang="fr-FR" b="0" dirty="0"/>
              <a:t>MERCI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7D1041-0822-F5D0-DBE0-8D3F3630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19888"/>
          <a:stretch/>
        </p:blipFill>
        <p:spPr>
          <a:xfrm>
            <a:off x="6836877" y="1467"/>
            <a:ext cx="5355123" cy="6865749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pic>
        <p:nvPicPr>
          <p:cNvPr id="35" name="Espace réservé du contenu 34" descr="Femme prenant une pho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45913" y="4425100"/>
            <a:ext cx="980735" cy="1260000"/>
          </a:xfrm>
        </p:spPr>
      </p:pic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025" y="1657717"/>
            <a:ext cx="7509754" cy="4428761"/>
          </a:xfrm>
        </p:spPr>
        <p:txBody>
          <a:bodyPr rtlCol="0"/>
          <a:lstStyle/>
          <a:p>
            <a:pPr rtl="0"/>
            <a:r>
              <a:rPr lang="fr-FR" sz="2000" dirty="0"/>
              <a:t>Objectif : créer un système de gestion des accès d’un bâtiment.</a:t>
            </a:r>
          </a:p>
          <a:p>
            <a:pPr rtl="0"/>
            <a:endParaRPr lang="fr-FR" sz="2000" dirty="0"/>
          </a:p>
          <a:p>
            <a:r>
              <a:rPr lang="fr-FR" sz="2000" dirty="0"/>
              <a:t>Scénario : Un campus contenant plusieurs bâtiments, dans lequel se trouvent plusieurs salles.</a:t>
            </a:r>
          </a:p>
          <a:p>
            <a:endParaRPr lang="fr-FR" sz="2000" dirty="0"/>
          </a:p>
          <a:p>
            <a:pPr rtl="0"/>
            <a:r>
              <a:rPr lang="fr-FR" sz="2000" dirty="0"/>
              <a:t>Utilisateurs:</a:t>
            </a:r>
          </a:p>
          <a:p>
            <a:pPr rtl="0"/>
            <a:r>
              <a:rPr lang="fr-FR" sz="2000" dirty="0"/>
              <a:t> </a:t>
            </a:r>
            <a:endParaRPr lang="fr-FR" sz="1800" dirty="0"/>
          </a:p>
          <a:p>
            <a:pPr rtl="0"/>
            <a:endParaRPr lang="fr-FR" sz="1800" dirty="0"/>
          </a:p>
        </p:txBody>
      </p:sp>
      <p:pic>
        <p:nvPicPr>
          <p:cNvPr id="36" name="Espace réservé du contenu 35" descr="Homme avec pilosité faciale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7184" y="4450136"/>
            <a:ext cx="929845" cy="1260000"/>
          </a:xfr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Espace réservé du numéro de diapositive 5" descr="Numéro de diapositive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3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CAEA6-7965-44F6-E7EA-6E997FBE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3</a:t>
            </a:fld>
            <a:endParaRPr lang="fr-FR" noProof="0"/>
          </a:p>
        </p:txBody>
      </p:sp>
      <p:pic>
        <p:nvPicPr>
          <p:cNvPr id="21" name="Espace réservé du contenu 34" descr="Femme avec bras prothétique">
            <a:extLst>
              <a:ext uri="{FF2B5EF4-FFF2-40B4-BE49-F238E27FC236}">
                <a16:creationId xmlns:a16="http://schemas.microsoft.com/office/drawing/2014/main" id="{0DB49058-7C48-47E1-03A3-4B93B3D61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06139" y="4362012"/>
            <a:ext cx="1200010" cy="126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B46601-4116-054F-02F3-4265AC883B52}"/>
              </a:ext>
            </a:extLst>
          </p:cNvPr>
          <p:cNvSpPr txBox="1"/>
          <p:nvPr/>
        </p:nvSpPr>
        <p:spPr>
          <a:xfrm>
            <a:off x="812549" y="5702468"/>
            <a:ext cx="78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Enseignants		 Etudiants                         Agents de sécurité.</a:t>
            </a: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garçon marchant avec un sac de libre et un vélo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1749157"/>
            <a:ext cx="3589873" cy="4606603"/>
          </a:xfrm>
        </p:spPr>
        <p:txBody>
          <a:bodyPr rtlCol="0"/>
          <a:lstStyle/>
          <a:p>
            <a:pPr rtl="0"/>
            <a:r>
              <a:rPr lang="fr-FR" sz="1600" dirty="0"/>
              <a:t>Les zones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Campus : Accessible par tous, un lecteur BLE permet de compter le nombre de personnes dans le périmètre défini.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Bâtiment : Accessible aux personnes disposant des droits d’accès. Un lecteur RFID permettra d’identifier les personnes souhaitant entrer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Salle : Une caméra à reconnaissance faciale permettra l'accès à la salle aux personnes autorisé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Espace réservé du numéro de diapositive 5" descr="Numéro de diapositive">
            <a:extLst>
              <a:ext uri="{FF2B5EF4-FFF2-40B4-BE49-F238E27FC236}">
                <a16:creationId xmlns:a16="http://schemas.microsoft.com/office/drawing/2014/main" id="{79161314-0A22-4109-A2B1-41E87EFE1E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B3B864-34DC-E381-590D-F977597E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4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DBA96-8094-ED28-9016-34F914CAC207}"/>
              </a:ext>
            </a:extLst>
          </p:cNvPr>
          <p:cNvSpPr/>
          <p:nvPr/>
        </p:nvSpPr>
        <p:spPr>
          <a:xfrm>
            <a:off x="4514811" y="2730520"/>
            <a:ext cx="4934960" cy="28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DE95-5F2C-E45B-65C3-0686DD110A6C}"/>
              </a:ext>
            </a:extLst>
          </p:cNvPr>
          <p:cNvSpPr/>
          <p:nvPr/>
        </p:nvSpPr>
        <p:spPr>
          <a:xfrm>
            <a:off x="5129678" y="3433685"/>
            <a:ext cx="3705225" cy="15525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FD7F-38DE-F352-CC78-9DBBB5F4EC06}"/>
              </a:ext>
            </a:extLst>
          </p:cNvPr>
          <p:cNvSpPr/>
          <p:nvPr/>
        </p:nvSpPr>
        <p:spPr>
          <a:xfrm>
            <a:off x="6251989" y="3838497"/>
            <a:ext cx="1677464" cy="742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35808B-C346-BF92-1469-64418C598672}"/>
              </a:ext>
            </a:extLst>
          </p:cNvPr>
          <p:cNvSpPr txBox="1"/>
          <p:nvPr/>
        </p:nvSpPr>
        <p:spPr>
          <a:xfrm>
            <a:off x="4522724" y="2747124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Campus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1807FD-6CB1-131D-7DBB-0D9E45E7C49D}"/>
              </a:ext>
            </a:extLst>
          </p:cNvPr>
          <p:cNvSpPr txBox="1"/>
          <p:nvPr/>
        </p:nvSpPr>
        <p:spPr>
          <a:xfrm>
            <a:off x="5102614" y="3396099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Bâtiment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ED678C-AD25-3D0A-0F81-DFB46968DE4A}"/>
              </a:ext>
            </a:extLst>
          </p:cNvPr>
          <p:cNvSpPr txBox="1"/>
          <p:nvPr/>
        </p:nvSpPr>
        <p:spPr>
          <a:xfrm>
            <a:off x="6210192" y="3821847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DA7AB6-722C-9B63-3890-D2BAB50339A3}"/>
              </a:ext>
            </a:extLst>
          </p:cNvPr>
          <p:cNvSpPr txBox="1"/>
          <p:nvPr/>
        </p:nvSpPr>
        <p:spPr>
          <a:xfrm>
            <a:off x="5353765" y="2949530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Bluetooth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C23177-AD04-15F1-780B-88104E753254}"/>
              </a:ext>
            </a:extLst>
          </p:cNvPr>
          <p:cNvSpPr txBox="1"/>
          <p:nvPr/>
        </p:nvSpPr>
        <p:spPr>
          <a:xfrm>
            <a:off x="5353765" y="3478996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RFID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93AEE2-596E-183B-6012-4D67BF11CB79}"/>
              </a:ext>
            </a:extLst>
          </p:cNvPr>
          <p:cNvSpPr txBox="1"/>
          <p:nvPr/>
        </p:nvSpPr>
        <p:spPr>
          <a:xfrm>
            <a:off x="5476723" y="4191597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Use case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A9199-1F3A-C843-BBA6-8B5699E8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63" y="1781810"/>
            <a:ext cx="5274310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Architecture du projet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082824-72E7-3ACA-EC01-EB9C924B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4" y="2009775"/>
            <a:ext cx="10695946" cy="40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273" y="1388436"/>
            <a:ext cx="6388872" cy="415637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C715DA-C3E1-2F2A-F69B-FF72B30C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3" y="1804073"/>
            <a:ext cx="9307563" cy="4749934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8B66D86-3ADE-00A0-EC5D-CCC122A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360983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306" y="1182612"/>
            <a:ext cx="5203931" cy="411647"/>
          </a:xfrm>
        </p:spPr>
        <p:txBody>
          <a:bodyPr/>
          <a:lstStyle/>
          <a:p>
            <a:r>
              <a:rPr lang="fr-FR" dirty="0"/>
              <a:t>Diagramme d’activité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25808B-8F93-1DA6-168A-3DF1CBF0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4" y="1613298"/>
            <a:ext cx="7918145" cy="492667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7311CAC-FF21-0702-61ED-42426851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204138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EC20E-F9D6-D5E0-8EFE-06277B8EA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2717803"/>
            <a:ext cx="4512973" cy="3368675"/>
          </a:xfrm>
        </p:spPr>
        <p:txBody>
          <a:bodyPr/>
          <a:lstStyle/>
          <a:p>
            <a:r>
              <a:rPr lang="fr-FR" sz="1800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Récupérer les adresses MAC BLE des personnes rentrant et sortant du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Publier ces résultats sur le topic « Campus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Sauvegarder ces résultats dans une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Afficher le nombre de personnes présentes sur le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9</a:t>
            </a:fld>
            <a:endParaRPr lang="fr-FR" noProof="0"/>
          </a:p>
        </p:txBody>
      </p:sp>
      <p:pic>
        <p:nvPicPr>
          <p:cNvPr id="1026" name="Picture 2" descr="Bluetooth Low Energy (BLE) Introduction - Part 2 ⋆ EmbeTronicX">
            <a:extLst>
              <a:ext uri="{FF2B5EF4-FFF2-40B4-BE49-F238E27FC236}">
                <a16:creationId xmlns:a16="http://schemas.microsoft.com/office/drawing/2014/main" id="{8B7C63E8-4020-808F-39FC-0B91FFD0DF4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16" y="164208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rduino — Wikipédia">
            <a:extLst>
              <a:ext uri="{FF2B5EF4-FFF2-40B4-BE49-F238E27FC236}">
                <a16:creationId xmlns:a16="http://schemas.microsoft.com/office/drawing/2014/main" id="{4D0A9E5D-849D-2782-0CBD-4D2D7DCD5DA9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78" y="1817137"/>
            <a:ext cx="549275" cy="3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22">
            <a:extLst>
              <a:ext uri="{FF2B5EF4-FFF2-40B4-BE49-F238E27FC236}">
                <a16:creationId xmlns:a16="http://schemas.microsoft.com/office/drawing/2014/main" id="{4B896E3E-DDF7-7892-80D1-75C34E06898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367075" y="1642084"/>
            <a:ext cx="549275" cy="54864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4" descr="MQTT Broker-Client – The Blog of Ivan Krizsan">
            <a:extLst>
              <a:ext uri="{FF2B5EF4-FFF2-40B4-BE49-F238E27FC236}">
                <a16:creationId xmlns:a16="http://schemas.microsoft.com/office/drawing/2014/main" id="{93865ADD-C9AF-2723-263F-406490B7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80" y="1553701"/>
            <a:ext cx="744214" cy="63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63FBD-18DE-DC6A-8E7C-99BD80AF7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673" y="1515110"/>
            <a:ext cx="675614" cy="6756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064B03-B3EA-A36E-7153-61AD54B6A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441" y="1562507"/>
            <a:ext cx="628217" cy="628217"/>
          </a:xfrm>
          <a:prstGeom prst="rect">
            <a:avLst/>
          </a:prstGeom>
        </p:spPr>
      </p:pic>
      <p:pic>
        <p:nvPicPr>
          <p:cNvPr id="1030" name="Picture 6" descr="Fiche projet - Campus SOPHIA TECH - Sophia-Antipolis">
            <a:extLst>
              <a:ext uri="{FF2B5EF4-FFF2-40B4-BE49-F238E27FC236}">
                <a16:creationId xmlns:a16="http://schemas.microsoft.com/office/drawing/2014/main" id="{86CCC64C-BF06-C6DF-AE31-201A39C22E0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3" r="239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50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700_TF00475556_Win32" id="{813D93FB-69AD-4A3E-BC5B-C39DEC852B11}" vid="{18E3B2DD-614A-446F-842C-C1C614AA0C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758F657B6B546A2B1F25A9054A133" ma:contentTypeVersion="2" ma:contentTypeDescription="Crée un document." ma:contentTypeScope="" ma:versionID="345806b9f831dd6ed5c15d9ed9821fb1">
  <xsd:schema xmlns:xsd="http://www.w3.org/2001/XMLSchema" xmlns:xs="http://www.w3.org/2001/XMLSchema" xmlns:p="http://schemas.microsoft.com/office/2006/metadata/properties" xmlns:ns3="88e89e40-c19a-48d0-a0b6-11184f7f918e" targetNamespace="http://schemas.microsoft.com/office/2006/metadata/properties" ma:root="true" ma:fieldsID="5384d96721a2c9fc685b12fc798eb168" ns3:_="">
    <xsd:import namespace="88e89e40-c19a-48d0-a0b6-11184f7f9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89e40-c19a-48d0-a0b6-11184f7f9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16BF83-BC37-4FA3-93AF-55DBFC07FB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42760-9A7A-479B-B4D8-612EBC1AFF1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8e89e40-c19a-48d0-a0b6-11184f7f918e"/>
  </ds:schemaRefs>
</ds:datastoreItem>
</file>

<file path=customXml/itemProps3.xml><?xml version="1.0" encoding="utf-8"?>
<ds:datastoreItem xmlns:ds="http://schemas.openxmlformats.org/officeDocument/2006/customXml" ds:itemID="{0F26BBB6-F212-4F70-8A4C-78715A39E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89e40-c19a-48d0-a0b6-11184f7f9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</Template>
  <TotalTime>1785</TotalTime>
  <Words>587</Words>
  <Application>Microsoft Office PowerPoint</Application>
  <PresentationFormat>Grand écran</PresentationFormat>
  <Paragraphs>108</Paragraphs>
  <Slides>27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Thème Office</vt:lpstr>
      <vt:lpstr>Gestion des accès au bâtiment </vt:lpstr>
      <vt:lpstr>Sommaire</vt:lpstr>
      <vt:lpstr>Résumé du projet</vt:lpstr>
      <vt:lpstr>Résumé du projet</vt:lpstr>
      <vt:lpstr>Diagrammes</vt:lpstr>
      <vt:lpstr>Diagrammes</vt:lpstr>
      <vt:lpstr>Diagrammes</vt:lpstr>
      <vt:lpstr>Diagrammes</vt:lpstr>
      <vt:lpstr>Gestion des accès au campus </vt:lpstr>
      <vt:lpstr>Gestion des accès au campus Récupération des adresses MAC  </vt:lpstr>
      <vt:lpstr>Gestion des accès au campus Publication des données avec MQTT</vt:lpstr>
      <vt:lpstr>Gestion des accès au campus Sauvegarde des données sur la BDD</vt:lpstr>
      <vt:lpstr>Gestion des accès au campus Calcul du nombre de personnes présentes sur le campus</vt:lpstr>
      <vt:lpstr>Gestion des accès au campus Les faiblesses</vt:lpstr>
      <vt:lpstr>Gestion des accès au bâtiment </vt:lpstr>
      <vt:lpstr>Gestion des accès au batiment  Récupération des tag RFID</vt:lpstr>
      <vt:lpstr>Gestion des accès au campus Publication des données avec MQTT</vt:lpstr>
      <vt:lpstr>Présentation PowerPoint</vt:lpstr>
      <vt:lpstr>Gestion des accès au bâtiment  Sauvegarde des données sur la BDD</vt:lpstr>
      <vt:lpstr>Gestion des accès au bâtiment  Les faiblesses</vt:lpstr>
      <vt:lpstr>Gestion des accès au bâtiment  Système d’enregistrement d’une personne dans une BD et de reconnaissance pour l’accès au bâtiment et à une salle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Les faiblesses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accès au bâtiment</dc:title>
  <dc:creator>Ruby Pillar</dc:creator>
  <cp:lastModifiedBy>Alexandre Saxemard</cp:lastModifiedBy>
  <cp:revision>35</cp:revision>
  <dcterms:created xsi:type="dcterms:W3CDTF">2022-05-10T14:15:55Z</dcterms:created>
  <dcterms:modified xsi:type="dcterms:W3CDTF">2022-05-13T05:40:31Z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0x01010049B758F657B6B546A2B1F25A9054A133</vt:lpwstr>
  </property>
</Properties>
</file>