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1" r:id="rId5"/>
    <p:sldId id="297" r:id="rId6"/>
    <p:sldId id="257" r:id="rId7"/>
    <p:sldId id="283" r:id="rId8"/>
    <p:sldId id="321" r:id="rId9"/>
    <p:sldId id="309" r:id="rId10"/>
    <p:sldId id="310" r:id="rId11"/>
    <p:sldId id="322" r:id="rId12"/>
    <p:sldId id="298" r:id="rId13"/>
    <p:sldId id="300" r:id="rId14"/>
    <p:sldId id="301" r:id="rId15"/>
    <p:sldId id="302" r:id="rId16"/>
    <p:sldId id="312" r:id="rId17"/>
    <p:sldId id="303" r:id="rId18"/>
    <p:sldId id="311" r:id="rId19"/>
    <p:sldId id="313" r:id="rId20"/>
    <p:sldId id="314" r:id="rId21"/>
    <p:sldId id="316" r:id="rId22"/>
    <p:sldId id="320" r:id="rId23"/>
    <p:sldId id="319" r:id="rId24"/>
    <p:sldId id="304" r:id="rId25"/>
    <p:sldId id="308" r:id="rId26"/>
    <p:sldId id="305" r:id="rId27"/>
    <p:sldId id="306" r:id="rId28"/>
    <p:sldId id="307" r:id="rId29"/>
    <p:sldId id="295" r:id="rId3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64" y="77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12/05/2022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17.9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5340 3,'-63'0,"-37"-2,0 5,-158 25,150-14,1-5,-2-4,-112-10,19 1,193 4,-40-2,1 2,0 2,0 2,0 2,0 3,-86 26,79-16,0-3,-1-2,0-2,-87 6,-230-10,268-9,61 3,-1 2,-59 14,56-9,-86 7,82-14,1-1,0-2,-1-3,1-2,1-2,-1-3,2-1,-61-24,58 13,-1 3,-1 2,0 3,-1 1,-1 4,0 1,-79 0,-1110 13,1240-4,-3-1,1 0,-1 1,0 1,0-1,0 1,0 0,0 1,1 0,-1 0,1 1,-1 0,1 0,-12 7,-1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37.6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1882 54,'-3'-2,"0"0,1 1,-1-1,0 0,-1 1,1 0,-6-2,-12-6,15 6,0 0,0 1,0-1,-1 1,1 1,0-1,-1 1,-9-1,-7 1,-25 3,10-1,-531-1,481-7,0 0,-719 8,800-1,1 0,-1 1,1 0,-1 1,1-1,0 1,-1 0,1 1,0-1,0 1,0 1,1-1,-8 6,12-8,1-1,-1 1,0-1,1 1,-1 0,0-1,1 1,-1 0,1 0,-1-1,1 1,-1 0,1 0,0 0,-1-1,1 1,0 0,0 0,-1 0,1 0,0 0,0 0,0 0,0 0,0 0,1-1,-1 1,0 0,0 0,0 0,1 0,-1 0,0 0,1-1,-1 1,1 0,-1 0,2 0,2 3,0 0,0-1,1 0,-1 1,9 3,-8-5,-1 0,0 1,7 6,0 4,-9-11,-1 0,0 0,1 0,0 0,-1-1,1 1,0 0,0-1,0 1,0-1,0 0,0 0,0 0,4 1,5 0,-1 0,1-1,0 0,-1-1,1-1,0 0,-1 0,15-4,-13 3,1 0,-1 0,0 1,1 1,21 2,35 5,1-2,81-5,-60-1,-58 1,82-2,-88 1,0-2,32-8,69-15,-82 20,0 2,0 1,47 5,-17-1,-59 0,-1 1,1 0,21 7,-20-5,0 0,32 2,69 1,-68-3,57-3,-68-1,-27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12/05/2022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dirty="0"/>
              <a:t>Tous ont un niveau d’accès différent selon leur titre et leur emploi du temps.</a:t>
            </a:r>
          </a:p>
          <a:p>
            <a:pPr rtl="0"/>
            <a:r>
              <a:rPr lang="fr-FR" sz="1200" dirty="0"/>
              <a:t>Chaque lieu demande un niveau d’accès différent selon la sensibilité du contenu de la zone.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2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png"/><Relationship Id="rId7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0.png"/><Relationship Id="rId5" Type="http://schemas.openxmlformats.org/officeDocument/2006/relationships/customXml" Target="../ink/ink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643997-9388-B0DA-5BA1-467E155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479571"/>
            <a:ext cx="6573404" cy="4387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257301"/>
            <a:ext cx="8010525" cy="104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BFF984-DA0C-43DB-A80E-CF57F20E65DC}"/>
              </a:ext>
            </a:extLst>
          </p:cNvPr>
          <p:cNvCxnSpPr>
            <a:cxnSpLocks/>
          </p:cNvCxnSpPr>
          <p:nvPr/>
        </p:nvCxnSpPr>
        <p:spPr>
          <a:xfrm flipH="1">
            <a:off x="5762625" y="1644312"/>
            <a:ext cx="1450975" cy="13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1891A-6439-CCC0-57E7-8CECF73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057399"/>
            <a:ext cx="3505489" cy="46473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23E12C-DEB2-BE40-1777-16D9094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9" y="2201268"/>
            <a:ext cx="2522271" cy="4359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456205-1949-261C-840F-335B8422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2" y="552773"/>
            <a:ext cx="7443787" cy="140905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4517303" y="1512384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endCxn id="8" idx="2"/>
          </p:cNvCxnSpPr>
          <p:nvPr/>
        </p:nvCxnSpPr>
        <p:spPr>
          <a:xfrm>
            <a:off x="5578764" y="1934694"/>
            <a:ext cx="1556315" cy="22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faiblesses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 comptage peut être erroné en cas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stationnement autour du lecteur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possession de plusieurs ou aucun appareil ayant le BLE activé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passage trop rapide 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</a:t>
            </a:r>
            <a:r>
              <a:rPr lang="fr-FR"/>
              <a:t>au bâtiment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15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1"/>
            <a:ext cx="824149" cy="821880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08897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01243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40418" y="2607121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45" y="2607121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Wikipédia">
            <a:extLst>
              <a:ext uri="{FF2B5EF4-FFF2-40B4-BE49-F238E27FC236}">
                <a16:creationId xmlns:a16="http://schemas.microsoft.com/office/drawing/2014/main" id="{0724C26F-DC0D-E9AB-DC16-7E8764DB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1794806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— Wikipédia">
            <a:extLst>
              <a:ext uri="{FF2B5EF4-FFF2-40B4-BE49-F238E27FC236}">
                <a16:creationId xmlns:a16="http://schemas.microsoft.com/office/drawing/2014/main" id="{2483E4B5-2BFB-38BE-55F9-27EC65C9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3247783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1032" name="Picture 8" descr="Avantages et inconvénients des technologies RFID active et passive | Altium">
            <a:extLst>
              <a:ext uri="{FF2B5EF4-FFF2-40B4-BE49-F238E27FC236}">
                <a16:creationId xmlns:a16="http://schemas.microsoft.com/office/drawing/2014/main" id="{3FF5A621-E8C4-042F-C056-0024B3D3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30" y="4736668"/>
            <a:ext cx="1971675" cy="10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7" y="267678"/>
            <a:ext cx="4661728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Récupération des tag RFID</a:t>
            </a:r>
            <a:endParaRPr lang="fr-FR" dirty="0"/>
          </a:p>
        </p:txBody>
      </p:sp>
      <p:pic>
        <p:nvPicPr>
          <p:cNvPr id="2050" name="Picture 2" descr="WEMOS D1 R2 WIFI ESP8266 Shield for Arduino at Rs 315 | Arduino Shield |  ID: 15361012912">
            <a:extLst>
              <a:ext uri="{FF2B5EF4-FFF2-40B4-BE49-F238E27FC236}">
                <a16:creationId xmlns:a16="http://schemas.microsoft.com/office/drawing/2014/main" id="{DCEBF7D5-679B-5BA6-479D-D1E60131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2" y="1920926"/>
            <a:ext cx="2925323" cy="19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NFOUNDER Mifare RC522 Card Read Antenna RF Module RFID Reader IC Card  Proximity Module for Arduino : Amazon.fr: Informatique">
            <a:extLst>
              <a:ext uri="{FF2B5EF4-FFF2-40B4-BE49-F238E27FC236}">
                <a16:creationId xmlns:a16="http://schemas.microsoft.com/office/drawing/2014/main" id="{D0825C55-4C0C-2DB1-61E7-B0BB5AAE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4" y="4057650"/>
            <a:ext cx="2006581" cy="19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876EB4-562E-5DA4-C36A-909C07F1A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43" y="0"/>
            <a:ext cx="6098557" cy="5995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14:cNvPr>
              <p14:cNvContentPartPr/>
              <p14:nvPr/>
            </p14:nvContentPartPr>
            <p14:xfrm>
              <a:off x="6096000" y="2004137"/>
              <a:ext cx="1922558" cy="87665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0357" y="1931985"/>
                <a:ext cx="1994204" cy="2316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25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2F7D9A-9350-80F4-5C54-06DA7724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80" y="978803"/>
            <a:ext cx="5934419" cy="4898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14:cNvPr>
              <p14:cNvContentPartPr/>
              <p14:nvPr/>
            </p14:nvContentPartPr>
            <p14:xfrm>
              <a:off x="8009263" y="3878618"/>
              <a:ext cx="682000" cy="540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74" y="3806618"/>
                <a:ext cx="753619" cy="197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72094EF0-5B20-B681-0502-D274BBD40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78803"/>
            <a:ext cx="4338947" cy="490039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262626-5622-EE9F-5255-496AA7C5E1C2}"/>
              </a:ext>
            </a:extLst>
          </p:cNvPr>
          <p:cNvSpPr/>
          <p:nvPr/>
        </p:nvSpPr>
        <p:spPr>
          <a:xfrm>
            <a:off x="4500527" y="2919470"/>
            <a:ext cx="1595474" cy="594911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128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804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34" y="2905699"/>
            <a:ext cx="8010525" cy="10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674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arrête après un certain temps de recevoir les données RFID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1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Résumé du projet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défauts</a:t>
            </a:r>
          </a:p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3"/>
            <a:ext cx="11898585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Système d’enregistrement d’une personne dans une BD et de reconnaissance pour l’accès au bâtiment et à une salle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D79A7-F87C-8EF3-F4EB-84EEFE6B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33" y="1622587"/>
            <a:ext cx="9088917" cy="46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45913" y="442510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Objectif : créer un système de gestion des accès d’un bâtiment.</a:t>
            </a:r>
          </a:p>
          <a:p>
            <a:pPr rtl="0"/>
            <a:endParaRPr lang="fr-FR" sz="2000" dirty="0"/>
          </a:p>
          <a:p>
            <a:r>
              <a:rPr lang="fr-FR" sz="2000" dirty="0"/>
              <a:t>Scénario : Un campus contenant plusieurs bâtiments, dans lequel se trouvent plusieurs salles.</a:t>
            </a:r>
          </a:p>
          <a:p>
            <a:endParaRPr lang="fr-FR" sz="2000" dirty="0"/>
          </a:p>
          <a:p>
            <a:pPr rtl="0"/>
            <a:r>
              <a:rPr lang="fr-FR" sz="2000" dirty="0"/>
              <a:t>Utilisateurs:</a:t>
            </a:r>
          </a:p>
          <a:p>
            <a:pPr rtl="0"/>
            <a:r>
              <a:rPr lang="fr-FR" sz="2000" dirty="0"/>
              <a:t> </a:t>
            </a:r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7184" y="445013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06139" y="4362012"/>
            <a:ext cx="1200010" cy="126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B46601-4116-054F-02F3-4265AC883B52}"/>
              </a:ext>
            </a:extLst>
          </p:cNvPr>
          <p:cNvSpPr txBox="1"/>
          <p:nvPr/>
        </p:nvSpPr>
        <p:spPr>
          <a:xfrm>
            <a:off x="812549" y="5702468"/>
            <a:ext cx="78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Enseignants		 Etudiants                         Agents de sécurité.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BLE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Accessible aux personnes disposant des droits d’accès. Un lecteur RFID permettra d’identifier les personnes souhaitant entrer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Salle : Une caméra à reconnaissance faciale permettra l'accès à la salle aux personnes autorisé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Use case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A9199-1F3A-C843-BBA6-8B5699E8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63" y="1781810"/>
            <a:ext cx="5274310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082824-72E7-3ACA-EC01-EB9C924B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4" y="2009775"/>
            <a:ext cx="10695946" cy="40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273" y="1388436"/>
            <a:ext cx="6388872" cy="4156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C715DA-C3E1-2F2A-F69B-FF72B30C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3" y="1804073"/>
            <a:ext cx="9307563" cy="474993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8B66D86-3ADE-00A0-EC5D-CCC122A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306" y="1182612"/>
            <a:ext cx="5203931" cy="411647"/>
          </a:xfrm>
        </p:spPr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25808B-8F93-1DA6-168A-3DF1CBF0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4" y="1613298"/>
            <a:ext cx="7918145" cy="492667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7311CAC-FF21-0702-61ED-42426851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204138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2717803"/>
            <a:ext cx="4512973" cy="3368675"/>
          </a:xfrm>
        </p:spPr>
        <p:txBody>
          <a:bodyPr/>
          <a:lstStyle/>
          <a:p>
            <a:r>
              <a:rPr lang="fr-FR" sz="18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Récupérer les adresses MAC BLE des personnes rentrant et sortant du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Publier ces résultats sur le topic « Campus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Sauvegarder ces résultats dans une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Afficher le nombre de personnes présentes sur le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9</a:t>
            </a:fld>
            <a:endParaRPr lang="fr-FR" noProof="0"/>
          </a:p>
        </p:txBody>
      </p:sp>
      <p:pic>
        <p:nvPicPr>
          <p:cNvPr id="1026" name="Picture 2" descr="Bluetooth Low Energy (BLE) Introduction - Part 2 ⋆ EmbeTronicX">
            <a:extLst>
              <a:ext uri="{FF2B5EF4-FFF2-40B4-BE49-F238E27FC236}">
                <a16:creationId xmlns:a16="http://schemas.microsoft.com/office/drawing/2014/main" id="{8B7C63E8-4020-808F-39FC-0B91FFD0DF4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16" y="164208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rduino — Wikipédia">
            <a:extLst>
              <a:ext uri="{FF2B5EF4-FFF2-40B4-BE49-F238E27FC236}">
                <a16:creationId xmlns:a16="http://schemas.microsoft.com/office/drawing/2014/main" id="{4D0A9E5D-849D-2782-0CBD-4D2D7DCD5DA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78" y="1817137"/>
            <a:ext cx="549275" cy="3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22">
            <a:extLst>
              <a:ext uri="{FF2B5EF4-FFF2-40B4-BE49-F238E27FC236}">
                <a16:creationId xmlns:a16="http://schemas.microsoft.com/office/drawing/2014/main" id="{4B896E3E-DDF7-7892-80D1-75C34E06898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367075" y="1642084"/>
            <a:ext cx="549275" cy="54864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4" descr="MQTT Broker-Client – The Blog of Ivan Krizsan">
            <a:extLst>
              <a:ext uri="{FF2B5EF4-FFF2-40B4-BE49-F238E27FC236}">
                <a16:creationId xmlns:a16="http://schemas.microsoft.com/office/drawing/2014/main" id="{93865ADD-C9AF-2723-263F-406490B7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80" y="1553701"/>
            <a:ext cx="744214" cy="63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63FBD-18DE-DC6A-8E7C-99BD80AF7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673" y="1515110"/>
            <a:ext cx="675614" cy="675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064B03-B3EA-A36E-7153-61AD54B6A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441" y="1562507"/>
            <a:ext cx="628217" cy="628217"/>
          </a:xfrm>
          <a:prstGeom prst="rect">
            <a:avLst/>
          </a:prstGeom>
        </p:spPr>
      </p:pic>
      <p:pic>
        <p:nvPicPr>
          <p:cNvPr id="1030" name="Picture 6" descr="Fiche projet - Campus SOPHIA TECH - Sophia-Antipolis">
            <a:extLst>
              <a:ext uri="{FF2B5EF4-FFF2-40B4-BE49-F238E27FC236}">
                <a16:creationId xmlns:a16="http://schemas.microsoft.com/office/drawing/2014/main" id="{86CCC64C-BF06-C6DF-AE31-201A39C22E0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3" r="239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customXml/itemProps2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1782</TotalTime>
  <Words>550</Words>
  <Application>Microsoft Office PowerPoint</Application>
  <PresentationFormat>Grand écran</PresentationFormat>
  <Paragraphs>103</Paragraphs>
  <Slides>26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Diagrammes</vt:lpstr>
      <vt:lpstr>Diagrammes</vt:lpstr>
      <vt:lpstr>Diagrammes</vt:lpstr>
      <vt:lpstr>Gestion des accès au campus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Calcul du nombre de personnes présentes sur le campus</vt:lpstr>
      <vt:lpstr>Gestion des accès au campus Les faiblesses</vt:lpstr>
      <vt:lpstr>Gestion des accès au bâtiment </vt:lpstr>
      <vt:lpstr>Gestion des accès au batiment  Récupération des tag RFID</vt:lpstr>
      <vt:lpstr>Présentation PowerPoint</vt:lpstr>
      <vt:lpstr>Gestion des accès au bâtiment  Sauvegarde des données sur la BDD</vt:lpstr>
      <vt:lpstr>Gestion des accès au bâtiment  Les faiblesses</vt:lpstr>
      <vt:lpstr>Gestion des accès au bâtiment  Système d’enregistrement d’une personne dans une BD et de reconnaissance pour l’accès au bâtiment et à une salle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faiblesses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Ruby Pillar</cp:lastModifiedBy>
  <cp:revision>33</cp:revision>
  <dcterms:created xsi:type="dcterms:W3CDTF">2022-05-10T14:15:55Z</dcterms:created>
  <dcterms:modified xsi:type="dcterms:W3CDTF">2022-05-12T21:22:16Z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