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81" r:id="rId5"/>
    <p:sldId id="297" r:id="rId6"/>
    <p:sldId id="257" r:id="rId7"/>
    <p:sldId id="283" r:id="rId8"/>
    <p:sldId id="309" r:id="rId9"/>
    <p:sldId id="310" r:id="rId10"/>
    <p:sldId id="298" r:id="rId11"/>
    <p:sldId id="300" r:id="rId12"/>
    <p:sldId id="301" r:id="rId13"/>
    <p:sldId id="302" r:id="rId14"/>
    <p:sldId id="312" r:id="rId15"/>
    <p:sldId id="303" r:id="rId16"/>
    <p:sldId id="311" r:id="rId17"/>
    <p:sldId id="304" r:id="rId18"/>
    <p:sldId id="308" r:id="rId19"/>
    <p:sldId id="305" r:id="rId20"/>
    <p:sldId id="306" r:id="rId21"/>
    <p:sldId id="307" r:id="rId22"/>
    <p:sldId id="299" r:id="rId23"/>
    <p:sldId id="295" r:id="rId24"/>
    <p:sldId id="256"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F1C"/>
    <a:srgbClr val="0D3047"/>
    <a:srgbClr val="0B2B41"/>
    <a:srgbClr val="114263"/>
    <a:srgbClr val="401918"/>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89" autoAdjust="0"/>
  </p:normalViewPr>
  <p:slideViewPr>
    <p:cSldViewPr snapToGrid="0">
      <p:cViewPr varScale="1">
        <p:scale>
          <a:sx n="83" d="100"/>
          <a:sy n="83" d="100"/>
        </p:scale>
        <p:origin x="686" y="77"/>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A304465-9F8F-4E6E-9E0A-D4832F175C18}" type="datetime1">
              <a:rPr lang="fr-FR" smtClean="0"/>
              <a:t>12/05/2022</a:t>
            </a:fld>
            <a:endParaRPr lang="fr-FR"/>
          </a:p>
        </p:txBody>
      </p:sp>
      <p:sp>
        <p:nvSpPr>
          <p:cNvPr id="4" name="Espace réservé du pied de page 3">
            <a:extLst>
              <a:ext uri="{FF2B5EF4-FFF2-40B4-BE49-F238E27FC236}">
                <a16:creationId xmlns:a16="http://schemas.microsoft.com/office/drawing/2014/main"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F3D57C9-54A6-4BAA-A5CD-C535F9370C4B}" type="slidenum">
              <a:rPr lang="fr-FR" smtClean="0"/>
              <a:t>‹N°›</a:t>
            </a:fld>
            <a:endParaRPr lang="fr-FR"/>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79DA2-282D-4D5F-82DD-205B1DC49208}" type="datetime1">
              <a:rPr lang="fr-FR" smtClean="0"/>
              <a:pPr/>
              <a:t>12/05/2022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F82289-BCFD-4053-9D06-A9140C63A457}" type="slidenum">
              <a:rPr lang="fr-FR" noProof="0" smtClean="0"/>
              <a:t>‹N°›</a:t>
            </a:fld>
            <a:endParaRPr lang="fr-FR" noProof="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1</a:t>
            </a:fld>
            <a:endParaRPr lang="fr-FR"/>
          </a:p>
        </p:txBody>
      </p:sp>
    </p:spTree>
    <p:extLst>
      <p:ext uri="{BB962C8B-B14F-4D97-AF65-F5344CB8AC3E}">
        <p14:creationId xmlns:p14="http://schemas.microsoft.com/office/powerpoint/2010/main" val="291725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3</a:t>
            </a:fld>
            <a:endParaRPr lang="fr-FR"/>
          </a:p>
        </p:txBody>
      </p:sp>
    </p:spTree>
    <p:extLst>
      <p:ext uri="{BB962C8B-B14F-4D97-AF65-F5344CB8AC3E}">
        <p14:creationId xmlns:p14="http://schemas.microsoft.com/office/powerpoint/2010/main" val="36010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4</a:t>
            </a:fld>
            <a:endParaRPr lang="fr-FR"/>
          </a:p>
        </p:txBody>
      </p:sp>
    </p:spTree>
    <p:extLst>
      <p:ext uri="{BB962C8B-B14F-4D97-AF65-F5344CB8AC3E}">
        <p14:creationId xmlns:p14="http://schemas.microsoft.com/office/powerpoint/2010/main" val="224152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20</a:t>
            </a:fld>
            <a:endParaRPr lang="fr-FR"/>
          </a:p>
        </p:txBody>
      </p:sp>
    </p:spTree>
    <p:extLst>
      <p:ext uri="{BB962C8B-B14F-4D97-AF65-F5344CB8AC3E}">
        <p14:creationId xmlns:p14="http://schemas.microsoft.com/office/powerpoint/2010/main" val="411890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BF82289-BCFD-4053-9D06-A9140C63A457}" type="slidenum">
              <a:rPr lang="fr-FR" smtClean="0"/>
              <a:t>21</a:t>
            </a:fld>
            <a:endParaRPr lang="fr-FR"/>
          </a:p>
        </p:txBody>
      </p:sp>
    </p:spTree>
    <p:extLst>
      <p:ext uri="{BB962C8B-B14F-4D97-AF65-F5344CB8AC3E}">
        <p14:creationId xmlns:p14="http://schemas.microsoft.com/office/powerpoint/2010/main" val="237234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_01">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Espace réservé du numéro de diapositive 7">
            <a:extLst>
              <a:ext uri="{FF2B5EF4-FFF2-40B4-BE49-F238E27FC236}">
                <a16:creationId xmlns:a16="http://schemas.microsoft.com/office/drawing/2014/main" id="{F75B4365-2060-6E36-646E-995553452AA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e 01">
    <p:spTree>
      <p:nvGrpSpPr>
        <p:cNvPr id="1" name=""/>
        <p:cNvGrpSpPr/>
        <p:nvPr/>
      </p:nvGrpSpPr>
      <p:grpSpPr>
        <a:xfrm>
          <a:off x="0" y="0"/>
          <a:ext cx="0" cy="0"/>
          <a:chOff x="0" y="0"/>
          <a:chExt cx="0" cy="0"/>
        </a:xfrm>
      </p:grpSpPr>
      <p:sp>
        <p:nvSpPr>
          <p:cNvPr id="12" name="Espace réservé d’image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rtlCol="0"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fr-FR" noProof="0"/>
              <a:t>Insérer une image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rtl="0">
              <a:lnSpc>
                <a:spcPct val="100000"/>
              </a:lnSpc>
            </a:pPr>
            <a:r>
              <a:rPr lang="fr-FR" noProof="0"/>
              <a:t>Modifiez le style du titre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7" name="Espace réservé d’image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rtl="0"/>
            <a:r>
              <a:rPr lang="fr-FR" noProof="0"/>
              <a:t>Insérer une image</a:t>
            </a:r>
          </a:p>
        </p:txBody>
      </p:sp>
      <p:sp>
        <p:nvSpPr>
          <p:cNvPr id="20" name="Espace réservé du numéro de diapositive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Ovale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5" name="Espace réservé du numéro de diapositive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0" name="Titr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rtl="0"/>
            <a:r>
              <a:rPr lang="fr-FR" noProof="0"/>
              <a:t>TITRE</a:t>
            </a:r>
          </a:p>
        </p:txBody>
      </p:sp>
      <p:sp>
        <p:nvSpPr>
          <p:cNvPr id="17" name="Espace réservé du texte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Nom</a:t>
            </a:r>
          </a:p>
        </p:txBody>
      </p:sp>
      <p:sp>
        <p:nvSpPr>
          <p:cNvPr id="18" name="Espace réservé du texte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Téléphone</a:t>
            </a:r>
          </a:p>
        </p:txBody>
      </p:sp>
      <p:sp>
        <p:nvSpPr>
          <p:cNvPr id="19" name="Espace réservé du texte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Adresse électronique</a:t>
            </a:r>
          </a:p>
        </p:txBody>
      </p:sp>
      <p:sp>
        <p:nvSpPr>
          <p:cNvPr id="20" name="Espace réservé du texte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Site web</a:t>
            </a:r>
          </a:p>
        </p:txBody>
      </p:sp>
      <p:sp>
        <p:nvSpPr>
          <p:cNvPr id="3" name="Espace réservé du contenu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28" name="Espace réservé du contenu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29" name="Espace réservé du contenu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30" name="Espace réservé du contenu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12" name="Espace réservé du numéro de diapositive 7">
            <a:extLst>
              <a:ext uri="{FF2B5EF4-FFF2-40B4-BE49-F238E27FC236}">
                <a16:creationId xmlns:a16="http://schemas.microsoft.com/office/drawing/2014/main" id="{217F9B2F-3BD7-6755-E8C0-4EA8D0BD4200}"/>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Forme libre : Form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0" name="Espace réservé du numéro de diapositive 7">
            <a:extLst>
              <a:ext uri="{FF2B5EF4-FFF2-40B4-BE49-F238E27FC236}">
                <a16:creationId xmlns:a16="http://schemas.microsoft.com/office/drawing/2014/main" id="{12D7EEBB-C9B8-4BCF-9FC6-34600A4AE22D}"/>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2" name="Espace réservé du numéro de diapositive 7">
            <a:extLst>
              <a:ext uri="{FF2B5EF4-FFF2-40B4-BE49-F238E27FC236}">
                <a16:creationId xmlns:a16="http://schemas.microsoft.com/office/drawing/2014/main" id="{70F865AC-1855-2C97-A6B2-34E7E44D703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C7BBA6D3-FEB9-412B-8FBB-095FC3A60ABF}"/>
              </a:ext>
            </a:extLst>
          </p:cNvPr>
          <p:cNvSpPr>
            <a:spLocks noGrp="1"/>
          </p:cNvSpPr>
          <p:nvPr>
            <p:ph idx="1" hasCustomPrompt="1"/>
          </p:nvPr>
        </p:nvSpPr>
        <p:spPr>
          <a:xfrm>
            <a:off x="633186" y="1825625"/>
            <a:ext cx="10815864"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64A4F74B-B2CD-407C-865A-037EDFAC9DB0}"/>
              </a:ext>
            </a:extLst>
          </p:cNvPr>
          <p:cNvSpPr>
            <a:spLocks noGrp="1"/>
          </p:cNvSpPr>
          <p:nvPr>
            <p:ph sz="half" idx="1" hasCustomPrompt="1"/>
          </p:nvPr>
        </p:nvSpPr>
        <p:spPr>
          <a:xfrm>
            <a:off x="633186" y="1825625"/>
            <a:ext cx="5386614"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3">
            <a:extLst>
              <a:ext uri="{FF2B5EF4-FFF2-40B4-BE49-F238E27FC236}">
                <a16:creationId xmlns:a16="http://schemas.microsoft.com/office/drawing/2014/main" id="{A2548E2E-973A-4D52-ACB9-BF564F407308}"/>
              </a:ext>
            </a:extLst>
          </p:cNvPr>
          <p:cNvSpPr>
            <a:spLocks noGrp="1"/>
          </p:cNvSpPr>
          <p:nvPr>
            <p:ph sz="half" idx="2" hasCustomPrompt="1"/>
          </p:nvPr>
        </p:nvSpPr>
        <p:spPr>
          <a:xfrm>
            <a:off x="6172200" y="1825625"/>
            <a:ext cx="527685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texte 2">
            <a:extLst>
              <a:ext uri="{FF2B5EF4-FFF2-40B4-BE49-F238E27FC236}">
                <a16:creationId xmlns:a16="http://schemas.microsoft.com/office/drawing/2014/main" id="{10CD1AD0-C8B7-4785-A47D-D822CF4F248F}"/>
              </a:ext>
            </a:extLst>
          </p:cNvPr>
          <p:cNvSpPr>
            <a:spLocks noGrp="1"/>
          </p:cNvSpPr>
          <p:nvPr>
            <p:ph type="body" idx="1" hasCustomPrompt="1"/>
          </p:nvPr>
        </p:nvSpPr>
        <p:spPr>
          <a:xfrm>
            <a:off x="633186" y="1681163"/>
            <a:ext cx="533214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4">
            <a:extLst>
              <a:ext uri="{FF2B5EF4-FFF2-40B4-BE49-F238E27FC236}">
                <a16:creationId xmlns:a16="http://schemas.microsoft.com/office/drawing/2014/main" id="{90A1BBCF-EEF1-4C9A-BA10-9657A79560D3}"/>
              </a:ext>
            </a:extLst>
          </p:cNvPr>
          <p:cNvSpPr>
            <a:spLocks noGrp="1"/>
          </p:cNvSpPr>
          <p:nvPr>
            <p:ph type="body" sz="quarter" idx="3" hasCustomPrompt="1"/>
          </p:nvPr>
        </p:nvSpPr>
        <p:spPr>
          <a:xfrm>
            <a:off x="6172200" y="1681163"/>
            <a:ext cx="527685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contenu 3">
            <a:extLst>
              <a:ext uri="{FF2B5EF4-FFF2-40B4-BE49-F238E27FC236}">
                <a16:creationId xmlns:a16="http://schemas.microsoft.com/office/drawing/2014/main" id="{79F8415A-57A2-4D5C-97B0-E78499CC7C6F}"/>
              </a:ext>
            </a:extLst>
          </p:cNvPr>
          <p:cNvSpPr>
            <a:spLocks noGrp="1"/>
          </p:cNvSpPr>
          <p:nvPr>
            <p:ph sz="half" idx="2" hasCustomPrompt="1"/>
          </p:nvPr>
        </p:nvSpPr>
        <p:spPr>
          <a:xfrm>
            <a:off x="633186" y="2505075"/>
            <a:ext cx="533214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5">
            <a:extLst>
              <a:ext uri="{FF2B5EF4-FFF2-40B4-BE49-F238E27FC236}">
                <a16:creationId xmlns:a16="http://schemas.microsoft.com/office/drawing/2014/main" id="{37A31490-A10D-455A-B515-E26064D0E10A}"/>
              </a:ext>
            </a:extLst>
          </p:cNvPr>
          <p:cNvSpPr>
            <a:spLocks noGrp="1"/>
          </p:cNvSpPr>
          <p:nvPr>
            <p:ph sz="quarter" idx="4" hasCustomPrompt="1"/>
          </p:nvPr>
        </p:nvSpPr>
        <p:spPr>
          <a:xfrm>
            <a:off x="6172200" y="2505075"/>
            <a:ext cx="527685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texte 3">
            <a:extLst>
              <a:ext uri="{FF2B5EF4-FFF2-40B4-BE49-F238E27FC236}">
                <a16:creationId xmlns:a16="http://schemas.microsoft.com/office/drawing/2014/main" id="{9F5DF135-B773-4FF0-A198-687768159124}"/>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0" name="Espace réservé du contenu 2">
            <a:extLst>
              <a:ext uri="{FF2B5EF4-FFF2-40B4-BE49-F238E27FC236}">
                <a16:creationId xmlns:a16="http://schemas.microsoft.com/office/drawing/2014/main" id="{4D4BA48E-457A-42FA-BC00-3AE386B38A0C}"/>
              </a:ext>
            </a:extLst>
          </p:cNvPr>
          <p:cNvSpPr>
            <a:spLocks noGrp="1"/>
          </p:cNvSpPr>
          <p:nvPr>
            <p:ph idx="1" hasCustomPrompt="1"/>
          </p:nvPr>
        </p:nvSpPr>
        <p:spPr>
          <a:xfrm>
            <a:off x="5183188" y="987425"/>
            <a:ext cx="6265862"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Titr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_02">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sp>
        <p:nvSpPr>
          <p:cNvPr id="6" name="Espace réservé du numéro de diapositive 7">
            <a:extLst>
              <a:ext uri="{FF2B5EF4-FFF2-40B4-BE49-F238E27FC236}">
                <a16:creationId xmlns:a16="http://schemas.microsoft.com/office/drawing/2014/main" id="{28868773-014B-1B95-58EA-BD4916075F31}"/>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100312"/>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Titr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10" name="Espace réservé du texte 3">
            <a:extLst>
              <a:ext uri="{FF2B5EF4-FFF2-40B4-BE49-F238E27FC236}">
                <a16:creationId xmlns:a16="http://schemas.microsoft.com/office/drawing/2014/main" id="{436B2E80-B2B9-4309-8C9B-11D0B83C433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1" name="Espace réservé d’image 2">
            <a:extLst>
              <a:ext uri="{FF2B5EF4-FFF2-40B4-BE49-F238E27FC236}">
                <a16:creationId xmlns:a16="http://schemas.microsoft.com/office/drawing/2014/main" id="{03DB89DF-F372-4E54-9DFD-D53E42A2B8E8}"/>
              </a:ext>
            </a:extLst>
          </p:cNvPr>
          <p:cNvSpPr>
            <a:spLocks noGrp="1"/>
          </p:cNvSpPr>
          <p:nvPr>
            <p:ph type="pic" idx="1" hasCustomPrompt="1"/>
          </p:nvPr>
        </p:nvSpPr>
        <p:spPr>
          <a:xfrm>
            <a:off x="5183188" y="457201"/>
            <a:ext cx="6172200" cy="54038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_03">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rtl="0"/>
            <a:r>
              <a:rPr lang="fr-FR" noProof="0"/>
              <a:t>Sous-titre</a:t>
            </a:r>
          </a:p>
        </p:txBody>
      </p:sp>
      <p:sp>
        <p:nvSpPr>
          <p:cNvPr id="5" name="Espace réservé du numéro de diapositive 7">
            <a:extLst>
              <a:ext uri="{FF2B5EF4-FFF2-40B4-BE49-F238E27FC236}">
                <a16:creationId xmlns:a16="http://schemas.microsoft.com/office/drawing/2014/main" id="{2F0F7BC1-195C-06F1-8831-9A5B85FB95F3}"/>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tx1"/>
                </a:solidFill>
              </a:defRPr>
            </a:lvl1pPr>
          </a:lstStyle>
          <a:p>
            <a:pPr rtl="0"/>
            <a:r>
              <a:rPr lang="fr-FR" noProof="0"/>
              <a:t>Insérer une image</a:t>
            </a:r>
          </a:p>
        </p:txBody>
      </p:sp>
      <p:sp>
        <p:nvSpPr>
          <p:cNvPr id="2" name="Titr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rtl="0"/>
            <a:r>
              <a:rPr lang="fr-FR" noProof="0"/>
              <a:t>Modifiez le style du titre</a:t>
            </a:r>
          </a:p>
        </p:txBody>
      </p:sp>
      <p:sp>
        <p:nvSpPr>
          <p:cNvPr id="3" name="Espace réservé du texte 2">
            <a:extLst>
              <a:ext uri="{FF2B5EF4-FFF2-40B4-BE49-F238E27FC236}">
                <a16:creationId xmlns:a16="http://schemas.microsoft.com/office/drawing/2014/main" id="{2728D712-0D13-4ECD-9BEB-B8EE651FF63F}"/>
              </a:ext>
            </a:extLst>
          </p:cNvPr>
          <p:cNvSpPr>
            <a:spLocks noGrp="1"/>
          </p:cNvSpPr>
          <p:nvPr>
            <p:ph type="body" idx="1" hasCustomPrompt="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rtl="0"/>
            <a:r>
              <a:rPr lang="fr-FR" noProof="0"/>
              <a:t>Modifiez les styles du texte</a:t>
            </a:r>
          </a:p>
        </p:txBody>
      </p:sp>
      <p:sp>
        <p:nvSpPr>
          <p:cNvPr id="5" name="Espace réservé du numéro de diapositive 7">
            <a:extLst>
              <a:ext uri="{FF2B5EF4-FFF2-40B4-BE49-F238E27FC236}">
                <a16:creationId xmlns:a16="http://schemas.microsoft.com/office/drawing/2014/main" id="{43A58E58-9B8D-AA51-AF97-882B97DDB1C3}"/>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8" name="Espace réservé du numéro de diapositive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nne Content_3 02">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texte 12">
            <a:extLst>
              <a:ext uri="{FF2B5EF4-FFF2-40B4-BE49-F238E27FC236}">
                <a16:creationId xmlns:a16="http://schemas.microsoft.com/office/drawing/2014/main" id="{DEF523FD-B1FC-40A7-93AA-389CB38E17C0}"/>
              </a:ext>
            </a:extLst>
          </p:cNvPr>
          <p:cNvSpPr>
            <a:spLocks noGrp="1"/>
          </p:cNvSpPr>
          <p:nvPr>
            <p:ph type="body" sz="quarter" idx="15" hasCustomPrompt="1"/>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0" name="Espace réservé du contenu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numéro de diapositive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texte 12">
            <a:extLst>
              <a:ext uri="{FF2B5EF4-FFF2-40B4-BE49-F238E27FC236}">
                <a16:creationId xmlns:a16="http://schemas.microsoft.com/office/drawing/2014/main" id="{C3BB8EAB-4266-4938-A8CB-6D18C938017F}"/>
              </a:ext>
            </a:extLst>
          </p:cNvPr>
          <p:cNvSpPr>
            <a:spLocks noGrp="1"/>
          </p:cNvSpPr>
          <p:nvPr>
            <p:ph type="body" sz="quarter" idx="14" hasCustomPrompt="1"/>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12" name="Espace réservé du contenu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5" name="Espace réservé du numéro de diapositive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numéro de diapositive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u">
    <p:spTree>
      <p:nvGrpSpPr>
        <p:cNvPr id="1" name=""/>
        <p:cNvGrpSpPr/>
        <p:nvPr/>
      </p:nvGrpSpPr>
      <p:grpSpPr>
        <a:xfrm>
          <a:off x="0" y="0"/>
          <a:ext cx="0" cy="0"/>
          <a:chOff x="0" y="0"/>
          <a:chExt cx="0" cy="0"/>
        </a:xfrm>
      </p:grpSpPr>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tx1"/>
                </a:solidFill>
              </a:defRPr>
            </a:lvl1pPr>
          </a:lstStyle>
          <a:p>
            <a:pPr lvl="0" rtl="0"/>
            <a:r>
              <a:rPr lang="fr-FR" noProof="0"/>
              <a:t>Icône</a:t>
            </a:r>
          </a:p>
        </p:txBody>
      </p:sp>
      <p:grpSp>
        <p:nvGrpSpPr>
          <p:cNvPr id="11" name="Groupe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Ovale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5" name="Espace réservé du numéro de diapositive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rtl="0"/>
            <a:fld id="{817179DE-9BF3-494C-804F-0C7C90AC8700}" type="slidenum">
              <a:rPr lang="fr-FR" noProof="0" smtClean="0"/>
              <a:pPr algn="ctr"/>
              <a:t>‹N°›</a:t>
            </a:fld>
            <a:endParaRPr lang="fr-FR" noProof="0"/>
          </a:p>
        </p:txBody>
      </p:sp>
      <p:sp>
        <p:nvSpPr>
          <p:cNvPr id="2" name="Espace réservé du titre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hyperlink" Target="https://aprendiendoarduino.wordpress.com/2020/11/22/material-practicas-curso-node-red-develop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descr="titre">
            <a:extLst>
              <a:ext uri="{FF2B5EF4-FFF2-40B4-BE49-F238E27FC236}">
                <a16:creationId xmlns:a16="http://schemas.microsoft.com/office/drawing/2014/main" id="{28BAA8DA-C40B-4AB9-9407-30FB70335152}"/>
              </a:ext>
            </a:extLst>
          </p:cNvPr>
          <p:cNvSpPr>
            <a:spLocks noGrp="1"/>
          </p:cNvSpPr>
          <p:nvPr>
            <p:ph type="ctrTitle"/>
          </p:nvPr>
        </p:nvSpPr>
        <p:spPr/>
        <p:txBody>
          <a:bodyPr rtlCol="0"/>
          <a:lstStyle/>
          <a:p>
            <a:pPr rtl="0"/>
            <a:r>
              <a:rPr lang="fr-FR" dirty="0"/>
              <a:t>Gestion des accès au bâtiment </a:t>
            </a:r>
          </a:p>
        </p:txBody>
      </p:sp>
      <p:sp>
        <p:nvSpPr>
          <p:cNvPr id="5" name="Espace réservé pour une image  4">
            <a:extLst>
              <a:ext uri="{FF2B5EF4-FFF2-40B4-BE49-F238E27FC236}">
                <a16:creationId xmlns:a16="http://schemas.microsoft.com/office/drawing/2014/main" id="{4E944FD6-E8C2-D48B-0D33-3FA98CF9210C}"/>
              </a:ext>
            </a:extLst>
          </p:cNvPr>
          <p:cNvSpPr>
            <a:spLocks noGrp="1"/>
          </p:cNvSpPr>
          <p:nvPr>
            <p:ph type="pic" sz="quarter" idx="10"/>
          </p:nvPr>
        </p:nvSpPr>
        <p:spPr/>
      </p:sp>
      <p:sp>
        <p:nvSpPr>
          <p:cNvPr id="12" name="Sous-titre 11" descr="sous-titre">
            <a:extLst>
              <a:ext uri="{FF2B5EF4-FFF2-40B4-BE49-F238E27FC236}">
                <a16:creationId xmlns:a16="http://schemas.microsoft.com/office/drawing/2014/main" id="{B28A8D9C-5123-4D2B-9272-016EF90E0E50}"/>
              </a:ext>
            </a:extLst>
          </p:cNvPr>
          <p:cNvSpPr>
            <a:spLocks noGrp="1"/>
          </p:cNvSpPr>
          <p:nvPr>
            <p:ph type="subTitle" idx="1"/>
          </p:nvPr>
        </p:nvSpPr>
        <p:spPr>
          <a:xfrm>
            <a:off x="6965689" y="5429346"/>
            <a:ext cx="4996885" cy="521208"/>
          </a:xfrm>
        </p:spPr>
        <p:txBody>
          <a:bodyPr rtlCol="0"/>
          <a:lstStyle/>
          <a:p>
            <a:pPr rtl="0"/>
            <a:r>
              <a:rPr lang="fr-FR" dirty="0"/>
              <a:t>Projet commun aux cours de l’UE7 </a:t>
            </a:r>
          </a:p>
        </p:txBody>
      </p:sp>
      <p:pic>
        <p:nvPicPr>
          <p:cNvPr id="8" name="Image 7" descr="Un bâtiment performant sans technologie">
            <a:extLst>
              <a:ext uri="{FF2B5EF4-FFF2-40B4-BE49-F238E27FC236}">
                <a16:creationId xmlns:a16="http://schemas.microsoft.com/office/drawing/2014/main" id="{939C08AD-41C3-3855-0D88-11EF7C8ED2FC}"/>
              </a:ext>
            </a:extLst>
          </p:cNvPr>
          <p:cNvPicPr>
            <a:picLocks noChangeAspect="1"/>
          </p:cNvPicPr>
          <p:nvPr/>
        </p:nvPicPr>
        <p:blipFill rotWithShape="1">
          <a:blip r:embed="rId3">
            <a:extLst>
              <a:ext uri="{28A0092B-C50C-407E-A947-70E740481C1C}">
                <a14:useLocalDpi xmlns:a14="http://schemas.microsoft.com/office/drawing/2010/main" val="0"/>
              </a:ext>
            </a:extLst>
          </a:blip>
          <a:srcRect l="27014"/>
          <a:stretch/>
        </p:blipFill>
        <p:spPr bwMode="auto">
          <a:xfrm>
            <a:off x="87314" y="0"/>
            <a:ext cx="6676567" cy="6858000"/>
          </a:xfrm>
          <a:prstGeom prst="rect">
            <a:avLst/>
          </a:prstGeom>
          <a:noFill/>
          <a:ln>
            <a:noFill/>
          </a:ln>
        </p:spPr>
      </p:pic>
      <p:grpSp>
        <p:nvGrpSpPr>
          <p:cNvPr id="4" name="Groupe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1" y="0"/>
            <a:ext cx="6208649" cy="6858000"/>
            <a:chOff x="-3740" y="0"/>
            <a:chExt cx="6208649" cy="6858000"/>
          </a:xfrm>
        </p:grpSpPr>
        <p:sp>
          <p:nvSpPr>
            <p:cNvPr id="11" name="Forme libre : Form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13" name="Sous-titre 11" descr="sous-titre">
            <a:extLst>
              <a:ext uri="{FF2B5EF4-FFF2-40B4-BE49-F238E27FC236}">
                <a16:creationId xmlns:a16="http://schemas.microsoft.com/office/drawing/2014/main" id="{4A09BB51-18C2-F515-88FF-02FF6EDA3207}"/>
              </a:ext>
            </a:extLst>
          </p:cNvPr>
          <p:cNvSpPr txBox="1">
            <a:spLocks/>
          </p:cNvSpPr>
          <p:nvPr/>
        </p:nvSpPr>
        <p:spPr>
          <a:xfrm>
            <a:off x="7062670" y="6476248"/>
            <a:ext cx="4996885" cy="52120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800" kern="1200" dirty="0">
                <a:solidFill>
                  <a:srgbClr val="B2606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Yannick </a:t>
            </a:r>
            <a:r>
              <a:rPr lang="fr-FR" sz="1400" dirty="0" err="1"/>
              <a:t>Pascucci</a:t>
            </a:r>
            <a:r>
              <a:rPr lang="fr-FR" sz="1400" dirty="0"/>
              <a:t> • Ruby Pillar • Alexandre </a:t>
            </a:r>
            <a:r>
              <a:rPr lang="fr-FR" sz="1400" dirty="0" err="1"/>
              <a:t>Saxemard</a:t>
            </a:r>
            <a:r>
              <a:rPr lang="fr-FR" sz="1400" dirty="0"/>
              <a:t> </a:t>
            </a:r>
          </a:p>
        </p:txBody>
      </p:sp>
    </p:spTree>
    <p:extLst>
      <p:ext uri="{BB962C8B-B14F-4D97-AF65-F5344CB8AC3E}">
        <p14:creationId xmlns:p14="http://schemas.microsoft.com/office/powerpoint/2010/main" val="172556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Sauvegarde des données sur la BDD</a:t>
            </a:r>
            <a:endParaRPr lang="fr-FR" dirty="0"/>
          </a:p>
        </p:txBody>
      </p:sp>
      <p:pic>
        <p:nvPicPr>
          <p:cNvPr id="10" name="Image 9">
            <a:extLst>
              <a:ext uri="{FF2B5EF4-FFF2-40B4-BE49-F238E27FC236}">
                <a16:creationId xmlns:a16="http://schemas.microsoft.com/office/drawing/2014/main" id="{07643997-9388-B0DA-5BA1-467E1550C170}"/>
              </a:ext>
            </a:extLst>
          </p:cNvPr>
          <p:cNvPicPr>
            <a:picLocks noChangeAspect="1"/>
          </p:cNvPicPr>
          <p:nvPr/>
        </p:nvPicPr>
        <p:blipFill>
          <a:blip r:embed="rId2"/>
          <a:stretch>
            <a:fillRect/>
          </a:stretch>
        </p:blipFill>
        <p:spPr>
          <a:xfrm>
            <a:off x="261505" y="2213736"/>
            <a:ext cx="6573404" cy="4387666"/>
          </a:xfrm>
          <a:prstGeom prst="rect">
            <a:avLst/>
          </a:prstGeom>
        </p:spPr>
      </p:pic>
    </p:spTree>
    <p:extLst>
      <p:ext uri="{BB962C8B-B14F-4D97-AF65-F5344CB8AC3E}">
        <p14:creationId xmlns:p14="http://schemas.microsoft.com/office/powerpoint/2010/main" val="247568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Calcul du nombre de personnes présentes sur le campus</a:t>
            </a:r>
            <a:endParaRPr lang="fr-FR" dirty="0"/>
          </a:p>
        </p:txBody>
      </p:sp>
      <p:pic>
        <p:nvPicPr>
          <p:cNvPr id="3" name="Image 2">
            <a:extLst>
              <a:ext uri="{FF2B5EF4-FFF2-40B4-BE49-F238E27FC236}">
                <a16:creationId xmlns:a16="http://schemas.microsoft.com/office/drawing/2014/main" id="{9F31891A-6439-CCC0-57E7-8CECF73C182B}"/>
              </a:ext>
            </a:extLst>
          </p:cNvPr>
          <p:cNvPicPr>
            <a:picLocks noChangeAspect="1"/>
          </p:cNvPicPr>
          <p:nvPr/>
        </p:nvPicPr>
        <p:blipFill>
          <a:blip r:embed="rId2"/>
          <a:stretch>
            <a:fillRect/>
          </a:stretch>
        </p:blipFill>
        <p:spPr>
          <a:xfrm>
            <a:off x="383020" y="2066636"/>
            <a:ext cx="3505489" cy="4647318"/>
          </a:xfrm>
          <a:prstGeom prst="rect">
            <a:avLst/>
          </a:prstGeom>
        </p:spPr>
      </p:pic>
      <p:pic>
        <p:nvPicPr>
          <p:cNvPr id="4" name="Image 3">
            <a:extLst>
              <a:ext uri="{FF2B5EF4-FFF2-40B4-BE49-F238E27FC236}">
                <a16:creationId xmlns:a16="http://schemas.microsoft.com/office/drawing/2014/main" id="{FF427FB7-A603-CEC7-956E-0C13243419C8}"/>
              </a:ext>
            </a:extLst>
          </p:cNvPr>
          <p:cNvPicPr>
            <a:picLocks noChangeAspect="1"/>
          </p:cNvPicPr>
          <p:nvPr/>
        </p:nvPicPr>
        <p:blipFill>
          <a:blip r:embed="rId3"/>
          <a:stretch>
            <a:fillRect/>
          </a:stretch>
        </p:blipFill>
        <p:spPr>
          <a:xfrm>
            <a:off x="4209038" y="2066636"/>
            <a:ext cx="7816707" cy="1554063"/>
          </a:xfrm>
          <a:prstGeom prst="rect">
            <a:avLst/>
          </a:prstGeom>
        </p:spPr>
      </p:pic>
    </p:spTree>
    <p:extLst>
      <p:ext uri="{BB962C8B-B14F-4D97-AF65-F5344CB8AC3E}">
        <p14:creationId xmlns:p14="http://schemas.microsoft.com/office/powerpoint/2010/main" val="42444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p:txBody>
          <a:bodyPr anchor="t"/>
          <a:lstStyle/>
          <a:p>
            <a:r>
              <a:rPr lang="fr-FR" dirty="0"/>
              <a:t>Gestion des accès au campus</a:t>
            </a:r>
            <a:br>
              <a:rPr lang="fr-FR" dirty="0"/>
            </a:br>
            <a:r>
              <a:rPr lang="fr-FR" sz="2000" dirty="0"/>
              <a:t>Les défauts</a:t>
            </a:r>
            <a:endParaRPr lang="fr-FR" dirty="0"/>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p:txBody>
          <a:bodyPr/>
          <a:lstStyle/>
          <a:p>
            <a:pPr marL="285750" indent="-285750">
              <a:buFont typeface="Arial" panose="020B0604020202020204" pitchFamily="34" charset="0"/>
              <a:buChar char="•"/>
            </a:pPr>
            <a:r>
              <a:rPr lang="fr-FR" dirty="0"/>
              <a:t>1 appareil Bluetooth activé par personne</a:t>
            </a:r>
          </a:p>
          <a:p>
            <a:pPr marL="285750" indent="-285750">
              <a:buFont typeface="Arial" panose="020B0604020202020204" pitchFamily="34" charset="0"/>
              <a:buChar char="•"/>
            </a:pPr>
            <a:r>
              <a:rPr lang="fr-FR" dirty="0"/>
              <a:t>Erreur de comptage en cas d’immobilité à proximité des lecteurs</a:t>
            </a:r>
          </a:p>
          <a:p>
            <a:pPr marL="285750" indent="-285750">
              <a:buFont typeface="Arial" panose="020B0604020202020204" pitchFamily="34" charset="0"/>
              <a:buChar char="•"/>
            </a:pPr>
            <a:endParaRPr lang="fr-FR" dirty="0"/>
          </a:p>
        </p:txBody>
      </p:sp>
      <p:sp>
        <p:nvSpPr>
          <p:cNvPr id="5" name="Espace réservé du texte 2">
            <a:extLst>
              <a:ext uri="{FF2B5EF4-FFF2-40B4-BE49-F238E27FC236}">
                <a16:creationId xmlns:a16="http://schemas.microsoft.com/office/drawing/2014/main" id="{6179D6B3-CEDC-2E73-35FD-19CBE81377C6}"/>
              </a:ext>
            </a:extLst>
          </p:cNvPr>
          <p:cNvSpPr txBox="1">
            <a:spLocks/>
          </p:cNvSpPr>
          <p:nvPr/>
        </p:nvSpPr>
        <p:spPr>
          <a:xfrm>
            <a:off x="6745288"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fr-FR"/>
              <a:t>Gestion des accès au campus</a:t>
            </a:r>
            <a:endParaRPr lang="fr-FR" dirty="0"/>
          </a:p>
        </p:txBody>
      </p:sp>
    </p:spTree>
    <p:extLst>
      <p:ext uri="{BB962C8B-B14F-4D97-AF65-F5344CB8AC3E}">
        <p14:creationId xmlns:p14="http://schemas.microsoft.com/office/powerpoint/2010/main" val="330300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BC74D96-20AD-411A-6EC2-B30B1CA4C432}"/>
              </a:ext>
            </a:extLst>
          </p:cNvPr>
          <p:cNvSpPr>
            <a:spLocks noGrp="1"/>
          </p:cNvSpPr>
          <p:nvPr>
            <p:ph type="title"/>
          </p:nvPr>
        </p:nvSpPr>
        <p:spPr/>
        <p:txBody>
          <a:bodyPr/>
          <a:lstStyle/>
          <a:p>
            <a:r>
              <a:rPr lang="fr-FR" dirty="0"/>
              <a:t>Gestion des accès au </a:t>
            </a:r>
            <a:r>
              <a:rPr lang="fr-FR" dirty="0" err="1"/>
              <a:t>batiment</a:t>
            </a:r>
            <a:br>
              <a:rPr lang="fr-FR" dirty="0"/>
            </a:br>
            <a:endParaRPr lang="fr-FR" dirty="0"/>
          </a:p>
        </p:txBody>
      </p:sp>
      <p:sp>
        <p:nvSpPr>
          <p:cNvPr id="8" name="Espace réservé du numéro de diapositive 7">
            <a:extLst>
              <a:ext uri="{FF2B5EF4-FFF2-40B4-BE49-F238E27FC236}">
                <a16:creationId xmlns:a16="http://schemas.microsoft.com/office/drawing/2014/main" id="{292B76D6-CD86-E9EB-1368-EC8B1C74C821}"/>
              </a:ext>
            </a:extLst>
          </p:cNvPr>
          <p:cNvSpPr>
            <a:spLocks noGrp="1"/>
          </p:cNvSpPr>
          <p:nvPr>
            <p:ph type="sldNum" sz="quarter" idx="4"/>
          </p:nvPr>
        </p:nvSpPr>
        <p:spPr/>
        <p:txBody>
          <a:bodyPr/>
          <a:lstStyle/>
          <a:p>
            <a:pPr algn="ctr" rtl="0"/>
            <a:fld id="{817179DE-9BF3-494C-804F-0C7C90AC8700}" type="slidenum">
              <a:rPr lang="fr-FR" noProof="0" smtClean="0"/>
              <a:pPr algn="ctr" rtl="0"/>
              <a:t>13</a:t>
            </a:fld>
            <a:endParaRPr lang="fr-FR" noProof="0"/>
          </a:p>
        </p:txBody>
      </p:sp>
      <p:sp>
        <p:nvSpPr>
          <p:cNvPr id="9" name="ZoneTexte 8">
            <a:extLst>
              <a:ext uri="{FF2B5EF4-FFF2-40B4-BE49-F238E27FC236}">
                <a16:creationId xmlns:a16="http://schemas.microsoft.com/office/drawing/2014/main" id="{1B95B750-151B-7F88-6A2D-8E96DD9071A3}"/>
              </a:ext>
            </a:extLst>
          </p:cNvPr>
          <p:cNvSpPr txBox="1"/>
          <p:nvPr/>
        </p:nvSpPr>
        <p:spPr>
          <a:xfrm>
            <a:off x="566501" y="1588010"/>
            <a:ext cx="11058998" cy="1200329"/>
          </a:xfrm>
          <a:prstGeom prst="rect">
            <a:avLst/>
          </a:prstGeom>
          <a:noFill/>
        </p:spPr>
        <p:txBody>
          <a:bodyPr wrap="square" rtlCol="0">
            <a:spAutoFit/>
          </a:bodyPr>
          <a:lstStyle/>
          <a:p>
            <a:pPr marL="285750" indent="-285750">
              <a:buFontTx/>
              <a:buChar char="-"/>
            </a:pPr>
            <a:r>
              <a:rPr lang="fr-FR" dirty="0"/>
              <a:t>Objectif</a:t>
            </a:r>
          </a:p>
          <a:p>
            <a:pPr marL="285750" indent="-285750">
              <a:buFontTx/>
              <a:buChar char="-"/>
            </a:pPr>
            <a:r>
              <a:rPr lang="fr-FR" dirty="0"/>
              <a:t>Environnement de développement :</a:t>
            </a:r>
          </a:p>
          <a:p>
            <a:r>
              <a:rPr lang="fr-FR" dirty="0"/>
              <a:t> </a:t>
            </a:r>
          </a:p>
          <a:p>
            <a:endParaRPr lang="fr-FR" dirty="0"/>
          </a:p>
        </p:txBody>
      </p:sp>
      <p:pic>
        <p:nvPicPr>
          <p:cNvPr id="10" name="Image 18">
            <a:extLst>
              <a:ext uri="{FF2B5EF4-FFF2-40B4-BE49-F238E27FC236}">
                <a16:creationId xmlns:a16="http://schemas.microsoft.com/office/drawing/2014/main" id="{F1D40CE8-3EB9-890A-D4D9-30A9FCB6176C}"/>
              </a:ext>
            </a:extLst>
          </p:cNvPr>
          <p:cNvPicPr/>
          <p:nvPr/>
        </p:nvPicPr>
        <p:blipFill>
          <a:blip r:embed="rId2"/>
          <a:stretch/>
        </p:blipFill>
        <p:spPr>
          <a:xfrm>
            <a:off x="566501" y="2607120"/>
            <a:ext cx="1262299" cy="1200329"/>
          </a:xfrm>
          <a:prstGeom prst="rect">
            <a:avLst/>
          </a:prstGeom>
          <a:ln w="0">
            <a:noFill/>
          </a:ln>
        </p:spPr>
      </p:pic>
      <p:pic>
        <p:nvPicPr>
          <p:cNvPr id="11" name="Image 20">
            <a:extLst>
              <a:ext uri="{FF2B5EF4-FFF2-40B4-BE49-F238E27FC236}">
                <a16:creationId xmlns:a16="http://schemas.microsoft.com/office/drawing/2014/main" id="{C4C88EF2-EA0C-65F9-4DF1-F41F23F33BB4}"/>
              </a:ext>
            </a:extLst>
          </p:cNvPr>
          <p:cNvPicPr/>
          <p:nvPr/>
        </p:nvPicPr>
        <p:blipFill>
          <a:blip r:embed="rId3"/>
          <a:stretch/>
        </p:blipFill>
        <p:spPr>
          <a:xfrm>
            <a:off x="2286720" y="2714758"/>
            <a:ext cx="2008602" cy="1140270"/>
          </a:xfrm>
          <a:prstGeom prst="rect">
            <a:avLst/>
          </a:prstGeom>
          <a:ln w="0">
            <a:noFill/>
          </a:ln>
        </p:spPr>
      </p:pic>
      <p:pic>
        <p:nvPicPr>
          <p:cNvPr id="12" name="Image 26">
            <a:extLst>
              <a:ext uri="{FF2B5EF4-FFF2-40B4-BE49-F238E27FC236}">
                <a16:creationId xmlns:a16="http://schemas.microsoft.com/office/drawing/2014/main" id="{A1FAC33E-E0AE-0DBC-FDB2-EBA3A10B717A}"/>
              </a:ext>
            </a:extLst>
          </p:cNvPr>
          <p:cNvPicPr/>
          <p:nvPr/>
        </p:nvPicPr>
        <p:blipFill>
          <a:blip r:embed="rId4"/>
          <a:stretch/>
        </p:blipFill>
        <p:spPr>
          <a:xfrm>
            <a:off x="4753242" y="2833674"/>
            <a:ext cx="1766880" cy="928440"/>
          </a:xfrm>
          <a:prstGeom prst="rect">
            <a:avLst/>
          </a:prstGeom>
          <a:ln w="0">
            <a:noFill/>
          </a:ln>
        </p:spPr>
      </p:pic>
      <p:pic>
        <p:nvPicPr>
          <p:cNvPr id="13" name="Image 22">
            <a:extLst>
              <a:ext uri="{FF2B5EF4-FFF2-40B4-BE49-F238E27FC236}">
                <a16:creationId xmlns:a16="http://schemas.microsoft.com/office/drawing/2014/main" id="{C37B0FE5-96B9-A9EE-3CDB-584D5CCF8BD9}"/>
              </a:ext>
            </a:extLst>
          </p:cNvPr>
          <p:cNvPicPr/>
          <p:nvPr/>
        </p:nvPicPr>
        <p:blipFill>
          <a:blip r:embed="rId5"/>
          <a:stretch/>
        </p:blipFill>
        <p:spPr>
          <a:xfrm>
            <a:off x="6978042" y="2714758"/>
            <a:ext cx="1758960" cy="1037520"/>
          </a:xfrm>
          <a:prstGeom prst="rect">
            <a:avLst/>
          </a:prstGeom>
          <a:ln w="0">
            <a:noFill/>
          </a:ln>
        </p:spPr>
      </p:pic>
    </p:spTree>
    <p:extLst>
      <p:ext uri="{BB962C8B-B14F-4D97-AF65-F5344CB8AC3E}">
        <p14:creationId xmlns:p14="http://schemas.microsoft.com/office/powerpoint/2010/main" val="3740899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à la salle</a:t>
            </a:r>
            <a:br>
              <a:rPr lang="fr-FR" dirty="0"/>
            </a:br>
            <a:r>
              <a:rPr lang="fr-FR" sz="2000" dirty="0"/>
              <a:t>Récupération des paramètres biométrique </a:t>
            </a:r>
            <a:r>
              <a:rPr lang="fr-FR" dirty="0"/>
              <a:t> </a:t>
            </a:r>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a:t>Lancement de la caméra</a:t>
            </a:r>
          </a:p>
        </p:txBody>
      </p:sp>
      <p:pic>
        <p:nvPicPr>
          <p:cNvPr id="4" name="Image 3"/>
          <p:cNvPicPr>
            <a:picLocks noChangeAspect="1"/>
          </p:cNvPicPr>
          <p:nvPr/>
        </p:nvPicPr>
        <p:blipFill>
          <a:blip r:embed="rId2"/>
          <a:stretch>
            <a:fillRect/>
          </a:stretch>
        </p:blipFill>
        <p:spPr>
          <a:xfrm>
            <a:off x="681225" y="2144713"/>
            <a:ext cx="4972050" cy="3724275"/>
          </a:xfrm>
          <a:prstGeom prst="rect">
            <a:avLst/>
          </a:prstGeom>
        </p:spPr>
      </p:pic>
      <p:pic>
        <p:nvPicPr>
          <p:cNvPr id="6" name="Image 5"/>
          <p:cNvPicPr>
            <a:picLocks noChangeAspect="1"/>
          </p:cNvPicPr>
          <p:nvPr/>
        </p:nvPicPr>
        <p:blipFill>
          <a:blip r:embed="rId3"/>
          <a:stretch>
            <a:fillRect/>
          </a:stretch>
        </p:blipFill>
        <p:spPr>
          <a:xfrm>
            <a:off x="6602001" y="1251284"/>
            <a:ext cx="4685124" cy="4876800"/>
          </a:xfrm>
          <a:prstGeom prst="rect">
            <a:avLst/>
          </a:prstGeom>
        </p:spPr>
      </p:pic>
    </p:spTree>
    <p:extLst>
      <p:ext uri="{BB962C8B-B14F-4D97-AF65-F5344CB8AC3E}">
        <p14:creationId xmlns:p14="http://schemas.microsoft.com/office/powerpoint/2010/main" val="2428980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à la salle</a:t>
            </a:r>
            <a:br>
              <a:rPr lang="fr-FR" dirty="0"/>
            </a:br>
            <a:r>
              <a:rPr lang="fr-FR" sz="2000" dirty="0"/>
              <a:t>Récupération des paramètres biométrique </a:t>
            </a:r>
            <a:r>
              <a:rPr lang="fr-FR" dirty="0"/>
              <a:t> </a:t>
            </a:r>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a:t>Lancement de la caméra</a:t>
            </a:r>
          </a:p>
        </p:txBody>
      </p:sp>
      <p:pic>
        <p:nvPicPr>
          <p:cNvPr id="4" name="Image 3"/>
          <p:cNvPicPr>
            <a:picLocks noChangeAspect="1"/>
          </p:cNvPicPr>
          <p:nvPr/>
        </p:nvPicPr>
        <p:blipFill>
          <a:blip r:embed="rId2"/>
          <a:stretch>
            <a:fillRect/>
          </a:stretch>
        </p:blipFill>
        <p:spPr>
          <a:xfrm>
            <a:off x="681225" y="2144713"/>
            <a:ext cx="4972050" cy="3724275"/>
          </a:xfrm>
          <a:prstGeom prst="rect">
            <a:avLst/>
          </a:prstGeom>
        </p:spPr>
      </p:pic>
      <p:pic>
        <p:nvPicPr>
          <p:cNvPr id="6" name="Image 5"/>
          <p:cNvPicPr>
            <a:picLocks noChangeAspect="1"/>
          </p:cNvPicPr>
          <p:nvPr/>
        </p:nvPicPr>
        <p:blipFill>
          <a:blip r:embed="rId3"/>
          <a:stretch>
            <a:fillRect/>
          </a:stretch>
        </p:blipFill>
        <p:spPr>
          <a:xfrm>
            <a:off x="6602001" y="1251284"/>
            <a:ext cx="4685124" cy="4876800"/>
          </a:xfrm>
          <a:prstGeom prst="rect">
            <a:avLst/>
          </a:prstGeom>
        </p:spPr>
      </p:pic>
    </p:spTree>
    <p:extLst>
      <p:ext uri="{BB962C8B-B14F-4D97-AF65-F5344CB8AC3E}">
        <p14:creationId xmlns:p14="http://schemas.microsoft.com/office/powerpoint/2010/main" val="82174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à la salle</a:t>
            </a:r>
            <a:br>
              <a:rPr lang="fr-FR" dirty="0"/>
            </a:br>
            <a:r>
              <a:rPr lang="fr-FR" sz="2000" dirty="0"/>
              <a:t>Récupération des paramètres biométrique </a:t>
            </a:r>
            <a:r>
              <a:rPr lang="fr-FR" dirty="0"/>
              <a:t> </a:t>
            </a:r>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a:t>Début du </a:t>
            </a:r>
            <a:r>
              <a:rPr lang="fr-FR" dirty="0" err="1"/>
              <a:t>stream</a:t>
            </a:r>
            <a:endParaRPr lang="fr-FR" dirty="0"/>
          </a:p>
        </p:txBody>
      </p:sp>
      <p:pic>
        <p:nvPicPr>
          <p:cNvPr id="7" name="Image 6"/>
          <p:cNvPicPr>
            <a:picLocks noChangeAspect="1"/>
          </p:cNvPicPr>
          <p:nvPr/>
        </p:nvPicPr>
        <p:blipFill>
          <a:blip r:embed="rId2"/>
          <a:stretch>
            <a:fillRect/>
          </a:stretch>
        </p:blipFill>
        <p:spPr>
          <a:xfrm>
            <a:off x="839788" y="2057401"/>
            <a:ext cx="3932237" cy="4360082"/>
          </a:xfrm>
          <a:prstGeom prst="rect">
            <a:avLst/>
          </a:prstGeom>
        </p:spPr>
      </p:pic>
      <p:pic>
        <p:nvPicPr>
          <p:cNvPr id="8" name="Image 7"/>
          <p:cNvPicPr>
            <a:picLocks noChangeAspect="1"/>
          </p:cNvPicPr>
          <p:nvPr/>
        </p:nvPicPr>
        <p:blipFill>
          <a:blip r:embed="rId3"/>
          <a:stretch>
            <a:fillRect/>
          </a:stretch>
        </p:blipFill>
        <p:spPr>
          <a:xfrm>
            <a:off x="6304547" y="1257300"/>
            <a:ext cx="4348413" cy="4744697"/>
          </a:xfrm>
          <a:prstGeom prst="rect">
            <a:avLst/>
          </a:prstGeom>
        </p:spPr>
      </p:pic>
    </p:spTree>
    <p:extLst>
      <p:ext uri="{BB962C8B-B14F-4D97-AF65-F5344CB8AC3E}">
        <p14:creationId xmlns:p14="http://schemas.microsoft.com/office/powerpoint/2010/main" val="213151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à la salle</a:t>
            </a:r>
            <a:br>
              <a:rPr lang="fr-FR" dirty="0"/>
            </a:br>
            <a:r>
              <a:rPr lang="fr-FR" sz="2000" dirty="0"/>
              <a:t>Récupération des paramètres biométrique </a:t>
            </a:r>
            <a:r>
              <a:rPr lang="fr-FR" dirty="0"/>
              <a:t> </a:t>
            </a:r>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a:t>Détection d’un visage</a:t>
            </a:r>
          </a:p>
        </p:txBody>
      </p:sp>
      <p:pic>
        <p:nvPicPr>
          <p:cNvPr id="4" name="Image 3"/>
          <p:cNvPicPr>
            <a:picLocks noChangeAspect="1"/>
          </p:cNvPicPr>
          <p:nvPr/>
        </p:nvPicPr>
        <p:blipFill>
          <a:blip r:embed="rId2"/>
          <a:stretch>
            <a:fillRect/>
          </a:stretch>
        </p:blipFill>
        <p:spPr>
          <a:xfrm>
            <a:off x="839788" y="2556330"/>
            <a:ext cx="6425470" cy="2817775"/>
          </a:xfrm>
          <a:prstGeom prst="rect">
            <a:avLst/>
          </a:prstGeom>
        </p:spPr>
      </p:pic>
    </p:spTree>
    <p:extLst>
      <p:ext uri="{BB962C8B-B14F-4D97-AF65-F5344CB8AC3E}">
        <p14:creationId xmlns:p14="http://schemas.microsoft.com/office/powerpoint/2010/main" val="232207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5625180" cy="1600200"/>
          </a:xfrm>
        </p:spPr>
        <p:txBody>
          <a:bodyPr anchor="t">
            <a:normAutofit/>
          </a:bodyPr>
          <a:lstStyle/>
          <a:p>
            <a:r>
              <a:rPr lang="fr-FR" dirty="0"/>
              <a:t>Gestion des accès à la salle</a:t>
            </a:r>
            <a:br>
              <a:rPr lang="fr-FR" dirty="0"/>
            </a:br>
            <a:r>
              <a:rPr lang="fr-FR" sz="2000" dirty="0"/>
              <a:t>Les Défauts</a:t>
            </a:r>
          </a:p>
        </p:txBody>
      </p:sp>
      <p:sp>
        <p:nvSpPr>
          <p:cNvPr id="6" name="Espace réservé du texte 2">
            <a:extLst>
              <a:ext uri="{FF2B5EF4-FFF2-40B4-BE49-F238E27FC236}">
                <a16:creationId xmlns:a16="http://schemas.microsoft.com/office/drawing/2014/main" id="{070D4B8C-89A7-65B0-892A-D27A85A3C9A2}"/>
              </a:ext>
            </a:extLst>
          </p:cNvPr>
          <p:cNvSpPr txBox="1">
            <a:spLocks/>
          </p:cNvSpPr>
          <p:nvPr/>
        </p:nvSpPr>
        <p:spPr>
          <a:xfrm>
            <a:off x="839788"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dirty="0"/>
              <a:t>Le </a:t>
            </a:r>
            <a:r>
              <a:rPr lang="fr-FR" dirty="0" err="1"/>
              <a:t>stream</a:t>
            </a:r>
            <a:r>
              <a:rPr lang="fr-FR" dirty="0"/>
              <a:t> </a:t>
            </a:r>
            <a:r>
              <a:rPr lang="fr-FR" dirty="0" err="1"/>
              <a:t>freeze</a:t>
            </a:r>
            <a:r>
              <a:rPr lang="fr-FR" dirty="0"/>
              <a:t> lorsque qu’un visage est détecté </a:t>
            </a:r>
          </a:p>
          <a:p>
            <a:pPr marL="285750" indent="-285750">
              <a:buFont typeface="Arial" panose="020B0604020202020204" pitchFamily="34" charset="0"/>
              <a:buChar char="•"/>
            </a:pPr>
            <a:r>
              <a:rPr lang="fr-FR" dirty="0"/>
              <a:t>Impossibilité d’enregistrer un visage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97704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CEE6C035-8F9A-9921-CAA9-48F1FAE17402}"/>
              </a:ext>
            </a:extLst>
          </p:cNvPr>
          <p:cNvSpPr>
            <a:spLocks noGrp="1"/>
          </p:cNvSpPr>
          <p:nvPr>
            <p:ph type="pic" sz="quarter" idx="10"/>
          </p:nvPr>
        </p:nvSpPr>
        <p:spPr/>
      </p:sp>
      <p:sp>
        <p:nvSpPr>
          <p:cNvPr id="3" name="Titre 2">
            <a:extLst>
              <a:ext uri="{FF2B5EF4-FFF2-40B4-BE49-F238E27FC236}">
                <a16:creationId xmlns:a16="http://schemas.microsoft.com/office/drawing/2014/main" id="{714EB4A1-F86C-D8B3-DB71-21F5533E4D96}"/>
              </a:ext>
            </a:extLst>
          </p:cNvPr>
          <p:cNvSpPr>
            <a:spLocks noGrp="1"/>
          </p:cNvSpPr>
          <p:nvPr>
            <p:ph type="ctrTitle"/>
          </p:nvPr>
        </p:nvSpPr>
        <p:spPr/>
        <p:txBody>
          <a:bodyPr/>
          <a:lstStyle/>
          <a:p>
            <a:endParaRPr lang="fr-FR" dirty="0"/>
          </a:p>
        </p:txBody>
      </p:sp>
      <p:sp>
        <p:nvSpPr>
          <p:cNvPr id="4" name="Sous-titre 3">
            <a:extLst>
              <a:ext uri="{FF2B5EF4-FFF2-40B4-BE49-F238E27FC236}">
                <a16:creationId xmlns:a16="http://schemas.microsoft.com/office/drawing/2014/main" id="{4282A136-35A6-F764-D70A-4C476EE04F1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64075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DE574-348A-4178-F52B-58D380802F92}"/>
              </a:ext>
            </a:extLst>
          </p:cNvPr>
          <p:cNvSpPr>
            <a:spLocks noGrp="1"/>
          </p:cNvSpPr>
          <p:nvPr>
            <p:ph type="title"/>
          </p:nvPr>
        </p:nvSpPr>
        <p:spPr/>
        <p:txBody>
          <a:bodyPr/>
          <a:lstStyle/>
          <a:p>
            <a:r>
              <a:rPr lang="fr-FR" sz="4000" dirty="0"/>
              <a:t>Sommaire</a:t>
            </a:r>
          </a:p>
        </p:txBody>
      </p:sp>
      <p:sp>
        <p:nvSpPr>
          <p:cNvPr id="3" name="Espace réservé du contenu 2">
            <a:extLst>
              <a:ext uri="{FF2B5EF4-FFF2-40B4-BE49-F238E27FC236}">
                <a16:creationId xmlns:a16="http://schemas.microsoft.com/office/drawing/2014/main" id="{EAB1D07C-79D9-933D-9D37-DE93FD7E126B}"/>
              </a:ext>
            </a:extLst>
          </p:cNvPr>
          <p:cNvSpPr>
            <a:spLocks noGrp="1"/>
          </p:cNvSpPr>
          <p:nvPr>
            <p:ph idx="1"/>
          </p:nvPr>
        </p:nvSpPr>
        <p:spPr/>
        <p:txBody>
          <a:bodyPr>
            <a:normAutofit fontScale="92500" lnSpcReduction="10000"/>
          </a:bodyPr>
          <a:lstStyle/>
          <a:p>
            <a:r>
              <a:rPr lang="fr-FR" dirty="0"/>
              <a:t>Résumé du projet</a:t>
            </a:r>
          </a:p>
          <a:p>
            <a:r>
              <a:rPr lang="fr-FR" dirty="0"/>
              <a:t>Diagrammes</a:t>
            </a:r>
          </a:p>
          <a:p>
            <a:r>
              <a:rPr lang="fr-FR" dirty="0"/>
              <a:t>Gestion du projet</a:t>
            </a:r>
          </a:p>
          <a:p>
            <a:r>
              <a:rPr lang="fr-FR" dirty="0"/>
              <a:t>Gestion des accès au campus</a:t>
            </a:r>
          </a:p>
          <a:p>
            <a:pPr lvl="1"/>
            <a:r>
              <a:rPr lang="fr-FR" dirty="0"/>
              <a:t>Récupération des adresses MAC  </a:t>
            </a:r>
          </a:p>
          <a:p>
            <a:pPr lvl="1"/>
            <a:r>
              <a:rPr lang="fr-FR" dirty="0"/>
              <a:t>Publication des données avec MQTT</a:t>
            </a:r>
          </a:p>
          <a:p>
            <a:pPr lvl="1"/>
            <a:r>
              <a:rPr lang="fr-FR" dirty="0"/>
              <a:t>Sauvegarde des données sur la BDD</a:t>
            </a:r>
          </a:p>
          <a:p>
            <a:pPr lvl="1"/>
            <a:r>
              <a:rPr lang="fr-FR" dirty="0"/>
              <a:t>Les défauts</a:t>
            </a:r>
          </a:p>
          <a:p>
            <a:r>
              <a:rPr lang="fr-FR" dirty="0"/>
              <a:t>Gestion des accès au </a:t>
            </a:r>
            <a:r>
              <a:rPr lang="fr-FR" dirty="0" err="1"/>
              <a:t>batiment</a:t>
            </a:r>
            <a:endParaRPr lang="fr-FR" dirty="0"/>
          </a:p>
          <a:p>
            <a:pPr lvl="1"/>
            <a:endParaRPr lang="fr-FR" dirty="0"/>
          </a:p>
          <a:p>
            <a:r>
              <a:rPr lang="fr-FR" dirty="0"/>
              <a:t>Gestion des accès aux salles</a:t>
            </a:r>
          </a:p>
          <a:p>
            <a:pPr lvl="1"/>
            <a:endParaRPr lang="fr-FR" dirty="0"/>
          </a:p>
          <a:p>
            <a:endParaRPr lang="fr-FR" dirty="0"/>
          </a:p>
          <a:p>
            <a:endParaRPr lang="fr-FR" dirty="0"/>
          </a:p>
          <a:p>
            <a:endParaRPr lang="fr-FR" dirty="0"/>
          </a:p>
        </p:txBody>
      </p:sp>
    </p:spTree>
    <p:extLst>
      <p:ext uri="{BB962C8B-B14F-4D97-AF65-F5344CB8AC3E}">
        <p14:creationId xmlns:p14="http://schemas.microsoft.com/office/powerpoint/2010/main" val="2424550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Un groupe de personnes assises autour d’une table en bois&#10;">
            <a:extLst>
              <a:ext uri="{FF2B5EF4-FFF2-40B4-BE49-F238E27FC236}">
                <a16:creationId xmlns:a16="http://schemas.microsoft.com/office/drawing/2014/main" id="{D48306FF-9A46-43AC-BC11-DE5D9F2D1836}"/>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23789" y="-5626"/>
            <a:ext cx="12192000" cy="6858000"/>
          </a:xfrm>
        </p:spPr>
      </p:pic>
      <p:sp>
        <p:nvSpPr>
          <p:cNvPr id="52" name="Rectangle 51">
            <a:extLst>
              <a:ext uri="{FF2B5EF4-FFF2-40B4-BE49-F238E27FC236}">
                <a16:creationId xmlns:a16="http://schemas.microsoft.com/office/drawing/2014/main" id="{31664CF3-C0D1-4769-8E59-8694AF07951A}"/>
              </a:ext>
              <a:ext uri="{C183D7F6-B498-43B3-948B-1728B52AA6E4}">
                <adec:decorative xmlns:adec="http://schemas.microsoft.com/office/drawing/2017/decorative" val="1"/>
              </a:ext>
            </a:extLst>
          </p:cNvPr>
          <p:cNvSpPr/>
          <p:nvPr/>
        </p:nvSpPr>
        <p:spPr>
          <a:xfrm>
            <a:off x="-47578" y="5627"/>
            <a:ext cx="12191999"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nvGrpSpPr>
          <p:cNvPr id="7" name="Groupe 6">
            <a:extLst>
              <a:ext uri="{FF2B5EF4-FFF2-40B4-BE49-F238E27FC236}">
                <a16:creationId xmlns:a16="http://schemas.microsoft.com/office/drawing/2014/main" id="{F5325EDA-7343-463C-83EC-5D799E8B8195}"/>
              </a:ext>
              <a:ext uri="{C183D7F6-B498-43B3-948B-1728B52AA6E4}">
                <adec:decorative xmlns:adec="http://schemas.microsoft.com/office/drawing/2017/decorative" val="1"/>
              </a:ext>
            </a:extLst>
          </p:cNvPr>
          <p:cNvGrpSpPr/>
          <p:nvPr/>
        </p:nvGrpSpPr>
        <p:grpSpPr>
          <a:xfrm>
            <a:off x="9621169" y="0"/>
            <a:ext cx="2570831" cy="6858001"/>
            <a:chOff x="9621170" y="0"/>
            <a:chExt cx="2570831" cy="6858001"/>
          </a:xfrm>
        </p:grpSpPr>
        <p:sp>
          <p:nvSpPr>
            <p:cNvPr id="32" name="Forme libre : Form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30" name="Forme libre : Form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8" name="Forme libre : Form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6" name="Forme libre : Form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4" name="Forme libre : Form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grpSp>
      <p:sp>
        <p:nvSpPr>
          <p:cNvPr id="42" name="Titre 41" descr="titre">
            <a:extLst>
              <a:ext uri="{FF2B5EF4-FFF2-40B4-BE49-F238E27FC236}">
                <a16:creationId xmlns:a16="http://schemas.microsoft.com/office/drawing/2014/main" id="{72FCEAE4-FA74-4446-B2F5-9AFA2DA139A2}"/>
              </a:ext>
            </a:extLst>
          </p:cNvPr>
          <p:cNvSpPr>
            <a:spLocks noGrp="1"/>
          </p:cNvSpPr>
          <p:nvPr>
            <p:ph type="ctrTitle"/>
          </p:nvPr>
        </p:nvSpPr>
        <p:spPr>
          <a:xfrm>
            <a:off x="1051869" y="837631"/>
            <a:ext cx="5578995" cy="879928"/>
          </a:xfrm>
        </p:spPr>
        <p:txBody>
          <a:bodyPr rtlCol="0"/>
          <a:lstStyle/>
          <a:p>
            <a:pPr rtl="0"/>
            <a:r>
              <a:rPr lang="fr-FR" b="0" dirty="0"/>
              <a:t>MERCI</a:t>
            </a:r>
          </a:p>
        </p:txBody>
      </p:sp>
      <p:sp>
        <p:nvSpPr>
          <p:cNvPr id="2" name="Espace réservé du numéro de diapositive 1">
            <a:extLst>
              <a:ext uri="{FF2B5EF4-FFF2-40B4-BE49-F238E27FC236}">
                <a16:creationId xmlns:a16="http://schemas.microsoft.com/office/drawing/2014/main" id="{B37D1041-0822-F5D0-DBE0-8D3F36309499}"/>
              </a:ext>
            </a:extLst>
          </p:cNvPr>
          <p:cNvSpPr>
            <a:spLocks noGrp="1"/>
          </p:cNvSpPr>
          <p:nvPr>
            <p:ph type="sldNum" sz="quarter" idx="4"/>
          </p:nvPr>
        </p:nvSpPr>
        <p:spPr/>
        <p:txBody>
          <a:bodyPr/>
          <a:lstStyle/>
          <a:p>
            <a:pPr algn="ctr" rtl="0"/>
            <a:fld id="{817179DE-9BF3-494C-804F-0C7C90AC8700}" type="slidenum">
              <a:rPr lang="fr-FR" noProof="0" smtClean="0"/>
              <a:pPr algn="ctr" rtl="0"/>
              <a:t>20</a:t>
            </a:fld>
            <a:endParaRPr lang="fr-FR" noProof="0"/>
          </a:p>
        </p:txBody>
      </p:sp>
    </p:spTree>
    <p:extLst>
      <p:ext uri="{BB962C8B-B14F-4D97-AF65-F5344CB8AC3E}">
        <p14:creationId xmlns:p14="http://schemas.microsoft.com/office/powerpoint/2010/main" val="2674200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fr-FR"/>
              <a:t>Personnaliser</a:t>
            </a:r>
            <a:r>
              <a:rPr lang="fr-FR" i="1"/>
              <a:t> </a:t>
            </a:r>
            <a:r>
              <a:rPr lang="fr-FR"/>
              <a:t>ce modèle</a:t>
            </a:r>
          </a:p>
        </p:txBody>
      </p:sp>
      <p:sp>
        <p:nvSpPr>
          <p:cNvPr id="8" name="Zone de texte 7">
            <a:hlinkClick r:id="rId3"/>
            <a:extLst>
              <a:ext uri="{FF2B5EF4-FFF2-40B4-BE49-F238E27FC236}">
                <a16:creationId xmlns:a16="http://schemas.microsoft.com/office/drawing/2014/main" id="{5FC6C278-4035-446A-A94B-030E792FDDF5}"/>
              </a:ext>
            </a:extLst>
          </p:cNvPr>
          <p:cNvSpPr txBox="1"/>
          <p:nvPr/>
        </p:nvSpPr>
        <p:spPr>
          <a:xfrm>
            <a:off x="1547813" y="2459504"/>
            <a:ext cx="9096374" cy="3477875"/>
          </a:xfrm>
          <a:prstGeom prst="rect">
            <a:avLst/>
          </a:prstGeom>
          <a:noFill/>
        </p:spPr>
        <p:txBody>
          <a:bodyPr wrap="square" rtlCol="0">
            <a:spAutoFit/>
          </a:bodyPr>
          <a:lstStyle/>
          <a:p>
            <a:pPr algn="ctr" rtl="0"/>
            <a:r>
              <a:rPr lang="fr-FR" sz="5500" u="sng" dirty="0">
                <a:solidFill>
                  <a:srgbClr val="0070C0"/>
                </a:solidFill>
              </a:rPr>
              <a:t>Cliquez ici pour découvrir comment modifier ce modèle et nous communiquer vos commentaires</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image 6">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rotWithShape="1">
          <a:blip r:embed="rId3"/>
          <a:srcRect r="19888"/>
          <a:stretch/>
        </p:blipFill>
        <p:spPr>
          <a:xfrm>
            <a:off x="6836877" y="1467"/>
            <a:ext cx="5355123" cy="6865749"/>
          </a:xfrm>
        </p:spPr>
      </p:pic>
      <p:grpSp>
        <p:nvGrpSpPr>
          <p:cNvPr id="11" name="Groupe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élogramme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Parallélogramme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Parallélogramme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4" name="Titre 3" descr="Titre">
            <a:extLst>
              <a:ext uri="{FF2B5EF4-FFF2-40B4-BE49-F238E27FC236}">
                <a16:creationId xmlns:a16="http://schemas.microsoft.com/office/drawing/2014/main" id="{DFF36EE7-AE57-42F4-ACA9-A328C1F4EA02}"/>
              </a:ext>
            </a:extLst>
          </p:cNvPr>
          <p:cNvSpPr>
            <a:spLocks noGrp="1"/>
          </p:cNvSpPr>
          <p:nvPr>
            <p:ph type="title"/>
          </p:nvPr>
        </p:nvSpPr>
        <p:spPr/>
        <p:txBody>
          <a:bodyPr rtlCol="0"/>
          <a:lstStyle/>
          <a:p>
            <a:pPr rtl="0"/>
            <a:r>
              <a:rPr lang="fr-FR" dirty="0"/>
              <a:t>Résumé du projet</a:t>
            </a:r>
          </a:p>
        </p:txBody>
      </p:sp>
      <p:pic>
        <p:nvPicPr>
          <p:cNvPr id="35" name="Espace réservé du contenu 34" descr="Femme prenant une photo">
            <a:extLst>
              <a:ext uri="{FF2B5EF4-FFF2-40B4-BE49-F238E27FC236}">
                <a16:creationId xmlns:a16="http://schemas.microsoft.com/office/drawing/2014/main" id="{56174A3F-A7B3-40BE-88BD-1796890E4B44}"/>
              </a:ext>
            </a:extLst>
          </p:cNvPr>
          <p:cNvPicPr>
            <a:picLocks noGrp="1" noChangeAspect="1"/>
          </p:cNvPicPr>
          <p:nvPr>
            <p:ph sz="quarter" idx="13"/>
          </p:nvPr>
        </p:nvPicPr>
        <p:blipFill>
          <a:blip r:embed="rId4">
            <a:extLst>
              <a:ext uri="{96DAC541-7B7A-43D3-8B79-37D633B846F1}">
                <asvg:svgBlip xmlns:asvg="http://schemas.microsoft.com/office/drawing/2016/SVG/main" r:embed="rId5"/>
              </a:ext>
            </a:extLst>
          </a:blip>
          <a:srcRect/>
          <a:stretch/>
        </p:blipFill>
        <p:spPr>
          <a:xfrm>
            <a:off x="3735627" y="5141480"/>
            <a:ext cx="980735" cy="1260000"/>
          </a:xfrm>
        </p:spPr>
      </p:pic>
      <p:sp>
        <p:nvSpPr>
          <p:cNvPr id="23" name="Espace réservé du texte 22" descr="bloc de contenu 1">
            <a:extLst>
              <a:ext uri="{FF2B5EF4-FFF2-40B4-BE49-F238E27FC236}">
                <a16:creationId xmlns:a16="http://schemas.microsoft.com/office/drawing/2014/main" id="{B88939B0-5B9A-4423-AFD1-CF6B22268795}"/>
              </a:ext>
            </a:extLst>
          </p:cNvPr>
          <p:cNvSpPr>
            <a:spLocks noGrp="1"/>
          </p:cNvSpPr>
          <p:nvPr>
            <p:ph type="body" sz="quarter" idx="11"/>
          </p:nvPr>
        </p:nvSpPr>
        <p:spPr>
          <a:xfrm>
            <a:off x="642025" y="1657717"/>
            <a:ext cx="7509754" cy="4428761"/>
          </a:xfrm>
        </p:spPr>
        <p:txBody>
          <a:bodyPr rtlCol="0"/>
          <a:lstStyle/>
          <a:p>
            <a:pPr rtl="0"/>
            <a:r>
              <a:rPr lang="fr-FR" sz="2000" dirty="0"/>
              <a:t>Ce projet a pour objectif de créer un système de gestion des accès d’un bâtiment.</a:t>
            </a:r>
          </a:p>
          <a:p>
            <a:pPr rtl="0"/>
            <a:r>
              <a:rPr lang="fr-FR" sz="2000" dirty="0"/>
              <a:t>Un campus contenant plusieurs bâtiments, dans lequel se trouvent plusieurs salles.</a:t>
            </a:r>
          </a:p>
          <a:p>
            <a:pPr rtl="0"/>
            <a:r>
              <a:rPr lang="fr-FR" sz="2000" dirty="0"/>
              <a:t>Tous ont un niveau d’accès différent selon leur titre et leur emploi du temps.</a:t>
            </a:r>
          </a:p>
          <a:p>
            <a:pPr rtl="0"/>
            <a:r>
              <a:rPr lang="fr-FR" sz="2000" dirty="0"/>
              <a:t>Chaque lieu demande un niveau d’accès différent selon la sensibilité du contenu de la zone.</a:t>
            </a:r>
          </a:p>
          <a:p>
            <a:pPr rtl="0"/>
            <a:r>
              <a:rPr lang="fr-FR" sz="2000" dirty="0"/>
              <a:t>Les différents utilisateurs sont les enseignants, les élèves et les agents de sécurité.</a:t>
            </a:r>
          </a:p>
          <a:p>
            <a:pPr rtl="0"/>
            <a:endParaRPr lang="fr-FR" sz="1800" dirty="0"/>
          </a:p>
          <a:p>
            <a:pPr rtl="0"/>
            <a:endParaRPr lang="fr-FR" sz="1800" dirty="0"/>
          </a:p>
        </p:txBody>
      </p:sp>
      <p:pic>
        <p:nvPicPr>
          <p:cNvPr id="36" name="Espace réservé du contenu 35" descr="Homme avec pilosité faciale">
            <a:extLst>
              <a:ext uri="{FF2B5EF4-FFF2-40B4-BE49-F238E27FC236}">
                <a16:creationId xmlns:a16="http://schemas.microsoft.com/office/drawing/2014/main" id="{A960174C-A9DE-472D-BF1C-B13108BD70B7}"/>
              </a:ext>
            </a:extLst>
          </p:cNvPr>
          <p:cNvPicPr>
            <a:picLocks noGrp="1" noChangeAspect="1"/>
          </p:cNvPicPr>
          <p:nvPr>
            <p:ph sz="quarter" idx="14"/>
          </p:nvPr>
        </p:nvPicPr>
        <p:blipFill>
          <a:blip r:embed="rId6">
            <a:extLst>
              <a:ext uri="{96DAC541-7B7A-43D3-8B79-37D633B846F1}">
                <asvg:svgBlip xmlns:asvg="http://schemas.microsoft.com/office/drawing/2016/SVG/main" r:embed="rId7"/>
              </a:ext>
            </a:extLst>
          </a:blip>
          <a:srcRect/>
          <a:stretch/>
        </p:blipFill>
        <p:spPr>
          <a:xfrm>
            <a:off x="986898" y="5166516"/>
            <a:ext cx="929845" cy="1260000"/>
          </a:xfrm>
        </p:spPr>
      </p:pic>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Ovale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4" name="Espace réservé du numéro de diapositive 5" descr="Numéro de diapositive">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3</a:t>
            </a:fld>
            <a:endParaRPr lang="fr-FR" sz="1200">
              <a:solidFill>
                <a:schemeClr val="bg1"/>
              </a:solidFill>
            </a:endParaRPr>
          </a:p>
        </p:txBody>
      </p:sp>
      <p:sp>
        <p:nvSpPr>
          <p:cNvPr id="2" name="Espace réservé du numéro de diapositive 1">
            <a:extLst>
              <a:ext uri="{FF2B5EF4-FFF2-40B4-BE49-F238E27FC236}">
                <a16:creationId xmlns:a16="http://schemas.microsoft.com/office/drawing/2014/main" id="{7E1CAEA6-7965-44F6-E7EA-6E997FBE8A24}"/>
              </a:ext>
            </a:extLst>
          </p:cNvPr>
          <p:cNvSpPr>
            <a:spLocks noGrp="1"/>
          </p:cNvSpPr>
          <p:nvPr>
            <p:ph type="sldNum" sz="quarter" idx="4"/>
          </p:nvPr>
        </p:nvSpPr>
        <p:spPr/>
        <p:txBody>
          <a:bodyPr/>
          <a:lstStyle/>
          <a:p>
            <a:pPr algn="ctr" rtl="0"/>
            <a:fld id="{817179DE-9BF3-494C-804F-0C7C90AC8700}" type="slidenum">
              <a:rPr lang="fr-FR" noProof="0" smtClean="0"/>
              <a:pPr algn="ctr" rtl="0"/>
              <a:t>3</a:t>
            </a:fld>
            <a:endParaRPr lang="fr-FR" noProof="0"/>
          </a:p>
        </p:txBody>
      </p:sp>
      <p:pic>
        <p:nvPicPr>
          <p:cNvPr id="21" name="Espace réservé du contenu 34" descr="Femme avec bras prothétique">
            <a:extLst>
              <a:ext uri="{FF2B5EF4-FFF2-40B4-BE49-F238E27FC236}">
                <a16:creationId xmlns:a16="http://schemas.microsoft.com/office/drawing/2014/main" id="{0DB49058-7C48-47E1-03A3-4B93B3D61DB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95853" y="5078392"/>
            <a:ext cx="1200010" cy="1260000"/>
          </a:xfrm>
          <a:prstGeom prst="rect">
            <a:avLst/>
          </a:prstGeom>
        </p:spPr>
      </p:pic>
    </p:spTree>
    <p:extLst>
      <p:ext uri="{BB962C8B-B14F-4D97-AF65-F5344CB8AC3E}">
        <p14:creationId xmlns:p14="http://schemas.microsoft.com/office/powerpoint/2010/main" val="320712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image 6" descr="garçon marchant avec un sac de libre et un vélo">
            <a:extLst>
              <a:ext uri="{FF2B5EF4-FFF2-40B4-BE49-F238E27FC236}">
                <a16:creationId xmlns:a16="http://schemas.microsoft.com/office/drawing/2014/main" id="{3111B687-3781-4457-A624-86311FC69082}"/>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6836125" y="0"/>
            <a:ext cx="5355875" cy="6858000"/>
          </a:xfrm>
        </p:spPr>
      </p:pic>
      <p:grpSp>
        <p:nvGrpSpPr>
          <p:cNvPr id="11" name="Groupe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élogramme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Parallélogramme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Parallélogramme 21">
              <a:extLst>
                <a:ext uri="{FF2B5EF4-FFF2-40B4-BE49-F238E27FC236}">
                  <a16:creationId xmlns:a16="http://schemas.microsoft.com/office/drawing/2014/main" id="{0051AD99-BC4A-487F-BE1C-486FC5B8E9F2}"/>
                </a:ext>
                <a:ext uri="{C183D7F6-B498-43B3-948B-1728B52AA6E4}">
                  <adec:decorative xmlns:adec="http://schemas.microsoft.com/office/drawing/2017/decorative" val="1"/>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4" name="Titre 3" descr="Titre">
            <a:extLst>
              <a:ext uri="{FF2B5EF4-FFF2-40B4-BE49-F238E27FC236}">
                <a16:creationId xmlns:a16="http://schemas.microsoft.com/office/drawing/2014/main" id="{DFF36EE7-AE57-42F4-ACA9-A328C1F4EA02}"/>
              </a:ext>
            </a:extLst>
          </p:cNvPr>
          <p:cNvSpPr>
            <a:spLocks noGrp="1"/>
          </p:cNvSpPr>
          <p:nvPr>
            <p:ph type="title"/>
          </p:nvPr>
        </p:nvSpPr>
        <p:spPr/>
        <p:txBody>
          <a:bodyPr rtlCol="0"/>
          <a:lstStyle/>
          <a:p>
            <a:pPr rtl="0"/>
            <a:r>
              <a:rPr lang="fr-FR" dirty="0"/>
              <a:t>Résumé du projet</a:t>
            </a:r>
          </a:p>
        </p:txBody>
      </p:sp>
      <p:sp>
        <p:nvSpPr>
          <p:cNvPr id="23" name="Espace réservé du texte 22" descr="bloc de contenu 1">
            <a:extLst>
              <a:ext uri="{FF2B5EF4-FFF2-40B4-BE49-F238E27FC236}">
                <a16:creationId xmlns:a16="http://schemas.microsoft.com/office/drawing/2014/main" id="{B88939B0-5B9A-4423-AFD1-CF6B22268795}"/>
              </a:ext>
            </a:extLst>
          </p:cNvPr>
          <p:cNvSpPr>
            <a:spLocks noGrp="1"/>
          </p:cNvSpPr>
          <p:nvPr>
            <p:ph type="body" sz="quarter" idx="11"/>
          </p:nvPr>
        </p:nvSpPr>
        <p:spPr>
          <a:xfrm>
            <a:off x="647699" y="1749157"/>
            <a:ext cx="3589873" cy="4606603"/>
          </a:xfrm>
        </p:spPr>
        <p:txBody>
          <a:bodyPr rtlCol="0"/>
          <a:lstStyle/>
          <a:p>
            <a:pPr rtl="0"/>
            <a:r>
              <a:rPr lang="fr-FR" sz="1600" dirty="0"/>
              <a:t>Les zones :</a:t>
            </a:r>
          </a:p>
          <a:p>
            <a:pPr marL="285750" indent="-285750" rtl="0">
              <a:buFont typeface="Arial" panose="020B0604020202020204" pitchFamily="34" charset="0"/>
              <a:buChar char="•"/>
            </a:pPr>
            <a:r>
              <a:rPr lang="fr-FR" sz="1600" dirty="0"/>
              <a:t>Campus : Accessible par tous, un lecteur BT permet de compter le nombre de personnes dans le périmètre défini.</a:t>
            </a:r>
          </a:p>
          <a:p>
            <a:pPr marL="285750" indent="-285750" rtl="0">
              <a:buFont typeface="Arial" panose="020B0604020202020204" pitchFamily="34" charset="0"/>
              <a:buChar char="•"/>
            </a:pPr>
            <a:r>
              <a:rPr lang="fr-FR" sz="1600" dirty="0"/>
              <a:t>Bâtiment : Accessible aux personnes disposant des droits d’accès. Un lecteur RFID permettra d’identifier les personnes souhaitant entrer</a:t>
            </a:r>
          </a:p>
          <a:p>
            <a:pPr marL="285750" indent="-285750" rtl="0">
              <a:buFont typeface="Arial" panose="020B0604020202020204" pitchFamily="34" charset="0"/>
              <a:buChar char="•"/>
            </a:pPr>
            <a:r>
              <a:rPr lang="fr-FR" sz="1600" dirty="0"/>
              <a:t>Classe : Accessibles aux intervenants ayant réservé la salle. Un digicode envoyé avec la confirmation de réservation permet l’ouverture de la salle. Ce code n'est utilisable que durant le créneau réservé. Les portes se ferment automatiquement à la fin du créneau (restent possible d’ouvrir de l'intérieur) et le digicode est expiré.</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Ovale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7" name="Espace réservé du numéro de diapositive 5" descr="Numéro de diapositive">
            <a:extLst>
              <a:ext uri="{FF2B5EF4-FFF2-40B4-BE49-F238E27FC236}">
                <a16:creationId xmlns:a16="http://schemas.microsoft.com/office/drawing/2014/main" id="{79161314-0A22-4109-A2B1-41E87EFE1E18}"/>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4</a:t>
            </a:fld>
            <a:endParaRPr lang="fr-FR" sz="1200">
              <a:solidFill>
                <a:schemeClr val="bg1"/>
              </a:solidFill>
            </a:endParaRPr>
          </a:p>
        </p:txBody>
      </p:sp>
      <p:sp>
        <p:nvSpPr>
          <p:cNvPr id="2" name="Espace réservé du numéro de diapositive 1">
            <a:extLst>
              <a:ext uri="{FF2B5EF4-FFF2-40B4-BE49-F238E27FC236}">
                <a16:creationId xmlns:a16="http://schemas.microsoft.com/office/drawing/2014/main" id="{BDB3B864-34DC-E381-590D-F977597E905A}"/>
              </a:ext>
            </a:extLst>
          </p:cNvPr>
          <p:cNvSpPr>
            <a:spLocks noGrp="1"/>
          </p:cNvSpPr>
          <p:nvPr>
            <p:ph type="sldNum" sz="quarter" idx="4"/>
          </p:nvPr>
        </p:nvSpPr>
        <p:spPr/>
        <p:txBody>
          <a:bodyPr/>
          <a:lstStyle/>
          <a:p>
            <a:pPr algn="ctr" rtl="0"/>
            <a:fld id="{817179DE-9BF3-494C-804F-0C7C90AC8700}" type="slidenum">
              <a:rPr lang="fr-FR" noProof="0" smtClean="0"/>
              <a:pPr algn="ctr" rtl="0"/>
              <a:t>4</a:t>
            </a:fld>
            <a:endParaRPr lang="fr-FR" noProof="0"/>
          </a:p>
        </p:txBody>
      </p:sp>
      <p:sp>
        <p:nvSpPr>
          <p:cNvPr id="20" name="Rectangle 19">
            <a:extLst>
              <a:ext uri="{FF2B5EF4-FFF2-40B4-BE49-F238E27FC236}">
                <a16:creationId xmlns:a16="http://schemas.microsoft.com/office/drawing/2014/main" id="{5F6DBA96-8094-ED28-9016-34F914CAC207}"/>
              </a:ext>
            </a:extLst>
          </p:cNvPr>
          <p:cNvSpPr/>
          <p:nvPr/>
        </p:nvSpPr>
        <p:spPr>
          <a:xfrm>
            <a:off x="4514811" y="2730520"/>
            <a:ext cx="4934960" cy="2831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FEC2DE95-5F2C-E45B-65C3-0686DD110A6C}"/>
              </a:ext>
            </a:extLst>
          </p:cNvPr>
          <p:cNvSpPr/>
          <p:nvPr/>
        </p:nvSpPr>
        <p:spPr>
          <a:xfrm>
            <a:off x="5129678" y="3433685"/>
            <a:ext cx="3705225" cy="155257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E23FFD7F-38DE-F352-CC78-9DBBB5F4EC06}"/>
              </a:ext>
            </a:extLst>
          </p:cNvPr>
          <p:cNvSpPr/>
          <p:nvPr/>
        </p:nvSpPr>
        <p:spPr>
          <a:xfrm>
            <a:off x="6251989" y="3838497"/>
            <a:ext cx="1677464" cy="7429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2D35808B-C346-BF92-1469-64418C598672}"/>
              </a:ext>
            </a:extLst>
          </p:cNvPr>
          <p:cNvSpPr txBox="1"/>
          <p:nvPr/>
        </p:nvSpPr>
        <p:spPr>
          <a:xfrm>
            <a:off x="4522724" y="2747124"/>
            <a:ext cx="3178244" cy="369332"/>
          </a:xfrm>
          <a:prstGeom prst="rect">
            <a:avLst/>
          </a:prstGeom>
          <a:noFill/>
        </p:spPr>
        <p:txBody>
          <a:bodyPr wrap="square" rtlCol="0">
            <a:spAutoFit/>
          </a:bodyPr>
          <a:lstStyle/>
          <a:p>
            <a:r>
              <a:rPr lang="fr-FR" dirty="0">
                <a:solidFill>
                  <a:schemeClr val="bg1"/>
                </a:solidFill>
              </a:rPr>
              <a:t>Campus</a:t>
            </a:r>
          </a:p>
        </p:txBody>
      </p:sp>
      <p:sp>
        <p:nvSpPr>
          <p:cNvPr id="27" name="ZoneTexte 26">
            <a:extLst>
              <a:ext uri="{FF2B5EF4-FFF2-40B4-BE49-F238E27FC236}">
                <a16:creationId xmlns:a16="http://schemas.microsoft.com/office/drawing/2014/main" id="{A31807FD-6CB1-131D-7DBB-0D9E45E7C49D}"/>
              </a:ext>
            </a:extLst>
          </p:cNvPr>
          <p:cNvSpPr txBox="1"/>
          <p:nvPr/>
        </p:nvSpPr>
        <p:spPr>
          <a:xfrm>
            <a:off x="5102614" y="3396099"/>
            <a:ext cx="3178244" cy="369332"/>
          </a:xfrm>
          <a:prstGeom prst="rect">
            <a:avLst/>
          </a:prstGeom>
          <a:noFill/>
        </p:spPr>
        <p:txBody>
          <a:bodyPr wrap="square" rtlCol="0">
            <a:spAutoFit/>
          </a:bodyPr>
          <a:lstStyle/>
          <a:p>
            <a:r>
              <a:rPr lang="fr-FR" dirty="0">
                <a:solidFill>
                  <a:schemeClr val="bg1"/>
                </a:solidFill>
              </a:rPr>
              <a:t>Bâtiment</a:t>
            </a:r>
          </a:p>
        </p:txBody>
      </p:sp>
      <p:sp>
        <p:nvSpPr>
          <p:cNvPr id="28" name="ZoneTexte 27">
            <a:extLst>
              <a:ext uri="{FF2B5EF4-FFF2-40B4-BE49-F238E27FC236}">
                <a16:creationId xmlns:a16="http://schemas.microsoft.com/office/drawing/2014/main" id="{16ED678C-AD25-3D0A-0F81-DFB46968DE4A}"/>
              </a:ext>
            </a:extLst>
          </p:cNvPr>
          <p:cNvSpPr txBox="1"/>
          <p:nvPr/>
        </p:nvSpPr>
        <p:spPr>
          <a:xfrm>
            <a:off x="6210192" y="3821847"/>
            <a:ext cx="3178244" cy="369332"/>
          </a:xfrm>
          <a:prstGeom prst="rect">
            <a:avLst/>
          </a:prstGeom>
          <a:noFill/>
        </p:spPr>
        <p:txBody>
          <a:bodyPr wrap="square" rtlCol="0">
            <a:spAutoFit/>
          </a:bodyPr>
          <a:lstStyle/>
          <a:p>
            <a:r>
              <a:rPr lang="fr-FR" dirty="0">
                <a:solidFill>
                  <a:schemeClr val="bg1"/>
                </a:solidFill>
              </a:rPr>
              <a:t>Salle</a:t>
            </a:r>
          </a:p>
        </p:txBody>
      </p:sp>
      <p:sp>
        <p:nvSpPr>
          <p:cNvPr id="29" name="ZoneTexte 28">
            <a:extLst>
              <a:ext uri="{FF2B5EF4-FFF2-40B4-BE49-F238E27FC236}">
                <a16:creationId xmlns:a16="http://schemas.microsoft.com/office/drawing/2014/main" id="{2ADA7AB6-722C-9B63-3890-D2BAB50339A3}"/>
              </a:ext>
            </a:extLst>
          </p:cNvPr>
          <p:cNvSpPr txBox="1"/>
          <p:nvPr/>
        </p:nvSpPr>
        <p:spPr>
          <a:xfrm>
            <a:off x="5353765" y="2949530"/>
            <a:ext cx="3178244" cy="276999"/>
          </a:xfrm>
          <a:prstGeom prst="rect">
            <a:avLst/>
          </a:prstGeom>
          <a:noFill/>
        </p:spPr>
        <p:txBody>
          <a:bodyPr wrap="square" rtlCol="0">
            <a:spAutoFit/>
          </a:bodyPr>
          <a:lstStyle/>
          <a:p>
            <a:pPr algn="ctr"/>
            <a:r>
              <a:rPr lang="fr-FR" sz="1200" dirty="0">
                <a:solidFill>
                  <a:schemeClr val="bg1"/>
                </a:solidFill>
              </a:rPr>
              <a:t>Lecteur Bluetooth</a:t>
            </a:r>
          </a:p>
        </p:txBody>
      </p:sp>
      <p:sp>
        <p:nvSpPr>
          <p:cNvPr id="32" name="ZoneTexte 31">
            <a:extLst>
              <a:ext uri="{FF2B5EF4-FFF2-40B4-BE49-F238E27FC236}">
                <a16:creationId xmlns:a16="http://schemas.microsoft.com/office/drawing/2014/main" id="{9CC23177-AD04-15F1-780B-88104E753254}"/>
              </a:ext>
            </a:extLst>
          </p:cNvPr>
          <p:cNvSpPr txBox="1"/>
          <p:nvPr/>
        </p:nvSpPr>
        <p:spPr>
          <a:xfrm>
            <a:off x="5353765" y="3478996"/>
            <a:ext cx="3178244" cy="276999"/>
          </a:xfrm>
          <a:prstGeom prst="rect">
            <a:avLst/>
          </a:prstGeom>
          <a:noFill/>
        </p:spPr>
        <p:txBody>
          <a:bodyPr wrap="square" rtlCol="0">
            <a:spAutoFit/>
          </a:bodyPr>
          <a:lstStyle/>
          <a:p>
            <a:pPr algn="ctr"/>
            <a:r>
              <a:rPr lang="fr-FR" sz="1200" dirty="0">
                <a:solidFill>
                  <a:schemeClr val="bg1"/>
                </a:solidFill>
              </a:rPr>
              <a:t>Lecteur RFID</a:t>
            </a:r>
          </a:p>
        </p:txBody>
      </p:sp>
      <p:sp>
        <p:nvSpPr>
          <p:cNvPr id="33" name="ZoneTexte 32">
            <a:extLst>
              <a:ext uri="{FF2B5EF4-FFF2-40B4-BE49-F238E27FC236}">
                <a16:creationId xmlns:a16="http://schemas.microsoft.com/office/drawing/2014/main" id="{F793AEE2-596E-183B-6012-4D67BF11CB79}"/>
              </a:ext>
            </a:extLst>
          </p:cNvPr>
          <p:cNvSpPr txBox="1"/>
          <p:nvPr/>
        </p:nvSpPr>
        <p:spPr>
          <a:xfrm>
            <a:off x="5476723" y="4191597"/>
            <a:ext cx="3178244" cy="276999"/>
          </a:xfrm>
          <a:prstGeom prst="rect">
            <a:avLst/>
          </a:prstGeom>
          <a:noFill/>
        </p:spPr>
        <p:txBody>
          <a:bodyPr wrap="square" rtlCol="0">
            <a:spAutoFit/>
          </a:bodyPr>
          <a:lstStyle/>
          <a:p>
            <a:pPr algn="ctr"/>
            <a:r>
              <a:rPr lang="fr-FR" sz="1200" dirty="0">
                <a:solidFill>
                  <a:schemeClr val="bg1"/>
                </a:solidFill>
              </a:rPr>
              <a:t>Camera </a:t>
            </a:r>
          </a:p>
        </p:txBody>
      </p:sp>
    </p:spTree>
    <p:extLst>
      <p:ext uri="{BB962C8B-B14F-4D97-AF65-F5344CB8AC3E}">
        <p14:creationId xmlns:p14="http://schemas.microsoft.com/office/powerpoint/2010/main" val="211882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72320B-6C98-8F43-BB51-A1C8DC23BBA8}"/>
              </a:ext>
            </a:extLst>
          </p:cNvPr>
          <p:cNvSpPr>
            <a:spLocks noGrp="1"/>
          </p:cNvSpPr>
          <p:nvPr>
            <p:ph type="title"/>
          </p:nvPr>
        </p:nvSpPr>
        <p:spPr/>
        <p:txBody>
          <a:bodyPr/>
          <a:lstStyle/>
          <a:p>
            <a:r>
              <a:rPr lang="fr-FR" dirty="0"/>
              <a:t>Diagrammes</a:t>
            </a:r>
          </a:p>
        </p:txBody>
      </p:sp>
      <p:sp>
        <p:nvSpPr>
          <p:cNvPr id="3" name="Espace réservé du contenu 2">
            <a:extLst>
              <a:ext uri="{FF2B5EF4-FFF2-40B4-BE49-F238E27FC236}">
                <a16:creationId xmlns:a16="http://schemas.microsoft.com/office/drawing/2014/main" id="{524213D3-55DE-FC04-45CF-072B2B32754C}"/>
              </a:ext>
            </a:extLst>
          </p:cNvPr>
          <p:cNvSpPr>
            <a:spLocks noGrp="1"/>
          </p:cNvSpPr>
          <p:nvPr>
            <p:ph sz="half" idx="1"/>
          </p:nvPr>
        </p:nvSpPr>
        <p:spPr>
          <a:xfrm>
            <a:off x="633186" y="1388436"/>
            <a:ext cx="11375200" cy="4788527"/>
          </a:xfrm>
        </p:spPr>
        <p:txBody>
          <a:bodyPr/>
          <a:lstStyle/>
          <a:p>
            <a:r>
              <a:rPr lang="fr-FR" dirty="0"/>
              <a:t>Architecture du projet</a:t>
            </a:r>
          </a:p>
          <a:p>
            <a:endParaRPr lang="fr-FR" dirty="0"/>
          </a:p>
        </p:txBody>
      </p:sp>
      <p:pic>
        <p:nvPicPr>
          <p:cNvPr id="5" name="Image 4">
            <a:extLst>
              <a:ext uri="{FF2B5EF4-FFF2-40B4-BE49-F238E27FC236}">
                <a16:creationId xmlns:a16="http://schemas.microsoft.com/office/drawing/2014/main" id="{E4082824-72E7-3ACA-EC01-EB9C924BC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64" y="2009775"/>
            <a:ext cx="10695946" cy="4066934"/>
          </a:xfrm>
          <a:prstGeom prst="rect">
            <a:avLst/>
          </a:prstGeom>
        </p:spPr>
      </p:pic>
    </p:spTree>
    <p:extLst>
      <p:ext uri="{BB962C8B-B14F-4D97-AF65-F5344CB8AC3E}">
        <p14:creationId xmlns:p14="http://schemas.microsoft.com/office/powerpoint/2010/main" val="304620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61C8046-60F1-F81B-2281-CA42AF340F7E}"/>
              </a:ext>
            </a:extLst>
          </p:cNvPr>
          <p:cNvSpPr>
            <a:spLocks noGrp="1"/>
          </p:cNvSpPr>
          <p:nvPr>
            <p:ph sz="half" idx="1"/>
          </p:nvPr>
        </p:nvSpPr>
        <p:spPr>
          <a:xfrm>
            <a:off x="300942" y="318026"/>
            <a:ext cx="11620981" cy="5858937"/>
          </a:xfrm>
        </p:spPr>
        <p:txBody>
          <a:bodyPr/>
          <a:lstStyle/>
          <a:p>
            <a:r>
              <a:rPr lang="fr-FR" dirty="0"/>
              <a:t>Diagramme de déploiement</a:t>
            </a:r>
          </a:p>
          <a:p>
            <a:endParaRPr lang="fr-FR" dirty="0"/>
          </a:p>
        </p:txBody>
      </p:sp>
      <p:pic>
        <p:nvPicPr>
          <p:cNvPr id="6" name="Image 5">
            <a:extLst>
              <a:ext uri="{FF2B5EF4-FFF2-40B4-BE49-F238E27FC236}">
                <a16:creationId xmlns:a16="http://schemas.microsoft.com/office/drawing/2014/main" id="{B7C715DA-C3E1-2F2A-F69B-FF72B30C409F}"/>
              </a:ext>
            </a:extLst>
          </p:cNvPr>
          <p:cNvPicPr>
            <a:picLocks noChangeAspect="1"/>
          </p:cNvPicPr>
          <p:nvPr/>
        </p:nvPicPr>
        <p:blipFill>
          <a:blip r:embed="rId2"/>
          <a:stretch>
            <a:fillRect/>
          </a:stretch>
        </p:blipFill>
        <p:spPr>
          <a:xfrm>
            <a:off x="115746" y="681036"/>
            <a:ext cx="10984376" cy="5605663"/>
          </a:xfrm>
          <a:prstGeom prst="rect">
            <a:avLst/>
          </a:prstGeom>
        </p:spPr>
      </p:pic>
    </p:spTree>
    <p:extLst>
      <p:ext uri="{BB962C8B-B14F-4D97-AF65-F5344CB8AC3E}">
        <p14:creationId xmlns:p14="http://schemas.microsoft.com/office/powerpoint/2010/main" val="360983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FA283945-DC34-25C9-31D8-5678CB8A2EC3}"/>
              </a:ext>
            </a:extLst>
          </p:cNvPr>
          <p:cNvSpPr>
            <a:spLocks noGrp="1"/>
          </p:cNvSpPr>
          <p:nvPr>
            <p:ph type="pic" sz="quarter" idx="10"/>
          </p:nvPr>
        </p:nvSpPr>
        <p:spPr/>
      </p:sp>
      <p:sp>
        <p:nvSpPr>
          <p:cNvPr id="3" name="Espace réservé du texte 2">
            <a:extLst>
              <a:ext uri="{FF2B5EF4-FFF2-40B4-BE49-F238E27FC236}">
                <a16:creationId xmlns:a16="http://schemas.microsoft.com/office/drawing/2014/main" id="{F3D260B0-11FF-6B72-4583-59B773E8DC9C}"/>
              </a:ext>
            </a:extLst>
          </p:cNvPr>
          <p:cNvSpPr>
            <a:spLocks noGrp="1"/>
          </p:cNvSpPr>
          <p:nvPr>
            <p:ph type="body" sz="quarter" idx="12"/>
          </p:nvPr>
        </p:nvSpPr>
        <p:spPr/>
        <p:txBody>
          <a:bodyPr/>
          <a:lstStyle/>
          <a:p>
            <a:endParaRPr lang="fr-FR"/>
          </a:p>
        </p:txBody>
      </p:sp>
      <p:sp>
        <p:nvSpPr>
          <p:cNvPr id="4" name="Espace réservé du texte 3">
            <a:extLst>
              <a:ext uri="{FF2B5EF4-FFF2-40B4-BE49-F238E27FC236}">
                <a16:creationId xmlns:a16="http://schemas.microsoft.com/office/drawing/2014/main" id="{61CEC20E-F9D6-D5E0-8EFE-06277B8EA0B4}"/>
              </a:ext>
            </a:extLst>
          </p:cNvPr>
          <p:cNvSpPr>
            <a:spLocks noGrp="1"/>
          </p:cNvSpPr>
          <p:nvPr>
            <p:ph type="body" sz="quarter" idx="11"/>
          </p:nvPr>
        </p:nvSpPr>
        <p:spPr/>
        <p:txBody>
          <a:bodyPr/>
          <a:lstStyle/>
          <a:p>
            <a:endParaRPr lang="fr-FR"/>
          </a:p>
        </p:txBody>
      </p:sp>
      <p:sp>
        <p:nvSpPr>
          <p:cNvPr id="5" name="Titre 4">
            <a:extLst>
              <a:ext uri="{FF2B5EF4-FFF2-40B4-BE49-F238E27FC236}">
                <a16:creationId xmlns:a16="http://schemas.microsoft.com/office/drawing/2014/main" id="{7BC74D96-20AD-411A-6EC2-B30B1CA4C432}"/>
              </a:ext>
            </a:extLst>
          </p:cNvPr>
          <p:cNvSpPr>
            <a:spLocks noGrp="1"/>
          </p:cNvSpPr>
          <p:nvPr>
            <p:ph type="title"/>
          </p:nvPr>
        </p:nvSpPr>
        <p:spPr/>
        <p:txBody>
          <a:bodyPr/>
          <a:lstStyle/>
          <a:p>
            <a:r>
              <a:rPr lang="fr-FR" dirty="0"/>
              <a:t>Gestion des accès au campus</a:t>
            </a:r>
            <a:br>
              <a:rPr lang="fr-FR" dirty="0"/>
            </a:br>
            <a:endParaRPr lang="fr-FR" dirty="0"/>
          </a:p>
        </p:txBody>
      </p:sp>
      <p:sp>
        <p:nvSpPr>
          <p:cNvPr id="6" name="Espace réservé du contenu 5">
            <a:extLst>
              <a:ext uri="{FF2B5EF4-FFF2-40B4-BE49-F238E27FC236}">
                <a16:creationId xmlns:a16="http://schemas.microsoft.com/office/drawing/2014/main" id="{666D94BE-5775-4A54-7E6D-77B5431B251B}"/>
              </a:ext>
            </a:extLst>
          </p:cNvPr>
          <p:cNvSpPr>
            <a:spLocks noGrp="1"/>
          </p:cNvSpPr>
          <p:nvPr>
            <p:ph sz="quarter" idx="13"/>
          </p:nvPr>
        </p:nvSpPr>
        <p:spPr/>
        <p:txBody>
          <a:bodyPr/>
          <a:lstStyle/>
          <a:p>
            <a:endParaRPr lang="fr-FR"/>
          </a:p>
        </p:txBody>
      </p:sp>
      <p:sp>
        <p:nvSpPr>
          <p:cNvPr id="7" name="Espace réservé du contenu 6">
            <a:extLst>
              <a:ext uri="{FF2B5EF4-FFF2-40B4-BE49-F238E27FC236}">
                <a16:creationId xmlns:a16="http://schemas.microsoft.com/office/drawing/2014/main" id="{F2FF4F9D-4655-4D6A-5ADB-8CDDE0B8D175}"/>
              </a:ext>
            </a:extLst>
          </p:cNvPr>
          <p:cNvSpPr>
            <a:spLocks noGrp="1"/>
          </p:cNvSpPr>
          <p:nvPr>
            <p:ph sz="quarter" idx="14"/>
          </p:nvPr>
        </p:nvSpPr>
        <p:spPr/>
        <p:txBody>
          <a:bodyPr/>
          <a:lstStyle/>
          <a:p>
            <a:endParaRPr lang="fr-FR"/>
          </a:p>
        </p:txBody>
      </p:sp>
      <p:sp>
        <p:nvSpPr>
          <p:cNvPr id="8" name="Espace réservé du numéro de diapositive 7">
            <a:extLst>
              <a:ext uri="{FF2B5EF4-FFF2-40B4-BE49-F238E27FC236}">
                <a16:creationId xmlns:a16="http://schemas.microsoft.com/office/drawing/2014/main" id="{292B76D6-CD86-E9EB-1368-EC8B1C74C821}"/>
              </a:ext>
            </a:extLst>
          </p:cNvPr>
          <p:cNvSpPr>
            <a:spLocks noGrp="1"/>
          </p:cNvSpPr>
          <p:nvPr>
            <p:ph type="sldNum" sz="quarter" idx="4"/>
          </p:nvPr>
        </p:nvSpPr>
        <p:spPr/>
        <p:txBody>
          <a:bodyPr/>
          <a:lstStyle/>
          <a:p>
            <a:pPr algn="ctr" rtl="0"/>
            <a:fld id="{817179DE-9BF3-494C-804F-0C7C90AC8700}" type="slidenum">
              <a:rPr lang="fr-FR" noProof="0" smtClean="0"/>
              <a:pPr algn="ctr" rtl="0"/>
              <a:t>7</a:t>
            </a:fld>
            <a:endParaRPr lang="fr-FR" noProof="0"/>
          </a:p>
        </p:txBody>
      </p:sp>
    </p:spTree>
    <p:extLst>
      <p:ext uri="{BB962C8B-B14F-4D97-AF65-F5344CB8AC3E}">
        <p14:creationId xmlns:p14="http://schemas.microsoft.com/office/powerpoint/2010/main" val="217375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Récupération des adresses MAC  </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r>
              <a:rPr lang="fr-FR" dirty="0"/>
              <a:t>M5 stick utilisé comme lecteur Bluetooth</a:t>
            </a:r>
          </a:p>
          <a:p>
            <a:pPr marL="285750" indent="-285750">
              <a:buFont typeface="Arial" panose="020B0604020202020204" pitchFamily="34" charset="0"/>
              <a:buChar char="•"/>
            </a:pPr>
            <a:endParaRPr lang="fr-FR" dirty="0"/>
          </a:p>
          <a:p>
            <a:endParaRPr lang="fr-FR" dirty="0"/>
          </a:p>
          <a:p>
            <a:pPr marL="285750" indent="-285750">
              <a:buFont typeface="Arial" panose="020B0604020202020204" pitchFamily="34" charset="0"/>
              <a:buChar char="•"/>
            </a:pPr>
            <a:r>
              <a:rPr lang="fr-FR" dirty="0"/>
              <a:t>Le programme permet de récupérer les adresses MAC des appareils BLE à proximité</a:t>
            </a:r>
          </a:p>
          <a:p>
            <a:pPr marL="285750" indent="-285750">
              <a:buFont typeface="Arial" panose="020B0604020202020204" pitchFamily="34" charset="0"/>
              <a:buChar char="•"/>
            </a:pPr>
            <a:r>
              <a:rPr lang="fr-FR" dirty="0"/>
              <a:t>Délai de 10 secondes afin de permettre à un piéton de passer la zone de détection et pas être compté deux fois.</a:t>
            </a:r>
          </a:p>
        </p:txBody>
      </p:sp>
      <p:pic>
        <p:nvPicPr>
          <p:cNvPr id="8" name="Image 7">
            <a:extLst>
              <a:ext uri="{FF2B5EF4-FFF2-40B4-BE49-F238E27FC236}">
                <a16:creationId xmlns:a16="http://schemas.microsoft.com/office/drawing/2014/main" id="{3766C935-AA72-D632-DF9F-664EEAE4D71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4222" r="94000">
                        <a14:foregroundMark x1="5778" y1="59333" x2="5778" y2="59333"/>
                        <a14:foregroundMark x1="94000" y1="55556" x2="94000" y2="55556"/>
                        <a14:foregroundMark x1="75333" y1="48444" x2="75333" y2="48444"/>
                        <a14:foregroundMark x1="8889" y1="65556" x2="8889" y2="65556"/>
                        <a14:foregroundMark x1="4222" y1="62444" x2="4222" y2="62444"/>
                      </a14:backgroundRemoval>
                    </a14:imgEffect>
                  </a14:imgLayer>
                </a14:imgProps>
              </a:ext>
              <a:ext uri="{837473B0-CC2E-450A-ABE3-18F120FF3D39}">
                <a1611:picAttrSrcUrl xmlns:a1611="http://schemas.microsoft.com/office/drawing/2016/11/main" r:id="rId4"/>
              </a:ext>
            </a:extLst>
          </a:blip>
          <a:stretch>
            <a:fillRect/>
          </a:stretch>
        </p:blipFill>
        <p:spPr>
          <a:xfrm>
            <a:off x="110297" y="2208346"/>
            <a:ext cx="1220654" cy="1220654"/>
          </a:xfrm>
          <a:prstGeom prst="rect">
            <a:avLst/>
          </a:prstGeom>
        </p:spPr>
      </p:pic>
      <p:pic>
        <p:nvPicPr>
          <p:cNvPr id="12" name="Image 11">
            <a:extLst>
              <a:ext uri="{FF2B5EF4-FFF2-40B4-BE49-F238E27FC236}">
                <a16:creationId xmlns:a16="http://schemas.microsoft.com/office/drawing/2014/main" id="{103C5B29-E6F3-7053-9678-13D27864FFAC}"/>
              </a:ext>
            </a:extLst>
          </p:cNvPr>
          <p:cNvPicPr>
            <a:picLocks noChangeAspect="1"/>
          </p:cNvPicPr>
          <p:nvPr/>
        </p:nvPicPr>
        <p:blipFill rotWithShape="1">
          <a:blip r:embed="rId5"/>
          <a:srcRect l="40072"/>
          <a:stretch/>
        </p:blipFill>
        <p:spPr>
          <a:xfrm>
            <a:off x="4989153" y="0"/>
            <a:ext cx="7202847" cy="6858000"/>
          </a:xfrm>
          <a:prstGeom prst="rect">
            <a:avLst/>
          </a:prstGeom>
        </p:spPr>
      </p:pic>
      <p:sp>
        <p:nvSpPr>
          <p:cNvPr id="10" name="Ellipse 9">
            <a:extLst>
              <a:ext uri="{FF2B5EF4-FFF2-40B4-BE49-F238E27FC236}">
                <a16:creationId xmlns:a16="http://schemas.microsoft.com/office/drawing/2014/main" id="{CAAC5C78-E630-573E-A43F-D1107666D747}"/>
              </a:ext>
            </a:extLst>
          </p:cNvPr>
          <p:cNvSpPr/>
          <p:nvPr/>
        </p:nvSpPr>
        <p:spPr>
          <a:xfrm>
            <a:off x="7583488" y="1488332"/>
            <a:ext cx="2825108" cy="39883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09124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Publication des données avec MQTT</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r>
              <a:rPr lang="fr-FR" dirty="0"/>
              <a:t>MQTT serveur : 192.168.143.151</a:t>
            </a:r>
          </a:p>
          <a:p>
            <a:pPr marL="285750" indent="-285750">
              <a:buFont typeface="Arial" panose="020B0604020202020204" pitchFamily="34" charset="0"/>
              <a:buChar char="•"/>
            </a:pPr>
            <a:r>
              <a:rPr lang="fr-FR" dirty="0"/>
              <a:t>Topic: Campus</a:t>
            </a:r>
          </a:p>
          <a:p>
            <a:pPr marL="285750" indent="-285750">
              <a:buFont typeface="Arial" panose="020B0604020202020204" pitchFamily="34" charset="0"/>
              <a:buChar char="•"/>
            </a:pPr>
            <a:r>
              <a:rPr lang="fr-FR" dirty="0"/>
              <a:t>Port : 1883</a:t>
            </a:r>
          </a:p>
          <a:p>
            <a:pPr marL="285750" indent="-285750">
              <a:buFont typeface="Arial" panose="020B0604020202020204" pitchFamily="34" charset="0"/>
              <a:buChar char="•"/>
            </a:pPr>
            <a:endParaRPr lang="fr-FR" dirty="0"/>
          </a:p>
        </p:txBody>
      </p:sp>
      <p:sp>
        <p:nvSpPr>
          <p:cNvPr id="10" name="Ellipse 9">
            <a:extLst>
              <a:ext uri="{FF2B5EF4-FFF2-40B4-BE49-F238E27FC236}">
                <a16:creationId xmlns:a16="http://schemas.microsoft.com/office/drawing/2014/main" id="{CAAC5C78-E630-573E-A43F-D1107666D747}"/>
              </a:ext>
            </a:extLst>
          </p:cNvPr>
          <p:cNvSpPr/>
          <p:nvPr/>
        </p:nvSpPr>
        <p:spPr>
          <a:xfrm>
            <a:off x="7583488" y="2208346"/>
            <a:ext cx="1618878" cy="9142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Espace réservé pour une image  8">
            <a:extLst>
              <a:ext uri="{FF2B5EF4-FFF2-40B4-BE49-F238E27FC236}">
                <a16:creationId xmlns:a16="http://schemas.microsoft.com/office/drawing/2014/main" id="{59BC2D6D-E3B7-1549-8F37-2F65054EAF82}"/>
              </a:ext>
            </a:extLst>
          </p:cNvPr>
          <p:cNvPicPr>
            <a:picLocks noGrp="1" noChangeAspect="1"/>
          </p:cNvPicPr>
          <p:nvPr>
            <p:ph type="pic" idx="1"/>
          </p:nvPr>
        </p:nvPicPr>
        <p:blipFill rotWithShape="1">
          <a:blip r:embed="rId2"/>
          <a:srcRect t="-10496" b="-10496"/>
          <a:stretch/>
        </p:blipFill>
        <p:spPr>
          <a:xfrm>
            <a:off x="5183188" y="417513"/>
            <a:ext cx="6172200" cy="5403850"/>
          </a:xfrm>
        </p:spPr>
      </p:pic>
    </p:spTree>
    <p:extLst>
      <p:ext uri="{BB962C8B-B14F-4D97-AF65-F5344CB8AC3E}">
        <p14:creationId xmlns:p14="http://schemas.microsoft.com/office/powerpoint/2010/main" val="2686469771"/>
      </p:ext>
    </p:extLst>
  </p:cSld>
  <p:clrMapOvr>
    <a:masterClrMapping/>
  </p:clrMapOvr>
</p:sld>
</file>

<file path=ppt/theme/theme1.xml><?xml version="1.0" encoding="utf-8"?>
<a:theme xmlns:a="http://schemas.openxmlformats.org/drawingml/2006/main" name="Thème Offic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154700_TF00475556_Win32" id="{813D93FB-69AD-4A3E-BC5B-C39DEC852B11}" vid="{18E3B2DD-614A-446F-842C-C1C614AA0C6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B758F657B6B546A2B1F25A9054A133" ma:contentTypeVersion="2" ma:contentTypeDescription="Crée un document." ma:contentTypeScope="" ma:versionID="345806b9f831dd6ed5c15d9ed9821fb1">
  <xsd:schema xmlns:xsd="http://www.w3.org/2001/XMLSchema" xmlns:xs="http://www.w3.org/2001/XMLSchema" xmlns:p="http://schemas.microsoft.com/office/2006/metadata/properties" xmlns:ns3="88e89e40-c19a-48d0-a0b6-11184f7f918e" targetNamespace="http://schemas.microsoft.com/office/2006/metadata/properties" ma:root="true" ma:fieldsID="5384d96721a2c9fc685b12fc798eb168" ns3:_="">
    <xsd:import namespace="88e89e40-c19a-48d0-a0b6-11184f7f918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e89e40-c19a-48d0-a0b6-11184f7f9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042760-9A7A-479B-B4D8-612EBC1AFF18}">
  <ds:schemaRefs>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88e89e40-c19a-48d0-a0b6-11184f7f918e"/>
  </ds:schemaRefs>
</ds:datastoreItem>
</file>

<file path=customXml/itemProps2.xml><?xml version="1.0" encoding="utf-8"?>
<ds:datastoreItem xmlns:ds="http://schemas.openxmlformats.org/officeDocument/2006/customXml" ds:itemID="{6216BF83-BC37-4FA3-93AF-55DBFC07FBB9}">
  <ds:schemaRefs>
    <ds:schemaRef ds:uri="http://schemas.microsoft.com/sharepoint/v3/contenttype/forms"/>
  </ds:schemaRefs>
</ds:datastoreItem>
</file>

<file path=customXml/itemProps3.xml><?xml version="1.0" encoding="utf-8"?>
<ds:datastoreItem xmlns:ds="http://schemas.openxmlformats.org/officeDocument/2006/customXml" ds:itemID="{0F26BBB6-F212-4F70-8A4C-78715A39EE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e89e40-c19a-48d0-a0b6-11184f7f91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pédagogique</Template>
  <TotalTime>1658</TotalTime>
  <Words>510</Words>
  <Application>Microsoft Office PowerPoint</Application>
  <PresentationFormat>Grand écran</PresentationFormat>
  <Paragraphs>84</Paragraphs>
  <Slides>21</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Calibri Light</vt:lpstr>
      <vt:lpstr>Corbel</vt:lpstr>
      <vt:lpstr>Thème Office</vt:lpstr>
      <vt:lpstr>Gestion des accès au bâtiment </vt:lpstr>
      <vt:lpstr>Sommaire</vt:lpstr>
      <vt:lpstr>Résumé du projet</vt:lpstr>
      <vt:lpstr>Résumé du projet</vt:lpstr>
      <vt:lpstr>Diagrammes</vt:lpstr>
      <vt:lpstr>Présentation PowerPoint</vt:lpstr>
      <vt:lpstr>Gestion des accès au campus </vt:lpstr>
      <vt:lpstr>Gestion des accès au campus Récupération des adresses MAC  </vt:lpstr>
      <vt:lpstr>Gestion des accès au campus Publication des données avec MQTT</vt:lpstr>
      <vt:lpstr>Gestion des accès au campus Sauvegarde des données sur la BDD</vt:lpstr>
      <vt:lpstr>Gestion des accès au campus Calcul du nombre de personnes présentes sur le campus</vt:lpstr>
      <vt:lpstr>Gestion des accès au campus Les défauts</vt:lpstr>
      <vt:lpstr>Gestion des accès au batiment </vt:lpstr>
      <vt:lpstr>Gestion des accès à la salle Récupération des paramètres biométrique  </vt:lpstr>
      <vt:lpstr>Gestion des accès à la salle Récupération des paramètres biométrique  </vt:lpstr>
      <vt:lpstr>Gestion des accès à la salle Récupération des paramètres biométrique  </vt:lpstr>
      <vt:lpstr>Gestion des accès à la salle Récupération des paramètres biométrique  </vt:lpstr>
      <vt:lpstr>Gestion des accès à la salle Les Défauts</vt:lpstr>
      <vt:lpstr>Présentation PowerPoint</vt:lpstr>
      <vt:lpstr>MERCI</vt:lpstr>
      <vt:lpstr>Personnaliser ce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accès au bâtiment</dc:title>
  <dc:creator>Ruby Pillar</dc:creator>
  <cp:lastModifiedBy>Ruby Pillar</cp:lastModifiedBy>
  <cp:revision>14</cp:revision>
  <dcterms:created xsi:type="dcterms:W3CDTF">2022-05-10T14:15:55Z</dcterms:created>
  <dcterms:modified xsi:type="dcterms:W3CDTF">2022-05-12T15:18:11Z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0x01010049B758F657B6B546A2B1F25A9054A133</vt:lpwstr>
  </property>
</Properties>
</file>