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E07437-C108-4BA8-91C7-8C3603FAE859}">
  <a:tblStyle styleId="{1FE07437-C108-4BA8-91C7-8C3603FAE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74731bea8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74731bea8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93d9120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93d9120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93d91206f_0_1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93d91206f_0_1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74731bea8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74731bea8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74731bea8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74731bea8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74731bea8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74731bea8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74731bea8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74731bea8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74731bea8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74731bea8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93d91206f_0_1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93d91206f_0_1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1c7a967d1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1c7a967d1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93d91206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93d91206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7922f40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7922f40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7922f40f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7922f40f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74731bea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74731bea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93d9120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93d9120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8879e3d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8879e3d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74731bea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74731bea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1">
  <p:cSld name="AUTOLAYOUT_1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2">
  <p:cSld name="AUTOLAYOUT_3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329350" y="1108375"/>
            <a:ext cx="3997500" cy="102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29350" y="2195100"/>
            <a:ext cx="3997500" cy="183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●"/>
              <a:defRPr sz="1400">
                <a:solidFill>
                  <a:srgbClr val="61616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○"/>
              <a:defRPr sz="1400">
                <a:solidFill>
                  <a:srgbClr val="61616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400"/>
              <a:buChar char="■"/>
              <a:defRPr sz="1400">
                <a:solidFill>
                  <a:srgbClr val="61616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3">
  <p:cSld name="AUTOLAYOUT_5"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ctrTitle"/>
          </p:nvPr>
        </p:nvSpPr>
        <p:spPr>
          <a:xfrm>
            <a:off x="1866900" y="1981200"/>
            <a:ext cx="5362500" cy="118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">
  <p:cSld name="AUTOLAYOUT_6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/>
          <p:nvPr/>
        </p:nvSpPr>
        <p:spPr>
          <a:xfrm>
            <a:off x="0" y="0"/>
            <a:ext cx="35127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017625" y="307825"/>
            <a:ext cx="2378700" cy="435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6452850" y="307825"/>
            <a:ext cx="2389800" cy="435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r.m.wikipedia.org/wiki/Fichier:The_Great_Wave_off_Kanagawa.jpg" TargetMode="External"/><Relationship Id="rId4" Type="http://schemas.openxmlformats.org/officeDocument/2006/relationships/image" Target="../media/image18.jp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9230" l="0" r="0" t="9230"/>
          <a:stretch/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/>
          <p:nvPr/>
        </p:nvSpPr>
        <p:spPr>
          <a:xfrm>
            <a:off x="0" y="1286025"/>
            <a:ext cx="9144000" cy="2571600"/>
          </a:xfrm>
          <a:prstGeom prst="rect">
            <a:avLst/>
          </a:prstGeom>
          <a:solidFill>
            <a:srgbClr val="000000">
              <a:alpha val="4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Récap de la phase 1</a:t>
            </a:r>
            <a:endParaRPr/>
          </a:p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/>
              <a:t>PIIA - Marées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159300" y="307825"/>
            <a:ext cx="32010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Modèles échoués…?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Des modèles qui ne fonctionnent pas… pour l'instant </a:t>
            </a:r>
            <a:endParaRPr sz="1200"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727650" y="425925"/>
            <a:ext cx="5190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FBProphet est un modèle avec beaucoup de potentiel, mais on n'as pas trouvé, pour l'instant, les bonnes configurations/paramètres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727650" y="1768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683088" y="3290575"/>
            <a:ext cx="42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7650" y="1321725"/>
            <a:ext cx="2449301" cy="178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350" y="3078900"/>
            <a:ext cx="2449299" cy="17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6544300" y="1617450"/>
            <a:ext cx="2449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2"/>
                </a:solidFill>
              </a:rPr>
              <a:t>ajuster les saisonnalités, l'ordre de Fourier…</a:t>
            </a:r>
            <a:endParaRPr sz="2100">
              <a:solidFill>
                <a:srgbClr val="E8EAE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3438" y="3377788"/>
            <a:ext cx="2814075" cy="12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>
            <p:ph type="title"/>
          </p:nvPr>
        </p:nvSpPr>
        <p:spPr>
          <a:xfrm>
            <a:off x="232275" y="307825"/>
            <a:ext cx="32322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</a:t>
            </a:r>
            <a:r>
              <a:rPr lang="fr" sz="1200"/>
              <a:t>Convolutional</a:t>
            </a:r>
            <a:r>
              <a:rPr lang="fr" sz="1200"/>
              <a:t> Neural Network 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</a:rPr>
              <a:t>Condition d’apprentissage 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fr" sz="1200">
                <a:solidFill>
                  <a:schemeClr val="lt1"/>
                </a:solidFill>
              </a:rPr>
              <a:t>Learning rate : auto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Batch size : auto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Early Stopping : 2 de patience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Adam Optimizer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Loss : Mean Squared Error (MSE)</a:t>
            </a:r>
            <a:endParaRPr sz="1200"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733650" y="307825"/>
            <a:ext cx="27504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Inconvénients 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Moins précis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Prise en compte de la temporalité un peu plus faible</a:t>
            </a:r>
            <a:endParaRPr/>
          </a:p>
        </p:txBody>
      </p:sp>
      <p:sp>
        <p:nvSpPr>
          <p:cNvPr id="169" name="Google Shape;169;p27"/>
          <p:cNvSpPr txBox="1"/>
          <p:nvPr>
            <p:ph idx="2" type="body"/>
          </p:nvPr>
        </p:nvSpPr>
        <p:spPr>
          <a:xfrm>
            <a:off x="6452850" y="307825"/>
            <a:ext cx="23898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 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Moins de calculs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Plus rapides</a:t>
            </a:r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1400" y="1953825"/>
            <a:ext cx="4249435" cy="308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type="title"/>
          </p:nvPr>
        </p:nvSpPr>
        <p:spPr>
          <a:xfrm>
            <a:off x="212375" y="307825"/>
            <a:ext cx="32121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</a:t>
            </a:r>
            <a:r>
              <a:rPr lang="fr"/>
              <a:t>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(Recurrent Neural Network 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</a:rPr>
              <a:t>Condition d’apprentissage 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fr" sz="1200">
                <a:solidFill>
                  <a:schemeClr val="lt1"/>
                </a:solidFill>
              </a:rPr>
              <a:t>Learning rate : auto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Batch size : auto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Early Stopping : 2 de patience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Adam Optimizer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Loss : Mean Squared Error (MSE)</a:t>
            </a:r>
            <a:endParaRPr sz="1200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35600" y="307825"/>
            <a:ext cx="26004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Inconvénients 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Beaucoup de calculs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Temps </a:t>
            </a:r>
            <a:r>
              <a:rPr lang="fr"/>
              <a:t>d'entraînement</a:t>
            </a:r>
            <a:r>
              <a:rPr lang="fr"/>
              <a:t> assez long</a:t>
            </a:r>
            <a:endParaRPr/>
          </a:p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6452850" y="307825"/>
            <a:ext cx="2389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Avantages 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Très précis sur les séries temporelles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Prises en compte de la temporalité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2650" y="1904425"/>
            <a:ext cx="4268625" cy="304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9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(Tensorflow)</a:t>
            </a:r>
            <a:endParaRPr sz="1200"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275" y="487375"/>
            <a:ext cx="2446400" cy="186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6812" y="2663500"/>
            <a:ext cx="2446375" cy="19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7400" y="2694488"/>
            <a:ext cx="2414150" cy="19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632825" y="600100"/>
            <a:ext cx="2994900" cy="15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Condition d’apprentissage :</a:t>
            </a:r>
            <a:endParaRPr sz="1300"/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Learning rate : auto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Batch size : auto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Epochs : 10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Optimizer : Adam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Loss : Mean Absolute Error 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LSTM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(Pytorch)</a:t>
            </a:r>
            <a:endParaRPr sz="1200"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785350" y="375575"/>
            <a:ext cx="23196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Condition d’apprentissage :</a:t>
            </a:r>
            <a:endParaRPr sz="1300"/>
          </a:p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Learning rate : 0.01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Batch size : 64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sz="1300"/>
              <a:t>Epochs : 100</a:t>
            </a:r>
            <a:endParaRPr sz="1300"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2600" y="1701050"/>
            <a:ext cx="5631399" cy="148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2600" y="3142827"/>
            <a:ext cx="5631399" cy="14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5814300" y="644075"/>
            <a:ext cx="3329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fr" sz="1300">
                <a:solidFill>
                  <a:schemeClr val="dk2"/>
                </a:solidFill>
              </a:rPr>
              <a:t>Layers : 2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fr" sz="1300">
                <a:solidFill>
                  <a:schemeClr val="dk2"/>
                </a:solidFill>
              </a:rPr>
              <a:t>Drop out : 0.2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fr" sz="1300">
                <a:solidFill>
                  <a:schemeClr val="dk2"/>
                </a:solidFill>
              </a:rPr>
              <a:t>Loss : Mean Squared Error (MSE)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39199" cy="256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96443"/>
            <a:ext cx="8839199" cy="196923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826850" y="4805125"/>
            <a:ext cx="757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/>
              <a:t>Hauteur de la marée prévue pour le jour suivant : 5.29 m.           Hauteur réelle de la marée : 5.32m</a:t>
            </a:r>
            <a:endParaRPr sz="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307825"/>
            <a:ext cx="26319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(</a:t>
            </a:r>
            <a:r>
              <a:rPr lang="fr" sz="1200"/>
              <a:t>Support vector machine</a:t>
            </a:r>
            <a:r>
              <a:rPr lang="fr" sz="1200"/>
              <a:t>)</a:t>
            </a:r>
            <a:endParaRPr sz="1200"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8051" y="1787175"/>
            <a:ext cx="1623875" cy="29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4101" y="2266950"/>
            <a:ext cx="3042550" cy="216188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/>
          <p:nvPr/>
        </p:nvSpPr>
        <p:spPr>
          <a:xfrm>
            <a:off x="5298800" y="3309175"/>
            <a:ext cx="502500" cy="25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47400" y="307825"/>
            <a:ext cx="4499899" cy="12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44400" y="263225"/>
            <a:ext cx="11017298" cy="36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563" y="3931165"/>
            <a:ext cx="49053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4">
            <a:hlinkClick r:id="rId3"/>
          </p:cNvPr>
          <p:cNvPicPr preferRelativeResize="0"/>
          <p:nvPr/>
        </p:nvPicPr>
        <p:blipFill rotWithShape="1">
          <a:blip r:embed="rId4">
            <a:alphaModFix amt="50000"/>
          </a:blip>
          <a:srcRect b="9230" l="0" r="0" t="9230"/>
          <a:stretch/>
        </p:blipFill>
        <p:spPr>
          <a:xfrm>
            <a:off x="75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/>
          <p:nvPr/>
        </p:nvSpPr>
        <p:spPr>
          <a:xfrm>
            <a:off x="1381125" y="1638325"/>
            <a:ext cx="6381900" cy="1866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>
            <p:ph type="ctrTitle"/>
          </p:nvPr>
        </p:nvSpPr>
        <p:spPr>
          <a:xfrm>
            <a:off x="1866900" y="1981200"/>
            <a:ext cx="53625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9230" l="0" r="0" t="9230"/>
          <a:stretch/>
        </p:blipFill>
        <p:spPr>
          <a:xfrm>
            <a:off x="1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0" y="861175"/>
            <a:ext cx="4568400" cy="3427800"/>
          </a:xfrm>
          <a:prstGeom prst="rect">
            <a:avLst/>
          </a:prstGeom>
          <a:solidFill>
            <a:srgbClr val="FFFFFF">
              <a:alpha val="8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29350" y="1108375"/>
            <a:ext cx="3997500" cy="10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/>
              <a:t>Sommaire</a:t>
            </a:r>
            <a:endParaRPr sz="38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29350" y="2195100"/>
            <a:ext cx="39975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fr" sz="1900">
                <a:solidFill>
                  <a:schemeClr val="dk1"/>
                </a:solidFill>
              </a:rPr>
              <a:t>Données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fr" sz="1900">
                <a:solidFill>
                  <a:schemeClr val="dk1"/>
                </a:solidFill>
              </a:rPr>
              <a:t>Modèles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fr" sz="1900">
                <a:solidFill>
                  <a:schemeClr val="dk1"/>
                </a:solidFill>
              </a:rPr>
              <a:t>Conclusion 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>
            <a:hlinkClick r:id="rId3"/>
          </p:cNvPr>
          <p:cNvPicPr preferRelativeResize="0"/>
          <p:nvPr/>
        </p:nvPicPr>
        <p:blipFill rotWithShape="1">
          <a:blip r:embed="rId4">
            <a:alphaModFix amt="50000"/>
          </a:blip>
          <a:srcRect b="9230" l="0" r="0" t="9230"/>
          <a:stretch/>
        </p:blipFill>
        <p:spPr>
          <a:xfrm>
            <a:off x="75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/>
          <p:nvPr/>
        </p:nvSpPr>
        <p:spPr>
          <a:xfrm>
            <a:off x="1381125" y="1638325"/>
            <a:ext cx="6381900" cy="1866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type="ctrTitle"/>
          </p:nvPr>
        </p:nvSpPr>
        <p:spPr>
          <a:xfrm>
            <a:off x="1866900" y="1981200"/>
            <a:ext cx="53625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>
            <p:ph type="title"/>
          </p:nvPr>
        </p:nvSpPr>
        <p:spPr>
          <a:xfrm>
            <a:off x="159300" y="307825"/>
            <a:ext cx="32010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Données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Mise en contexte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293475" y="307825"/>
            <a:ext cx="40107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600"/>
              <a:t>Sources :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200"/>
              <a:t>Les données sont composées de différentes “sources” :</a:t>
            </a:r>
            <a:endParaRPr sz="12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974125" y="3104200"/>
            <a:ext cx="46494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Nous </a:t>
            </a:r>
            <a:r>
              <a:rPr lang="fr"/>
              <a:t>possédons</a:t>
            </a:r>
            <a:r>
              <a:rPr lang="fr"/>
              <a:t> 166 ans de données.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Cependant, les données les plus </a:t>
            </a:r>
            <a:r>
              <a:rPr lang="fr"/>
              <a:t>vieilles</a:t>
            </a:r>
            <a:r>
              <a:rPr lang="fr"/>
              <a:t> ne contiennent que des données </a:t>
            </a:r>
            <a:r>
              <a:rPr lang="fr"/>
              <a:t>horaires,</a:t>
            </a:r>
            <a:r>
              <a:rPr lang="fr"/>
              <a:t> la ou les données les plus </a:t>
            </a:r>
            <a:r>
              <a:rPr lang="fr"/>
              <a:t>récentes</a:t>
            </a:r>
            <a:r>
              <a:rPr lang="fr"/>
              <a:t> contiennent des données toutes les minutes.</a:t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3829375" y="112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{1FE07437-C108-4BA8-91C7-8C3603FAE859}</a:tableStyleId>
              </a:tblPr>
              <a:tblGrid>
                <a:gridCol w="1048475"/>
                <a:gridCol w="2678900"/>
                <a:gridCol w="1211525"/>
              </a:tblGrid>
              <a:tr h="397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Source 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Données brutes temps réel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/minute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Source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Données brutes temps différé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/10 minutes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Source 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Données validées temps différé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/10 minutes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4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Source 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Données horaires validées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2"/>
                          </a:solidFill>
                        </a:rPr>
                        <a:t>/heure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>
            <p:ph type="title"/>
          </p:nvPr>
        </p:nvSpPr>
        <p:spPr>
          <a:xfrm>
            <a:off x="159300" y="307825"/>
            <a:ext cx="32010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Données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Quelques </a:t>
            </a:r>
            <a:r>
              <a:rPr lang="fr" sz="1200"/>
              <a:t>particularités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5014" y="505150"/>
            <a:ext cx="5326598" cy="337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2788" y="4057125"/>
            <a:ext cx="5211025" cy="5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>
            <p:ph type="title"/>
          </p:nvPr>
        </p:nvSpPr>
        <p:spPr>
          <a:xfrm>
            <a:off x="159300" y="307825"/>
            <a:ext cx="32010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Données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4315750" y="225000"/>
            <a:ext cx="4010700" cy="49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600"/>
              <a:t>Proposition de </a:t>
            </a:r>
            <a:r>
              <a:rPr lang="fr" sz="1600"/>
              <a:t>solutionner</a:t>
            </a:r>
            <a:r>
              <a:rPr lang="fr" sz="1600"/>
              <a:t> le </a:t>
            </a:r>
            <a:r>
              <a:rPr lang="fr" sz="1600"/>
              <a:t>problème des</a:t>
            </a:r>
            <a:r>
              <a:rPr lang="fr" sz="1600"/>
              <a:t> données </a:t>
            </a:r>
            <a:r>
              <a:rPr lang="fr" sz="1600"/>
              <a:t>manquantes</a:t>
            </a:r>
            <a:r>
              <a:rPr lang="fr" sz="1600"/>
              <a:t> : </a:t>
            </a:r>
            <a:r>
              <a:rPr lang="fr" sz="1600"/>
              <a:t>substitution</a:t>
            </a:r>
            <a:r>
              <a:rPr lang="fr" sz="1600"/>
              <a:t> pour une moyenne glissant de 7, 30 et 200 jours.  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600"/>
              <a:t>Entraînement</a:t>
            </a:r>
            <a:r>
              <a:rPr lang="fr" sz="1600"/>
              <a:t> et </a:t>
            </a:r>
            <a:r>
              <a:rPr lang="fr" sz="1600"/>
              <a:t>prédiction</a:t>
            </a:r>
            <a:r>
              <a:rPr lang="fr" sz="1600"/>
              <a:t> avec données remplies en utilisant le modèle SVM.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600"/>
              <a:t>Conclusion : Amélioration des résultats, mais on s'approche </a:t>
            </a:r>
            <a:r>
              <a:rPr lang="fr" sz="1600"/>
              <a:t>de l' overfitting.</a:t>
            </a:r>
            <a:r>
              <a:rPr lang="fr" sz="1600"/>
              <a:t> 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600"/>
              <a:t>On a assez </a:t>
            </a:r>
            <a:r>
              <a:rPr lang="fr" sz="1600"/>
              <a:t>de</a:t>
            </a:r>
            <a:r>
              <a:rPr lang="fr" sz="1600"/>
              <a:t> données.</a:t>
            </a:r>
            <a:endParaRPr sz="1600"/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265" y="3127724"/>
            <a:ext cx="5073332" cy="6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2450" y="3794450"/>
            <a:ext cx="4757300" cy="6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>
            <a:hlinkClick r:id="rId3"/>
          </p:cNvPr>
          <p:cNvPicPr preferRelativeResize="0"/>
          <p:nvPr/>
        </p:nvPicPr>
        <p:blipFill rotWithShape="1">
          <a:blip r:embed="rId4">
            <a:alphaModFix amt="50000"/>
          </a:blip>
          <a:srcRect b="9230" l="0" r="0" t="9230"/>
          <a:stretch/>
        </p:blipFill>
        <p:spPr>
          <a:xfrm>
            <a:off x="75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1381125" y="1638325"/>
            <a:ext cx="6381900" cy="1866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type="ctrTitle"/>
          </p:nvPr>
        </p:nvSpPr>
        <p:spPr>
          <a:xfrm>
            <a:off x="1866900" y="1981200"/>
            <a:ext cx="5362500" cy="11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title"/>
          </p:nvPr>
        </p:nvSpPr>
        <p:spPr>
          <a:xfrm>
            <a:off x="159300" y="307825"/>
            <a:ext cx="32010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Modèles échoués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Des modèles qui ne fonctionnent pas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/>
              <a:t>Condition d’apprentissage 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fr" sz="1200">
                <a:solidFill>
                  <a:schemeClr val="lt1"/>
                </a:solidFill>
              </a:rPr>
              <a:t>Learning rate : auto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Batch size : auto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Early Stopping : 2 de patience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Adam Optimizer</a:t>
            </a: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fr" sz="1200">
                <a:solidFill>
                  <a:schemeClr val="lt1"/>
                </a:solidFill>
              </a:rPr>
              <a:t>Loss : Mean Squared Error (MSE)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727650" y="133900"/>
            <a:ext cx="2750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Modèle Linéaire :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727638" y="2642625"/>
            <a:ext cx="42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Modèle Dense :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325" y="0"/>
            <a:ext cx="3674524" cy="252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6325" y="2526950"/>
            <a:ext cx="3724200" cy="26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>
            <a:hlinkClick r:id="rId3"/>
          </p:cNvPr>
          <p:cNvPicPr preferRelativeResize="0"/>
          <p:nvPr/>
        </p:nvPicPr>
        <p:blipFill rotWithShape="1">
          <a:blip r:embed="rId4">
            <a:alphaModFix amt="60000"/>
          </a:blip>
          <a:srcRect b="0" l="26442" r="26447" t="0"/>
          <a:stretch/>
        </p:blipFill>
        <p:spPr>
          <a:xfrm>
            <a:off x="0" y="0"/>
            <a:ext cx="3512602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>
            <p:ph type="title"/>
          </p:nvPr>
        </p:nvSpPr>
        <p:spPr>
          <a:xfrm>
            <a:off x="159300" y="307825"/>
            <a:ext cx="32010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Modèles </a:t>
            </a:r>
            <a:r>
              <a:rPr lang="fr" sz="2800"/>
              <a:t>échoués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Des modèles qui ne fonctionnent pas</a:t>
            </a:r>
            <a:endParaRPr sz="1200"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5">
            <a:alphaModFix/>
          </a:blip>
          <a:srcRect b="0" l="0" r="0" t="58483"/>
          <a:stretch/>
        </p:blipFill>
        <p:spPr>
          <a:xfrm>
            <a:off x="3845475" y="826125"/>
            <a:ext cx="4869024" cy="66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6">
            <a:alphaModFix/>
          </a:blip>
          <a:srcRect b="0" l="0" r="0" t="52251"/>
          <a:stretch/>
        </p:blipFill>
        <p:spPr>
          <a:xfrm>
            <a:off x="3902762" y="2191800"/>
            <a:ext cx="5211649" cy="9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7">
            <a:alphaModFix/>
          </a:blip>
          <a:srcRect b="0" l="0" r="0" t="52685"/>
          <a:stretch/>
        </p:blipFill>
        <p:spPr>
          <a:xfrm>
            <a:off x="3782650" y="3690775"/>
            <a:ext cx="5444499" cy="10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727650" y="425925"/>
            <a:ext cx="2750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/>
              <a:t>Linear Regression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727650" y="1768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SVR : Support Vector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3727638" y="3290575"/>
            <a:ext cx="42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MLPRegressor : Multi-layer Perceptron regressor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