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51"/>
    <p:restoredTop sz="96327"/>
  </p:normalViewPr>
  <p:slideViewPr>
    <p:cSldViewPr snapToGrid="0" snapToObjects="1">
      <p:cViewPr varScale="1">
        <p:scale>
          <a:sx n="112" d="100"/>
          <a:sy n="112" d="100"/>
        </p:scale>
        <p:origin x="216"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8F0D-56DD-A446-8C8E-F0AD5BDB467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de-DE"/>
          </a:p>
        </p:txBody>
      </p:sp>
      <p:sp>
        <p:nvSpPr>
          <p:cNvPr id="3" name="Subtitle 2">
            <a:extLst>
              <a:ext uri="{FF2B5EF4-FFF2-40B4-BE49-F238E27FC236}">
                <a16:creationId xmlns:a16="http://schemas.microsoft.com/office/drawing/2014/main" id="{C21FECD3-5BF5-2847-8684-5F3BDD8898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a:p>
        </p:txBody>
      </p:sp>
      <p:sp>
        <p:nvSpPr>
          <p:cNvPr id="4" name="Date Placeholder 3">
            <a:extLst>
              <a:ext uri="{FF2B5EF4-FFF2-40B4-BE49-F238E27FC236}">
                <a16:creationId xmlns:a16="http://schemas.microsoft.com/office/drawing/2014/main" id="{9D6C6435-4D1E-6A43-A094-7607EDD27442}"/>
              </a:ext>
            </a:extLst>
          </p:cNvPr>
          <p:cNvSpPr>
            <a:spLocks noGrp="1"/>
          </p:cNvSpPr>
          <p:nvPr>
            <p:ph type="dt" sz="half" idx="10"/>
          </p:nvPr>
        </p:nvSpPr>
        <p:spPr/>
        <p:txBody>
          <a:bodyPr/>
          <a:lstStyle/>
          <a:p>
            <a:fld id="{35BF7095-D912-7445-9DA2-9A4B9A9E9477}" type="datetimeFigureOut">
              <a:rPr lang="de-DE" smtClean="0"/>
              <a:t>08.03.20</a:t>
            </a:fld>
            <a:endParaRPr lang="de-DE"/>
          </a:p>
        </p:txBody>
      </p:sp>
      <p:sp>
        <p:nvSpPr>
          <p:cNvPr id="5" name="Footer Placeholder 4">
            <a:extLst>
              <a:ext uri="{FF2B5EF4-FFF2-40B4-BE49-F238E27FC236}">
                <a16:creationId xmlns:a16="http://schemas.microsoft.com/office/drawing/2014/main" id="{A18B8780-CF24-D244-A549-DD2D328B0B2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26E98954-CEDC-1A41-99D2-AF270C34859F}"/>
              </a:ext>
            </a:extLst>
          </p:cNvPr>
          <p:cNvSpPr>
            <a:spLocks noGrp="1"/>
          </p:cNvSpPr>
          <p:nvPr>
            <p:ph type="sldNum" sz="quarter" idx="12"/>
          </p:nvPr>
        </p:nvSpPr>
        <p:spPr/>
        <p:txBody>
          <a:bodyPr/>
          <a:lstStyle/>
          <a:p>
            <a:fld id="{B841F91A-324E-214A-A553-8C01A1C4C023}" type="slidenum">
              <a:rPr lang="de-DE" smtClean="0"/>
              <a:t>‹#›</a:t>
            </a:fld>
            <a:endParaRPr lang="de-DE"/>
          </a:p>
        </p:txBody>
      </p:sp>
    </p:spTree>
    <p:extLst>
      <p:ext uri="{BB962C8B-B14F-4D97-AF65-F5344CB8AC3E}">
        <p14:creationId xmlns:p14="http://schemas.microsoft.com/office/powerpoint/2010/main" val="1616965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F6BE-45CD-384C-B1CC-84420A1C16C6}"/>
              </a:ext>
            </a:extLst>
          </p:cNvPr>
          <p:cNvSpPr>
            <a:spLocks noGrp="1"/>
          </p:cNvSpPr>
          <p:nvPr>
            <p:ph type="title"/>
          </p:nvPr>
        </p:nvSpPr>
        <p:spPr/>
        <p:txBody>
          <a:bodyPr/>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892AA5DD-B600-AD48-BA13-25E450CA0B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9C9B92D7-446D-D840-ACCE-20C8A9A36FAA}"/>
              </a:ext>
            </a:extLst>
          </p:cNvPr>
          <p:cNvSpPr>
            <a:spLocks noGrp="1"/>
          </p:cNvSpPr>
          <p:nvPr>
            <p:ph type="dt" sz="half" idx="10"/>
          </p:nvPr>
        </p:nvSpPr>
        <p:spPr/>
        <p:txBody>
          <a:bodyPr/>
          <a:lstStyle/>
          <a:p>
            <a:fld id="{35BF7095-D912-7445-9DA2-9A4B9A9E9477}" type="datetimeFigureOut">
              <a:rPr lang="de-DE" smtClean="0"/>
              <a:t>08.03.20</a:t>
            </a:fld>
            <a:endParaRPr lang="de-DE"/>
          </a:p>
        </p:txBody>
      </p:sp>
      <p:sp>
        <p:nvSpPr>
          <p:cNvPr id="5" name="Footer Placeholder 4">
            <a:extLst>
              <a:ext uri="{FF2B5EF4-FFF2-40B4-BE49-F238E27FC236}">
                <a16:creationId xmlns:a16="http://schemas.microsoft.com/office/drawing/2014/main" id="{8954758F-3AF4-1443-8651-FD458CB2EDF9}"/>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EEFB73D-C380-5044-BD52-6B8A1D77B305}"/>
              </a:ext>
            </a:extLst>
          </p:cNvPr>
          <p:cNvSpPr>
            <a:spLocks noGrp="1"/>
          </p:cNvSpPr>
          <p:nvPr>
            <p:ph type="sldNum" sz="quarter" idx="12"/>
          </p:nvPr>
        </p:nvSpPr>
        <p:spPr/>
        <p:txBody>
          <a:bodyPr/>
          <a:lstStyle/>
          <a:p>
            <a:fld id="{B841F91A-324E-214A-A553-8C01A1C4C023}" type="slidenum">
              <a:rPr lang="de-DE" smtClean="0"/>
              <a:t>‹#›</a:t>
            </a:fld>
            <a:endParaRPr lang="de-DE"/>
          </a:p>
        </p:txBody>
      </p:sp>
    </p:spTree>
    <p:extLst>
      <p:ext uri="{BB962C8B-B14F-4D97-AF65-F5344CB8AC3E}">
        <p14:creationId xmlns:p14="http://schemas.microsoft.com/office/powerpoint/2010/main" val="96656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C555E-4371-CF4B-BA2C-9838FCA1080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E97204E3-C3AE-454A-A296-9F6587712B9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00D3C217-905F-5649-B46D-74185D841E71}"/>
              </a:ext>
            </a:extLst>
          </p:cNvPr>
          <p:cNvSpPr>
            <a:spLocks noGrp="1"/>
          </p:cNvSpPr>
          <p:nvPr>
            <p:ph type="dt" sz="half" idx="10"/>
          </p:nvPr>
        </p:nvSpPr>
        <p:spPr/>
        <p:txBody>
          <a:bodyPr/>
          <a:lstStyle/>
          <a:p>
            <a:fld id="{35BF7095-D912-7445-9DA2-9A4B9A9E9477}" type="datetimeFigureOut">
              <a:rPr lang="de-DE" smtClean="0"/>
              <a:t>08.03.20</a:t>
            </a:fld>
            <a:endParaRPr lang="de-DE"/>
          </a:p>
        </p:txBody>
      </p:sp>
      <p:sp>
        <p:nvSpPr>
          <p:cNvPr id="5" name="Footer Placeholder 4">
            <a:extLst>
              <a:ext uri="{FF2B5EF4-FFF2-40B4-BE49-F238E27FC236}">
                <a16:creationId xmlns:a16="http://schemas.microsoft.com/office/drawing/2014/main" id="{528174FB-3F10-EB48-AACA-80FA99CEC6A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1F1CF06-B548-924F-8327-7EF141C059C6}"/>
              </a:ext>
            </a:extLst>
          </p:cNvPr>
          <p:cNvSpPr>
            <a:spLocks noGrp="1"/>
          </p:cNvSpPr>
          <p:nvPr>
            <p:ph type="sldNum" sz="quarter" idx="12"/>
          </p:nvPr>
        </p:nvSpPr>
        <p:spPr/>
        <p:txBody>
          <a:bodyPr/>
          <a:lstStyle/>
          <a:p>
            <a:fld id="{B841F91A-324E-214A-A553-8C01A1C4C023}" type="slidenum">
              <a:rPr lang="de-DE" smtClean="0"/>
              <a:t>‹#›</a:t>
            </a:fld>
            <a:endParaRPr lang="de-DE"/>
          </a:p>
        </p:txBody>
      </p:sp>
    </p:spTree>
    <p:extLst>
      <p:ext uri="{BB962C8B-B14F-4D97-AF65-F5344CB8AC3E}">
        <p14:creationId xmlns:p14="http://schemas.microsoft.com/office/powerpoint/2010/main" val="379258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A3F9-7771-A14B-8072-C0F0711F5F98}"/>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69188F66-D423-744F-9017-BC3B19B5D3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062AD366-B259-3E4D-A8CD-277771644C6F}"/>
              </a:ext>
            </a:extLst>
          </p:cNvPr>
          <p:cNvSpPr>
            <a:spLocks noGrp="1"/>
          </p:cNvSpPr>
          <p:nvPr>
            <p:ph type="dt" sz="half" idx="10"/>
          </p:nvPr>
        </p:nvSpPr>
        <p:spPr/>
        <p:txBody>
          <a:bodyPr/>
          <a:lstStyle/>
          <a:p>
            <a:fld id="{35BF7095-D912-7445-9DA2-9A4B9A9E9477}" type="datetimeFigureOut">
              <a:rPr lang="de-DE" smtClean="0"/>
              <a:t>08.03.20</a:t>
            </a:fld>
            <a:endParaRPr lang="de-DE"/>
          </a:p>
        </p:txBody>
      </p:sp>
      <p:sp>
        <p:nvSpPr>
          <p:cNvPr id="5" name="Footer Placeholder 4">
            <a:extLst>
              <a:ext uri="{FF2B5EF4-FFF2-40B4-BE49-F238E27FC236}">
                <a16:creationId xmlns:a16="http://schemas.microsoft.com/office/drawing/2014/main" id="{3D8CF682-82AD-FF42-99C1-6C305904AE8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D4F163C1-1B51-594A-A2B7-02911EF21F22}"/>
              </a:ext>
            </a:extLst>
          </p:cNvPr>
          <p:cNvSpPr>
            <a:spLocks noGrp="1"/>
          </p:cNvSpPr>
          <p:nvPr>
            <p:ph type="sldNum" sz="quarter" idx="12"/>
          </p:nvPr>
        </p:nvSpPr>
        <p:spPr/>
        <p:txBody>
          <a:bodyPr/>
          <a:lstStyle/>
          <a:p>
            <a:fld id="{B841F91A-324E-214A-A553-8C01A1C4C023}" type="slidenum">
              <a:rPr lang="de-DE" smtClean="0"/>
              <a:t>‹#›</a:t>
            </a:fld>
            <a:endParaRPr lang="de-DE"/>
          </a:p>
        </p:txBody>
      </p:sp>
    </p:spTree>
    <p:extLst>
      <p:ext uri="{BB962C8B-B14F-4D97-AF65-F5344CB8AC3E}">
        <p14:creationId xmlns:p14="http://schemas.microsoft.com/office/powerpoint/2010/main" val="211102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BC7D-C5A7-3F4A-8F95-1BF6CA92F9F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de-DE"/>
          </a:p>
        </p:txBody>
      </p:sp>
      <p:sp>
        <p:nvSpPr>
          <p:cNvPr id="3" name="Text Placeholder 2">
            <a:extLst>
              <a:ext uri="{FF2B5EF4-FFF2-40B4-BE49-F238E27FC236}">
                <a16:creationId xmlns:a16="http://schemas.microsoft.com/office/drawing/2014/main" id="{A7C52DA2-4393-2B40-B63D-21119E4C19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2D6FA7-5688-C647-8C72-10CE0766B593}"/>
              </a:ext>
            </a:extLst>
          </p:cNvPr>
          <p:cNvSpPr>
            <a:spLocks noGrp="1"/>
          </p:cNvSpPr>
          <p:nvPr>
            <p:ph type="dt" sz="half" idx="10"/>
          </p:nvPr>
        </p:nvSpPr>
        <p:spPr/>
        <p:txBody>
          <a:bodyPr/>
          <a:lstStyle/>
          <a:p>
            <a:fld id="{35BF7095-D912-7445-9DA2-9A4B9A9E9477}" type="datetimeFigureOut">
              <a:rPr lang="de-DE" smtClean="0"/>
              <a:t>08.03.20</a:t>
            </a:fld>
            <a:endParaRPr lang="de-DE"/>
          </a:p>
        </p:txBody>
      </p:sp>
      <p:sp>
        <p:nvSpPr>
          <p:cNvPr id="5" name="Footer Placeholder 4">
            <a:extLst>
              <a:ext uri="{FF2B5EF4-FFF2-40B4-BE49-F238E27FC236}">
                <a16:creationId xmlns:a16="http://schemas.microsoft.com/office/drawing/2014/main" id="{F9D54032-199D-C643-9001-1B14A37E08BB}"/>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767BB59A-7E46-8F4C-B8B4-1B0AABAA76DE}"/>
              </a:ext>
            </a:extLst>
          </p:cNvPr>
          <p:cNvSpPr>
            <a:spLocks noGrp="1"/>
          </p:cNvSpPr>
          <p:nvPr>
            <p:ph type="sldNum" sz="quarter" idx="12"/>
          </p:nvPr>
        </p:nvSpPr>
        <p:spPr/>
        <p:txBody>
          <a:bodyPr/>
          <a:lstStyle/>
          <a:p>
            <a:fld id="{B841F91A-324E-214A-A553-8C01A1C4C023}" type="slidenum">
              <a:rPr lang="de-DE" smtClean="0"/>
              <a:t>‹#›</a:t>
            </a:fld>
            <a:endParaRPr lang="de-DE"/>
          </a:p>
        </p:txBody>
      </p:sp>
    </p:spTree>
    <p:extLst>
      <p:ext uri="{BB962C8B-B14F-4D97-AF65-F5344CB8AC3E}">
        <p14:creationId xmlns:p14="http://schemas.microsoft.com/office/powerpoint/2010/main" val="213385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50E7-61F4-B649-8D2C-6D60BB0FBC48}"/>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B7EFA185-E940-0F4B-9F7B-B7EBFDF106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Content Placeholder 3">
            <a:extLst>
              <a:ext uri="{FF2B5EF4-FFF2-40B4-BE49-F238E27FC236}">
                <a16:creationId xmlns:a16="http://schemas.microsoft.com/office/drawing/2014/main" id="{8EC01C17-2F9B-C94D-BD94-B6DC639943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e Placeholder 4">
            <a:extLst>
              <a:ext uri="{FF2B5EF4-FFF2-40B4-BE49-F238E27FC236}">
                <a16:creationId xmlns:a16="http://schemas.microsoft.com/office/drawing/2014/main" id="{D3F056ED-1C84-974C-8B71-A5DF8426C5A7}"/>
              </a:ext>
            </a:extLst>
          </p:cNvPr>
          <p:cNvSpPr>
            <a:spLocks noGrp="1"/>
          </p:cNvSpPr>
          <p:nvPr>
            <p:ph type="dt" sz="half" idx="10"/>
          </p:nvPr>
        </p:nvSpPr>
        <p:spPr/>
        <p:txBody>
          <a:bodyPr/>
          <a:lstStyle/>
          <a:p>
            <a:fld id="{35BF7095-D912-7445-9DA2-9A4B9A9E9477}" type="datetimeFigureOut">
              <a:rPr lang="de-DE" smtClean="0"/>
              <a:t>08.03.20</a:t>
            </a:fld>
            <a:endParaRPr lang="de-DE"/>
          </a:p>
        </p:txBody>
      </p:sp>
      <p:sp>
        <p:nvSpPr>
          <p:cNvPr id="6" name="Footer Placeholder 5">
            <a:extLst>
              <a:ext uri="{FF2B5EF4-FFF2-40B4-BE49-F238E27FC236}">
                <a16:creationId xmlns:a16="http://schemas.microsoft.com/office/drawing/2014/main" id="{A9E527F3-C2C3-3A41-8821-9DF91B04B14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354482B-F44A-7D44-BF56-81B6BABF839C}"/>
              </a:ext>
            </a:extLst>
          </p:cNvPr>
          <p:cNvSpPr>
            <a:spLocks noGrp="1"/>
          </p:cNvSpPr>
          <p:nvPr>
            <p:ph type="sldNum" sz="quarter" idx="12"/>
          </p:nvPr>
        </p:nvSpPr>
        <p:spPr/>
        <p:txBody>
          <a:bodyPr/>
          <a:lstStyle/>
          <a:p>
            <a:fld id="{B841F91A-324E-214A-A553-8C01A1C4C023}" type="slidenum">
              <a:rPr lang="de-DE" smtClean="0"/>
              <a:t>‹#›</a:t>
            </a:fld>
            <a:endParaRPr lang="de-DE"/>
          </a:p>
        </p:txBody>
      </p:sp>
    </p:spTree>
    <p:extLst>
      <p:ext uri="{BB962C8B-B14F-4D97-AF65-F5344CB8AC3E}">
        <p14:creationId xmlns:p14="http://schemas.microsoft.com/office/powerpoint/2010/main" val="357257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3613-8DD0-9047-8B69-4D3A8CC4CF54}"/>
              </a:ext>
            </a:extLst>
          </p:cNvPr>
          <p:cNvSpPr>
            <a:spLocks noGrp="1"/>
          </p:cNvSpPr>
          <p:nvPr>
            <p:ph type="title"/>
          </p:nvPr>
        </p:nvSpPr>
        <p:spPr>
          <a:xfrm>
            <a:off x="839788" y="365125"/>
            <a:ext cx="10515600" cy="1325563"/>
          </a:xfrm>
        </p:spPr>
        <p:txBody>
          <a:bodyPr/>
          <a:lstStyle/>
          <a:p>
            <a:r>
              <a:rPr lang="en-GB"/>
              <a:t>Click to edit Master title style</a:t>
            </a:r>
            <a:endParaRPr lang="de-DE"/>
          </a:p>
        </p:txBody>
      </p:sp>
      <p:sp>
        <p:nvSpPr>
          <p:cNvPr id="3" name="Text Placeholder 2">
            <a:extLst>
              <a:ext uri="{FF2B5EF4-FFF2-40B4-BE49-F238E27FC236}">
                <a16:creationId xmlns:a16="http://schemas.microsoft.com/office/drawing/2014/main" id="{2EB1E92E-3D96-E545-A650-BE97AB80FB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487871B-C74A-A843-8D8B-41F9D1A88A2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 Placeholder 4">
            <a:extLst>
              <a:ext uri="{FF2B5EF4-FFF2-40B4-BE49-F238E27FC236}">
                <a16:creationId xmlns:a16="http://schemas.microsoft.com/office/drawing/2014/main" id="{9E01FDA7-EEB4-0643-A4D8-53B58326B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24A2CA-BD74-9548-9794-466C5C9723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e Placeholder 6">
            <a:extLst>
              <a:ext uri="{FF2B5EF4-FFF2-40B4-BE49-F238E27FC236}">
                <a16:creationId xmlns:a16="http://schemas.microsoft.com/office/drawing/2014/main" id="{A745FF7E-4175-5840-8578-3D9F723BE221}"/>
              </a:ext>
            </a:extLst>
          </p:cNvPr>
          <p:cNvSpPr>
            <a:spLocks noGrp="1"/>
          </p:cNvSpPr>
          <p:nvPr>
            <p:ph type="dt" sz="half" idx="10"/>
          </p:nvPr>
        </p:nvSpPr>
        <p:spPr/>
        <p:txBody>
          <a:bodyPr/>
          <a:lstStyle/>
          <a:p>
            <a:fld id="{35BF7095-D912-7445-9DA2-9A4B9A9E9477}" type="datetimeFigureOut">
              <a:rPr lang="de-DE" smtClean="0"/>
              <a:t>08.03.20</a:t>
            </a:fld>
            <a:endParaRPr lang="de-DE"/>
          </a:p>
        </p:txBody>
      </p:sp>
      <p:sp>
        <p:nvSpPr>
          <p:cNvPr id="8" name="Footer Placeholder 7">
            <a:extLst>
              <a:ext uri="{FF2B5EF4-FFF2-40B4-BE49-F238E27FC236}">
                <a16:creationId xmlns:a16="http://schemas.microsoft.com/office/drawing/2014/main" id="{D09F05A1-C5ED-A44A-A0A6-D26890B7C7DE}"/>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134041DE-2A58-CE42-89E5-69293A0475BC}"/>
              </a:ext>
            </a:extLst>
          </p:cNvPr>
          <p:cNvSpPr>
            <a:spLocks noGrp="1"/>
          </p:cNvSpPr>
          <p:nvPr>
            <p:ph type="sldNum" sz="quarter" idx="12"/>
          </p:nvPr>
        </p:nvSpPr>
        <p:spPr/>
        <p:txBody>
          <a:bodyPr/>
          <a:lstStyle/>
          <a:p>
            <a:fld id="{B841F91A-324E-214A-A553-8C01A1C4C023}" type="slidenum">
              <a:rPr lang="de-DE" smtClean="0"/>
              <a:t>‹#›</a:t>
            </a:fld>
            <a:endParaRPr lang="de-DE"/>
          </a:p>
        </p:txBody>
      </p:sp>
    </p:spTree>
    <p:extLst>
      <p:ext uri="{BB962C8B-B14F-4D97-AF65-F5344CB8AC3E}">
        <p14:creationId xmlns:p14="http://schemas.microsoft.com/office/powerpoint/2010/main" val="385005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60A-9209-5349-9AA3-35EE51E61A53}"/>
              </a:ext>
            </a:extLst>
          </p:cNvPr>
          <p:cNvSpPr>
            <a:spLocks noGrp="1"/>
          </p:cNvSpPr>
          <p:nvPr>
            <p:ph type="title"/>
          </p:nvPr>
        </p:nvSpPr>
        <p:spPr/>
        <p:txBody>
          <a:bodyPr/>
          <a:lstStyle/>
          <a:p>
            <a:r>
              <a:rPr lang="en-GB"/>
              <a:t>Click to edit Master title style</a:t>
            </a:r>
            <a:endParaRPr lang="de-DE"/>
          </a:p>
        </p:txBody>
      </p:sp>
      <p:sp>
        <p:nvSpPr>
          <p:cNvPr id="3" name="Date Placeholder 2">
            <a:extLst>
              <a:ext uri="{FF2B5EF4-FFF2-40B4-BE49-F238E27FC236}">
                <a16:creationId xmlns:a16="http://schemas.microsoft.com/office/drawing/2014/main" id="{03CE099D-A001-4D4D-B8E0-7EDF06BAFDB3}"/>
              </a:ext>
            </a:extLst>
          </p:cNvPr>
          <p:cNvSpPr>
            <a:spLocks noGrp="1"/>
          </p:cNvSpPr>
          <p:nvPr>
            <p:ph type="dt" sz="half" idx="10"/>
          </p:nvPr>
        </p:nvSpPr>
        <p:spPr/>
        <p:txBody>
          <a:bodyPr/>
          <a:lstStyle/>
          <a:p>
            <a:fld id="{35BF7095-D912-7445-9DA2-9A4B9A9E9477}" type="datetimeFigureOut">
              <a:rPr lang="de-DE" smtClean="0"/>
              <a:t>08.03.20</a:t>
            </a:fld>
            <a:endParaRPr lang="de-DE"/>
          </a:p>
        </p:txBody>
      </p:sp>
      <p:sp>
        <p:nvSpPr>
          <p:cNvPr id="4" name="Footer Placeholder 3">
            <a:extLst>
              <a:ext uri="{FF2B5EF4-FFF2-40B4-BE49-F238E27FC236}">
                <a16:creationId xmlns:a16="http://schemas.microsoft.com/office/drawing/2014/main" id="{F7BB5F58-38E2-CE43-A9B7-6987B431082C}"/>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A7710040-C5DB-C64F-A969-D521908901D0}"/>
              </a:ext>
            </a:extLst>
          </p:cNvPr>
          <p:cNvSpPr>
            <a:spLocks noGrp="1"/>
          </p:cNvSpPr>
          <p:nvPr>
            <p:ph type="sldNum" sz="quarter" idx="12"/>
          </p:nvPr>
        </p:nvSpPr>
        <p:spPr/>
        <p:txBody>
          <a:bodyPr/>
          <a:lstStyle/>
          <a:p>
            <a:fld id="{B841F91A-324E-214A-A553-8C01A1C4C023}" type="slidenum">
              <a:rPr lang="de-DE" smtClean="0"/>
              <a:t>‹#›</a:t>
            </a:fld>
            <a:endParaRPr lang="de-DE"/>
          </a:p>
        </p:txBody>
      </p:sp>
    </p:spTree>
    <p:extLst>
      <p:ext uri="{BB962C8B-B14F-4D97-AF65-F5344CB8AC3E}">
        <p14:creationId xmlns:p14="http://schemas.microsoft.com/office/powerpoint/2010/main" val="230463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E43B5C-03EA-3B4D-869F-B46C287CA033}"/>
              </a:ext>
            </a:extLst>
          </p:cNvPr>
          <p:cNvSpPr>
            <a:spLocks noGrp="1"/>
          </p:cNvSpPr>
          <p:nvPr>
            <p:ph type="dt" sz="half" idx="10"/>
          </p:nvPr>
        </p:nvSpPr>
        <p:spPr/>
        <p:txBody>
          <a:bodyPr/>
          <a:lstStyle/>
          <a:p>
            <a:fld id="{35BF7095-D912-7445-9DA2-9A4B9A9E9477}" type="datetimeFigureOut">
              <a:rPr lang="de-DE" smtClean="0"/>
              <a:t>08.03.20</a:t>
            </a:fld>
            <a:endParaRPr lang="de-DE"/>
          </a:p>
        </p:txBody>
      </p:sp>
      <p:sp>
        <p:nvSpPr>
          <p:cNvPr id="3" name="Footer Placeholder 2">
            <a:extLst>
              <a:ext uri="{FF2B5EF4-FFF2-40B4-BE49-F238E27FC236}">
                <a16:creationId xmlns:a16="http://schemas.microsoft.com/office/drawing/2014/main" id="{C25B456C-2672-4D4B-8392-9EEF7C4EAE64}"/>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6B86F6AD-1B52-9C49-BAB7-9A8D2B092B1E}"/>
              </a:ext>
            </a:extLst>
          </p:cNvPr>
          <p:cNvSpPr>
            <a:spLocks noGrp="1"/>
          </p:cNvSpPr>
          <p:nvPr>
            <p:ph type="sldNum" sz="quarter" idx="12"/>
          </p:nvPr>
        </p:nvSpPr>
        <p:spPr/>
        <p:txBody>
          <a:bodyPr/>
          <a:lstStyle/>
          <a:p>
            <a:fld id="{B841F91A-324E-214A-A553-8C01A1C4C023}" type="slidenum">
              <a:rPr lang="de-DE" smtClean="0"/>
              <a:t>‹#›</a:t>
            </a:fld>
            <a:endParaRPr lang="de-DE"/>
          </a:p>
        </p:txBody>
      </p:sp>
    </p:spTree>
    <p:extLst>
      <p:ext uri="{BB962C8B-B14F-4D97-AF65-F5344CB8AC3E}">
        <p14:creationId xmlns:p14="http://schemas.microsoft.com/office/powerpoint/2010/main" val="872918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0A3A-E2D1-A747-A36F-4A2932B10B5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Content Placeholder 2">
            <a:extLst>
              <a:ext uri="{FF2B5EF4-FFF2-40B4-BE49-F238E27FC236}">
                <a16:creationId xmlns:a16="http://schemas.microsoft.com/office/drawing/2014/main" id="{E6088EAA-2E33-7148-B9A9-2B0A46C25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 Placeholder 3">
            <a:extLst>
              <a:ext uri="{FF2B5EF4-FFF2-40B4-BE49-F238E27FC236}">
                <a16:creationId xmlns:a16="http://schemas.microsoft.com/office/drawing/2014/main" id="{BAE0D842-A8B0-9A48-9E52-AF6ABA06C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259E7C-B79D-FC42-B214-DB39AFF1B4B7}"/>
              </a:ext>
            </a:extLst>
          </p:cNvPr>
          <p:cNvSpPr>
            <a:spLocks noGrp="1"/>
          </p:cNvSpPr>
          <p:nvPr>
            <p:ph type="dt" sz="half" idx="10"/>
          </p:nvPr>
        </p:nvSpPr>
        <p:spPr/>
        <p:txBody>
          <a:bodyPr/>
          <a:lstStyle/>
          <a:p>
            <a:fld id="{35BF7095-D912-7445-9DA2-9A4B9A9E9477}" type="datetimeFigureOut">
              <a:rPr lang="de-DE" smtClean="0"/>
              <a:t>08.03.20</a:t>
            </a:fld>
            <a:endParaRPr lang="de-DE"/>
          </a:p>
        </p:txBody>
      </p:sp>
      <p:sp>
        <p:nvSpPr>
          <p:cNvPr id="6" name="Footer Placeholder 5">
            <a:extLst>
              <a:ext uri="{FF2B5EF4-FFF2-40B4-BE49-F238E27FC236}">
                <a16:creationId xmlns:a16="http://schemas.microsoft.com/office/drawing/2014/main" id="{F860298D-629E-3E44-B4D5-21873839261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24BBFBCF-37B6-114B-800E-39A517F24DC5}"/>
              </a:ext>
            </a:extLst>
          </p:cNvPr>
          <p:cNvSpPr>
            <a:spLocks noGrp="1"/>
          </p:cNvSpPr>
          <p:nvPr>
            <p:ph type="sldNum" sz="quarter" idx="12"/>
          </p:nvPr>
        </p:nvSpPr>
        <p:spPr/>
        <p:txBody>
          <a:bodyPr/>
          <a:lstStyle/>
          <a:p>
            <a:fld id="{B841F91A-324E-214A-A553-8C01A1C4C023}" type="slidenum">
              <a:rPr lang="de-DE" smtClean="0"/>
              <a:t>‹#›</a:t>
            </a:fld>
            <a:endParaRPr lang="de-DE"/>
          </a:p>
        </p:txBody>
      </p:sp>
    </p:spTree>
    <p:extLst>
      <p:ext uri="{BB962C8B-B14F-4D97-AF65-F5344CB8AC3E}">
        <p14:creationId xmlns:p14="http://schemas.microsoft.com/office/powerpoint/2010/main" val="205220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FEAE-20BF-E443-89C8-50B6B717C5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Picture Placeholder 2">
            <a:extLst>
              <a:ext uri="{FF2B5EF4-FFF2-40B4-BE49-F238E27FC236}">
                <a16:creationId xmlns:a16="http://schemas.microsoft.com/office/drawing/2014/main" id="{6201A324-741F-4141-A149-0AD633EDF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245F2DB4-C660-B343-A21F-821776FEF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ECD838F-2805-D245-96A1-35D47051B7F5}"/>
              </a:ext>
            </a:extLst>
          </p:cNvPr>
          <p:cNvSpPr>
            <a:spLocks noGrp="1"/>
          </p:cNvSpPr>
          <p:nvPr>
            <p:ph type="dt" sz="half" idx="10"/>
          </p:nvPr>
        </p:nvSpPr>
        <p:spPr/>
        <p:txBody>
          <a:bodyPr/>
          <a:lstStyle/>
          <a:p>
            <a:fld id="{35BF7095-D912-7445-9DA2-9A4B9A9E9477}" type="datetimeFigureOut">
              <a:rPr lang="de-DE" smtClean="0"/>
              <a:t>08.03.20</a:t>
            </a:fld>
            <a:endParaRPr lang="de-DE"/>
          </a:p>
        </p:txBody>
      </p:sp>
      <p:sp>
        <p:nvSpPr>
          <p:cNvPr id="6" name="Footer Placeholder 5">
            <a:extLst>
              <a:ext uri="{FF2B5EF4-FFF2-40B4-BE49-F238E27FC236}">
                <a16:creationId xmlns:a16="http://schemas.microsoft.com/office/drawing/2014/main" id="{75419691-8919-C34E-B71B-D3A123231B5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DBA76F6-0CEA-4046-A4DB-6E3EAAC71AF7}"/>
              </a:ext>
            </a:extLst>
          </p:cNvPr>
          <p:cNvSpPr>
            <a:spLocks noGrp="1"/>
          </p:cNvSpPr>
          <p:nvPr>
            <p:ph type="sldNum" sz="quarter" idx="12"/>
          </p:nvPr>
        </p:nvSpPr>
        <p:spPr/>
        <p:txBody>
          <a:bodyPr/>
          <a:lstStyle/>
          <a:p>
            <a:fld id="{B841F91A-324E-214A-A553-8C01A1C4C023}" type="slidenum">
              <a:rPr lang="de-DE" smtClean="0"/>
              <a:t>‹#›</a:t>
            </a:fld>
            <a:endParaRPr lang="de-DE"/>
          </a:p>
        </p:txBody>
      </p:sp>
    </p:spTree>
    <p:extLst>
      <p:ext uri="{BB962C8B-B14F-4D97-AF65-F5344CB8AC3E}">
        <p14:creationId xmlns:p14="http://schemas.microsoft.com/office/powerpoint/2010/main" val="601564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CA7B2-CBC7-A246-A857-793CA2B11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de-DE"/>
          </a:p>
        </p:txBody>
      </p:sp>
      <p:sp>
        <p:nvSpPr>
          <p:cNvPr id="3" name="Text Placeholder 2">
            <a:extLst>
              <a:ext uri="{FF2B5EF4-FFF2-40B4-BE49-F238E27FC236}">
                <a16:creationId xmlns:a16="http://schemas.microsoft.com/office/drawing/2014/main" id="{CD7DF1F2-B8A7-154E-867D-178CB6ED58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E8740C58-4A03-5C4A-A80E-BB5EF9EF94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F7095-D912-7445-9DA2-9A4B9A9E9477}" type="datetimeFigureOut">
              <a:rPr lang="de-DE" smtClean="0"/>
              <a:t>08.03.20</a:t>
            </a:fld>
            <a:endParaRPr lang="de-DE"/>
          </a:p>
        </p:txBody>
      </p:sp>
      <p:sp>
        <p:nvSpPr>
          <p:cNvPr id="5" name="Footer Placeholder 4">
            <a:extLst>
              <a:ext uri="{FF2B5EF4-FFF2-40B4-BE49-F238E27FC236}">
                <a16:creationId xmlns:a16="http://schemas.microsoft.com/office/drawing/2014/main" id="{65830614-788E-5D4E-965D-520BC5CC8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37B5C28-F12F-8945-BEE7-2C697BDD80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1F91A-324E-214A-A553-8C01A1C4C023}" type="slidenum">
              <a:rPr lang="de-DE" smtClean="0"/>
              <a:t>‹#›</a:t>
            </a:fld>
            <a:endParaRPr lang="de-DE"/>
          </a:p>
        </p:txBody>
      </p:sp>
    </p:spTree>
    <p:extLst>
      <p:ext uri="{BB962C8B-B14F-4D97-AF65-F5344CB8AC3E}">
        <p14:creationId xmlns:p14="http://schemas.microsoft.com/office/powerpoint/2010/main" val="379641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loud.google.com/bigquery/docs/reference/libraries#client-libraries-install-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loud.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629C-E6C5-B242-AB91-B79ED20D90EA}"/>
              </a:ext>
            </a:extLst>
          </p:cNvPr>
          <p:cNvSpPr>
            <a:spLocks noGrp="1"/>
          </p:cNvSpPr>
          <p:nvPr>
            <p:ph type="ctrTitle"/>
          </p:nvPr>
        </p:nvSpPr>
        <p:spPr/>
        <p:txBody>
          <a:bodyPr/>
          <a:lstStyle/>
          <a:p>
            <a:r>
              <a:rPr lang="de-DE" dirty="0"/>
              <a:t>Big </a:t>
            </a:r>
            <a:r>
              <a:rPr lang="de-DE" dirty="0" err="1"/>
              <a:t>Scale</a:t>
            </a:r>
            <a:r>
              <a:rPr lang="de-DE" dirty="0"/>
              <a:t> Analytics</a:t>
            </a:r>
          </a:p>
        </p:txBody>
      </p:sp>
      <p:sp>
        <p:nvSpPr>
          <p:cNvPr id="3" name="Subtitle 2">
            <a:extLst>
              <a:ext uri="{FF2B5EF4-FFF2-40B4-BE49-F238E27FC236}">
                <a16:creationId xmlns:a16="http://schemas.microsoft.com/office/drawing/2014/main" id="{B31CB114-6FA6-F14E-98C1-996F4FAB20D1}"/>
              </a:ext>
            </a:extLst>
          </p:cNvPr>
          <p:cNvSpPr>
            <a:spLocks noGrp="1"/>
          </p:cNvSpPr>
          <p:nvPr>
            <p:ph type="subTitle" idx="1"/>
          </p:nvPr>
        </p:nvSpPr>
        <p:spPr/>
        <p:txBody>
          <a:bodyPr/>
          <a:lstStyle/>
          <a:p>
            <a:r>
              <a:rPr lang="en-US" dirty="0"/>
              <a:t>Week</a:t>
            </a:r>
            <a:r>
              <a:rPr lang="de-DE" dirty="0"/>
              <a:t> 4: </a:t>
            </a:r>
            <a:r>
              <a:rPr lang="de-DE" dirty="0" err="1"/>
              <a:t>How</a:t>
            </a:r>
            <a:r>
              <a:rPr lang="de-DE" dirty="0"/>
              <a:t> </a:t>
            </a:r>
            <a:r>
              <a:rPr lang="de-DE" dirty="0" err="1"/>
              <a:t>to</a:t>
            </a:r>
            <a:r>
              <a:rPr lang="de-DE" dirty="0"/>
              <a:t> </a:t>
            </a:r>
            <a:r>
              <a:rPr lang="de-DE" dirty="0" err="1"/>
              <a:t>use</a:t>
            </a:r>
            <a:r>
              <a:rPr lang="de-DE" dirty="0"/>
              <a:t> </a:t>
            </a:r>
            <a:r>
              <a:rPr lang="de-DE" dirty="0" err="1"/>
              <a:t>BigQuery</a:t>
            </a:r>
            <a:r>
              <a:rPr lang="de-DE" dirty="0"/>
              <a:t> </a:t>
            </a:r>
            <a:r>
              <a:rPr lang="de-DE" dirty="0" err="1"/>
              <a:t>from</a:t>
            </a:r>
            <a:r>
              <a:rPr lang="de-DE" dirty="0"/>
              <a:t> Google </a:t>
            </a:r>
            <a:r>
              <a:rPr lang="de-DE" dirty="0" err="1"/>
              <a:t>cloud</a:t>
            </a:r>
            <a:endParaRPr lang="de-DE" dirty="0"/>
          </a:p>
        </p:txBody>
      </p:sp>
    </p:spTree>
    <p:extLst>
      <p:ext uri="{BB962C8B-B14F-4D97-AF65-F5344CB8AC3E}">
        <p14:creationId xmlns:p14="http://schemas.microsoft.com/office/powerpoint/2010/main" val="2473381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1A1E-4265-524E-88E0-4A039E5BDC44}"/>
              </a:ext>
            </a:extLst>
          </p:cNvPr>
          <p:cNvSpPr>
            <a:spLocks noGrp="1"/>
          </p:cNvSpPr>
          <p:nvPr>
            <p:ph type="title"/>
          </p:nvPr>
        </p:nvSpPr>
        <p:spPr/>
        <p:txBody>
          <a:bodyPr/>
          <a:lstStyle/>
          <a:p>
            <a:r>
              <a:rPr lang="en-US" dirty="0"/>
              <a:t>Create table</a:t>
            </a:r>
          </a:p>
        </p:txBody>
      </p:sp>
      <p:pic>
        <p:nvPicPr>
          <p:cNvPr id="5" name="Content Placeholder 4" descr="A screenshot of a social media post&#10;&#10;Description automatically generated">
            <a:extLst>
              <a:ext uri="{FF2B5EF4-FFF2-40B4-BE49-F238E27FC236}">
                <a16:creationId xmlns:a16="http://schemas.microsoft.com/office/drawing/2014/main" id="{C0540649-2D6C-8A4A-9C87-7AC3502E636D}"/>
              </a:ext>
            </a:extLst>
          </p:cNvPr>
          <p:cNvPicPr>
            <a:picLocks noGrp="1" noChangeAspect="1"/>
          </p:cNvPicPr>
          <p:nvPr>
            <p:ph idx="1"/>
          </p:nvPr>
        </p:nvPicPr>
        <p:blipFill>
          <a:blip r:embed="rId2"/>
          <a:stretch>
            <a:fillRect/>
          </a:stretch>
        </p:blipFill>
        <p:spPr>
          <a:xfrm>
            <a:off x="915060" y="2141537"/>
            <a:ext cx="10438740" cy="4351338"/>
          </a:xfrm>
        </p:spPr>
      </p:pic>
      <p:sp>
        <p:nvSpPr>
          <p:cNvPr id="6" name="TextBox 5">
            <a:extLst>
              <a:ext uri="{FF2B5EF4-FFF2-40B4-BE49-F238E27FC236}">
                <a16:creationId xmlns:a16="http://schemas.microsoft.com/office/drawing/2014/main" id="{052B53CB-580E-3D41-891F-1F79C387DE6F}"/>
              </a:ext>
            </a:extLst>
          </p:cNvPr>
          <p:cNvSpPr txBox="1"/>
          <p:nvPr/>
        </p:nvSpPr>
        <p:spPr>
          <a:xfrm>
            <a:off x="915060" y="1387947"/>
            <a:ext cx="10266405" cy="400110"/>
          </a:xfrm>
          <a:prstGeom prst="rect">
            <a:avLst/>
          </a:prstGeom>
          <a:noFill/>
        </p:spPr>
        <p:txBody>
          <a:bodyPr wrap="square" rtlCol="0">
            <a:spAutoFit/>
          </a:bodyPr>
          <a:lstStyle/>
          <a:p>
            <a:r>
              <a:rPr lang="en-US" sz="2000" dirty="0"/>
              <a:t>Click on the dataset you just created. Then click on CREAT TABLE to upload a csv file.</a:t>
            </a:r>
          </a:p>
        </p:txBody>
      </p:sp>
      <p:sp>
        <p:nvSpPr>
          <p:cNvPr id="7" name="Down Arrow 6">
            <a:extLst>
              <a:ext uri="{FF2B5EF4-FFF2-40B4-BE49-F238E27FC236}">
                <a16:creationId xmlns:a16="http://schemas.microsoft.com/office/drawing/2014/main" id="{ECBABEF1-B2C1-834F-9285-C522B48F4439}"/>
              </a:ext>
            </a:extLst>
          </p:cNvPr>
          <p:cNvSpPr/>
          <p:nvPr/>
        </p:nvSpPr>
        <p:spPr>
          <a:xfrm>
            <a:off x="7339914" y="4732638"/>
            <a:ext cx="234778" cy="737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21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3D6B-498B-CB46-8658-FACBA7507DDE}"/>
              </a:ext>
            </a:extLst>
          </p:cNvPr>
          <p:cNvSpPr>
            <a:spLocks noGrp="1"/>
          </p:cNvSpPr>
          <p:nvPr>
            <p:ph type="title"/>
          </p:nvPr>
        </p:nvSpPr>
        <p:spPr/>
        <p:txBody>
          <a:bodyPr/>
          <a:lstStyle/>
          <a:p>
            <a:r>
              <a:rPr lang="en-US" dirty="0"/>
              <a:t>Create table	: World cup data		</a:t>
            </a:r>
          </a:p>
        </p:txBody>
      </p:sp>
      <p:sp>
        <p:nvSpPr>
          <p:cNvPr id="3" name="Content Placeholder 2">
            <a:extLst>
              <a:ext uri="{FF2B5EF4-FFF2-40B4-BE49-F238E27FC236}">
                <a16:creationId xmlns:a16="http://schemas.microsoft.com/office/drawing/2014/main" id="{EBF47EBB-5C8A-D141-85C2-AE73A00B62D3}"/>
              </a:ext>
            </a:extLst>
          </p:cNvPr>
          <p:cNvSpPr>
            <a:spLocks noGrp="1"/>
          </p:cNvSpPr>
          <p:nvPr>
            <p:ph idx="1"/>
          </p:nvPr>
        </p:nvSpPr>
        <p:spPr/>
        <p:txBody>
          <a:bodyPr/>
          <a:lstStyle/>
          <a:p>
            <a:r>
              <a:rPr lang="en-US" dirty="0"/>
              <a:t>You can upload different formats like csv, json, etc.</a:t>
            </a:r>
          </a:p>
          <a:p>
            <a:r>
              <a:rPr lang="en-US" dirty="0"/>
              <a:t>The schema could be automatically inferred by </a:t>
            </a:r>
            <a:r>
              <a:rPr lang="en-US" dirty="0" err="1"/>
              <a:t>BigQuery</a:t>
            </a:r>
            <a:r>
              <a:rPr lang="en-US" dirty="0"/>
              <a:t>, however if there are problems then you would probably need to specify the schema</a:t>
            </a:r>
          </a:p>
          <a:p>
            <a:r>
              <a:rPr lang="en-US" dirty="0"/>
              <a:t>As an example try to upload the </a:t>
            </a:r>
            <a:r>
              <a:rPr lang="en-US" dirty="0" err="1"/>
              <a:t>Teams.csv</a:t>
            </a:r>
            <a:r>
              <a:rPr lang="en-US" dirty="0"/>
              <a:t> and </a:t>
            </a:r>
            <a:r>
              <a:rPr lang="en-US" dirty="0" err="1"/>
              <a:t>Players.csv</a:t>
            </a:r>
            <a:r>
              <a:rPr lang="en-US" dirty="0"/>
              <a:t> from previous week and create two tables under the dataset you made</a:t>
            </a:r>
          </a:p>
          <a:p>
            <a:r>
              <a:rPr lang="en-US" dirty="0"/>
              <a:t>Try to run some queries on these tables</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F90D8BC6-36B4-5749-BF2D-0A8DC9BDF6D7}"/>
              </a:ext>
            </a:extLst>
          </p:cNvPr>
          <p:cNvPicPr>
            <a:picLocks noChangeAspect="1"/>
          </p:cNvPicPr>
          <p:nvPr/>
        </p:nvPicPr>
        <p:blipFill rotWithShape="1">
          <a:blip r:embed="rId2"/>
          <a:srcRect t="39206"/>
          <a:stretch/>
        </p:blipFill>
        <p:spPr>
          <a:xfrm>
            <a:off x="2313545" y="5090984"/>
            <a:ext cx="7564909" cy="1689714"/>
          </a:xfrm>
          <a:prstGeom prst="rect">
            <a:avLst/>
          </a:prstGeom>
        </p:spPr>
      </p:pic>
    </p:spTree>
    <p:extLst>
      <p:ext uri="{BB962C8B-B14F-4D97-AF65-F5344CB8AC3E}">
        <p14:creationId xmlns:p14="http://schemas.microsoft.com/office/powerpoint/2010/main" val="294033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30C-48C7-C643-915F-42133B35B5B2}"/>
              </a:ext>
            </a:extLst>
          </p:cNvPr>
          <p:cNvSpPr>
            <a:spLocks noGrp="1"/>
          </p:cNvSpPr>
          <p:nvPr>
            <p:ph type="title"/>
          </p:nvPr>
        </p:nvSpPr>
        <p:spPr/>
        <p:txBody>
          <a:bodyPr/>
          <a:lstStyle/>
          <a:p>
            <a:r>
              <a:rPr lang="en-US" dirty="0"/>
              <a:t>Access </a:t>
            </a:r>
            <a:r>
              <a:rPr lang="en-US" dirty="0" err="1"/>
              <a:t>BigQuery</a:t>
            </a:r>
            <a:r>
              <a:rPr lang="en-US" dirty="0"/>
              <a:t> tables from Python</a:t>
            </a:r>
          </a:p>
        </p:txBody>
      </p:sp>
      <p:sp>
        <p:nvSpPr>
          <p:cNvPr id="3" name="Content Placeholder 2">
            <a:extLst>
              <a:ext uri="{FF2B5EF4-FFF2-40B4-BE49-F238E27FC236}">
                <a16:creationId xmlns:a16="http://schemas.microsoft.com/office/drawing/2014/main" id="{8A52AED7-4D88-6D40-84D5-A610C3E88C3C}"/>
              </a:ext>
            </a:extLst>
          </p:cNvPr>
          <p:cNvSpPr>
            <a:spLocks noGrp="1"/>
          </p:cNvSpPr>
          <p:nvPr>
            <p:ph idx="1"/>
          </p:nvPr>
        </p:nvSpPr>
        <p:spPr/>
        <p:txBody>
          <a:bodyPr>
            <a:normAutofit lnSpcReduction="10000"/>
          </a:bodyPr>
          <a:lstStyle/>
          <a:p>
            <a:pPr marL="0" indent="0">
              <a:buNone/>
            </a:pPr>
            <a:r>
              <a:rPr lang="en-US" dirty="0"/>
              <a:t>In </a:t>
            </a:r>
            <a:r>
              <a:rPr lang="en-US" dirty="0" err="1"/>
              <a:t>Colab</a:t>
            </a:r>
            <a:r>
              <a:rPr lang="en-US" dirty="0"/>
              <a:t>:</a:t>
            </a:r>
          </a:p>
          <a:p>
            <a:r>
              <a:rPr lang="en-US" dirty="0"/>
              <a:t>You need to use the </a:t>
            </a:r>
            <a:r>
              <a:rPr lang="en-US" dirty="0" err="1"/>
              <a:t>google.cloud</a:t>
            </a:r>
            <a:r>
              <a:rPr lang="en-US" dirty="0"/>
              <a:t> package (already available in </a:t>
            </a:r>
            <a:r>
              <a:rPr lang="en-US" dirty="0" err="1"/>
              <a:t>colab</a:t>
            </a:r>
            <a:r>
              <a:rPr lang="en-US" dirty="0"/>
              <a:t>)</a:t>
            </a:r>
          </a:p>
          <a:p>
            <a:r>
              <a:rPr lang="en-US" dirty="0"/>
              <a:t>You would also need to give your credentials. It is easy to do this in </a:t>
            </a:r>
            <a:r>
              <a:rPr lang="en-US" dirty="0" err="1"/>
              <a:t>colab</a:t>
            </a:r>
            <a:r>
              <a:rPr lang="en-US" dirty="0"/>
              <a:t>. Run the following code:</a:t>
            </a:r>
          </a:p>
          <a:p>
            <a:endParaRPr lang="en-US" dirty="0"/>
          </a:p>
          <a:p>
            <a:endParaRPr lang="en-US" dirty="0"/>
          </a:p>
          <a:p>
            <a:r>
              <a:rPr lang="en-US" dirty="0"/>
              <a:t>You will be redirected to a page (and possibly you need to sign in to your google account). There is a key there, just copy it and paste it in </a:t>
            </a:r>
            <a:r>
              <a:rPr lang="en-US" dirty="0" err="1"/>
              <a:t>colab</a:t>
            </a:r>
            <a:r>
              <a:rPr lang="en-US" dirty="0"/>
              <a:t> in the box that appeared by running the above code.</a:t>
            </a:r>
          </a:p>
          <a:p>
            <a:r>
              <a:rPr lang="en-US" dirty="0"/>
              <a:t>You’re all set to connect to </a:t>
            </a:r>
            <a:r>
              <a:rPr lang="en-US" dirty="0" err="1"/>
              <a:t>BigQuery</a:t>
            </a:r>
            <a:r>
              <a:rPr lang="en-US" dirty="0"/>
              <a:t> client</a:t>
            </a:r>
          </a:p>
        </p:txBody>
      </p:sp>
      <p:pic>
        <p:nvPicPr>
          <p:cNvPr id="5" name="Picture 4" descr="A picture containing bird, table&#10;&#10;Description automatically generated">
            <a:extLst>
              <a:ext uri="{FF2B5EF4-FFF2-40B4-BE49-F238E27FC236}">
                <a16:creationId xmlns:a16="http://schemas.microsoft.com/office/drawing/2014/main" id="{9440994D-4C8C-4645-95CD-A6F414FBD08B}"/>
              </a:ext>
            </a:extLst>
          </p:cNvPr>
          <p:cNvPicPr>
            <a:picLocks noChangeAspect="1"/>
          </p:cNvPicPr>
          <p:nvPr/>
        </p:nvPicPr>
        <p:blipFill>
          <a:blip r:embed="rId2"/>
          <a:stretch>
            <a:fillRect/>
          </a:stretch>
        </p:blipFill>
        <p:spPr>
          <a:xfrm>
            <a:off x="4188426" y="3518694"/>
            <a:ext cx="3543300" cy="965200"/>
          </a:xfrm>
          <a:prstGeom prst="rect">
            <a:avLst/>
          </a:prstGeom>
        </p:spPr>
      </p:pic>
    </p:spTree>
    <p:extLst>
      <p:ext uri="{BB962C8B-B14F-4D97-AF65-F5344CB8AC3E}">
        <p14:creationId xmlns:p14="http://schemas.microsoft.com/office/powerpoint/2010/main" val="19110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68927-A857-8F43-9D14-CD5326BC3F3A}"/>
              </a:ext>
            </a:extLst>
          </p:cNvPr>
          <p:cNvSpPr>
            <a:spLocks noGrp="1"/>
          </p:cNvSpPr>
          <p:nvPr>
            <p:ph type="title"/>
          </p:nvPr>
        </p:nvSpPr>
        <p:spPr/>
        <p:txBody>
          <a:bodyPr/>
          <a:lstStyle/>
          <a:p>
            <a:r>
              <a:rPr lang="en-US" dirty="0"/>
              <a:t>Access </a:t>
            </a:r>
            <a:r>
              <a:rPr lang="en-US" dirty="0" err="1"/>
              <a:t>BigQuery</a:t>
            </a:r>
            <a:r>
              <a:rPr lang="en-US" dirty="0"/>
              <a:t> tables from Python</a:t>
            </a:r>
          </a:p>
        </p:txBody>
      </p:sp>
      <p:sp>
        <p:nvSpPr>
          <p:cNvPr id="3" name="Content Placeholder 2">
            <a:extLst>
              <a:ext uri="{FF2B5EF4-FFF2-40B4-BE49-F238E27FC236}">
                <a16:creationId xmlns:a16="http://schemas.microsoft.com/office/drawing/2014/main" id="{3138000A-3BB8-AE49-A8B1-464386E92329}"/>
              </a:ext>
            </a:extLst>
          </p:cNvPr>
          <p:cNvSpPr>
            <a:spLocks noGrp="1"/>
          </p:cNvSpPr>
          <p:nvPr>
            <p:ph idx="1"/>
          </p:nvPr>
        </p:nvSpPr>
        <p:spPr/>
        <p:txBody>
          <a:bodyPr>
            <a:normAutofit fontScale="92500"/>
          </a:bodyPr>
          <a:lstStyle/>
          <a:p>
            <a:pPr marL="0" indent="0">
              <a:buNone/>
            </a:pPr>
            <a:r>
              <a:rPr lang="en-US" dirty="0"/>
              <a:t>In your local machine:</a:t>
            </a:r>
          </a:p>
          <a:p>
            <a:r>
              <a:rPr lang="en-US" dirty="0"/>
              <a:t>Follow the instruction </a:t>
            </a:r>
            <a:r>
              <a:rPr lang="en-US" dirty="0">
                <a:hlinkClick r:id="rId2"/>
              </a:rPr>
              <a:t>here</a:t>
            </a:r>
            <a:r>
              <a:rPr lang="en-US" dirty="0"/>
              <a:t> to install the client library and setting up the authentication.</a:t>
            </a:r>
          </a:p>
          <a:p>
            <a:r>
              <a:rPr lang="en-US" dirty="0"/>
              <a:t>Edit the `</a:t>
            </a:r>
            <a:r>
              <a:rPr lang="en-US" dirty="0" err="1"/>
              <a:t>bash_profile</a:t>
            </a:r>
            <a:r>
              <a:rPr lang="en-US" dirty="0"/>
              <a:t>` file in mac (or `.</a:t>
            </a:r>
            <a:r>
              <a:rPr lang="en-US" dirty="0" err="1"/>
              <a:t>bash_rc</a:t>
            </a:r>
            <a:r>
              <a:rPr lang="en-US" dirty="0"/>
              <a:t>` file in </a:t>
            </a:r>
            <a:r>
              <a:rPr lang="en-US" dirty="0" err="1"/>
              <a:t>linux</a:t>
            </a:r>
            <a:r>
              <a:rPr lang="en-US" dirty="0"/>
              <a:t>) and add the line below to it. Instead of ‘[PATH]’, enter the path to the json file you just downloaded (which contain your credentials)</a:t>
            </a:r>
          </a:p>
          <a:p>
            <a:pPr marL="0" indent="0" algn="ctr">
              <a:buNone/>
            </a:pPr>
            <a:r>
              <a:rPr lang="de-CH" dirty="0" err="1">
                <a:effectLst/>
              </a:rPr>
              <a:t>export</a:t>
            </a:r>
            <a:r>
              <a:rPr lang="de-CH" dirty="0">
                <a:effectLst/>
              </a:rPr>
              <a:t> GOOGLE_APPLICATION_CREDENTIALS=</a:t>
            </a:r>
            <a:r>
              <a:rPr lang="de-CH" dirty="0"/>
              <a:t>"[PATH]"</a:t>
            </a:r>
            <a:endParaRPr lang="en-US" dirty="0"/>
          </a:p>
          <a:p>
            <a:r>
              <a:rPr lang="en-US" dirty="0"/>
              <a:t>Save your changes and do `source .</a:t>
            </a:r>
            <a:r>
              <a:rPr lang="en-US" dirty="0" err="1"/>
              <a:t>bash_profile</a:t>
            </a:r>
            <a:r>
              <a:rPr lang="en-US" dirty="0"/>
              <a:t>` to apply the changes.</a:t>
            </a:r>
          </a:p>
          <a:p>
            <a:r>
              <a:rPr lang="en-US" dirty="0"/>
              <a:t>Make sure to run your python script or </a:t>
            </a:r>
            <a:r>
              <a:rPr lang="en-US" dirty="0" err="1"/>
              <a:t>jupyter</a:t>
            </a:r>
            <a:r>
              <a:rPr lang="en-US" dirty="0"/>
              <a:t> notebook from the same shell that you create the above environment variable</a:t>
            </a:r>
          </a:p>
        </p:txBody>
      </p:sp>
    </p:spTree>
    <p:extLst>
      <p:ext uri="{BB962C8B-B14F-4D97-AF65-F5344CB8AC3E}">
        <p14:creationId xmlns:p14="http://schemas.microsoft.com/office/powerpoint/2010/main" val="2213850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EA98-1354-3841-B768-7E8735804805}"/>
              </a:ext>
            </a:extLst>
          </p:cNvPr>
          <p:cNvSpPr>
            <a:spLocks noGrp="1"/>
          </p:cNvSpPr>
          <p:nvPr>
            <p:ph type="title"/>
          </p:nvPr>
        </p:nvSpPr>
        <p:spPr/>
        <p:txBody>
          <a:bodyPr/>
          <a:lstStyle/>
          <a:p>
            <a:r>
              <a:rPr lang="en-US" dirty="0"/>
              <a:t>Practice yourself!</a:t>
            </a:r>
          </a:p>
        </p:txBody>
      </p:sp>
      <p:sp>
        <p:nvSpPr>
          <p:cNvPr id="3" name="Content Placeholder 2">
            <a:extLst>
              <a:ext uri="{FF2B5EF4-FFF2-40B4-BE49-F238E27FC236}">
                <a16:creationId xmlns:a16="http://schemas.microsoft.com/office/drawing/2014/main" id="{B1DC07FC-C6E2-324C-9EEF-525DBEAB0FEC}"/>
              </a:ext>
            </a:extLst>
          </p:cNvPr>
          <p:cNvSpPr>
            <a:spLocks noGrp="1"/>
          </p:cNvSpPr>
          <p:nvPr>
            <p:ph idx="1"/>
          </p:nvPr>
        </p:nvSpPr>
        <p:spPr/>
        <p:txBody>
          <a:bodyPr/>
          <a:lstStyle/>
          <a:p>
            <a:r>
              <a:rPr lang="en-US" dirty="0"/>
              <a:t>Go to the </a:t>
            </a:r>
            <a:r>
              <a:rPr lang="en-US" dirty="0" err="1"/>
              <a:t>Github</a:t>
            </a:r>
            <a:r>
              <a:rPr lang="en-US" dirty="0"/>
              <a:t> page of the course and work on the “</a:t>
            </a:r>
            <a:r>
              <a:rPr lang="en-US" dirty="0" err="1"/>
              <a:t>BigQuery</a:t>
            </a:r>
            <a:r>
              <a:rPr lang="en-US" dirty="0"/>
              <a:t>” notebook under the week 4 folder.</a:t>
            </a:r>
          </a:p>
        </p:txBody>
      </p:sp>
    </p:spTree>
    <p:extLst>
      <p:ext uri="{BB962C8B-B14F-4D97-AF65-F5344CB8AC3E}">
        <p14:creationId xmlns:p14="http://schemas.microsoft.com/office/powerpoint/2010/main" val="29281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8E49-AFE2-6B46-A55F-73300674A68F}"/>
              </a:ext>
            </a:extLst>
          </p:cNvPr>
          <p:cNvSpPr>
            <a:spLocks noGrp="1"/>
          </p:cNvSpPr>
          <p:nvPr>
            <p:ph type="title"/>
          </p:nvPr>
        </p:nvSpPr>
        <p:spPr/>
        <p:txBody>
          <a:bodyPr/>
          <a:lstStyle/>
          <a:p>
            <a:r>
              <a:rPr lang="de-DE" dirty="0"/>
              <a:t>Create an </a:t>
            </a:r>
            <a:r>
              <a:rPr lang="de-DE" dirty="0" err="1"/>
              <a:t>account</a:t>
            </a:r>
            <a:r>
              <a:rPr lang="de-DE" dirty="0"/>
              <a:t> on </a:t>
            </a:r>
            <a:r>
              <a:rPr lang="de-DE" dirty="0" err="1"/>
              <a:t>google</a:t>
            </a:r>
            <a:r>
              <a:rPr lang="de-DE" dirty="0"/>
              <a:t> </a:t>
            </a:r>
            <a:r>
              <a:rPr lang="de-DE" dirty="0" err="1"/>
              <a:t>cloud</a:t>
            </a:r>
            <a:endParaRPr lang="de-DE" dirty="0"/>
          </a:p>
        </p:txBody>
      </p:sp>
      <p:sp>
        <p:nvSpPr>
          <p:cNvPr id="3" name="Content Placeholder 2">
            <a:extLst>
              <a:ext uri="{FF2B5EF4-FFF2-40B4-BE49-F238E27FC236}">
                <a16:creationId xmlns:a16="http://schemas.microsoft.com/office/drawing/2014/main" id="{C5951284-7BCB-424C-8F69-FC93C11A176E}"/>
              </a:ext>
            </a:extLst>
          </p:cNvPr>
          <p:cNvSpPr>
            <a:spLocks noGrp="1"/>
          </p:cNvSpPr>
          <p:nvPr>
            <p:ph idx="1"/>
          </p:nvPr>
        </p:nvSpPr>
        <p:spPr/>
        <p:txBody>
          <a:bodyPr/>
          <a:lstStyle/>
          <a:p>
            <a:r>
              <a:rPr lang="de-DE" dirty="0"/>
              <a:t>Go </a:t>
            </a:r>
            <a:r>
              <a:rPr lang="de-DE" dirty="0" err="1"/>
              <a:t>to</a:t>
            </a:r>
            <a:r>
              <a:rPr lang="de-DE" dirty="0"/>
              <a:t> </a:t>
            </a:r>
            <a:r>
              <a:rPr lang="de-CH" dirty="0">
                <a:hlinkClick r:id="rId2"/>
              </a:rPr>
              <a:t>https://cloud.google.com/</a:t>
            </a:r>
            <a:r>
              <a:rPr lang="de-CH" dirty="0"/>
              <a:t> </a:t>
            </a:r>
            <a:r>
              <a:rPr lang="de-CH" dirty="0" err="1"/>
              <a:t>and</a:t>
            </a:r>
            <a:r>
              <a:rPr lang="de-CH" dirty="0"/>
              <a:t> </a:t>
            </a:r>
            <a:r>
              <a:rPr lang="de-CH" dirty="0" err="1"/>
              <a:t>create</a:t>
            </a:r>
            <a:r>
              <a:rPr lang="de-CH" dirty="0"/>
              <a:t> a </a:t>
            </a:r>
            <a:r>
              <a:rPr lang="de-CH" dirty="0" err="1"/>
              <a:t>new</a:t>
            </a:r>
            <a:r>
              <a:rPr lang="de-CH" dirty="0"/>
              <a:t> </a:t>
            </a:r>
            <a:r>
              <a:rPr lang="de-CH" dirty="0" err="1"/>
              <a:t>account</a:t>
            </a:r>
            <a:r>
              <a:rPr lang="de-CH" dirty="0"/>
              <a:t>. (</a:t>
            </a:r>
            <a:r>
              <a:rPr lang="de-CH" dirty="0" err="1"/>
              <a:t>you</a:t>
            </a:r>
            <a:r>
              <a:rPr lang="de-CH" dirty="0"/>
              <a:t> </a:t>
            </a:r>
            <a:r>
              <a:rPr lang="de-CH" dirty="0" err="1"/>
              <a:t>may</a:t>
            </a:r>
            <a:r>
              <a:rPr lang="de-CH" dirty="0"/>
              <a:t> </a:t>
            </a:r>
            <a:r>
              <a:rPr lang="de-CH" dirty="0" err="1"/>
              <a:t>use</a:t>
            </a:r>
            <a:r>
              <a:rPr lang="de-CH" dirty="0"/>
              <a:t> </a:t>
            </a:r>
            <a:r>
              <a:rPr lang="de-CH" dirty="0" err="1"/>
              <a:t>your</a:t>
            </a:r>
            <a:r>
              <a:rPr lang="de-CH" dirty="0"/>
              <a:t> </a:t>
            </a:r>
            <a:r>
              <a:rPr lang="de-CH" dirty="0" err="1"/>
              <a:t>existing</a:t>
            </a:r>
            <a:r>
              <a:rPr lang="de-CH" dirty="0"/>
              <a:t> Google </a:t>
            </a:r>
            <a:r>
              <a:rPr lang="de-CH" dirty="0" err="1"/>
              <a:t>account</a:t>
            </a:r>
            <a:r>
              <a:rPr lang="de-CH" dirty="0"/>
              <a:t>)</a:t>
            </a:r>
          </a:p>
          <a:p>
            <a:r>
              <a:rPr lang="de-CH" dirty="0" err="1"/>
              <a:t>Choose</a:t>
            </a:r>
            <a:r>
              <a:rPr lang="de-CH" dirty="0"/>
              <a:t> </a:t>
            </a:r>
            <a:r>
              <a:rPr lang="de-CH" dirty="0" err="1"/>
              <a:t>the</a:t>
            </a:r>
            <a:r>
              <a:rPr lang="de-CH" dirty="0"/>
              <a:t> </a:t>
            </a:r>
            <a:r>
              <a:rPr lang="de-CH" dirty="0" err="1"/>
              <a:t>free</a:t>
            </a:r>
            <a:r>
              <a:rPr lang="de-CH" dirty="0"/>
              <a:t> </a:t>
            </a:r>
            <a:r>
              <a:rPr lang="de-CH" dirty="0" err="1"/>
              <a:t>subscription</a:t>
            </a:r>
            <a:r>
              <a:rPr lang="de-CH" dirty="0"/>
              <a:t> plan</a:t>
            </a:r>
          </a:p>
          <a:p>
            <a:r>
              <a:rPr lang="de-CH" dirty="0" err="1"/>
              <a:t>You</a:t>
            </a:r>
            <a:r>
              <a:rPr lang="de-CH" dirty="0"/>
              <a:t> will </a:t>
            </a:r>
            <a:r>
              <a:rPr lang="de-CH" dirty="0" err="1"/>
              <a:t>get</a:t>
            </a:r>
            <a:r>
              <a:rPr lang="de-CH" dirty="0"/>
              <a:t> $300 </a:t>
            </a:r>
            <a:r>
              <a:rPr lang="de-CH" dirty="0" err="1"/>
              <a:t>credit</a:t>
            </a:r>
            <a:r>
              <a:rPr lang="de-CH" dirty="0"/>
              <a:t> </a:t>
            </a:r>
            <a:r>
              <a:rPr lang="de-CH" dirty="0" err="1"/>
              <a:t>for</a:t>
            </a:r>
            <a:r>
              <a:rPr lang="de-CH" dirty="0"/>
              <a:t> </a:t>
            </a:r>
            <a:r>
              <a:rPr lang="de-CH" dirty="0" err="1"/>
              <a:t>one</a:t>
            </a:r>
            <a:r>
              <a:rPr lang="de-CH" dirty="0"/>
              <a:t> </a:t>
            </a:r>
            <a:r>
              <a:rPr lang="de-CH" dirty="0" err="1"/>
              <a:t>year</a:t>
            </a:r>
            <a:endParaRPr lang="de-CH" dirty="0"/>
          </a:p>
          <a:p>
            <a:r>
              <a:rPr lang="de-CH" dirty="0" err="1"/>
              <a:t>You</a:t>
            </a:r>
            <a:r>
              <a:rPr lang="de-CH" dirty="0"/>
              <a:t> will </a:t>
            </a:r>
            <a:r>
              <a:rPr lang="de-CH" dirty="0" err="1"/>
              <a:t>be</a:t>
            </a:r>
            <a:r>
              <a:rPr lang="de-CH" dirty="0"/>
              <a:t> </a:t>
            </a:r>
            <a:r>
              <a:rPr lang="de-CH" dirty="0" err="1"/>
              <a:t>asked</a:t>
            </a:r>
            <a:r>
              <a:rPr lang="de-CH" dirty="0"/>
              <a:t> </a:t>
            </a:r>
            <a:r>
              <a:rPr lang="de-CH" dirty="0" err="1"/>
              <a:t>to</a:t>
            </a:r>
            <a:r>
              <a:rPr lang="de-CH" dirty="0"/>
              <a:t> </a:t>
            </a:r>
            <a:r>
              <a:rPr lang="de-CH" dirty="0" err="1"/>
              <a:t>enter</a:t>
            </a:r>
            <a:r>
              <a:rPr lang="de-CH" dirty="0"/>
              <a:t> </a:t>
            </a:r>
            <a:r>
              <a:rPr lang="de-CH" dirty="0" err="1"/>
              <a:t>your</a:t>
            </a:r>
            <a:r>
              <a:rPr lang="de-CH" dirty="0"/>
              <a:t> </a:t>
            </a:r>
            <a:r>
              <a:rPr lang="de-CH" dirty="0" err="1"/>
              <a:t>credit</a:t>
            </a:r>
            <a:r>
              <a:rPr lang="de-CH" dirty="0"/>
              <a:t> </a:t>
            </a:r>
            <a:r>
              <a:rPr lang="de-CH" dirty="0" err="1"/>
              <a:t>card</a:t>
            </a:r>
            <a:r>
              <a:rPr lang="de-CH" dirty="0"/>
              <a:t> </a:t>
            </a:r>
            <a:r>
              <a:rPr lang="de-CH" dirty="0" err="1"/>
              <a:t>info</a:t>
            </a:r>
            <a:r>
              <a:rPr lang="de-CH" dirty="0"/>
              <a:t>, but </a:t>
            </a:r>
            <a:r>
              <a:rPr lang="de-CH" dirty="0" err="1"/>
              <a:t>don’t</a:t>
            </a:r>
            <a:r>
              <a:rPr lang="de-CH" dirty="0"/>
              <a:t> </a:t>
            </a:r>
            <a:r>
              <a:rPr lang="de-CH" dirty="0" err="1"/>
              <a:t>worry</a:t>
            </a:r>
            <a:r>
              <a:rPr lang="de-CH" dirty="0"/>
              <a:t>! </a:t>
            </a:r>
            <a:r>
              <a:rPr lang="de-CH" dirty="0" err="1"/>
              <a:t>You</a:t>
            </a:r>
            <a:r>
              <a:rPr lang="de-CH" dirty="0"/>
              <a:t> </a:t>
            </a:r>
            <a:r>
              <a:rPr lang="de-CH" dirty="0" err="1"/>
              <a:t>won’t</a:t>
            </a:r>
            <a:r>
              <a:rPr lang="de-CH" dirty="0"/>
              <a:t> </a:t>
            </a:r>
            <a:r>
              <a:rPr lang="de-CH" dirty="0" err="1"/>
              <a:t>be</a:t>
            </a:r>
            <a:r>
              <a:rPr lang="de-CH" dirty="0"/>
              <a:t> </a:t>
            </a:r>
            <a:r>
              <a:rPr lang="de-CH" dirty="0" err="1"/>
              <a:t>charged</a:t>
            </a:r>
            <a:r>
              <a:rPr lang="de-CH" dirty="0"/>
              <a:t> </a:t>
            </a:r>
            <a:r>
              <a:rPr lang="de-CH" dirty="0" err="1"/>
              <a:t>unless</a:t>
            </a:r>
            <a:r>
              <a:rPr lang="de-CH" dirty="0"/>
              <a:t> </a:t>
            </a:r>
            <a:r>
              <a:rPr lang="de-CH" dirty="0" err="1"/>
              <a:t>you</a:t>
            </a:r>
            <a:r>
              <a:rPr lang="de-CH" dirty="0"/>
              <a:t> upgrade </a:t>
            </a:r>
            <a:r>
              <a:rPr lang="de-CH" dirty="0" err="1"/>
              <a:t>to</a:t>
            </a:r>
            <a:r>
              <a:rPr lang="de-CH" dirty="0"/>
              <a:t> a </a:t>
            </a:r>
            <a:r>
              <a:rPr lang="de-CH" dirty="0" err="1"/>
              <a:t>paid</a:t>
            </a:r>
            <a:r>
              <a:rPr lang="de-CH" dirty="0"/>
              <a:t> plan.</a:t>
            </a:r>
          </a:p>
          <a:p>
            <a:pPr marL="0" indent="0">
              <a:buNone/>
            </a:pPr>
            <a:endParaRPr lang="de-DE" dirty="0"/>
          </a:p>
        </p:txBody>
      </p:sp>
    </p:spTree>
    <p:extLst>
      <p:ext uri="{BB962C8B-B14F-4D97-AF65-F5344CB8AC3E}">
        <p14:creationId xmlns:p14="http://schemas.microsoft.com/office/powerpoint/2010/main" val="423532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22F1-F6C1-A04B-A887-1E8DD5043DB6}"/>
              </a:ext>
            </a:extLst>
          </p:cNvPr>
          <p:cNvSpPr>
            <a:spLocks noGrp="1"/>
          </p:cNvSpPr>
          <p:nvPr>
            <p:ph type="title"/>
          </p:nvPr>
        </p:nvSpPr>
        <p:spPr/>
        <p:txBody>
          <a:bodyPr/>
          <a:lstStyle/>
          <a:p>
            <a:r>
              <a:rPr lang="de-DE" dirty="0"/>
              <a:t>The web UI </a:t>
            </a:r>
            <a:r>
              <a:rPr lang="de-DE" dirty="0" err="1"/>
              <a:t>console</a:t>
            </a:r>
            <a:endParaRPr lang="de-DE" dirty="0"/>
          </a:p>
        </p:txBody>
      </p:sp>
      <p:sp>
        <p:nvSpPr>
          <p:cNvPr id="3" name="Content Placeholder 2">
            <a:extLst>
              <a:ext uri="{FF2B5EF4-FFF2-40B4-BE49-F238E27FC236}">
                <a16:creationId xmlns:a16="http://schemas.microsoft.com/office/drawing/2014/main" id="{C6D18636-0A96-434B-B442-E00798D94FEF}"/>
              </a:ext>
            </a:extLst>
          </p:cNvPr>
          <p:cNvSpPr>
            <a:spLocks noGrp="1"/>
          </p:cNvSpPr>
          <p:nvPr>
            <p:ph idx="1"/>
          </p:nvPr>
        </p:nvSpPr>
        <p:spPr/>
        <p:txBody>
          <a:bodyPr/>
          <a:lstStyle/>
          <a:p>
            <a:r>
              <a:rPr lang="de-DE" dirty="0"/>
              <a:t>After </a:t>
            </a:r>
            <a:r>
              <a:rPr lang="de-DE" dirty="0" err="1"/>
              <a:t>creating</a:t>
            </a:r>
            <a:r>
              <a:rPr lang="de-DE" dirty="0"/>
              <a:t> </a:t>
            </a:r>
            <a:r>
              <a:rPr lang="de-DE" dirty="0" err="1"/>
              <a:t>your</a:t>
            </a:r>
            <a:r>
              <a:rPr lang="de-DE" dirty="0"/>
              <a:t> </a:t>
            </a:r>
            <a:r>
              <a:rPr lang="de-DE" dirty="0" err="1"/>
              <a:t>account</a:t>
            </a:r>
            <a:r>
              <a:rPr lang="de-DE" dirty="0"/>
              <a:t> ,</a:t>
            </a:r>
            <a:br>
              <a:rPr lang="de-DE" dirty="0"/>
            </a:br>
            <a:r>
              <a:rPr lang="de-DE" dirty="0" err="1"/>
              <a:t>you</a:t>
            </a:r>
            <a:r>
              <a:rPr lang="de-DE" dirty="0"/>
              <a:t> </a:t>
            </a:r>
            <a:r>
              <a:rPr lang="de-DE" dirty="0" err="1"/>
              <a:t>can</a:t>
            </a:r>
            <a:r>
              <a:rPr lang="de-DE" dirty="0"/>
              <a:t> </a:t>
            </a:r>
            <a:r>
              <a:rPr lang="de-DE" dirty="0" err="1"/>
              <a:t>see</a:t>
            </a:r>
            <a:r>
              <a:rPr lang="de-DE" dirty="0"/>
              <a:t> </a:t>
            </a:r>
            <a:r>
              <a:rPr lang="de-DE" dirty="0" err="1"/>
              <a:t>the</a:t>
            </a:r>
            <a:r>
              <a:rPr lang="de-DE" dirty="0"/>
              <a:t> </a:t>
            </a:r>
            <a:r>
              <a:rPr lang="de-DE" dirty="0" err="1"/>
              <a:t>console</a:t>
            </a:r>
            <a:endParaRPr lang="de-DE" dirty="0"/>
          </a:p>
          <a:p>
            <a:r>
              <a:rPr lang="de-DE" dirty="0" err="1"/>
              <a:t>You</a:t>
            </a:r>
            <a:r>
              <a:rPr lang="de-DE" dirty="0"/>
              <a:t> </a:t>
            </a:r>
            <a:r>
              <a:rPr lang="de-DE" dirty="0" err="1"/>
              <a:t>can</a:t>
            </a:r>
            <a:r>
              <a:rPr lang="de-DE" dirty="0"/>
              <a:t> </a:t>
            </a:r>
            <a:r>
              <a:rPr lang="de-DE" dirty="0" err="1"/>
              <a:t>access</a:t>
            </a:r>
            <a:r>
              <a:rPr lang="de-DE" dirty="0"/>
              <a:t> </a:t>
            </a:r>
            <a:r>
              <a:rPr lang="de-DE" dirty="0" err="1"/>
              <a:t>several</a:t>
            </a:r>
            <a:r>
              <a:rPr lang="de-DE" dirty="0"/>
              <a:t> </a:t>
            </a:r>
            <a:r>
              <a:rPr lang="de-DE" dirty="0" err="1"/>
              <a:t>services</a:t>
            </a:r>
            <a:br>
              <a:rPr lang="de-DE" dirty="0"/>
            </a:br>
            <a:r>
              <a:rPr lang="de-DE" dirty="0" err="1"/>
              <a:t>from</a:t>
            </a:r>
            <a:r>
              <a:rPr lang="de-DE" dirty="0"/>
              <a:t> </a:t>
            </a:r>
            <a:r>
              <a:rPr lang="de-DE" dirty="0" err="1"/>
              <a:t>the</a:t>
            </a:r>
            <a:r>
              <a:rPr lang="de-DE" dirty="0"/>
              <a:t> </a:t>
            </a:r>
            <a:r>
              <a:rPr lang="de-DE" dirty="0" err="1"/>
              <a:t>panel</a:t>
            </a:r>
            <a:r>
              <a:rPr lang="de-DE" dirty="0"/>
              <a:t> on </a:t>
            </a:r>
            <a:r>
              <a:rPr lang="de-DE" dirty="0" err="1"/>
              <a:t>the</a:t>
            </a:r>
            <a:r>
              <a:rPr lang="de-DE" dirty="0"/>
              <a:t> </a:t>
            </a:r>
            <a:r>
              <a:rPr lang="de-DE" dirty="0" err="1"/>
              <a:t>left</a:t>
            </a:r>
            <a:endParaRPr lang="de-DE" dirty="0"/>
          </a:p>
          <a:p>
            <a:r>
              <a:rPr lang="en-US" dirty="0"/>
              <a:t>Try to play with this console</a:t>
            </a:r>
            <a:br>
              <a:rPr lang="en-US" dirty="0"/>
            </a:br>
            <a:r>
              <a:rPr lang="en-US" dirty="0"/>
              <a:t>a little bit!</a:t>
            </a:r>
          </a:p>
        </p:txBody>
      </p:sp>
      <p:pic>
        <p:nvPicPr>
          <p:cNvPr id="6" name="Picture 5" descr="A screenshot of a cell phone&#10;&#10;Description automatically generated">
            <a:extLst>
              <a:ext uri="{FF2B5EF4-FFF2-40B4-BE49-F238E27FC236}">
                <a16:creationId xmlns:a16="http://schemas.microsoft.com/office/drawing/2014/main" id="{BF02E536-FAD4-F74F-B677-04517C95EED1}"/>
              </a:ext>
            </a:extLst>
          </p:cNvPr>
          <p:cNvPicPr>
            <a:picLocks noChangeAspect="1"/>
          </p:cNvPicPr>
          <p:nvPr/>
        </p:nvPicPr>
        <p:blipFill>
          <a:blip r:embed="rId2"/>
          <a:stretch>
            <a:fillRect/>
          </a:stretch>
        </p:blipFill>
        <p:spPr>
          <a:xfrm>
            <a:off x="5671750" y="1154892"/>
            <a:ext cx="6520249" cy="5498728"/>
          </a:xfrm>
          <a:prstGeom prst="rect">
            <a:avLst/>
          </a:prstGeom>
        </p:spPr>
      </p:pic>
    </p:spTree>
    <p:extLst>
      <p:ext uri="{BB962C8B-B14F-4D97-AF65-F5344CB8AC3E}">
        <p14:creationId xmlns:p14="http://schemas.microsoft.com/office/powerpoint/2010/main" val="413696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DB72-3986-C243-A32A-7DED27821A73}"/>
              </a:ext>
            </a:extLst>
          </p:cNvPr>
          <p:cNvSpPr>
            <a:spLocks noGrp="1"/>
          </p:cNvSpPr>
          <p:nvPr>
            <p:ph type="title"/>
          </p:nvPr>
        </p:nvSpPr>
        <p:spPr/>
        <p:txBody>
          <a:bodyPr/>
          <a:lstStyle/>
          <a:p>
            <a:r>
              <a:rPr lang="en-US" dirty="0"/>
              <a:t>Big Query</a:t>
            </a:r>
          </a:p>
        </p:txBody>
      </p:sp>
      <p:sp>
        <p:nvSpPr>
          <p:cNvPr id="3" name="Content Placeholder 2">
            <a:extLst>
              <a:ext uri="{FF2B5EF4-FFF2-40B4-BE49-F238E27FC236}">
                <a16:creationId xmlns:a16="http://schemas.microsoft.com/office/drawing/2014/main" id="{CF0E2944-2E7C-DE47-B155-A3DA2C1D7F6F}"/>
              </a:ext>
            </a:extLst>
          </p:cNvPr>
          <p:cNvSpPr>
            <a:spLocks noGrp="1"/>
          </p:cNvSpPr>
          <p:nvPr>
            <p:ph idx="1"/>
          </p:nvPr>
        </p:nvSpPr>
        <p:spPr/>
        <p:txBody>
          <a:bodyPr/>
          <a:lstStyle/>
          <a:p>
            <a:r>
              <a:rPr lang="en-US" dirty="0"/>
              <a:t>From the panel on the left click on </a:t>
            </a:r>
            <a:r>
              <a:rPr lang="en-US" dirty="0" err="1"/>
              <a:t>BigQuery</a:t>
            </a:r>
            <a:r>
              <a:rPr lang="en-US" dirty="0"/>
              <a:t>. You will see a page like this:</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14ECD2E5-0E81-CB40-8CAF-6C6F5BFD6738}"/>
              </a:ext>
            </a:extLst>
          </p:cNvPr>
          <p:cNvPicPr>
            <a:picLocks noChangeAspect="1"/>
          </p:cNvPicPr>
          <p:nvPr/>
        </p:nvPicPr>
        <p:blipFill rotWithShape="1">
          <a:blip r:embed="rId2"/>
          <a:srcRect b="29936"/>
          <a:stretch/>
        </p:blipFill>
        <p:spPr>
          <a:xfrm>
            <a:off x="2743199" y="2414006"/>
            <a:ext cx="6368495" cy="3762957"/>
          </a:xfrm>
          <a:prstGeom prst="rect">
            <a:avLst/>
          </a:prstGeom>
        </p:spPr>
      </p:pic>
    </p:spTree>
    <p:extLst>
      <p:ext uri="{BB962C8B-B14F-4D97-AF65-F5344CB8AC3E}">
        <p14:creationId xmlns:p14="http://schemas.microsoft.com/office/powerpoint/2010/main" val="277989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AB68-D450-E54D-A906-A4F01354609D}"/>
              </a:ext>
            </a:extLst>
          </p:cNvPr>
          <p:cNvSpPr>
            <a:spLocks noGrp="1"/>
          </p:cNvSpPr>
          <p:nvPr>
            <p:ph type="title"/>
          </p:nvPr>
        </p:nvSpPr>
        <p:spPr>
          <a:xfrm>
            <a:off x="838200" y="340411"/>
            <a:ext cx="10515600" cy="1325563"/>
          </a:xfrm>
        </p:spPr>
        <p:txBody>
          <a:bodyPr/>
          <a:lstStyle/>
          <a:p>
            <a:r>
              <a:rPr lang="en-US" dirty="0"/>
              <a:t>Create you own project in </a:t>
            </a:r>
            <a:r>
              <a:rPr lang="en-US" dirty="0" err="1"/>
              <a:t>BigQuery</a:t>
            </a:r>
            <a:r>
              <a:rPr lang="en-US" dirty="0"/>
              <a:t>	</a:t>
            </a:r>
          </a:p>
        </p:txBody>
      </p:sp>
      <p:pic>
        <p:nvPicPr>
          <p:cNvPr id="5" name="Content Placeholder 4" descr="A screenshot of a cell phone&#10;&#10;Description automatically generated">
            <a:extLst>
              <a:ext uri="{FF2B5EF4-FFF2-40B4-BE49-F238E27FC236}">
                <a16:creationId xmlns:a16="http://schemas.microsoft.com/office/drawing/2014/main" id="{84640838-E6A4-7049-8DA2-13DA5DF83048}"/>
              </a:ext>
            </a:extLst>
          </p:cNvPr>
          <p:cNvPicPr>
            <a:picLocks noGrp="1" noChangeAspect="1"/>
          </p:cNvPicPr>
          <p:nvPr>
            <p:ph idx="1"/>
          </p:nvPr>
        </p:nvPicPr>
        <p:blipFill>
          <a:blip r:embed="rId2"/>
          <a:stretch>
            <a:fillRect/>
          </a:stretch>
        </p:blipFill>
        <p:spPr>
          <a:xfrm>
            <a:off x="5559563" y="1665974"/>
            <a:ext cx="6188569" cy="4351338"/>
          </a:xfrm>
        </p:spPr>
      </p:pic>
      <p:sp>
        <p:nvSpPr>
          <p:cNvPr id="8" name="Up Arrow 7">
            <a:extLst>
              <a:ext uri="{FF2B5EF4-FFF2-40B4-BE49-F238E27FC236}">
                <a16:creationId xmlns:a16="http://schemas.microsoft.com/office/drawing/2014/main" id="{F72E4DC6-AA93-C64A-85FD-48E0B5A51083}"/>
              </a:ext>
            </a:extLst>
          </p:cNvPr>
          <p:cNvSpPr/>
          <p:nvPr/>
        </p:nvSpPr>
        <p:spPr>
          <a:xfrm rot="19591301">
            <a:off x="8499824" y="1939760"/>
            <a:ext cx="308043" cy="8453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180B464-1AAE-224E-925D-24A979585430}"/>
              </a:ext>
            </a:extLst>
          </p:cNvPr>
          <p:cNvSpPr txBox="1"/>
          <p:nvPr/>
        </p:nvSpPr>
        <p:spPr>
          <a:xfrm>
            <a:off x="1053355" y="1625651"/>
            <a:ext cx="4361935"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On the top left you can see the project name which is set by default. But you can make your own project. Just click on it and then in the window that pops up select New Project.</a:t>
            </a:r>
          </a:p>
        </p:txBody>
      </p:sp>
    </p:spTree>
    <p:extLst>
      <p:ext uri="{BB962C8B-B14F-4D97-AF65-F5344CB8AC3E}">
        <p14:creationId xmlns:p14="http://schemas.microsoft.com/office/powerpoint/2010/main" val="148606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E71B-79A8-C04A-84B7-7063AEFCDBA2}"/>
              </a:ext>
            </a:extLst>
          </p:cNvPr>
          <p:cNvSpPr>
            <a:spLocks noGrp="1"/>
          </p:cNvSpPr>
          <p:nvPr>
            <p:ph type="title"/>
          </p:nvPr>
        </p:nvSpPr>
        <p:spPr/>
        <p:txBody>
          <a:bodyPr/>
          <a:lstStyle/>
          <a:p>
            <a:r>
              <a:rPr lang="en-US" dirty="0"/>
              <a:t>Public Datasets in Google cloud	</a:t>
            </a:r>
          </a:p>
        </p:txBody>
      </p:sp>
      <p:pic>
        <p:nvPicPr>
          <p:cNvPr id="5" name="Content Placeholder 4" descr="A screenshot of a cell phone&#10;&#10;Description automatically generated">
            <a:extLst>
              <a:ext uri="{FF2B5EF4-FFF2-40B4-BE49-F238E27FC236}">
                <a16:creationId xmlns:a16="http://schemas.microsoft.com/office/drawing/2014/main" id="{DB7331E9-B7AE-BC43-9FE9-5432A308AA93}"/>
              </a:ext>
            </a:extLst>
          </p:cNvPr>
          <p:cNvPicPr>
            <a:picLocks noGrp="1" noChangeAspect="1"/>
          </p:cNvPicPr>
          <p:nvPr>
            <p:ph idx="1"/>
          </p:nvPr>
        </p:nvPicPr>
        <p:blipFill>
          <a:blip r:embed="rId2"/>
          <a:stretch>
            <a:fillRect/>
          </a:stretch>
        </p:blipFill>
        <p:spPr>
          <a:xfrm>
            <a:off x="5670775" y="1690688"/>
            <a:ext cx="6188569" cy="4351338"/>
          </a:xfrm>
        </p:spPr>
      </p:pic>
      <p:sp>
        <p:nvSpPr>
          <p:cNvPr id="6" name="Up Arrow 5">
            <a:extLst>
              <a:ext uri="{FF2B5EF4-FFF2-40B4-BE49-F238E27FC236}">
                <a16:creationId xmlns:a16="http://schemas.microsoft.com/office/drawing/2014/main" id="{C45FF099-868A-E546-A9C6-A3CAD1B60958}"/>
              </a:ext>
            </a:extLst>
          </p:cNvPr>
          <p:cNvSpPr/>
          <p:nvPr/>
        </p:nvSpPr>
        <p:spPr>
          <a:xfrm>
            <a:off x="7006281" y="4040660"/>
            <a:ext cx="259492" cy="61783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00A15A-F49E-8A49-B546-2CA25AAE9143}"/>
              </a:ext>
            </a:extLst>
          </p:cNvPr>
          <p:cNvSpPr txBox="1"/>
          <p:nvPr/>
        </p:nvSpPr>
        <p:spPr>
          <a:xfrm>
            <a:off x="1013254" y="1690688"/>
            <a:ext cx="455964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There are several public datasets available within Google cloud which you can use them</a:t>
            </a:r>
          </a:p>
          <a:p>
            <a:pPr marL="285750" indent="-285750">
              <a:buFont typeface="Arial" panose="020B0604020202020204" pitchFamily="34" charset="0"/>
              <a:buChar char="•"/>
            </a:pPr>
            <a:r>
              <a:rPr lang="en-US" dirty="0"/>
              <a:t>To do so, just click on the ADD DATA button in the Resources tab on the left and then explore the datasets available.</a:t>
            </a:r>
          </a:p>
          <a:p>
            <a:pPr marL="285750" indent="-285750">
              <a:buFont typeface="Arial" panose="020B0604020202020204" pitchFamily="34" charset="0"/>
              <a:buChar char="•"/>
            </a:pPr>
            <a:r>
              <a:rPr lang="en-US" dirty="0"/>
              <a:t>For instance you can search for “</a:t>
            </a:r>
            <a:r>
              <a:rPr lang="en-US" dirty="0" err="1"/>
              <a:t>usa_names</a:t>
            </a:r>
            <a:r>
              <a:rPr lang="en-US" dirty="0"/>
              <a:t>” or just “names” and explore the dataset of names selected for newborns in USA in different years</a:t>
            </a:r>
          </a:p>
        </p:txBody>
      </p:sp>
    </p:spTree>
    <p:extLst>
      <p:ext uri="{BB962C8B-B14F-4D97-AF65-F5344CB8AC3E}">
        <p14:creationId xmlns:p14="http://schemas.microsoft.com/office/powerpoint/2010/main" val="194622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E704-F020-3B43-8AC5-0AD41EE51D10}"/>
              </a:ext>
            </a:extLst>
          </p:cNvPr>
          <p:cNvSpPr>
            <a:spLocks noGrp="1"/>
          </p:cNvSpPr>
          <p:nvPr>
            <p:ph type="title"/>
          </p:nvPr>
        </p:nvSpPr>
        <p:spPr/>
        <p:txBody>
          <a:bodyPr/>
          <a:lstStyle/>
          <a:p>
            <a:r>
              <a:rPr lang="en-US" dirty="0"/>
              <a:t>Run sample queries using the query editor</a:t>
            </a:r>
          </a:p>
        </p:txBody>
      </p:sp>
      <p:pic>
        <p:nvPicPr>
          <p:cNvPr id="5" name="Content Placeholder 4" descr="A screenshot of a social media post&#10;&#10;Description automatically generated">
            <a:extLst>
              <a:ext uri="{FF2B5EF4-FFF2-40B4-BE49-F238E27FC236}">
                <a16:creationId xmlns:a16="http://schemas.microsoft.com/office/drawing/2014/main" id="{B24350B8-000F-A44D-8B44-E0CC80D431B3}"/>
              </a:ext>
            </a:extLst>
          </p:cNvPr>
          <p:cNvPicPr>
            <a:picLocks noGrp="1" noChangeAspect="1"/>
          </p:cNvPicPr>
          <p:nvPr>
            <p:ph idx="1"/>
          </p:nvPr>
        </p:nvPicPr>
        <p:blipFill>
          <a:blip r:embed="rId2"/>
          <a:stretch>
            <a:fillRect/>
          </a:stretch>
        </p:blipFill>
        <p:spPr>
          <a:xfrm>
            <a:off x="7133527" y="1349207"/>
            <a:ext cx="4506538" cy="5379681"/>
          </a:xfrm>
        </p:spPr>
      </p:pic>
      <p:sp>
        <p:nvSpPr>
          <p:cNvPr id="6" name="TextBox 5">
            <a:extLst>
              <a:ext uri="{FF2B5EF4-FFF2-40B4-BE49-F238E27FC236}">
                <a16:creationId xmlns:a16="http://schemas.microsoft.com/office/drawing/2014/main" id="{677812AB-8A39-C440-B3F5-6B18A183D4F2}"/>
              </a:ext>
            </a:extLst>
          </p:cNvPr>
          <p:cNvSpPr txBox="1"/>
          <p:nvPr/>
        </p:nvSpPr>
        <p:spPr>
          <a:xfrm>
            <a:off x="1025611" y="1458097"/>
            <a:ext cx="5770605"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Run some sample queries on the `usa_1910_current` table using the query editor</a:t>
            </a:r>
          </a:p>
          <a:p>
            <a:pPr marL="285750" indent="-285750">
              <a:buFont typeface="Arial" panose="020B0604020202020204" pitchFamily="34" charset="0"/>
              <a:buChar char="•"/>
            </a:pPr>
            <a:r>
              <a:rPr lang="en-US" sz="2400" dirty="0"/>
              <a:t>Pay attention to the way the table name is specified in the example query in the screenshot</a:t>
            </a:r>
          </a:p>
          <a:p>
            <a:pPr marL="285750" indent="-285750">
              <a:buFont typeface="Arial" panose="020B0604020202020204" pitchFamily="34" charset="0"/>
              <a:buChar char="•"/>
            </a:pPr>
            <a:endParaRPr lang="en-US" sz="2400" dirty="0"/>
          </a:p>
          <a:p>
            <a:r>
              <a:rPr lang="en-US" sz="2400" dirty="0" err="1"/>
              <a:t>Project_name.dataset.table.name</a:t>
            </a:r>
            <a:endParaRPr lang="en-US" sz="2400" dirty="0"/>
          </a:p>
        </p:txBody>
      </p:sp>
    </p:spTree>
    <p:extLst>
      <p:ext uri="{BB962C8B-B14F-4D97-AF65-F5344CB8AC3E}">
        <p14:creationId xmlns:p14="http://schemas.microsoft.com/office/powerpoint/2010/main" val="2897601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6513-D3BC-BB47-AC47-747B2C06BC8F}"/>
              </a:ext>
            </a:extLst>
          </p:cNvPr>
          <p:cNvSpPr>
            <a:spLocks noGrp="1"/>
          </p:cNvSpPr>
          <p:nvPr>
            <p:ph type="title"/>
          </p:nvPr>
        </p:nvSpPr>
        <p:spPr/>
        <p:txBody>
          <a:bodyPr/>
          <a:lstStyle/>
          <a:p>
            <a:r>
              <a:rPr lang="en-US" dirty="0"/>
              <a:t>Create your own dataset in </a:t>
            </a:r>
            <a:r>
              <a:rPr lang="en-US" dirty="0" err="1"/>
              <a:t>BigQuery</a:t>
            </a:r>
            <a:r>
              <a:rPr lang="en-US" dirty="0"/>
              <a:t>	</a:t>
            </a:r>
          </a:p>
        </p:txBody>
      </p:sp>
      <p:sp>
        <p:nvSpPr>
          <p:cNvPr id="3" name="Content Placeholder 2">
            <a:extLst>
              <a:ext uri="{FF2B5EF4-FFF2-40B4-BE49-F238E27FC236}">
                <a16:creationId xmlns:a16="http://schemas.microsoft.com/office/drawing/2014/main" id="{2C4C37A3-9E8D-4F48-A9D1-79A6C8FD26B5}"/>
              </a:ext>
            </a:extLst>
          </p:cNvPr>
          <p:cNvSpPr>
            <a:spLocks noGrp="1"/>
          </p:cNvSpPr>
          <p:nvPr>
            <p:ph idx="1"/>
          </p:nvPr>
        </p:nvSpPr>
        <p:spPr/>
        <p:txBody>
          <a:bodyPr>
            <a:normAutofit lnSpcReduction="10000"/>
          </a:bodyPr>
          <a:lstStyle/>
          <a:p>
            <a:r>
              <a:rPr lang="en-US" dirty="0"/>
              <a:t>It is possible to upload data to google cloud and create your own data-set in </a:t>
            </a:r>
            <a:r>
              <a:rPr lang="en-US" dirty="0" err="1"/>
              <a:t>BigQuey</a:t>
            </a:r>
            <a:endParaRPr lang="en-US" dirty="0"/>
          </a:p>
          <a:p>
            <a:r>
              <a:rPr lang="en-US" dirty="0"/>
              <a:t>For that, first click on your project name on the right panel</a:t>
            </a:r>
          </a:p>
          <a:p>
            <a:r>
              <a:rPr lang="en-US" dirty="0"/>
              <a:t>Then click in the CREAT DATASET button</a:t>
            </a:r>
          </a:p>
          <a:p>
            <a:r>
              <a:rPr lang="en-US" dirty="0"/>
              <a:t>In the window that pops up, choose a proper name for your dataset</a:t>
            </a:r>
          </a:p>
          <a:p>
            <a:r>
              <a:rPr lang="en-US" dirty="0"/>
              <a:t>It is better to choose locations in EU to have less latency when querying your data</a:t>
            </a:r>
          </a:p>
          <a:p>
            <a:r>
              <a:rPr lang="en-US" dirty="0"/>
              <a:t>Notice that a dataset can contain several tables (</a:t>
            </a:r>
            <a:r>
              <a:rPr lang="en-US" dirty="0" err="1"/>
              <a:t>eg</a:t>
            </a:r>
            <a:r>
              <a:rPr lang="en-US" dirty="0"/>
              <a:t>, csv files that you upload)</a:t>
            </a:r>
          </a:p>
          <a:p>
            <a:r>
              <a:rPr lang="en-US" dirty="0"/>
              <a:t>Check out the screen shot in the next slide</a:t>
            </a:r>
          </a:p>
        </p:txBody>
      </p:sp>
    </p:spTree>
    <p:extLst>
      <p:ext uri="{BB962C8B-B14F-4D97-AF65-F5344CB8AC3E}">
        <p14:creationId xmlns:p14="http://schemas.microsoft.com/office/powerpoint/2010/main" val="2015185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A914-9DAB-AB49-A035-4C1856F8BE8A}"/>
              </a:ext>
            </a:extLst>
          </p:cNvPr>
          <p:cNvSpPr>
            <a:spLocks noGrp="1"/>
          </p:cNvSpPr>
          <p:nvPr>
            <p:ph type="title"/>
          </p:nvPr>
        </p:nvSpPr>
        <p:spPr/>
        <p:txBody>
          <a:bodyPr/>
          <a:lstStyle/>
          <a:p>
            <a:r>
              <a:rPr lang="en-US" dirty="0"/>
              <a:t>Create Dataset</a:t>
            </a:r>
          </a:p>
        </p:txBody>
      </p:sp>
      <p:pic>
        <p:nvPicPr>
          <p:cNvPr id="5" name="Content Placeholder 4" descr="A screenshot of a social media post&#10;&#10;Description automatically generated">
            <a:extLst>
              <a:ext uri="{FF2B5EF4-FFF2-40B4-BE49-F238E27FC236}">
                <a16:creationId xmlns:a16="http://schemas.microsoft.com/office/drawing/2014/main" id="{1BBF4DF4-E112-2942-A612-F03B582DA281}"/>
              </a:ext>
            </a:extLst>
          </p:cNvPr>
          <p:cNvPicPr>
            <a:picLocks noGrp="1" noChangeAspect="1"/>
          </p:cNvPicPr>
          <p:nvPr>
            <p:ph idx="1"/>
          </p:nvPr>
        </p:nvPicPr>
        <p:blipFill>
          <a:blip r:embed="rId2"/>
          <a:stretch>
            <a:fillRect/>
          </a:stretch>
        </p:blipFill>
        <p:spPr>
          <a:xfrm>
            <a:off x="838200" y="1800911"/>
            <a:ext cx="10438740" cy="4351338"/>
          </a:xfrm>
        </p:spPr>
      </p:pic>
      <p:sp>
        <p:nvSpPr>
          <p:cNvPr id="6" name="Down Arrow 5">
            <a:extLst>
              <a:ext uri="{FF2B5EF4-FFF2-40B4-BE49-F238E27FC236}">
                <a16:creationId xmlns:a16="http://schemas.microsoft.com/office/drawing/2014/main" id="{5E42393B-2716-B84A-AB67-E5F6F0315A7C}"/>
              </a:ext>
            </a:extLst>
          </p:cNvPr>
          <p:cNvSpPr/>
          <p:nvPr/>
        </p:nvSpPr>
        <p:spPr>
          <a:xfrm>
            <a:off x="9700054" y="4151870"/>
            <a:ext cx="284205" cy="9267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0947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TotalTime>
  <Words>762</Words>
  <Application>Microsoft Macintosh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Big Scale Analytics</vt:lpstr>
      <vt:lpstr>Create an account on google cloud</vt:lpstr>
      <vt:lpstr>The web UI console</vt:lpstr>
      <vt:lpstr>Big Query</vt:lpstr>
      <vt:lpstr>Create you own project in BigQuery </vt:lpstr>
      <vt:lpstr>Public Datasets in Google cloud </vt:lpstr>
      <vt:lpstr>Run sample queries using the query editor</vt:lpstr>
      <vt:lpstr>Create your own dataset in BigQuery </vt:lpstr>
      <vt:lpstr>Create Dataset</vt:lpstr>
      <vt:lpstr>Create table</vt:lpstr>
      <vt:lpstr>Create table : World cup data  </vt:lpstr>
      <vt:lpstr>Access BigQuery tables from Python</vt:lpstr>
      <vt:lpstr>Access BigQuery tables from Python</vt:lpstr>
      <vt:lpstr>Practice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course</dc:title>
  <dc:creator>Ahmad Ajalloeian</dc:creator>
  <cp:lastModifiedBy>Ahmad Ajalloeian</cp:lastModifiedBy>
  <cp:revision>12</cp:revision>
  <dcterms:created xsi:type="dcterms:W3CDTF">2020-02-03T16:10:46Z</dcterms:created>
  <dcterms:modified xsi:type="dcterms:W3CDTF">2020-03-08T11:27:00Z</dcterms:modified>
</cp:coreProperties>
</file>