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828689" y="1003783"/>
            <a:ext cx="7186212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Até o momento construímos algumas camadas de nossa aplicações.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Cada uma dessa camadas tem suas especificas funções dentro de um todo da aplicação.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Até o momento todas as camadas criadas foram as camadas referente ao server-side de nossa aplicação, ou seja, são camadas responsáveis pelo processamento de dados da aplicação.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566918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72537" y="258832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FLUXO</a:t>
            </a:r>
            <a:endParaRPr/>
          </a:p>
        </p:txBody>
      </p:sp>
      <p:sp>
        <p:nvSpPr>
          <p:cNvPr id="1510572248" name="" hidden="0"/>
          <p:cNvSpPr/>
          <p:nvPr isPhoto="0" userDrawn="0"/>
        </p:nvSpPr>
        <p:spPr bwMode="auto">
          <a:xfrm flipH="0" flipV="0">
            <a:off x="1755763" y="1523433"/>
            <a:ext cx="1545979" cy="7693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13207069" name="" hidden="0"/>
          <p:cNvSpPr txBox="1"/>
          <p:nvPr isPhoto="0" userDrawn="0"/>
        </p:nvSpPr>
        <p:spPr bwMode="auto">
          <a:xfrm flipH="0" flipV="0">
            <a:off x="1949711" y="1755678"/>
            <a:ext cx="115808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DTO</a:t>
            </a:r>
            <a:endParaRPr/>
          </a:p>
        </p:txBody>
      </p:sp>
      <p:sp>
        <p:nvSpPr>
          <p:cNvPr id="479247638" name="" hidden="0"/>
          <p:cNvSpPr/>
          <p:nvPr isPhoto="0" userDrawn="0"/>
        </p:nvSpPr>
        <p:spPr bwMode="auto">
          <a:xfrm flipH="0" flipV="0">
            <a:off x="3582791" y="2126135"/>
            <a:ext cx="1721826" cy="8865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7617230" name="" hidden="0"/>
          <p:cNvSpPr txBox="1"/>
          <p:nvPr isPhoto="0" userDrawn="0"/>
        </p:nvSpPr>
        <p:spPr bwMode="auto">
          <a:xfrm flipH="0" flipV="0">
            <a:off x="3760265" y="2416995"/>
            <a:ext cx="133371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cxnSp>
        <p:nvCxnSpPr>
          <p:cNvPr id="255196721" name="" hidden="0"/>
          <p:cNvCxnSpPr>
            <a:cxnSpLocks/>
            <a:stCxn id="1510572248" idx="2"/>
            <a:endCxn id="479247638" idx="1"/>
          </p:cNvCxnSpPr>
          <p:nvPr isPhoto="0" userDrawn="0"/>
        </p:nvCxnSpPr>
        <p:spPr bwMode="auto">
          <a:xfrm rot="5399977" flipH="0" flipV="1">
            <a:off x="2917445" y="1904068"/>
            <a:ext cx="276653" cy="1054037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2487690" name="" hidden="0"/>
          <p:cNvSpPr/>
          <p:nvPr isPhoto="0" userDrawn="0"/>
        </p:nvSpPr>
        <p:spPr bwMode="auto">
          <a:xfrm flipH="0" flipV="0">
            <a:off x="5093980" y="3360278"/>
            <a:ext cx="1626575" cy="857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326379" name="" hidden="0"/>
          <p:cNvSpPr txBox="1"/>
          <p:nvPr isPhoto="0" userDrawn="0"/>
        </p:nvSpPr>
        <p:spPr bwMode="auto">
          <a:xfrm flipH="0" flipV="0">
            <a:off x="5324706" y="3636485"/>
            <a:ext cx="116512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DAO</a:t>
            </a:r>
            <a:endParaRPr/>
          </a:p>
        </p:txBody>
      </p:sp>
      <p:cxnSp>
        <p:nvCxnSpPr>
          <p:cNvPr id="1833908255" name="" hidden="0"/>
          <p:cNvCxnSpPr>
            <a:cxnSpLocks/>
            <a:stCxn id="479247638" idx="3"/>
            <a:endCxn id="1452487690" idx="0"/>
          </p:cNvCxnSpPr>
          <p:nvPr isPhoto="0" userDrawn="0"/>
        </p:nvCxnSpPr>
        <p:spPr bwMode="auto">
          <a:xfrm rot="0" flipH="0" flipV="0">
            <a:off x="5304616" y="2569413"/>
            <a:ext cx="602651" cy="790864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028397" name="" hidden="0"/>
          <p:cNvSpPr/>
          <p:nvPr isPhoto="0" userDrawn="0"/>
        </p:nvSpPr>
        <p:spPr bwMode="auto">
          <a:xfrm flipH="0" flipV="0">
            <a:off x="7159153" y="4094301"/>
            <a:ext cx="1809748" cy="8865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508177" name="" hidden="0"/>
          <p:cNvSpPr txBox="1"/>
          <p:nvPr isPhoto="0" userDrawn="0"/>
        </p:nvSpPr>
        <p:spPr bwMode="auto">
          <a:xfrm flipH="0" flipV="0">
            <a:off x="7572980" y="4399137"/>
            <a:ext cx="115794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DATABASE</a:t>
            </a:r>
            <a:endParaRPr/>
          </a:p>
        </p:txBody>
      </p:sp>
      <p:cxnSp>
        <p:nvCxnSpPr>
          <p:cNvPr id="1967864311" name="" hidden="0"/>
          <p:cNvCxnSpPr>
            <a:cxnSpLocks/>
            <a:stCxn id="1452487690" idx="3"/>
            <a:endCxn id="394028397" idx="1"/>
          </p:cNvCxnSpPr>
          <p:nvPr isPhoto="0" userDrawn="0"/>
        </p:nvCxnSpPr>
        <p:spPr bwMode="auto">
          <a:xfrm rot="0" flipH="0" flipV="0">
            <a:off x="6720556" y="3788903"/>
            <a:ext cx="438597" cy="748676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3030259" name="" hidden="0"/>
          <p:cNvSpPr/>
          <p:nvPr isPhoto="0" userDrawn="0"/>
        </p:nvSpPr>
        <p:spPr bwMode="auto">
          <a:xfrm flipH="0" flipV="0">
            <a:off x="396402" y="468923"/>
            <a:ext cx="1802422" cy="7107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016843" name="" hidden="0"/>
          <p:cNvSpPr txBox="1"/>
          <p:nvPr isPhoto="0" userDrawn="0"/>
        </p:nvSpPr>
        <p:spPr bwMode="auto">
          <a:xfrm flipH="0" flipV="0">
            <a:off x="520961" y="673510"/>
            <a:ext cx="160556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Teste Unitário</a:t>
            </a:r>
            <a:endParaRPr/>
          </a:p>
        </p:txBody>
      </p:sp>
      <p:cxnSp>
        <p:nvCxnSpPr>
          <p:cNvPr id="0" name="" hidden="0"/>
          <p:cNvCxnSpPr>
            <a:cxnSpLocks/>
            <a:stCxn id="912016843" idx="3"/>
          </p:cNvCxnSpPr>
          <p:nvPr isPhoto="0" userDrawn="0"/>
        </p:nvCxnSpPr>
        <p:spPr bwMode="auto">
          <a:xfrm rot="0" flipH="0" flipV="0">
            <a:off x="2126493" y="825928"/>
            <a:ext cx="482640" cy="697505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637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359019"/>
            <a:ext cx="7586880" cy="429357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Agora nosso diagrama de fluxo está mais correto, podemos ver claramente o ponto de partida de nossa aplicação.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Um teste unitário inicia a montagem da nossa DTO e ele se encarrega de iniciar o nosso fluxo.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Porem isso ainda não está certo, pois se dependemos de um teste unitário para a inicialização de nosso fluxo nossa aplicação não é realmente utilizável.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Assim sendo precisamos definir um novo ponto de partida para nossa aplicação.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isso precisamos reanalisar nossa estrutura escolhida para o codigo, no caso o MVC.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7948885" name="" hidden="0"/>
          <p:cNvSpPr/>
          <p:nvPr isPhoto="0" userDrawn="0"/>
        </p:nvSpPr>
        <p:spPr bwMode="auto">
          <a:xfrm flipH="0" flipV="0">
            <a:off x="499745" y="1139344"/>
            <a:ext cx="2344614" cy="364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43606528" name="" hidden="0"/>
          <p:cNvSpPr/>
          <p:nvPr isPhoto="0" userDrawn="0"/>
        </p:nvSpPr>
        <p:spPr bwMode="auto">
          <a:xfrm flipH="0" flipV="0">
            <a:off x="646804" y="1462489"/>
            <a:ext cx="2050495" cy="6191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050726" name="" hidden="0"/>
          <p:cNvSpPr txBox="1"/>
          <p:nvPr isPhoto="0" userDrawn="0"/>
        </p:nvSpPr>
        <p:spPr bwMode="auto">
          <a:xfrm flipH="0" flipV="0">
            <a:off x="837527" y="1658779"/>
            <a:ext cx="1802817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View</a:t>
            </a:r>
            <a:endParaRPr/>
          </a:p>
        </p:txBody>
      </p:sp>
      <p:sp>
        <p:nvSpPr>
          <p:cNvPr id="613655183" name="" hidden="0"/>
          <p:cNvSpPr/>
          <p:nvPr isPhoto="0" userDrawn="0"/>
        </p:nvSpPr>
        <p:spPr bwMode="auto">
          <a:xfrm flipH="0" flipV="0">
            <a:off x="5484519" y="4066440"/>
            <a:ext cx="2139460" cy="5788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888237" name="" hidden="0"/>
          <p:cNvSpPr txBox="1"/>
          <p:nvPr isPhoto="0" userDrawn="0"/>
        </p:nvSpPr>
        <p:spPr bwMode="auto">
          <a:xfrm flipH="0" flipV="0">
            <a:off x="5663920" y="4203435"/>
            <a:ext cx="1780656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sp>
        <p:nvSpPr>
          <p:cNvPr id="373890361" name="" hidden="0"/>
          <p:cNvSpPr/>
          <p:nvPr isPhoto="0" userDrawn="0"/>
        </p:nvSpPr>
        <p:spPr bwMode="auto">
          <a:xfrm flipH="0" flipV="0">
            <a:off x="5312336" y="1462489"/>
            <a:ext cx="2483825" cy="7180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7962844" name="" hidden="0"/>
          <p:cNvSpPr txBox="1"/>
          <p:nvPr isPhoto="0" userDrawn="0"/>
        </p:nvSpPr>
        <p:spPr bwMode="auto">
          <a:xfrm flipH="0" flipV="0">
            <a:off x="5535411" y="1658779"/>
            <a:ext cx="2088567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cxnSp>
        <p:nvCxnSpPr>
          <p:cNvPr id="443963113" name="" hidden="0"/>
          <p:cNvCxnSpPr>
            <a:cxnSpLocks/>
          </p:cNvCxnSpPr>
          <p:nvPr isPhoto="0" userDrawn="0"/>
        </p:nvCxnSpPr>
        <p:spPr bwMode="auto">
          <a:xfrm flipH="0" flipV="1">
            <a:off x="2697300" y="1658779"/>
            <a:ext cx="2615035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338516" name="" hidden="0"/>
          <p:cNvCxnSpPr>
            <a:cxnSpLocks/>
          </p:cNvCxnSpPr>
          <p:nvPr isPhoto="0" userDrawn="0"/>
        </p:nvCxnSpPr>
        <p:spPr bwMode="auto">
          <a:xfrm flipH="1" flipV="0">
            <a:off x="2697300" y="1963613"/>
            <a:ext cx="2615035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638272" name="" hidden="0"/>
          <p:cNvCxnSpPr>
            <a:cxnSpLocks/>
          </p:cNvCxnSpPr>
          <p:nvPr isPhoto="0" userDrawn="0"/>
        </p:nvCxnSpPr>
        <p:spPr bwMode="auto">
          <a:xfrm flipH="0" flipV="0">
            <a:off x="6166138" y="2212246"/>
            <a:ext cx="0" cy="184455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858149" name="" hidden="0"/>
          <p:cNvCxnSpPr>
            <a:cxnSpLocks/>
          </p:cNvCxnSpPr>
          <p:nvPr isPhoto="0" userDrawn="0"/>
        </p:nvCxnSpPr>
        <p:spPr bwMode="auto">
          <a:xfrm flipH="1" flipV="1">
            <a:off x="6939344" y="2227384"/>
            <a:ext cx="0" cy="184455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611311" name="" hidden="0"/>
          <p:cNvSpPr txBox="1"/>
          <p:nvPr isPhoto="0" userDrawn="0"/>
        </p:nvSpPr>
        <p:spPr bwMode="auto">
          <a:xfrm rot="0" flipH="0" flipV="0">
            <a:off x="3020799" y="1340551"/>
            <a:ext cx="1931591" cy="243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</a:t>
            </a:r>
            <a:r>
              <a:rPr sz="1000">
                <a:solidFill>
                  <a:schemeClr val="bg1"/>
                </a:solidFill>
              </a:rPr>
              <a:t>isição do cliente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658350036" name="" hidden="0"/>
          <p:cNvSpPr txBox="1"/>
          <p:nvPr isPhoto="0" userDrawn="0"/>
        </p:nvSpPr>
        <p:spPr bwMode="auto">
          <a:xfrm rot="0" flipH="0" flipV="0">
            <a:off x="3180202" y="2151240"/>
            <a:ext cx="1612786" cy="243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renderiza resposta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596414646" name="" hidden="0"/>
          <p:cNvSpPr txBox="1"/>
          <p:nvPr isPhoto="0" userDrawn="0"/>
        </p:nvSpPr>
        <p:spPr bwMode="auto">
          <a:xfrm rot="5399942" flipH="0" flipV="0">
            <a:off x="5193387" y="3017647"/>
            <a:ext cx="1407596" cy="243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requisita informações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79176335" name="" hidden="0"/>
          <p:cNvSpPr txBox="1"/>
          <p:nvPr isPhoto="0" userDrawn="0"/>
        </p:nvSpPr>
        <p:spPr bwMode="auto">
          <a:xfrm rot="5399942" flipH="0" flipV="0">
            <a:off x="6508163" y="3012584"/>
            <a:ext cx="1722690" cy="243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devolve dados tratados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330604565" name="" hidden="0"/>
          <p:cNvSpPr txBox="1"/>
          <p:nvPr isPhoto="0" userDrawn="0"/>
        </p:nvSpPr>
        <p:spPr bwMode="auto">
          <a:xfrm flipH="0" flipV="0">
            <a:off x="690844" y="682092"/>
            <a:ext cx="2096182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Client-side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1837029" name="" hidden="0"/>
          <p:cNvSpPr/>
          <p:nvPr isPhoto="0" userDrawn="0"/>
        </p:nvSpPr>
        <p:spPr bwMode="auto">
          <a:xfrm flipH="0" flipV="0">
            <a:off x="5246393" y="1084392"/>
            <a:ext cx="2615710" cy="37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7363832" name="" hidden="0"/>
          <p:cNvSpPr txBox="1"/>
          <p:nvPr isPhoto="0" userDrawn="0"/>
        </p:nvSpPr>
        <p:spPr bwMode="auto">
          <a:xfrm flipH="0" flipV="0">
            <a:off x="5634504" y="682092"/>
            <a:ext cx="1839488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Server-side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27050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91653" y="476249"/>
            <a:ext cx="7891095" cy="424228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Analisando nossa pequena exemplificação da um aplicação MVC podemos ver que o ponto de partida inicial de uma aplicação começa com a interação do usuário.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Porem nossa proposta aqui não é construir uma aplicação monolítica, mas sim uma aplicação que se comunica via REST.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Logo para nossa aplicação temos um ponto de partida diferente do que seria o habitual em uma aplicação MVC monolítica.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Assim sendo no fluxo a partir de agora será 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740674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72537" y="258832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FLUXO</a:t>
            </a:r>
            <a:endParaRPr/>
          </a:p>
        </p:txBody>
      </p:sp>
      <p:sp>
        <p:nvSpPr>
          <p:cNvPr id="403380873" name="" hidden="0"/>
          <p:cNvSpPr/>
          <p:nvPr isPhoto="0" userDrawn="0"/>
        </p:nvSpPr>
        <p:spPr bwMode="auto">
          <a:xfrm flipH="0" flipV="0">
            <a:off x="1755762" y="1523432"/>
            <a:ext cx="1545978" cy="7693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92381864" name="" hidden="0"/>
          <p:cNvSpPr txBox="1"/>
          <p:nvPr isPhoto="0" userDrawn="0"/>
        </p:nvSpPr>
        <p:spPr bwMode="auto">
          <a:xfrm flipH="0" flipV="0">
            <a:off x="1949710" y="1755678"/>
            <a:ext cx="115808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DTO</a:t>
            </a:r>
            <a:endParaRPr/>
          </a:p>
        </p:txBody>
      </p:sp>
      <p:sp>
        <p:nvSpPr>
          <p:cNvPr id="1957716910" name="" hidden="0"/>
          <p:cNvSpPr/>
          <p:nvPr isPhoto="0" userDrawn="0"/>
        </p:nvSpPr>
        <p:spPr bwMode="auto">
          <a:xfrm flipH="0" flipV="0">
            <a:off x="3582790" y="2126134"/>
            <a:ext cx="1721826" cy="8865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310987" name="" hidden="0"/>
          <p:cNvSpPr txBox="1"/>
          <p:nvPr isPhoto="0" userDrawn="0"/>
        </p:nvSpPr>
        <p:spPr bwMode="auto">
          <a:xfrm flipH="0" flipV="0">
            <a:off x="3760264" y="2416995"/>
            <a:ext cx="133371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cxnSp>
        <p:nvCxnSpPr>
          <p:cNvPr id="245119854" name="" hidden="0"/>
          <p:cNvCxnSpPr>
            <a:cxnSpLocks/>
            <a:stCxn id="403380873" idx="2"/>
            <a:endCxn id="1957716910" idx="1"/>
          </p:cNvCxnSpPr>
          <p:nvPr isPhoto="0" userDrawn="0"/>
        </p:nvCxnSpPr>
        <p:spPr bwMode="auto">
          <a:xfrm rot="5399977" flipH="0" flipV="1">
            <a:off x="2917444" y="1904067"/>
            <a:ext cx="276653" cy="1054036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958163" name="" hidden="0"/>
          <p:cNvSpPr/>
          <p:nvPr isPhoto="0" userDrawn="0"/>
        </p:nvSpPr>
        <p:spPr bwMode="auto">
          <a:xfrm flipH="0" flipV="0">
            <a:off x="5093979" y="3360277"/>
            <a:ext cx="1626575" cy="857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485990" name="" hidden="0"/>
          <p:cNvSpPr txBox="1"/>
          <p:nvPr isPhoto="0" userDrawn="0"/>
        </p:nvSpPr>
        <p:spPr bwMode="auto">
          <a:xfrm flipH="0" flipV="0">
            <a:off x="5324706" y="3636484"/>
            <a:ext cx="116512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DAO</a:t>
            </a:r>
            <a:endParaRPr/>
          </a:p>
        </p:txBody>
      </p:sp>
      <p:cxnSp>
        <p:nvCxnSpPr>
          <p:cNvPr id="962015766" name="" hidden="0"/>
          <p:cNvCxnSpPr>
            <a:cxnSpLocks/>
            <a:stCxn id="1957716910" idx="3"/>
            <a:endCxn id="1298958163" idx="0"/>
          </p:cNvCxnSpPr>
          <p:nvPr isPhoto="0" userDrawn="0"/>
        </p:nvCxnSpPr>
        <p:spPr bwMode="auto">
          <a:xfrm rot="0" flipH="0" flipV="0">
            <a:off x="5304616" y="2569413"/>
            <a:ext cx="602650" cy="790863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112957" name="" hidden="0"/>
          <p:cNvSpPr/>
          <p:nvPr isPhoto="0" userDrawn="0"/>
        </p:nvSpPr>
        <p:spPr bwMode="auto">
          <a:xfrm flipH="0" flipV="0">
            <a:off x="7159152" y="4094301"/>
            <a:ext cx="1809748" cy="8865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497487" name="" hidden="0"/>
          <p:cNvSpPr txBox="1"/>
          <p:nvPr isPhoto="0" userDrawn="0"/>
        </p:nvSpPr>
        <p:spPr bwMode="auto">
          <a:xfrm flipH="0" flipV="0">
            <a:off x="7572979" y="4399137"/>
            <a:ext cx="115794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DATABASE</a:t>
            </a:r>
            <a:endParaRPr/>
          </a:p>
        </p:txBody>
      </p:sp>
      <p:cxnSp>
        <p:nvCxnSpPr>
          <p:cNvPr id="16738584" name="" hidden="0"/>
          <p:cNvCxnSpPr>
            <a:cxnSpLocks/>
            <a:stCxn id="1298958163" idx="3"/>
            <a:endCxn id="418112957" idx="1"/>
          </p:cNvCxnSpPr>
          <p:nvPr isPhoto="0" userDrawn="0"/>
        </p:nvCxnSpPr>
        <p:spPr bwMode="auto">
          <a:xfrm rot="0" flipH="0" flipV="0">
            <a:off x="6720555" y="3788902"/>
            <a:ext cx="438597" cy="748675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7463030" name="" hidden="0"/>
          <p:cNvSpPr/>
          <p:nvPr isPhoto="0" userDrawn="0"/>
        </p:nvSpPr>
        <p:spPr bwMode="auto">
          <a:xfrm flipH="0" flipV="0">
            <a:off x="396402" y="468922"/>
            <a:ext cx="1802422" cy="7107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94362" name="" hidden="0"/>
          <p:cNvSpPr txBox="1"/>
          <p:nvPr isPhoto="0" userDrawn="0"/>
        </p:nvSpPr>
        <p:spPr bwMode="auto">
          <a:xfrm flipH="0" flipV="0">
            <a:off x="520960" y="673509"/>
            <a:ext cx="160592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cxnSp>
        <p:nvCxnSpPr>
          <p:cNvPr id="1938714075" name="" hidden="0"/>
          <p:cNvCxnSpPr>
            <a:cxnSpLocks/>
            <a:stCxn id="540394362" idx="3"/>
          </p:cNvCxnSpPr>
          <p:nvPr isPhoto="0" userDrawn="0"/>
        </p:nvCxnSpPr>
        <p:spPr bwMode="auto">
          <a:xfrm rot="0" flipH="0" flipV="0">
            <a:off x="2126493" y="825927"/>
            <a:ext cx="482639" cy="697504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60772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3184445" y="218780"/>
            <a:ext cx="2808000" cy="66044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Controllers</a:t>
            </a:r>
            <a:endParaRPr/>
          </a:p>
        </p:txBody>
      </p:sp>
      <p:sp>
        <p:nvSpPr>
          <p:cNvPr id="128715155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4230" y="974480"/>
            <a:ext cx="7766538" cy="38466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 camada Controller será nossa interface de entrada e saída com as aplicações WEB que se comunicaram via REST com nossa API.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 nossas controladoras deverão implementar nossas ações  e ser responsáveis por receber e responder todas as requisições que possamos receber vindo da web.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Ela será responsável de receber as alterações que se sucederam da interação direta do nosso usuário no front.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camada controladora se comunica diretamente com a Model para que nossas operação possam ser persistidas na nossa base dados.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74118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3184445" y="218780"/>
            <a:ext cx="2808000" cy="66044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Controllers</a:t>
            </a:r>
            <a:endParaRPr/>
          </a:p>
        </p:txBody>
      </p:sp>
      <p:sp>
        <p:nvSpPr>
          <p:cNvPr id="103748378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4230" y="974480"/>
            <a:ext cx="7766538" cy="38466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Quando tratamos de requisições que venham pela WEB tratamos de requisições HTTP.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Requisições HTTP são mensagens enviadas pelo cliente afim de se estabelecer uma transação com o servidor.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 requisições HTTP terão algumas estruturas a serem sempre observadas.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 caso vamos nos ater 3 delas, que são 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verbo.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target.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corpo de requisição.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03197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71964" y="288142"/>
            <a:ext cx="319805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Verbo de Requisição</a:t>
            </a:r>
            <a:endParaRPr/>
          </a:p>
        </p:txBody>
      </p:sp>
      <p:sp>
        <p:nvSpPr>
          <p:cNvPr id="157897620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60173" y="1043841"/>
            <a:ext cx="7685942" cy="36307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Toda requisição trará com ela um verbo de requisição, esse verbo de requisição informará ao servidor o que aquela mensagem deseja fazer.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Os verbos possíveis de se utilizar são: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POST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PUT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DELETE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defRPr/>
            </a:pPr>
            <a:r>
              <a:rPr/>
              <a:t>PATCH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86787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71964" y="288142"/>
            <a:ext cx="319805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Verbo de Requisição</a:t>
            </a:r>
            <a:endParaRPr/>
          </a:p>
        </p:txBody>
      </p:sp>
      <p:sp>
        <p:nvSpPr>
          <p:cNvPr id="200938692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60173" y="1043841"/>
            <a:ext cx="7685942" cy="36307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POST</a:t>
            </a:r>
            <a:r>
              <a:rPr/>
              <a:t> : verbo utilizado para sinalizar que o conteúdo deve ser salvo na base de dados. 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defRPr/>
            </a:pPr>
            <a:r>
              <a:rPr/>
              <a:t>GET</a:t>
            </a:r>
            <a:r>
              <a:rPr/>
              <a:t> : Verbo utilizado para informar que conteúdo deve ser retornado para a aplicação vindo do database.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PUT</a:t>
            </a:r>
            <a:r>
              <a:rPr/>
              <a:t> : Verbo utilizado para que determinada informação seja atualizada.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DELETE</a:t>
            </a:r>
            <a:r>
              <a:rPr/>
              <a:t> : Verbo utilizado para que determinada informação seja deletada. 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defRPr/>
            </a:pPr>
            <a:r>
              <a:rPr/>
              <a:t>PATCH</a:t>
            </a:r>
            <a:r>
              <a:rPr/>
              <a:t> : Muito semelhante ao PUT, porem não necessita enviar todas as informações, somente o que de fato será alterado + o identificador único daquela informação no banco de dados.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44814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5" y="853113"/>
            <a:ext cx="7938572" cy="366736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Toda requisição deve ser enviada para algum lugar, no caso o target da requisição e mais comumente conhecida como nossa URL.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 URL’s seguem um padrão comum, pra isso usaremos a seguinte URL como exemplo para que possamos estudar um pouco </a:t>
            </a:r>
            <a:endParaRPr/>
          </a:p>
          <a:p>
            <a:pPr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r>
              <a:rPr/>
              <a:t>                     “http://www.aulasavancadasdecsharp.com.br/Aula/Rest”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Para que possamos nos aprofundar um pouco mais nesse estudo iremos agora quebrar nossa URL e entender o que cada parte dela representa. 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Arial"/>
              <a:buNone/>
              <a:defRPr/>
            </a:pPr>
            <a:r>
              <a:rPr/>
              <a:t>	“http://|www.|aulasavancadasdecsharp.|com.br/|Aula/|Rest”</a:t>
            </a:r>
            <a:endParaRPr/>
          </a:p>
        </p:txBody>
      </p:sp>
      <p:sp>
        <p:nvSpPr>
          <p:cNvPr id="1437000230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611549" y="236853"/>
            <a:ext cx="3461492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Target da Requisição</a:t>
            </a:r>
            <a:endParaRPr/>
          </a:p>
        </p:txBody>
      </p:sp>
      <p:cxnSp>
        <p:nvCxnSpPr>
          <p:cNvPr id="0" name="" hidden="0"/>
          <p:cNvCxnSpPr>
            <a:cxnSpLocks/>
            <a:stCxn id="406450973" idx="0"/>
          </p:cNvCxnSpPr>
          <p:nvPr isPhoto="0" userDrawn="0"/>
        </p:nvCxnSpPr>
        <p:spPr bwMode="auto">
          <a:xfrm rot="16199969" flipH="0" flipV="0">
            <a:off x="1195410" y="3509511"/>
            <a:ext cx="380542" cy="73240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481436" name="" hidden="0"/>
          <p:cNvSpPr/>
          <p:nvPr isPhoto="0" userDrawn="0"/>
        </p:nvSpPr>
        <p:spPr bwMode="auto">
          <a:xfrm flipH="0" flipV="0">
            <a:off x="682153" y="4088422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6450973" name="" hidden="0"/>
          <p:cNvSpPr txBox="1"/>
          <p:nvPr isPhoto="0" userDrawn="0"/>
        </p:nvSpPr>
        <p:spPr bwMode="auto">
          <a:xfrm flipH="0" flipV="0">
            <a:off x="718788" y="4065984"/>
            <a:ext cx="601383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1</a:t>
            </a:r>
            <a:endParaRPr sz="800"/>
          </a:p>
        </p:txBody>
      </p:sp>
      <p:sp>
        <p:nvSpPr>
          <p:cNvPr id="637267033" name="" hidden="0"/>
          <p:cNvSpPr/>
          <p:nvPr isPhoto="0" userDrawn="0"/>
        </p:nvSpPr>
        <p:spPr bwMode="auto">
          <a:xfrm flipH="0" flipV="0">
            <a:off x="1900569" y="4088422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929568" name="" hidden="0"/>
          <p:cNvSpPr txBox="1"/>
          <p:nvPr isPhoto="0" userDrawn="0"/>
        </p:nvSpPr>
        <p:spPr bwMode="auto">
          <a:xfrm flipH="0" flipV="0">
            <a:off x="1975427" y="4065984"/>
            <a:ext cx="517105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2</a:t>
            </a:r>
            <a:endParaRPr sz="800"/>
          </a:p>
        </p:txBody>
      </p:sp>
      <p:cxnSp>
        <p:nvCxnSpPr>
          <p:cNvPr id="0" name="" hidden="0"/>
          <p:cNvCxnSpPr>
            <a:cxnSpLocks/>
            <a:stCxn id="115929568" idx="0"/>
          </p:cNvCxnSpPr>
          <p:nvPr isPhoto="0" userDrawn="0"/>
        </p:nvCxnSpPr>
        <p:spPr bwMode="auto">
          <a:xfrm rot="16199969" flipH="0" flipV="0">
            <a:off x="2136036" y="3812694"/>
            <a:ext cx="351234" cy="15534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0637774" name="" hidden="0"/>
          <p:cNvSpPr/>
          <p:nvPr isPhoto="0" userDrawn="0"/>
        </p:nvSpPr>
        <p:spPr bwMode="auto">
          <a:xfrm flipH="0" flipV="0">
            <a:off x="2870317" y="4088422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243227" name="" hidden="0"/>
          <p:cNvSpPr txBox="1"/>
          <p:nvPr isPhoto="0" userDrawn="0"/>
        </p:nvSpPr>
        <p:spPr bwMode="auto">
          <a:xfrm flipH="0" flipV="0">
            <a:off x="2955564" y="4065984"/>
            <a:ext cx="517356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3</a:t>
            </a:r>
            <a:endParaRPr sz="800"/>
          </a:p>
        </p:txBody>
      </p:sp>
      <p:sp>
        <p:nvSpPr>
          <p:cNvPr id="1083093801" name="" hidden="0"/>
          <p:cNvSpPr/>
          <p:nvPr isPhoto="0" userDrawn="0"/>
        </p:nvSpPr>
        <p:spPr bwMode="auto">
          <a:xfrm flipH="0" flipV="0">
            <a:off x="3968002" y="4065984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304736" name="" hidden="0"/>
          <p:cNvSpPr txBox="1"/>
          <p:nvPr isPhoto="0" userDrawn="0"/>
        </p:nvSpPr>
        <p:spPr bwMode="auto">
          <a:xfrm flipH="0" flipV="0">
            <a:off x="4042860" y="4043544"/>
            <a:ext cx="517212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4</a:t>
            </a:r>
            <a:endParaRPr sz="800"/>
          </a:p>
        </p:txBody>
      </p:sp>
      <p:sp>
        <p:nvSpPr>
          <p:cNvPr id="1041888502" name="" hidden="0"/>
          <p:cNvSpPr/>
          <p:nvPr isPhoto="0" userDrawn="0"/>
        </p:nvSpPr>
        <p:spPr bwMode="auto">
          <a:xfrm flipH="0" flipV="0">
            <a:off x="5030681" y="4065984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34147" name="" hidden="0"/>
          <p:cNvSpPr txBox="1"/>
          <p:nvPr isPhoto="0" userDrawn="0"/>
        </p:nvSpPr>
        <p:spPr bwMode="auto">
          <a:xfrm flipH="0" flipV="0">
            <a:off x="5105539" y="4043544"/>
            <a:ext cx="517212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5</a:t>
            </a:r>
            <a:endParaRPr sz="800"/>
          </a:p>
        </p:txBody>
      </p:sp>
      <p:sp>
        <p:nvSpPr>
          <p:cNvPr id="422125913" name="" hidden="0"/>
          <p:cNvSpPr/>
          <p:nvPr isPhoto="0" userDrawn="0"/>
        </p:nvSpPr>
        <p:spPr bwMode="auto">
          <a:xfrm flipH="0" flipV="0">
            <a:off x="6073041" y="4065984"/>
            <a:ext cx="666749" cy="16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3407585" name="" hidden="0"/>
          <p:cNvSpPr txBox="1"/>
          <p:nvPr isPhoto="0" userDrawn="0"/>
        </p:nvSpPr>
        <p:spPr bwMode="auto">
          <a:xfrm flipH="0" flipV="0">
            <a:off x="6147900" y="4043545"/>
            <a:ext cx="517140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"/>
              <a:t>seg. 6</a:t>
            </a:r>
            <a:endParaRPr sz="800"/>
          </a:p>
        </p:txBody>
      </p:sp>
      <p:cxnSp>
        <p:nvCxnSpPr>
          <p:cNvPr id="0" name="" hidden="0"/>
          <p:cNvCxnSpPr>
            <a:cxnSpLocks/>
            <a:stCxn id="1947243227" idx="0"/>
          </p:cNvCxnSpPr>
          <p:nvPr isPhoto="0" userDrawn="0"/>
        </p:nvCxnSpPr>
        <p:spPr bwMode="auto">
          <a:xfrm rot="16199969" flipH="0" flipV="0">
            <a:off x="3045315" y="3876314"/>
            <a:ext cx="358560" cy="207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932304736" idx="0"/>
          </p:cNvCxnSpPr>
          <p:nvPr isPhoto="0" userDrawn="0"/>
        </p:nvCxnSpPr>
        <p:spPr bwMode="auto">
          <a:xfrm rot="16199969" flipH="0" flipV="0">
            <a:off x="4441212" y="3538334"/>
            <a:ext cx="365429" cy="64499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200134147" idx="0"/>
          </p:cNvCxnSpPr>
          <p:nvPr isPhoto="0" userDrawn="0"/>
        </p:nvCxnSpPr>
        <p:spPr bwMode="auto">
          <a:xfrm rot="16199969" flipH="0" flipV="0">
            <a:off x="5254638" y="3772933"/>
            <a:ext cx="380083" cy="16113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523407585" idx="0"/>
          </p:cNvCxnSpPr>
          <p:nvPr isPhoto="0" userDrawn="0"/>
        </p:nvCxnSpPr>
        <p:spPr bwMode="auto">
          <a:xfrm rot="16199969" flipH="0" flipV="1">
            <a:off x="6043232" y="3680343"/>
            <a:ext cx="372756" cy="35364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384954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33157" y="434680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Camada Model</a:t>
            </a:r>
            <a:endParaRPr/>
          </a:p>
        </p:txBody>
      </p:sp>
      <p:sp>
        <p:nvSpPr>
          <p:cNvPr id="1849412730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799384" y="1190380"/>
            <a:ext cx="7883768" cy="322775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Camada responsável pela modelagem da aplicação.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camada ficam declarados nossos objetos e como eles devem interagir entre si.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camada também deveremos definir nossas regras de negócio para validação de nossas operação.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camada model tende a ser a camada de mais baixo nível da nossa aplicação aonde nela não deverá haver interações nenhuma com o usuário.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essa camada até o momento utilizamos alguns estruturas para que possamos tornar mais rapido o desenvolvimento.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92792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620249" y="251507"/>
            <a:ext cx="3703634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Target da Requisição</a:t>
            </a:r>
            <a:endParaRPr/>
          </a:p>
        </p:txBody>
      </p:sp>
      <p:sp>
        <p:nvSpPr>
          <p:cNvPr id="109988223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35615" y="1007206"/>
            <a:ext cx="8191499" cy="375529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SEG 1 : define o tipo de HTTP a ser utilizado, se será com protocolo de segurança ou não, quando usar protocolo de segurança será HTTPS.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 2 : o WWW de nossa requisição serve para indicar o host que receberá nossa requisição podendo ser comum encontrar www2, www3 indicando que mais de uma maquina rodam a instancia de nossa aplicação.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 3 : DNS de nossa aplicação, ou seja o nome que q indica o endereço IP do nosso servidor.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 4 : Servidores que resolvem DNS e retornam a rota de destino da nossa requisição.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 5 : controller de alvo da nossa requisição.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 6: método dentro da controller que será responsável por tratar a aplicação.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1253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3059888" y="317449"/>
            <a:ext cx="3417861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Corpo da Requisição</a:t>
            </a:r>
            <a:endParaRPr/>
          </a:p>
        </p:txBody>
      </p:sp>
      <p:sp>
        <p:nvSpPr>
          <p:cNvPr id="921254783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85561" y="1073149"/>
            <a:ext cx="8304919" cy="366004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Com exceção do verbo GET, todos os outros tipos de requisição devem ter um corpo de requisição para que informe a nossa aplicação o que deve ser feito.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 requisições podem ter diversos padrões em seus body’s, mas o mais comuns utilizados são XML e JSON.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Nos estaremos utilizando o padrão JSON.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É no corpo da requisição que colocamos todas as informações que serão processadas em nosso servidor.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529058" name="" hidden="0"/>
          <p:cNvSpPr txBox="1"/>
          <p:nvPr isPhoto="0" userDrawn="0"/>
        </p:nvSpPr>
        <p:spPr bwMode="auto">
          <a:xfrm flipH="0" flipV="0">
            <a:off x="828688" y="1003782"/>
            <a:ext cx="7197840" cy="2651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O dotnet ja nos disponibiliza uma ferramenta para criação de controladoras para ambientes webs.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Para seguirmos com o projeto faremos o seguinte :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Na pasta raiz do projeto aonde criamos nossa SLN iremos executar o comando :</a:t>
            </a:r>
            <a:br>
              <a:rPr>
                <a:solidFill>
                  <a:schemeClr val="bg1"/>
                </a:solidFill>
              </a:rPr>
            </a:b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		“dotnet new webapi -n Controller”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9195658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63917" y="3336231"/>
            <a:ext cx="8210549" cy="1247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28339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739335" y="563724"/>
            <a:ext cx="7380254" cy="4360764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Após a execução do comando devemos ter agora em nossa estrutura a seguinte pasta : </a:t>
            </a:r>
            <a:endParaRPr/>
          </a:p>
        </p:txBody>
      </p:sp>
      <p:pic>
        <p:nvPicPr>
          <p:cNvPr id="20856038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81689" y="1619249"/>
            <a:ext cx="2495549" cy="1904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80585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55138" y="310122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100595138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64922" y="1065822"/>
            <a:ext cx="8110903" cy="36307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Interfaces são estruturas na programação utilizadas para que possamos definir métodos e comportamentos padrões de nossa aplicação.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Substituem heranças de forma menos acoplada e mais performática.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Dentro de nossas interfaces definimos apenas métodos e caso necessário definiremos um comportamento default para eles caso não sejam de fato implementados dentro de nossos objetos.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772147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69792" y="332103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ENUMS</a:t>
            </a:r>
            <a:endParaRPr/>
          </a:p>
        </p:txBody>
      </p:sp>
      <p:sp>
        <p:nvSpPr>
          <p:cNvPr id="10594937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1011115"/>
            <a:ext cx="7030034" cy="367078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ENUMS, enumerados são estruturas responsáveis por controlar um determinado contexto.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Nela definimos quais deverão os estados possíveis para determinado contexto.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Esses estados nos retornam ordenados numericamente.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Quando utilizados nossos atributos sob seu controle só poderão assumir um estado definido previamente.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282296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265041" y="302796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DAO</a:t>
            </a:r>
            <a:endParaRPr/>
          </a:p>
        </p:txBody>
      </p:sp>
      <p:sp>
        <p:nvSpPr>
          <p:cNvPr id="1622422893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1058496"/>
            <a:ext cx="6978745" cy="366736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Camada DAO pode ser considerada um subdivisão da camada Model.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Essa responsável pela conexão a nossa base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Camada que interage diretamente com nosso sistema ORM.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partir dela podemos realizar inserções, buscas, atualizações e exclusões da nossa base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Essa camada deve ser acessada somente através da camada Model, outras camadas da aplicação não devem ter conhecimento de sua existência ou de seus recursos.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655465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03849" y="302796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DTO</a:t>
            </a:r>
            <a:endParaRPr/>
          </a:p>
        </p:txBody>
      </p:sp>
      <p:sp>
        <p:nvSpPr>
          <p:cNvPr id="126772974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59638" y="1216269"/>
            <a:ext cx="7030034" cy="360484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Camada DTO é nossa camada que pode transitar por todas as camadas.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 camadas em si não devem ter conhecimento dos recursos de uma das outras, porem todas elas devem estar habilitadas a utilizar os objetos da camada DTO.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camada DTO deve ser utilizada como uma intermediadora entre as camadas, ou seja, cada camada deve ser capaz de converter seus dados em </a:t>
            </a:r>
            <a:r>
              <a:rPr/>
              <a:t>objetos DTO e o caminho contrario também.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Dessa forma podemos garantir que nossa aplicação não terá problemas de conversar entre as camadas por conterem estruturas diferentes ou tipos de dados diferentes.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975003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659422"/>
            <a:ext cx="7183899" cy="302362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Tendo todas essas estruturas construídas e conversando corretamente entre em si podemos dizer que o kernel de nossa aplicação já está em funcionamento.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fluxo da nossa aplicação por hora está sendo: recebemos dados em nossa Model a partir de objetos DTO, convertemos nosso objeto DTO em um objeto Model, validamos esse objeto, convertemos nosso Model em um DAO e esse DAO persistimos no banco.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443083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3172538" y="258834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FLUXO</a:t>
            </a:r>
            <a:endParaRPr/>
          </a:p>
        </p:txBody>
      </p:sp>
      <p:sp>
        <p:nvSpPr>
          <p:cNvPr id="583929905" name="" hidden="0"/>
          <p:cNvSpPr/>
          <p:nvPr isPhoto="0" userDrawn="0"/>
        </p:nvSpPr>
        <p:spPr bwMode="auto">
          <a:xfrm flipH="0" flipV="0">
            <a:off x="279172" y="1014534"/>
            <a:ext cx="1545979" cy="7693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97498380" name="" hidden="0"/>
          <p:cNvSpPr txBox="1"/>
          <p:nvPr isPhoto="0" userDrawn="0"/>
        </p:nvSpPr>
        <p:spPr bwMode="auto">
          <a:xfrm flipH="0" flipV="0">
            <a:off x="473119" y="1246779"/>
            <a:ext cx="115808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DTO</a:t>
            </a:r>
            <a:endParaRPr/>
          </a:p>
        </p:txBody>
      </p:sp>
      <p:sp>
        <p:nvSpPr>
          <p:cNvPr id="1775544265" name="" hidden="0"/>
          <p:cNvSpPr/>
          <p:nvPr isPhoto="0" userDrawn="0"/>
        </p:nvSpPr>
        <p:spPr bwMode="auto">
          <a:xfrm flipH="0" flipV="0">
            <a:off x="1872670" y="2221828"/>
            <a:ext cx="1721826" cy="8865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780116" name="" hidden="0"/>
          <p:cNvSpPr txBox="1"/>
          <p:nvPr isPhoto="0" userDrawn="0"/>
        </p:nvSpPr>
        <p:spPr bwMode="auto">
          <a:xfrm flipH="0" flipV="0">
            <a:off x="2066726" y="2507376"/>
            <a:ext cx="133371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cxnSp>
        <p:nvCxnSpPr>
          <p:cNvPr id="0" name="" hidden="0"/>
          <p:cNvCxnSpPr>
            <a:cxnSpLocks/>
            <a:stCxn id="583929905" idx="2"/>
            <a:endCxn id="1775544265" idx="1"/>
          </p:cNvCxnSpPr>
          <p:nvPr isPhoto="0" userDrawn="0"/>
        </p:nvCxnSpPr>
        <p:spPr bwMode="auto">
          <a:xfrm rot="5399977" flipH="0" flipV="1">
            <a:off x="1021794" y="1814230"/>
            <a:ext cx="881245" cy="820507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922413" name="" hidden="0"/>
          <p:cNvSpPr/>
          <p:nvPr isPhoto="0" userDrawn="0"/>
        </p:nvSpPr>
        <p:spPr bwMode="auto">
          <a:xfrm flipH="0" flipV="0">
            <a:off x="4024249" y="3168893"/>
            <a:ext cx="1626576" cy="857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440361" name="" hidden="0"/>
          <p:cNvSpPr txBox="1"/>
          <p:nvPr isPhoto="0" userDrawn="0"/>
        </p:nvSpPr>
        <p:spPr bwMode="auto">
          <a:xfrm flipH="0" flipV="0">
            <a:off x="4254975" y="3445101"/>
            <a:ext cx="116512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DAO</a:t>
            </a:r>
            <a:endParaRPr/>
          </a:p>
        </p:txBody>
      </p:sp>
      <p:cxnSp>
        <p:nvCxnSpPr>
          <p:cNvPr id="0" name="" hidden="0"/>
          <p:cNvCxnSpPr>
            <a:cxnSpLocks/>
            <a:stCxn id="1775544265" idx="3"/>
            <a:endCxn id="625922413" idx="0"/>
          </p:cNvCxnSpPr>
          <p:nvPr isPhoto="0" userDrawn="0"/>
        </p:nvCxnSpPr>
        <p:spPr bwMode="auto">
          <a:xfrm rot="0" flipH="0" flipV="0">
            <a:off x="3594497" y="2665107"/>
            <a:ext cx="1243040" cy="503786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993103" name="" hidden="0"/>
          <p:cNvSpPr/>
          <p:nvPr isPhoto="0" userDrawn="0"/>
        </p:nvSpPr>
        <p:spPr bwMode="auto">
          <a:xfrm flipH="0" flipV="0">
            <a:off x="6477750" y="3670788"/>
            <a:ext cx="1809749" cy="8865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724331" name="" hidden="0"/>
          <p:cNvSpPr txBox="1"/>
          <p:nvPr isPhoto="0" userDrawn="0"/>
        </p:nvSpPr>
        <p:spPr bwMode="auto">
          <a:xfrm flipH="0" flipV="0">
            <a:off x="6836769" y="3941884"/>
            <a:ext cx="115794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DATABASE</a:t>
            </a:r>
            <a:endParaRPr/>
          </a:p>
        </p:txBody>
      </p:sp>
      <p:cxnSp>
        <p:nvCxnSpPr>
          <p:cNvPr id="0" name="" hidden="0"/>
          <p:cNvCxnSpPr>
            <a:cxnSpLocks/>
            <a:stCxn id="625922413" idx="3"/>
            <a:endCxn id="190993103" idx="1"/>
          </p:cNvCxnSpPr>
          <p:nvPr isPhoto="0" userDrawn="0"/>
        </p:nvCxnSpPr>
        <p:spPr bwMode="auto">
          <a:xfrm rot="0" flipH="0" flipV="0">
            <a:off x="5650826" y="3597518"/>
            <a:ext cx="826921" cy="516547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55155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69672" y="454268"/>
            <a:ext cx="7986345" cy="427892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Esse é o fluxo básico da nossa aplicação até o momento.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Porem o mesmo exemplificado está incompleto no nosso exemplo anterior.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Nosso fluxo termina sempre indo até o banco de dados e começa sempre com um objeto DTO.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 nesse ponto temos uma falha de nosso diagrama anterior, pois a camada DTO serve somente para intermediar dados por entre as camadas, ela por si só não é autônoma e precisa ser preenchida por alguém e utilizada  somente para fazer o intermédio das informações.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Logo nosso diagrama correto seria :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2022-04-27T00:54:50Z</dcterms:modified>
  <cp:category/>
  <cp:contentStatus/>
  <cp:version/>
</cp:coreProperties>
</file>