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sldIdLst>
    <p:sldId id="256" r:id="rId2"/>
    <p:sldId id="271" r:id="rId3"/>
    <p:sldId id="257" r:id="rId4"/>
    <p:sldId id="276" r:id="rId5"/>
    <p:sldId id="270" r:id="rId6"/>
    <p:sldId id="273" r:id="rId7"/>
    <p:sldId id="272" r:id="rId8"/>
    <p:sldId id="274" r:id="rId9"/>
    <p:sldId id="277" r:id="rId10"/>
    <p:sldId id="279" r:id="rId11"/>
    <p:sldId id="265" r:id="rId12"/>
    <p:sldId id="295" r:id="rId13"/>
    <p:sldId id="268" r:id="rId14"/>
    <p:sldId id="278" r:id="rId15"/>
    <p:sldId id="269" r:id="rId16"/>
    <p:sldId id="280" r:id="rId17"/>
    <p:sldId id="283" r:id="rId18"/>
    <p:sldId id="286" r:id="rId19"/>
    <p:sldId id="296" r:id="rId20"/>
    <p:sldId id="297" r:id="rId21"/>
    <p:sldId id="293" r:id="rId22"/>
    <p:sldId id="284" r:id="rId23"/>
    <p:sldId id="305" r:id="rId24"/>
    <p:sldId id="285" r:id="rId25"/>
    <p:sldId id="287" r:id="rId26"/>
    <p:sldId id="288" r:id="rId27"/>
    <p:sldId id="302" r:id="rId28"/>
    <p:sldId id="301" r:id="rId29"/>
    <p:sldId id="294" r:id="rId30"/>
    <p:sldId id="304" r:id="rId31"/>
    <p:sldId id="303" r:id="rId32"/>
    <p:sldId id="291" r:id="rId33"/>
    <p:sldId id="281" r:id="rId34"/>
    <p:sldId id="306" r:id="rId35"/>
    <p:sldId id="282" r:id="rId36"/>
    <p:sldId id="289" r:id="rId37"/>
    <p:sldId id="30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le Rhoda" initials="DAR" lastIdx="1" clrIdx="0">
    <p:extLst>
      <p:ext uri="{19B8F6BF-5375-455C-9EA6-DF929625EA0E}">
        <p15:presenceInfo xmlns:p15="http://schemas.microsoft.com/office/powerpoint/2012/main" userId="Dale Rho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999" autoAdjust="0"/>
  </p:normalViewPr>
  <p:slideViewPr>
    <p:cSldViewPr snapToGrid="0">
      <p:cViewPr varScale="1">
        <p:scale>
          <a:sx n="84" d="100"/>
          <a:sy n="84" d="100"/>
        </p:scale>
        <p:origin x="2352" y="96"/>
      </p:cViewPr>
      <p:guideLst/>
    </p:cSldViewPr>
  </p:slideViewPr>
  <p:notesTextViewPr>
    <p:cViewPr>
      <p:scale>
        <a:sx n="125" d="100"/>
        <a:sy n="125" d="100"/>
      </p:scale>
      <p:origin x="0" y="0"/>
    </p:cViewPr>
  </p:notesTextViewPr>
  <p:sorterViewPr>
    <p:cViewPr varScale="1">
      <p:scale>
        <a:sx n="100" d="100"/>
        <a:sy n="100" d="100"/>
      </p:scale>
      <p:origin x="0" y="-90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FC0A5-819A-4069-A5B4-CED8E3242304}" type="datetimeFigureOut">
              <a:rPr lang="en-US" smtClean="0"/>
              <a:t>8/17/2016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DEFB9-D4BF-4C1F-903D-A92F6CB00A2F}" type="slidenum">
              <a:rPr lang="en-US" smtClean="0"/>
              <a:t>‹#›</a:t>
            </a:fld>
            <a:endParaRPr lang="en-US"/>
          </a:p>
        </p:txBody>
      </p:sp>
    </p:spTree>
    <p:extLst>
      <p:ext uri="{BB962C8B-B14F-4D97-AF65-F5344CB8AC3E}">
        <p14:creationId xmlns:p14="http://schemas.microsoft.com/office/powerpoint/2010/main" val="332913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Abstract: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talk introduces a new graphic for inference and a Stata program to construct it.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policymakers and other lay audiences internalize inferential results they often ignore the measure of precision or uncertainty that accompanies a point estimate.  Doing so can lead to inefficient action (or inaction).  Different organizations take different approaches to this problem in their reports.  Some list point estimates alone.  Others list a confidence interval (CI) or make it available in an annex.  Some plot a CI using a 1D representation.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2015 WHO Vaccination Coverage Cluster Survey Reference Manual recommends a new graphic called an inchworm plot that represents results with a 2-D distribution, highest near the point estimate and lowest at the ends of the central 95% CI.  Each distribution includes ticks to represent bounds for strong one-sided inference.  When results for several strata are shown together, the area of each distribution is scaled to be constant; precise estimates look like tall inchworms, poised to take a step and those less precise are wide and short, like worms outstretched.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talk highlights figure features and potential to represent uncertainty in a manner than can be absorbed by laypersons without insulting (or taxing) their intelligence.</a:t>
            </a:r>
          </a:p>
          <a:p>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1</a:t>
            </a:fld>
            <a:endParaRPr lang="en-US"/>
          </a:p>
        </p:txBody>
      </p:sp>
    </p:spTree>
    <p:extLst>
      <p:ext uri="{BB962C8B-B14F-4D97-AF65-F5344CB8AC3E}">
        <p14:creationId xmlns:p14="http://schemas.microsoft.com/office/powerpoint/2010/main" val="3372196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shape is essentially a set of stacked confidence intervals ranging from 95%</a:t>
            </a:r>
            <a:r>
              <a:rPr lang="en-US" baseline="0" dirty="0"/>
              <a:t> at the widest to 0.01% at the most narrow (at the top of the distribution).  The intervals are spaced vertically so that the shapes all have the same area.  Let’s call the area of each shape 0.95 units.  If all the color within the 95% CI is 0.95 area units, then all the color within the 50% CI is 0.5 area units…and all the color within the 10% CI is 0.1 area units. </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13</a:t>
            </a:fld>
            <a:endParaRPr lang="en-US"/>
          </a:p>
        </p:txBody>
      </p:sp>
    </p:spTree>
    <p:extLst>
      <p:ext uri="{BB962C8B-B14F-4D97-AF65-F5344CB8AC3E}">
        <p14:creationId xmlns:p14="http://schemas.microsoft.com/office/powerpoint/2010/main" val="1042898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suggest</a:t>
            </a:r>
            <a:r>
              <a:rPr lang="en-US" baseline="0" dirty="0"/>
              <a:t> that if readers want to draw a strong conclusion about whether the outcome is likely to be above or below a programmatic threshold, they should compare the lower or upper 1-sided bounds with that threshold.  If the lower 1-sided bound is above the threshold then it is quite likely that the population parameter is above the threshold.  (Subject to all the normal caveats about absence of bias in the survey and having a true probability sample in the dataset and an appropriately weighted analysis.)  If the upper 1-sided bound is below the threshold then it is quite likely that the population parameter is below the threshold.  These are strong conclusions for classification.</a:t>
            </a:r>
          </a:p>
          <a:p>
            <a:endParaRPr lang="en-US" baseline="0" dirty="0"/>
          </a:p>
          <a:p>
            <a:r>
              <a:rPr lang="en-US" baseline="0" dirty="0"/>
              <a:t>If the threshold falls between the 1-sided bounds then you would need a larger sample to draw a strong conclusion about whether the population parameter is above or below the threshold.</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14</a:t>
            </a:fld>
            <a:endParaRPr lang="en-US"/>
          </a:p>
        </p:txBody>
      </p:sp>
    </p:spTree>
    <p:extLst>
      <p:ext uri="{BB962C8B-B14F-4D97-AF65-F5344CB8AC3E}">
        <p14:creationId xmlns:p14="http://schemas.microsoft.com/office/powerpoint/2010/main" val="2828692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might be disappointing to not be able to confidently classify the orange</a:t>
            </a:r>
            <a:r>
              <a:rPr lang="en-US" baseline="0" dirty="0"/>
              <a:t> strata here as being above or below the threshold, but one can still say a lot about them.  The coverage in those strata is probably higher than that in the red strata, so if resources will be allocated to fix problems, address the red strata first.  If it is imperative to know whether coverage is above or below 95%, then go back and enlarge the sample in the orange strata, or (and I do not recommend this) adopt a classification rule that provides weaker conclusions.</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15</a:t>
            </a:fld>
            <a:endParaRPr lang="en-US"/>
          </a:p>
        </p:txBody>
      </p:sp>
    </p:spTree>
    <p:extLst>
      <p:ext uri="{BB962C8B-B14F-4D97-AF65-F5344CB8AC3E}">
        <p14:creationId xmlns:p14="http://schemas.microsoft.com/office/powerpoint/2010/main" val="3466671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unclipped distributions that go out to the 99.98%</a:t>
            </a:r>
            <a:r>
              <a:rPr lang="en-US" baseline="0" dirty="0"/>
              <a:t> CI and the clipped distributions that extend only to the 95% CI.</a:t>
            </a:r>
          </a:p>
          <a:p>
            <a:endParaRPr lang="en-US" baseline="0" dirty="0"/>
          </a:p>
          <a:p>
            <a:r>
              <a:rPr lang="en-US" baseline="0" dirty="0"/>
              <a:t>Of course for a proportion, we know that the 100% CI extends all the way from 0% to 100%.  If we draw a line all the way across the plot, then the area of that line…even if it is only 1 pixel tall, will be quite large compared to the area of the rest of the distribution.  Conceptually, the unclipped distribution goes all the way across the plot, but we cannot show equal areas if we try to do that with ink on a moderately sized screen or piece of paper.  So even if clipping is turned off, the full distribution is really the 99.98% CI for these plots and this implementation.</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16</a:t>
            </a:fld>
            <a:endParaRPr lang="en-US"/>
          </a:p>
        </p:txBody>
      </p:sp>
    </p:spTree>
    <p:extLst>
      <p:ext uri="{BB962C8B-B14F-4D97-AF65-F5344CB8AC3E}">
        <p14:creationId xmlns:p14="http://schemas.microsoft.com/office/powerpoint/2010/main" val="2744349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a:t>
            </a:r>
            <a:r>
              <a:rPr lang="en-US" baseline="0" dirty="0"/>
              <a:t> policy-makers want to classify the outcome…pass/fail, good enough/not, high/low.  </a:t>
            </a:r>
          </a:p>
          <a:p>
            <a:endParaRPr lang="en-US" dirty="0"/>
          </a:p>
          <a:p>
            <a:r>
              <a:rPr lang="en-US" dirty="0"/>
              <a:t>Here is a classification rule that provides relatively</a:t>
            </a:r>
            <a:r>
              <a:rPr lang="en-US" baseline="0" dirty="0"/>
              <a:t> weak conclusions…not taking sampling variability into account:</a:t>
            </a:r>
          </a:p>
          <a:p>
            <a:endParaRPr lang="en-US" baseline="0" dirty="0"/>
          </a:p>
          <a:p>
            <a:r>
              <a:rPr lang="en-US" baseline="0" dirty="0"/>
              <a:t>Classify the stratum as a ‘pass’ (green) if the point estimate is ≥ the threshold of 95%.</a:t>
            </a:r>
          </a:p>
          <a:p>
            <a:r>
              <a:rPr lang="en-US" baseline="0" dirty="0"/>
              <a:t>Otherwise classify it as a ‘fail’ (red).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18</a:t>
            </a:fld>
            <a:endParaRPr lang="en-US"/>
          </a:p>
        </p:txBody>
      </p:sp>
    </p:spTree>
    <p:extLst>
      <p:ext uri="{BB962C8B-B14F-4D97-AF65-F5344CB8AC3E}">
        <p14:creationId xmlns:p14="http://schemas.microsoft.com/office/powerpoint/2010/main" val="1636258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classification rule that provides one strong conclusion and one weak conclusion:</a:t>
            </a:r>
            <a:endParaRPr lang="en-US" baseline="0" dirty="0"/>
          </a:p>
          <a:p>
            <a:endParaRPr lang="en-US" baseline="0" dirty="0"/>
          </a:p>
          <a:p>
            <a:r>
              <a:rPr lang="en-US" baseline="0" dirty="0"/>
              <a:t>Classify the stratum as a ‘pass’ (green) if the 1-sided lower confidence bound (LCB) is ≥ the threshold of 95%. (strong conclusion)</a:t>
            </a:r>
          </a:p>
          <a:p>
            <a:r>
              <a:rPr lang="en-US" baseline="0" dirty="0"/>
              <a:t>Otherwise classify it as a ‘fail’ (red).  (weaker…at least it is weak with respect to whether coverage is likely below 95%...we can’t say that…we can just say that we are not super confident that it is above 95%)</a:t>
            </a:r>
          </a:p>
          <a:p>
            <a:endParaRPr lang="en-US" dirty="0"/>
          </a:p>
          <a:p>
            <a:r>
              <a:rPr lang="en-US" dirty="0"/>
              <a:t>But this rule</a:t>
            </a:r>
            <a:r>
              <a:rPr lang="en-US" baseline="0" dirty="0"/>
              <a:t> tends to be depressing because most strata ‘fail’.  And note that the hard-working folks in Rosebud receive the same classification as those in Charleroi.  So maybe they stop trying so hard.  This rule is clear and has strong conclusions, but can be demoralizing.</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19</a:t>
            </a:fld>
            <a:endParaRPr lang="en-US"/>
          </a:p>
        </p:txBody>
      </p:sp>
    </p:spTree>
    <p:extLst>
      <p:ext uri="{BB962C8B-B14F-4D97-AF65-F5344CB8AC3E}">
        <p14:creationId xmlns:p14="http://schemas.microsoft.com/office/powerpoint/2010/main" val="2078228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complementary rule that provides one strong conclusion and one weak conclusion:</a:t>
            </a:r>
            <a:endParaRPr lang="en-US" baseline="0" dirty="0"/>
          </a:p>
          <a:p>
            <a:endParaRPr lang="en-US" baseline="0" dirty="0"/>
          </a:p>
          <a:p>
            <a:r>
              <a:rPr lang="en-US" baseline="0" dirty="0"/>
              <a:t>Classify the stratum as a ‘fail’ (red) if the 1-sided upper confidence bound (LCB) is ≤ the threshold of 95%. (strong conclusion)</a:t>
            </a:r>
          </a:p>
          <a:p>
            <a:r>
              <a:rPr lang="en-US" baseline="0" dirty="0"/>
              <a:t>Otherwise classify it as a ‘pass’ (green).  (weaker…at least it is weak with respect to whether coverage is likely above 95%...we can’t say that…we can just say that we are not super confident that it is below 95%)</a:t>
            </a:r>
          </a:p>
          <a:p>
            <a:endParaRPr lang="en-US" dirty="0"/>
          </a:p>
          <a:p>
            <a:r>
              <a:rPr lang="en-US" dirty="0"/>
              <a:t>This rule yields more ‘passes’ than the prior one,</a:t>
            </a:r>
            <a:r>
              <a:rPr lang="en-US" baseline="0" dirty="0"/>
              <a:t> but the ‘pass’ is less meaningful.  We can be 94% confident that coverage is below the threshold and the stratum will still pass.</a:t>
            </a:r>
          </a:p>
          <a:p>
            <a:endParaRPr lang="en-US" baseline="0" dirty="0"/>
          </a:p>
          <a:p>
            <a:r>
              <a:rPr lang="en-US" baseline="0" dirty="0"/>
              <a:t>Surprisingly, this rule shows up in practice…and when it does it is often described misleadingly as providing strong conclusions…but only one conclusion is strong here.</a:t>
            </a:r>
            <a:endParaRPr lang="en-US" dirty="0"/>
          </a:p>
          <a:p>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20</a:t>
            </a:fld>
            <a:endParaRPr lang="en-US"/>
          </a:p>
        </p:txBody>
      </p:sp>
    </p:spTree>
    <p:extLst>
      <p:ext uri="{BB962C8B-B14F-4D97-AF65-F5344CB8AC3E}">
        <p14:creationId xmlns:p14="http://schemas.microsoft.com/office/powerpoint/2010/main" val="948034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two strong conclusions, I recommend using a 3-level classification.  Green means the 1-sided LCB is above the threshold…this is a strong conclusion.  Red means the 1-sided UCB is below the threshold…this is also a strong conclusion.  Orange means the LCB and UCB straddle the threshold.  No strong conclusion can be made with respect to the threshold, but the orange strata can often be classified as likely having coverage that is neither the best nor the worst, so for triaging purposes they are not the biggest concern.  If more certainty is needed then a supplementary sample can be drawn.</a:t>
            </a:r>
          </a:p>
          <a:p>
            <a:endParaRPr lang="en-US" baseline="0" dirty="0"/>
          </a:p>
          <a:p>
            <a:r>
              <a:rPr lang="en-US" baseline="0" dirty="0"/>
              <a:t>Note that with this representation, if you decide to classify with respect to a different threshold, you need only to draw a new vertical line on the plot and judge where the LCB and UCB fall with respect to it.  So different policymakers with different concerns or goals can use the same plot to classify.  Also, if you show the shapes and LCB and UCB then you can ignore how someone else has colored the distributions and you can come up with your own classification rule for your purposes.  </a:t>
            </a:r>
          </a:p>
          <a:p>
            <a:endParaRPr lang="en-US" baseline="0" dirty="0"/>
          </a:p>
          <a:p>
            <a:r>
              <a:rPr lang="en-US" baseline="0" dirty="0"/>
              <a:t>In short, this representation portrays where your confidence should lie with respect to likely values of the population parameter.  In strata with large samples or homogeneous outcomes, the distributions are narrow…in strata with smaller strata, the distributions are wide…this is a point that is lost in reports that only show the point estimates and sample sizes.</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21</a:t>
            </a:fld>
            <a:endParaRPr lang="en-US"/>
          </a:p>
        </p:txBody>
      </p:sp>
    </p:spTree>
    <p:extLst>
      <p:ext uri="{BB962C8B-B14F-4D97-AF65-F5344CB8AC3E}">
        <p14:creationId xmlns:p14="http://schemas.microsoft.com/office/powerpoint/2010/main" val="1335078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earlier</a:t>
            </a:r>
            <a:r>
              <a:rPr lang="en-US" baseline="0" dirty="0"/>
              <a:t> slides discussed the motivation for inchworm plots and some features you can convey with them and why we prefer them to 1-dimensional representation of confidence intervals.</a:t>
            </a:r>
          </a:p>
          <a:p>
            <a:endParaRPr lang="en-US" baseline="0" dirty="0"/>
          </a:p>
          <a:p>
            <a:r>
              <a:rPr lang="en-US" baseline="0" dirty="0"/>
              <a:t>But how do you make them?</a:t>
            </a:r>
          </a:p>
          <a:p>
            <a:endParaRPr lang="en-US" baseline="0" dirty="0"/>
          </a:p>
          <a:p>
            <a:r>
              <a:rPr lang="en-US" baseline="0" dirty="0"/>
              <a:t>The new Stata command is available from our </a:t>
            </a:r>
            <a:r>
              <a:rPr lang="en-US" baseline="0" dirty="0" err="1"/>
              <a:t>Github</a:t>
            </a:r>
            <a:r>
              <a:rPr lang="en-US" baseline="0" dirty="0"/>
              <a:t> site and will soon be available via the SSC from within Stata.</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22</a:t>
            </a:fld>
            <a:endParaRPr lang="en-US"/>
          </a:p>
        </p:txBody>
      </p:sp>
    </p:spTree>
    <p:extLst>
      <p:ext uri="{BB962C8B-B14F-4D97-AF65-F5344CB8AC3E}">
        <p14:creationId xmlns:p14="http://schemas.microsoft.com/office/powerpoint/2010/main" val="10612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call the command </a:t>
            </a:r>
            <a:r>
              <a:rPr lang="en-US" dirty="0" err="1"/>
              <a:t>iwplot_svyp</a:t>
            </a:r>
            <a:r>
              <a:rPr lang="en-US" dirty="0"/>
              <a:t>, your software must generate between one and five datasets to control the features of the plot.</a:t>
            </a:r>
          </a:p>
          <a:p>
            <a:pPr marL="228600" indent="-228600">
              <a:buAutoNum type="arabicPeriod"/>
            </a:pPr>
            <a:r>
              <a:rPr lang="en-US" dirty="0"/>
              <a:t>The required dataset contains one row per distribution…it specifies</a:t>
            </a:r>
            <a:r>
              <a:rPr lang="en-US" baseline="0" dirty="0"/>
              <a:t> things like which row the distribution will appear on, the color of the distribution, whether the distribution is clipped, the text to appear at right and left, and whether to shade the row behind the distribution.</a:t>
            </a:r>
          </a:p>
          <a:p>
            <a:pPr marL="228600" indent="-228600">
              <a:buAutoNum type="arabicPeriod"/>
            </a:pPr>
            <a:r>
              <a:rPr lang="en-US" baseline="0" dirty="0"/>
              <a:t>If you wish to overlay vertical lines, then their properties go into a separate dataset</a:t>
            </a:r>
          </a:p>
          <a:p>
            <a:pPr marL="228600" indent="-228600">
              <a:buAutoNum type="arabicPeriod"/>
            </a:pPr>
            <a:r>
              <a:rPr lang="en-US" baseline="0" dirty="0"/>
              <a:t>If you wish to overlay horizontal lines, then their properties go into a separate dataset</a:t>
            </a:r>
          </a:p>
          <a:p>
            <a:pPr marL="228600" indent="-228600">
              <a:buAutoNum type="arabicPeriod"/>
            </a:pPr>
            <a:r>
              <a:rPr lang="en-US" baseline="0" dirty="0"/>
              <a:t>If you wish to overlay text on the figure, then the textbox text and properties go into a separate dataset</a:t>
            </a:r>
          </a:p>
          <a:p>
            <a:pPr marL="228600" indent="-228600">
              <a:buAutoNum type="arabicPeriod"/>
            </a:pPr>
            <a:r>
              <a:rPr lang="en-US" baseline="0" dirty="0"/>
              <a:t>And if you wish to overlay arrows, then their properties go into yet another separate dataset</a:t>
            </a:r>
          </a:p>
          <a:p>
            <a:pPr marL="0" indent="0">
              <a:buNone/>
            </a:pPr>
            <a:r>
              <a:rPr lang="en-US" baseline="0" dirty="0"/>
              <a:t>Finally, the </a:t>
            </a:r>
            <a:r>
              <a:rPr lang="en-US" baseline="0" dirty="0" err="1"/>
              <a:t>iwplot_svyp</a:t>
            </a:r>
            <a:r>
              <a:rPr lang="en-US" baseline="0" dirty="0"/>
              <a:t> command has some command line options to control plot-level characteristics – many are standard </a:t>
            </a:r>
            <a:r>
              <a:rPr lang="en-US" baseline="0" dirty="0" err="1"/>
              <a:t>twoway</a:t>
            </a:r>
            <a:r>
              <a:rPr lang="en-US" baseline="0" dirty="0"/>
              <a:t> options</a:t>
            </a:r>
          </a:p>
        </p:txBody>
      </p:sp>
      <p:sp>
        <p:nvSpPr>
          <p:cNvPr id="4" name="Slide Number Placeholder 3"/>
          <p:cNvSpPr>
            <a:spLocks noGrp="1"/>
          </p:cNvSpPr>
          <p:nvPr>
            <p:ph type="sldNum" sz="quarter" idx="10"/>
          </p:nvPr>
        </p:nvSpPr>
        <p:spPr/>
        <p:txBody>
          <a:bodyPr/>
          <a:lstStyle/>
          <a:p>
            <a:fld id="{D80DEFB9-D4BF-4C1F-903D-A92F6CB00A2F}" type="slidenum">
              <a:rPr lang="en-US" smtClean="0"/>
              <a:t>23</a:t>
            </a:fld>
            <a:endParaRPr lang="en-US"/>
          </a:p>
        </p:txBody>
      </p:sp>
    </p:spTree>
    <p:extLst>
      <p:ext uri="{BB962C8B-B14F-4D97-AF65-F5344CB8AC3E}">
        <p14:creationId xmlns:p14="http://schemas.microsoft.com/office/powerpoint/2010/main" val="2615182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material I present today will be</a:t>
            </a:r>
            <a:r>
              <a:rPr lang="en-US" baseline="0" dirty="0"/>
              <a:t> in the context of inference from a complex survey sample (stratified clustered surveys) and the outcome of interest is a proportion.  But broadly speaking what I will show could be used in other contexts…outcomes could be means or totals and it could be from any sample…a simple random sample as well as a complex survey sample.</a:t>
            </a:r>
          </a:p>
          <a:p>
            <a:endParaRPr lang="en-US" baseline="0" dirty="0"/>
          </a:p>
          <a:p>
            <a:r>
              <a:rPr lang="en-US" baseline="0" dirty="0"/>
              <a:t>Here’s a map showing the 63 health districts in Burkina Faso, nested among 13 administrative regions, nested within the country.  In the field of vaccination coverage (prevalence) we are often doing inference at three nested levels like this, so of course the sample size in a district is small compared to the aggregated sample size in a region or across the entire country.</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2</a:t>
            </a:fld>
            <a:endParaRPr lang="en-US"/>
          </a:p>
        </p:txBody>
      </p:sp>
    </p:spTree>
    <p:extLst>
      <p:ext uri="{BB962C8B-B14F-4D97-AF65-F5344CB8AC3E}">
        <p14:creationId xmlns:p14="http://schemas.microsoft.com/office/powerpoint/2010/main" val="1195527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work we embed </a:t>
            </a:r>
            <a:r>
              <a:rPr lang="en-US" dirty="0" err="1"/>
              <a:t>iwplot_svyp</a:t>
            </a:r>
            <a:r>
              <a:rPr lang="en-US" dirty="0"/>
              <a:t> in a larger suite</a:t>
            </a:r>
            <a:r>
              <a:rPr lang="en-US" baseline="0" dirty="0"/>
              <a:t> of software that evaluates results and prepares those datasets automatically and calls </a:t>
            </a:r>
            <a:r>
              <a:rPr lang="en-US" baseline="0" dirty="0" err="1"/>
              <a:t>iwplot_svyp</a:t>
            </a:r>
            <a:r>
              <a:rPr lang="en-US" baseline="0" dirty="0"/>
              <a:t>.  Sometime it makes dozens of inchworm plots in a single run, applying pre-coded rules for coloring and ordering the distributions </a:t>
            </a:r>
          </a:p>
          <a:p>
            <a:endParaRPr lang="en-US" baseline="0" dirty="0"/>
          </a:p>
          <a:p>
            <a:r>
              <a:rPr lang="en-US" baseline="0" dirty="0"/>
              <a:t>In other instances (e.g., in preparation for this talk) we hand-craft these plots…specifying every detail as an example…in that instance we can build the datasets using Stata, or we can enter the relevant info into an Excel template and call a wrapper that reads Excel and then writes Stata datasets and then makes the plot.</a:t>
            </a:r>
          </a:p>
          <a:p>
            <a:endParaRPr lang="en-US" baseline="0" dirty="0"/>
          </a:p>
          <a:p>
            <a:r>
              <a:rPr lang="en-US" baseline="0" dirty="0"/>
              <a:t>When you download the package from the </a:t>
            </a:r>
            <a:r>
              <a:rPr lang="en-US" baseline="0" dirty="0" err="1"/>
              <a:t>Github</a:t>
            </a:r>
            <a:r>
              <a:rPr lang="en-US" baseline="0" dirty="0"/>
              <a:t> site you can see the Excel files we used to make most of the figures for this talk.  You can reproduce them by calling the Excel wrapper program.  If you change the values in the Excel template, you can make your own customized inchworm plots by calling the wrapper program in Stata after you save your changes in Excel.</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24</a:t>
            </a:fld>
            <a:endParaRPr lang="en-US"/>
          </a:p>
        </p:txBody>
      </p:sp>
    </p:spTree>
    <p:extLst>
      <p:ext uri="{BB962C8B-B14F-4D97-AF65-F5344CB8AC3E}">
        <p14:creationId xmlns:p14="http://schemas.microsoft.com/office/powerpoint/2010/main" val="353865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for a moment an individual distribution in one of the plots. </a:t>
            </a:r>
            <a:r>
              <a:rPr lang="en-US" baseline="0" dirty="0"/>
              <a:t>  What do you need to tell Stata to have it be able to calculate the outside boundary of what we might call that confidence distribution?  There are two options:</a:t>
            </a:r>
          </a:p>
          <a:p>
            <a:endParaRPr lang="en-US" baseline="0" dirty="0"/>
          </a:p>
          <a:p>
            <a:pPr marL="228600" indent="-228600">
              <a:buAutoNum type="arabicPeriod"/>
            </a:pPr>
            <a:r>
              <a:rPr lang="en-US" baseline="0" dirty="0"/>
              <a:t>If you have the survey sample dataset available, then you just tell </a:t>
            </a:r>
            <a:r>
              <a:rPr lang="en-US" baseline="0" dirty="0" err="1"/>
              <a:t>iwplot_svyp</a:t>
            </a:r>
            <a:r>
              <a:rPr lang="en-US" baseline="0" dirty="0"/>
              <a:t> where the dataset lives, the </a:t>
            </a:r>
            <a:r>
              <a:rPr lang="en-US" baseline="0" dirty="0" err="1"/>
              <a:t>svyset</a:t>
            </a:r>
            <a:r>
              <a:rPr lang="en-US" baseline="0" dirty="0"/>
              <a:t> command, the name of the variable, and  how to restrict attention to the stratum or domain of interest.  This is done via four variables in the dataset with distribution info.</a:t>
            </a:r>
          </a:p>
          <a:p>
            <a:pPr marL="228600" indent="-228600">
              <a:buAutoNum type="arabicPeriod"/>
            </a:pPr>
            <a:r>
              <a:rPr lang="en-US" baseline="0" dirty="0"/>
              <a:t>But what if the original dataset is not available?  (e.g., you want to make an inchworm plot based on tabular output from a report?)  Well then you tell Stata the estimated proportion and the </a:t>
            </a:r>
            <a:r>
              <a:rPr lang="en-US" u="sng" baseline="0" dirty="0"/>
              <a:t>effective sample size</a:t>
            </a:r>
            <a:r>
              <a:rPr lang="en-US" u="none" baseline="0" dirty="0"/>
              <a:t> in that stratum.  (Note…you need the effective sample size, not the full sample size…so hopefully the report told you the design effect).</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25</a:t>
            </a:fld>
            <a:endParaRPr lang="en-US"/>
          </a:p>
        </p:txBody>
      </p:sp>
    </p:spTree>
    <p:extLst>
      <p:ext uri="{BB962C8B-B14F-4D97-AF65-F5344CB8AC3E}">
        <p14:creationId xmlns:p14="http://schemas.microsoft.com/office/powerpoint/2010/main" val="1114267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an example of more than one distribution per row</a:t>
            </a:r>
            <a:r>
              <a:rPr lang="en-US" baseline="0" dirty="0"/>
              <a:t> and an example of overlaying text and a vertical line.</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26</a:t>
            </a:fld>
            <a:endParaRPr lang="en-US"/>
          </a:p>
        </p:txBody>
      </p:sp>
    </p:spTree>
    <p:extLst>
      <p:ext uri="{BB962C8B-B14F-4D97-AF65-F5344CB8AC3E}">
        <p14:creationId xmlns:p14="http://schemas.microsoft.com/office/powerpoint/2010/main" val="42631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Stata</a:t>
            </a:r>
            <a:r>
              <a:rPr lang="en-US" baseline="0" dirty="0"/>
              <a:t> conference, I brought a 5 foot tall poster showing results from more than 90 strata in a 2013 survey in Ethiopia.</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27</a:t>
            </a:fld>
            <a:endParaRPr lang="en-US"/>
          </a:p>
        </p:txBody>
      </p:sp>
    </p:spTree>
    <p:extLst>
      <p:ext uri="{BB962C8B-B14F-4D97-AF65-F5344CB8AC3E}">
        <p14:creationId xmlns:p14="http://schemas.microsoft.com/office/powerpoint/2010/main" val="1722447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program has some features that are hard-wired for proportions and for survey data, but the same visualization ideas could be used for other outcomes (totals or means) and for other types of sampling…it wouldn’t need to be a complex survey.</a:t>
            </a:r>
          </a:p>
          <a:p>
            <a:endParaRPr lang="en-US" baseline="0" dirty="0"/>
          </a:p>
        </p:txBody>
      </p:sp>
      <p:sp>
        <p:nvSpPr>
          <p:cNvPr id="4" name="Slide Number Placeholder 3"/>
          <p:cNvSpPr>
            <a:spLocks noGrp="1"/>
          </p:cNvSpPr>
          <p:nvPr>
            <p:ph type="sldNum" sz="quarter" idx="10"/>
          </p:nvPr>
        </p:nvSpPr>
        <p:spPr/>
        <p:txBody>
          <a:bodyPr/>
          <a:lstStyle/>
          <a:p>
            <a:fld id="{D80DEFB9-D4BF-4C1F-903D-A92F6CB00A2F}" type="slidenum">
              <a:rPr lang="en-US" smtClean="0"/>
              <a:t>28</a:t>
            </a:fld>
            <a:endParaRPr lang="en-US"/>
          </a:p>
        </p:txBody>
      </p:sp>
    </p:spTree>
    <p:extLst>
      <p:ext uri="{BB962C8B-B14F-4D97-AF65-F5344CB8AC3E}">
        <p14:creationId xmlns:p14="http://schemas.microsoft.com/office/powerpoint/2010/main" val="1507016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figure shows the building blocks of the distributions.  The program estimates several confidence intervals (user-specifiable number) and then calculates a set of y-coordinates that give them the equal-area property.  Finally the distribution connects the points of the outer corners of the confidence rectangles.</a:t>
            </a:r>
          </a:p>
          <a:p>
            <a:endParaRPr lang="en-US" baseline="0" dirty="0"/>
          </a:p>
          <a:p>
            <a:r>
              <a:rPr lang="en-US" baseline="0" dirty="0"/>
              <a:t>In this plot, each distribution calculates 5 CIs.  The narrowest is too narrow to see here with your eye.  It is the 0.01% CI.  The widest is the 95% CI.  You can see four nested rectangles, and there is a fifth at each point estimate that is too narrow to see.  The program gives the user the option to plot the stair steps, the bounding distribution polygon, or both.</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36</a:t>
            </a:fld>
            <a:endParaRPr lang="en-US"/>
          </a:p>
        </p:txBody>
      </p:sp>
    </p:spTree>
    <p:extLst>
      <p:ext uri="{BB962C8B-B14F-4D97-AF65-F5344CB8AC3E}">
        <p14:creationId xmlns:p14="http://schemas.microsoft.com/office/powerpoint/2010/main" val="20859530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same distributions, but now calculated with 30 CIs instead of 5.</a:t>
            </a:r>
          </a:p>
        </p:txBody>
      </p:sp>
      <p:sp>
        <p:nvSpPr>
          <p:cNvPr id="4" name="Slide Number Placeholder 3"/>
          <p:cNvSpPr>
            <a:spLocks noGrp="1"/>
          </p:cNvSpPr>
          <p:nvPr>
            <p:ph type="sldNum" sz="quarter" idx="10"/>
          </p:nvPr>
        </p:nvSpPr>
        <p:spPr/>
        <p:txBody>
          <a:bodyPr/>
          <a:lstStyle/>
          <a:p>
            <a:fld id="{D80DEFB9-D4BF-4C1F-903D-A92F6CB00A2F}" type="slidenum">
              <a:rPr lang="en-US" smtClean="0"/>
              <a:t>37</a:t>
            </a:fld>
            <a:endParaRPr lang="en-US"/>
          </a:p>
        </p:txBody>
      </p:sp>
    </p:spTree>
    <p:extLst>
      <p:ext uri="{BB962C8B-B14F-4D97-AF65-F5344CB8AC3E}">
        <p14:creationId xmlns:p14="http://schemas.microsoft.com/office/powerpoint/2010/main" val="255373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a:t>
            </a:r>
            <a:r>
              <a:rPr lang="en-US" baseline="0" dirty="0"/>
              <a:t> the UNICEF Multi-Indicator Cluster Survey (MICS) and the USAID Demographic and Health Survey (DHS) omit measures or representations of sampling error from the main body of their reports.  They each provide an appendix with some sampling error info, but it is not adequate or intuitive for conveying all that concerns me to the reader of the report.  </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3</a:t>
            </a:fld>
            <a:endParaRPr lang="en-US"/>
          </a:p>
        </p:txBody>
      </p:sp>
    </p:spTree>
    <p:extLst>
      <p:ext uri="{BB962C8B-B14F-4D97-AF65-F5344CB8AC3E}">
        <p14:creationId xmlns:p14="http://schemas.microsoft.com/office/powerpoint/2010/main" val="884809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table from a MICS report.  Results</a:t>
            </a:r>
            <a:r>
              <a:rPr lang="en-US" baseline="0" dirty="0"/>
              <a:t> are being reported for strata of considerably different sizes here…Ouagadougou is the capitol city on the far left and the results on the right are for the entire country.  Perhaps these samples are all large enough that the sampling error is very small, but results are sometimes listed together for strata with small samples and strata with large samples and it is not easy for the reader to assess uncertainty in the estimates.</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4</a:t>
            </a:fld>
            <a:endParaRPr lang="en-US"/>
          </a:p>
        </p:txBody>
      </p:sp>
    </p:spTree>
    <p:extLst>
      <p:ext uri="{BB962C8B-B14F-4D97-AF65-F5344CB8AC3E}">
        <p14:creationId xmlns:p14="http://schemas.microsoft.com/office/powerpoint/2010/main" val="480015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Well…you might</a:t>
            </a:r>
            <a:r>
              <a:rPr lang="en-US" baseline="0" dirty="0"/>
              <a:t> say…as long as the sample size is listed then you have </a:t>
            </a:r>
            <a:r>
              <a:rPr lang="en-US" u="sng" baseline="0" dirty="0"/>
              <a:t>some idea</a:t>
            </a:r>
            <a:r>
              <a:rPr lang="en-US" u="none" baseline="0" dirty="0"/>
              <a:t> what the confidence interval (CI) is like.  But it’s not that simple. First, a statistician might hazard a reasonable guess, but policy-makers will probably not want to even try.  Second, the sample size does NOT determine CI width for the reasons listed above.  You can have two samples of the same size with the same estimated proportion and one can have a substantially wider CI than the other.</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5</a:t>
            </a:fld>
            <a:endParaRPr lang="en-US"/>
          </a:p>
        </p:txBody>
      </p:sp>
    </p:spTree>
    <p:extLst>
      <p:ext uri="{BB962C8B-B14F-4D97-AF65-F5344CB8AC3E}">
        <p14:creationId xmlns:p14="http://schemas.microsoft.com/office/powerpoint/2010/main" val="2639093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a:t>
            </a:r>
            <a:r>
              <a:rPr lang="en-US" baseline="0" dirty="0"/>
              <a:t> example…two samples of precisely the same size: N=210.  In the first instance, half the kids sampled in every cluster were vaccinated.  (Post presentation note:  I should have used m=6 or m=8 in the example because it’s impossible to find that exactly half of 7 kids were vaccinated…but let’s gloss over that for a moment…)  But there is no spatial heterogeneity in prevalence…all clusters have 50% vaccination, so the ICC is 0 and the effective sample size is equal to the full value of 210.  In the second instance, in half the clusters, ALL the kids sampled were vaccinated and in the other half, none of the kids sampled were vaccinated.  This yields an ICC of 1 which yields a design effect of 7, and the effective sample size is 30 even though the actual sample size is 210.  </a:t>
            </a:r>
          </a:p>
          <a:p>
            <a:endParaRPr lang="en-US" baseline="0" dirty="0"/>
          </a:p>
          <a:p>
            <a:r>
              <a:rPr lang="en-US" baseline="0" dirty="0"/>
              <a:t>This detailed example is to show that reporting the estimated proportion and the actual sample size is not sufficient to imply what the width of the CI will be.  It can vary substantially.</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7</a:t>
            </a:fld>
            <a:endParaRPr lang="en-US"/>
          </a:p>
        </p:txBody>
      </p:sp>
    </p:spTree>
    <p:extLst>
      <p:ext uri="{BB962C8B-B14F-4D97-AF65-F5344CB8AC3E}">
        <p14:creationId xmlns:p14="http://schemas.microsoft.com/office/powerpoint/2010/main" val="4197735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we are proposing to use.</a:t>
            </a:r>
          </a:p>
          <a:p>
            <a:endParaRPr lang="en-US" dirty="0"/>
          </a:p>
          <a:p>
            <a:r>
              <a:rPr lang="en-US" dirty="0"/>
              <a:t>We</a:t>
            </a:r>
            <a:r>
              <a:rPr lang="en-US" baseline="0" dirty="0"/>
              <a:t> show one ‘shape’ or ‘distribution’ for each stratum.  The shape is clipped at the left and right to correspond to the 2-sided 95% CI.  The point estimate is indicated with a subtle vertical bar.  The gray tick marks show the lower and upper 1-sided 95% confidence bounds.  The shapes are all scaled to have equal area.  (Within the limitations of pixilation and the pixels included in the boundary of the shape as well as its interior.)  The shaded row indicates that the one stratum represents the aggregate of all the other strata.  The vertical red line is the target for coverage.  The shapes are shaded to </a:t>
            </a:r>
            <a:r>
              <a:rPr lang="en-US" baseline="0" dirty="0" err="1"/>
              <a:t>cateogorize</a:t>
            </a:r>
            <a:r>
              <a:rPr lang="en-US" baseline="0" dirty="0"/>
              <a:t> the strata: green if the 1-sided lower bound is above 95%; red if the 1-sided upper bound is below 95%; orange if the 1-sided bounds straddle 95%.</a:t>
            </a:r>
          </a:p>
          <a:p>
            <a:endParaRPr lang="en-US" baseline="0" dirty="0"/>
          </a:p>
          <a:p>
            <a:r>
              <a:rPr lang="en-US" baseline="0" dirty="0"/>
              <a:t>In this plot the x-axis goes from 50 to 100%, but we often like to show the full range of 0-100%, as in the next slide.</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9</a:t>
            </a:fld>
            <a:endParaRPr lang="en-US"/>
          </a:p>
        </p:txBody>
      </p:sp>
    </p:spTree>
    <p:extLst>
      <p:ext uri="{BB962C8B-B14F-4D97-AF65-F5344CB8AC3E}">
        <p14:creationId xmlns:p14="http://schemas.microsoft.com/office/powerpoint/2010/main" val="195104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Showing the full range</a:t>
            </a:r>
            <a:r>
              <a:rPr lang="en-US" baseline="0" dirty="0"/>
              <a:t> makes the shapes smaller and more cramped, but it puts the results in context.  Showing percentages on the 0-100% scale consistently means that our readers do not need to re-orient horizontally with different plots, which hopefully aids their interpretation of the results.</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10</a:t>
            </a:fld>
            <a:endParaRPr lang="en-US"/>
          </a:p>
        </p:txBody>
      </p:sp>
    </p:spTree>
    <p:extLst>
      <p:ext uri="{BB962C8B-B14F-4D97-AF65-F5344CB8AC3E}">
        <p14:creationId xmlns:p14="http://schemas.microsoft.com/office/powerpoint/2010/main" val="222690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features are controllable with the command to make the plots</a:t>
            </a:r>
          </a:p>
          <a:p>
            <a:r>
              <a:rPr lang="en-US" baseline="0" dirty="0"/>
              <a:t>The distributions can be clipped or not clipped</a:t>
            </a:r>
          </a:p>
          <a:p>
            <a:r>
              <a:rPr lang="en-US" baseline="0" dirty="0"/>
              <a:t>The tick marks can be omitted or moved to some other bound </a:t>
            </a:r>
          </a:p>
          <a:p>
            <a:r>
              <a:rPr lang="en-US" baseline="0" dirty="0"/>
              <a:t>The sorting and coloring and line patterns are all user-specifiable</a:t>
            </a:r>
          </a:p>
          <a:p>
            <a:r>
              <a:rPr lang="en-US" baseline="0" dirty="0"/>
              <a:t>Whether you show one or more distributions per row is user-specifiable</a:t>
            </a:r>
            <a:endParaRPr lang="en-US" dirty="0"/>
          </a:p>
        </p:txBody>
      </p:sp>
      <p:sp>
        <p:nvSpPr>
          <p:cNvPr id="4" name="Slide Number Placeholder 3"/>
          <p:cNvSpPr>
            <a:spLocks noGrp="1"/>
          </p:cNvSpPr>
          <p:nvPr>
            <p:ph type="sldNum" sz="quarter" idx="10"/>
          </p:nvPr>
        </p:nvSpPr>
        <p:spPr/>
        <p:txBody>
          <a:bodyPr/>
          <a:lstStyle/>
          <a:p>
            <a:fld id="{D80DEFB9-D4BF-4C1F-903D-A92F6CB00A2F}" type="slidenum">
              <a:rPr lang="en-US" smtClean="0"/>
              <a:t>11</a:t>
            </a:fld>
            <a:endParaRPr lang="en-US"/>
          </a:p>
        </p:txBody>
      </p:sp>
    </p:spTree>
    <p:extLst>
      <p:ext uri="{BB962C8B-B14F-4D97-AF65-F5344CB8AC3E}">
        <p14:creationId xmlns:p14="http://schemas.microsoft.com/office/powerpoint/2010/main" val="310215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2B3CDF-943A-46DF-86B3-187B2A8A20D4}" type="datetime1">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97DFA-FE13-4D32-A783-8DA474C71135}" type="slidenum">
              <a:rPr lang="en-US" smtClean="0"/>
              <a:t>‹#›</a:t>
            </a:fld>
            <a:endParaRPr lang="en-US"/>
          </a:p>
        </p:txBody>
      </p:sp>
    </p:spTree>
    <p:extLst>
      <p:ext uri="{BB962C8B-B14F-4D97-AF65-F5344CB8AC3E}">
        <p14:creationId xmlns:p14="http://schemas.microsoft.com/office/powerpoint/2010/main" val="207752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969146-58C7-47F4-9B08-F05B429B9F80}" type="datetime1">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97DFA-FE13-4D32-A783-8DA474C71135}" type="slidenum">
              <a:rPr lang="en-US" smtClean="0"/>
              <a:t>‹#›</a:t>
            </a:fld>
            <a:endParaRPr lang="en-US"/>
          </a:p>
        </p:txBody>
      </p:sp>
    </p:spTree>
    <p:extLst>
      <p:ext uri="{BB962C8B-B14F-4D97-AF65-F5344CB8AC3E}">
        <p14:creationId xmlns:p14="http://schemas.microsoft.com/office/powerpoint/2010/main" val="148245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D82A3-29F2-4D53-A381-EB9E68092659}" type="datetime1">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97DFA-FE13-4D32-A783-8DA474C71135}" type="slidenum">
              <a:rPr lang="en-US" smtClean="0"/>
              <a:t>‹#›</a:t>
            </a:fld>
            <a:endParaRPr lang="en-US"/>
          </a:p>
        </p:txBody>
      </p:sp>
    </p:spTree>
    <p:extLst>
      <p:ext uri="{BB962C8B-B14F-4D97-AF65-F5344CB8AC3E}">
        <p14:creationId xmlns:p14="http://schemas.microsoft.com/office/powerpoint/2010/main" val="857946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C40FD-FEA4-466E-8F87-2218CA85C1C7}" type="datetime1">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97DFA-FE13-4D32-A783-8DA474C71135}" type="slidenum">
              <a:rPr lang="en-US" smtClean="0"/>
              <a:t>‹#›</a:t>
            </a:fld>
            <a:endParaRPr lang="en-US"/>
          </a:p>
        </p:txBody>
      </p:sp>
    </p:spTree>
    <p:extLst>
      <p:ext uri="{BB962C8B-B14F-4D97-AF65-F5344CB8AC3E}">
        <p14:creationId xmlns:p14="http://schemas.microsoft.com/office/powerpoint/2010/main" val="380582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DF4063-D383-400E-A277-ADF2B350F1B7}" type="datetime1">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97DFA-FE13-4D32-A783-8DA474C71135}" type="slidenum">
              <a:rPr lang="en-US" smtClean="0"/>
              <a:t>‹#›</a:t>
            </a:fld>
            <a:endParaRPr lang="en-US"/>
          </a:p>
        </p:txBody>
      </p:sp>
    </p:spTree>
    <p:extLst>
      <p:ext uri="{BB962C8B-B14F-4D97-AF65-F5344CB8AC3E}">
        <p14:creationId xmlns:p14="http://schemas.microsoft.com/office/powerpoint/2010/main" val="393138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F32C06-E558-4CA1-B863-5DB3E7DFB42A}" type="datetime1">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97DFA-FE13-4D32-A783-8DA474C71135}" type="slidenum">
              <a:rPr lang="en-US" smtClean="0"/>
              <a:t>‹#›</a:t>
            </a:fld>
            <a:endParaRPr lang="en-US"/>
          </a:p>
        </p:txBody>
      </p:sp>
    </p:spTree>
    <p:extLst>
      <p:ext uri="{BB962C8B-B14F-4D97-AF65-F5344CB8AC3E}">
        <p14:creationId xmlns:p14="http://schemas.microsoft.com/office/powerpoint/2010/main" val="2753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5D6099-8249-43F3-8735-0DCEB0C81168}" type="datetime1">
              <a:rPr lang="en-US" smtClean="0"/>
              <a:t>8/17/2016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D97DFA-FE13-4D32-A783-8DA474C71135}" type="slidenum">
              <a:rPr lang="en-US" smtClean="0"/>
              <a:t>‹#›</a:t>
            </a:fld>
            <a:endParaRPr lang="en-US"/>
          </a:p>
        </p:txBody>
      </p:sp>
    </p:spTree>
    <p:extLst>
      <p:ext uri="{BB962C8B-B14F-4D97-AF65-F5344CB8AC3E}">
        <p14:creationId xmlns:p14="http://schemas.microsoft.com/office/powerpoint/2010/main" val="152389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6C1C0-E74A-4D4A-BBF9-C7F1F2C40585}" type="datetime1">
              <a:rPr lang="en-US" smtClean="0"/>
              <a:t>8/17/2016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D97DFA-FE13-4D32-A783-8DA474C71135}" type="slidenum">
              <a:rPr lang="en-US" smtClean="0"/>
              <a:t>‹#›</a:t>
            </a:fld>
            <a:endParaRPr lang="en-US"/>
          </a:p>
        </p:txBody>
      </p:sp>
    </p:spTree>
    <p:extLst>
      <p:ext uri="{BB962C8B-B14F-4D97-AF65-F5344CB8AC3E}">
        <p14:creationId xmlns:p14="http://schemas.microsoft.com/office/powerpoint/2010/main" val="57505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F973E-3D37-4309-8DBE-4B8A87B48B34}" type="datetime1">
              <a:rPr lang="en-US" smtClean="0"/>
              <a:t>8/17/2016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D97DFA-FE13-4D32-A783-8DA474C71135}" type="slidenum">
              <a:rPr lang="en-US" smtClean="0"/>
              <a:t>‹#›</a:t>
            </a:fld>
            <a:endParaRPr lang="en-US"/>
          </a:p>
        </p:txBody>
      </p:sp>
    </p:spTree>
    <p:extLst>
      <p:ext uri="{BB962C8B-B14F-4D97-AF65-F5344CB8AC3E}">
        <p14:creationId xmlns:p14="http://schemas.microsoft.com/office/powerpoint/2010/main" val="1211834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47EEDF-DDDD-4879-8491-B4C1CC743AA8}" type="datetime1">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97DFA-FE13-4D32-A783-8DA474C71135}" type="slidenum">
              <a:rPr lang="en-US" smtClean="0"/>
              <a:t>‹#›</a:t>
            </a:fld>
            <a:endParaRPr lang="en-US"/>
          </a:p>
        </p:txBody>
      </p:sp>
    </p:spTree>
    <p:extLst>
      <p:ext uri="{BB962C8B-B14F-4D97-AF65-F5344CB8AC3E}">
        <p14:creationId xmlns:p14="http://schemas.microsoft.com/office/powerpoint/2010/main" val="1603965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5E9CF3-CBCA-4481-957F-20DDDDE23352}" type="datetime1">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97DFA-FE13-4D32-A783-8DA474C71135}" type="slidenum">
              <a:rPr lang="en-US" smtClean="0"/>
              <a:t>‹#›</a:t>
            </a:fld>
            <a:endParaRPr lang="en-US"/>
          </a:p>
        </p:txBody>
      </p:sp>
    </p:spTree>
    <p:extLst>
      <p:ext uri="{BB962C8B-B14F-4D97-AF65-F5344CB8AC3E}">
        <p14:creationId xmlns:p14="http://schemas.microsoft.com/office/powerpoint/2010/main" val="1672809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ECB2D-ADC1-457D-A879-260401532587}" type="datetime1">
              <a:rPr lang="en-US" smtClean="0"/>
              <a:t>8/17/2016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97DFA-FE13-4D32-A783-8DA474C71135}" type="slidenum">
              <a:rPr lang="en-US" smtClean="0"/>
              <a:t>‹#›</a:t>
            </a:fld>
            <a:endParaRPr lang="en-US"/>
          </a:p>
        </p:txBody>
      </p:sp>
    </p:spTree>
    <p:extLst>
      <p:ext uri="{BB962C8B-B14F-4D97-AF65-F5344CB8AC3E}">
        <p14:creationId xmlns:p14="http://schemas.microsoft.com/office/powerpoint/2010/main" val="3936883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BiostatGlobalConsulting/inchworm-plots-stata"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hyperlink" Target="mailto:Dale.Rhoda@biostatglobal.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439583"/>
            <a:ext cx="9144000" cy="2387600"/>
          </a:xfrm>
        </p:spPr>
        <p:txBody>
          <a:bodyPr/>
          <a:lstStyle/>
          <a:p>
            <a:br>
              <a:rPr lang="en-US" dirty="0">
                <a:solidFill>
                  <a:schemeClr val="bg1"/>
                </a:solidFill>
              </a:rPr>
            </a:br>
            <a:r>
              <a:rPr lang="en-US" dirty="0">
                <a:solidFill>
                  <a:schemeClr val="bg1"/>
                </a:solidFill>
              </a:rPr>
              <a:t>Inchworm Plots</a:t>
            </a:r>
          </a:p>
        </p:txBody>
      </p:sp>
      <p:sp>
        <p:nvSpPr>
          <p:cNvPr id="3" name="Subtitle 2"/>
          <p:cNvSpPr>
            <a:spLocks noGrp="1"/>
          </p:cNvSpPr>
          <p:nvPr>
            <p:ph type="subTitle" idx="1"/>
          </p:nvPr>
        </p:nvSpPr>
        <p:spPr>
          <a:xfrm>
            <a:off x="0" y="4306194"/>
            <a:ext cx="9144000" cy="1826382"/>
          </a:xfrm>
        </p:spPr>
        <p:txBody>
          <a:bodyPr>
            <a:normAutofit lnSpcReduction="10000"/>
          </a:bodyPr>
          <a:lstStyle/>
          <a:p>
            <a:r>
              <a:rPr lang="en-US" sz="2800" dirty="0">
                <a:solidFill>
                  <a:schemeClr val="bg1"/>
                </a:solidFill>
              </a:rPr>
              <a:t>Visual Representation of Inferential Uncertainty</a:t>
            </a:r>
          </a:p>
          <a:p>
            <a:endParaRPr lang="en-US" dirty="0">
              <a:solidFill>
                <a:schemeClr val="bg1"/>
              </a:solidFill>
            </a:endParaRPr>
          </a:p>
          <a:p>
            <a:r>
              <a:rPr lang="en-US" dirty="0">
                <a:solidFill>
                  <a:schemeClr val="bg1"/>
                </a:solidFill>
              </a:rPr>
              <a:t>Dale Rhoda</a:t>
            </a:r>
          </a:p>
          <a:p>
            <a:r>
              <a:rPr lang="en-US" dirty="0">
                <a:solidFill>
                  <a:schemeClr val="bg1"/>
                </a:solidFill>
              </a:rPr>
              <a:t>Biostat Global Consulting</a:t>
            </a:r>
          </a:p>
        </p:txBody>
      </p:sp>
      <p:pic>
        <p:nvPicPr>
          <p:cNvPr id="6" name="Picture 5"/>
          <p:cNvPicPr>
            <a:picLocks noChangeAspect="1"/>
          </p:cNvPicPr>
          <p:nvPr/>
        </p:nvPicPr>
        <p:blipFill>
          <a:blip r:embed="rId3"/>
          <a:stretch>
            <a:fillRect/>
          </a:stretch>
        </p:blipFill>
        <p:spPr>
          <a:xfrm>
            <a:off x="46111" y="960572"/>
            <a:ext cx="3200407" cy="1307595"/>
          </a:xfrm>
          <a:prstGeom prst="rect">
            <a:avLst/>
          </a:prstGeom>
        </p:spPr>
      </p:pic>
      <p:pic>
        <p:nvPicPr>
          <p:cNvPr id="7" name="Picture 6"/>
          <p:cNvPicPr>
            <a:picLocks noChangeAspect="1"/>
          </p:cNvPicPr>
          <p:nvPr/>
        </p:nvPicPr>
        <p:blipFill>
          <a:blip r:embed="rId4"/>
          <a:stretch>
            <a:fillRect/>
          </a:stretch>
        </p:blipFill>
        <p:spPr>
          <a:xfrm>
            <a:off x="3293249" y="326132"/>
            <a:ext cx="2557502" cy="2304676"/>
          </a:xfrm>
          <a:prstGeom prst="rect">
            <a:avLst/>
          </a:prstGeom>
        </p:spPr>
      </p:pic>
      <p:pic>
        <p:nvPicPr>
          <p:cNvPr id="8" name="Picture 7"/>
          <p:cNvPicPr>
            <a:picLocks noChangeAspect="1"/>
          </p:cNvPicPr>
          <p:nvPr/>
        </p:nvPicPr>
        <p:blipFill>
          <a:blip r:embed="rId5"/>
          <a:stretch>
            <a:fillRect/>
          </a:stretch>
        </p:blipFill>
        <p:spPr>
          <a:xfrm>
            <a:off x="5897175" y="963242"/>
            <a:ext cx="3200400" cy="1304925"/>
          </a:xfrm>
          <a:prstGeom prst="rect">
            <a:avLst/>
          </a:prstGeom>
        </p:spPr>
      </p:pic>
    </p:spTree>
    <p:extLst>
      <p:ext uri="{BB962C8B-B14F-4D97-AF65-F5344CB8AC3E}">
        <p14:creationId xmlns:p14="http://schemas.microsoft.com/office/powerpoint/2010/main" val="3784498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6" y="1097280"/>
            <a:ext cx="8959129" cy="5760720"/>
          </a:xfrm>
          <a:prstGeom prst="rect">
            <a:avLst/>
          </a:prstGeom>
        </p:spPr>
      </p:pic>
      <p:sp>
        <p:nvSpPr>
          <p:cNvPr id="5" name="Title 4"/>
          <p:cNvSpPr>
            <a:spLocks noGrp="1"/>
          </p:cNvSpPr>
          <p:nvPr>
            <p:ph type="title"/>
          </p:nvPr>
        </p:nvSpPr>
        <p:spPr/>
        <p:txBody>
          <a:bodyPr/>
          <a:lstStyle/>
          <a:p>
            <a:r>
              <a:rPr lang="en-US" dirty="0"/>
              <a:t>Rescaled to show 0-100%</a:t>
            </a:r>
          </a:p>
        </p:txBody>
      </p:sp>
      <p:sp>
        <p:nvSpPr>
          <p:cNvPr id="4" name="Slide Number Placeholder 3"/>
          <p:cNvSpPr>
            <a:spLocks noGrp="1"/>
          </p:cNvSpPr>
          <p:nvPr>
            <p:ph type="sldNum" sz="quarter" idx="12"/>
          </p:nvPr>
        </p:nvSpPr>
        <p:spPr/>
        <p:txBody>
          <a:bodyPr/>
          <a:lstStyle/>
          <a:p>
            <a:fld id="{D1D97DFA-FE13-4D32-A783-8DA474C71135}" type="slidenum">
              <a:rPr lang="en-US" smtClean="0"/>
              <a:t>10</a:t>
            </a:fld>
            <a:endParaRPr lang="en-US"/>
          </a:p>
        </p:txBody>
      </p:sp>
    </p:spTree>
    <p:extLst>
      <p:ext uri="{BB962C8B-B14F-4D97-AF65-F5344CB8AC3E}">
        <p14:creationId xmlns:p14="http://schemas.microsoft.com/office/powerpoint/2010/main" val="64393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a:xfrm>
            <a:off x="344129" y="1825625"/>
            <a:ext cx="7964130" cy="4870143"/>
          </a:xfrm>
        </p:spPr>
        <p:txBody>
          <a:bodyPr>
            <a:normAutofit/>
          </a:bodyPr>
          <a:lstStyle/>
          <a:p>
            <a:r>
              <a:rPr lang="en-US" dirty="0"/>
              <a:t>2-D representation of confidence intervals</a:t>
            </a:r>
          </a:p>
          <a:p>
            <a:r>
              <a:rPr lang="en-US" dirty="0"/>
              <a:t>Extend to 99.98% or clip at any CI width (often 95%)</a:t>
            </a:r>
          </a:p>
          <a:p>
            <a:r>
              <a:rPr lang="en-US" dirty="0"/>
              <a:t>Tick marks at one-sided bounds aid classification</a:t>
            </a:r>
          </a:p>
          <a:p>
            <a:r>
              <a:rPr lang="en-US" dirty="0"/>
              <a:t>Equal area</a:t>
            </a:r>
          </a:p>
          <a:p>
            <a:r>
              <a:rPr lang="en-US" dirty="0"/>
              <a:t>Sort by coverage</a:t>
            </a:r>
          </a:p>
          <a:p>
            <a:r>
              <a:rPr lang="en-US" dirty="0"/>
              <a:t>Use color or line pattern to convey meaning</a:t>
            </a:r>
          </a:p>
          <a:p>
            <a:r>
              <a:rPr lang="en-US" dirty="0"/>
              <a:t>May display more than one distribution per row</a:t>
            </a:r>
          </a:p>
        </p:txBody>
      </p:sp>
      <p:sp>
        <p:nvSpPr>
          <p:cNvPr id="4" name="Slide Number Placeholder 3"/>
          <p:cNvSpPr>
            <a:spLocks noGrp="1"/>
          </p:cNvSpPr>
          <p:nvPr>
            <p:ph type="sldNum" sz="quarter" idx="12"/>
          </p:nvPr>
        </p:nvSpPr>
        <p:spPr/>
        <p:txBody>
          <a:bodyPr/>
          <a:lstStyle/>
          <a:p>
            <a:fld id="{D1D97DFA-FE13-4D32-A783-8DA474C71135}" type="slidenum">
              <a:rPr lang="en-US" smtClean="0"/>
              <a:t>11</a:t>
            </a:fld>
            <a:endParaRPr lang="en-US"/>
          </a:p>
        </p:txBody>
      </p:sp>
    </p:spTree>
    <p:extLst>
      <p:ext uri="{BB962C8B-B14F-4D97-AF65-F5344CB8AC3E}">
        <p14:creationId xmlns:p14="http://schemas.microsoft.com/office/powerpoint/2010/main" val="20174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1-D representation </a:t>
            </a:r>
          </a:p>
        </p:txBody>
      </p:sp>
      <p:sp>
        <p:nvSpPr>
          <p:cNvPr id="3" name="Content Placeholder 2"/>
          <p:cNvSpPr>
            <a:spLocks noGrp="1"/>
          </p:cNvSpPr>
          <p:nvPr>
            <p:ph idx="1"/>
          </p:nvPr>
        </p:nvSpPr>
        <p:spPr/>
        <p:txBody>
          <a:bodyPr>
            <a:normAutofit lnSpcReduction="10000"/>
          </a:bodyPr>
          <a:lstStyle/>
          <a:p>
            <a:r>
              <a:rPr lang="en-US" dirty="0"/>
              <a:t>A 1-D representation (projection) shows a single CI </a:t>
            </a:r>
          </a:p>
          <a:p>
            <a:r>
              <a:rPr lang="en-US" dirty="0"/>
              <a:t>A 2-D representation shows many simultaneously</a:t>
            </a:r>
          </a:p>
          <a:p>
            <a:r>
              <a:rPr lang="en-US" dirty="0"/>
              <a:t>2-D reveals what was being projected, lifting the veil and the cognitive burden of guessing the shape</a:t>
            </a:r>
          </a:p>
          <a:p>
            <a:r>
              <a:rPr lang="en-US" dirty="0"/>
              <a:t>In a 2-D representation, there is a loose sense in which we might say that the population parameter is equally likely to fall on any one pixel of ink in the distribution</a:t>
            </a:r>
          </a:p>
          <a:p>
            <a:r>
              <a:rPr lang="en-US" dirty="0"/>
              <a:t>If the interval is Bayesian, then it is a strong rather than a loose sense…</a:t>
            </a:r>
          </a:p>
        </p:txBody>
      </p:sp>
      <p:sp>
        <p:nvSpPr>
          <p:cNvPr id="4" name="Slide Number Placeholder 3"/>
          <p:cNvSpPr>
            <a:spLocks noGrp="1"/>
          </p:cNvSpPr>
          <p:nvPr>
            <p:ph type="sldNum" sz="quarter" idx="12"/>
          </p:nvPr>
        </p:nvSpPr>
        <p:spPr/>
        <p:txBody>
          <a:bodyPr/>
          <a:lstStyle/>
          <a:p>
            <a:fld id="{D1D97DFA-FE13-4D32-A783-8DA474C71135}" type="slidenum">
              <a:rPr lang="en-US" smtClean="0"/>
              <a:t>12</a:t>
            </a:fld>
            <a:endParaRPr lang="en-US"/>
          </a:p>
        </p:txBody>
      </p:sp>
      <p:pic>
        <p:nvPicPr>
          <p:cNvPr id="6" name="Picture 5"/>
          <p:cNvPicPr>
            <a:picLocks noChangeAspect="1"/>
          </p:cNvPicPr>
          <p:nvPr/>
        </p:nvPicPr>
        <p:blipFill>
          <a:blip r:embed="rId2"/>
          <a:stretch>
            <a:fillRect/>
          </a:stretch>
        </p:blipFill>
        <p:spPr>
          <a:xfrm>
            <a:off x="550606" y="6146620"/>
            <a:ext cx="7364362" cy="552296"/>
          </a:xfrm>
          <a:prstGeom prst="rect">
            <a:avLst/>
          </a:prstGeom>
        </p:spPr>
      </p:pic>
    </p:spTree>
    <p:extLst>
      <p:ext uri="{BB962C8B-B14F-4D97-AF65-F5344CB8AC3E}">
        <p14:creationId xmlns:p14="http://schemas.microsoft.com/office/powerpoint/2010/main" val="84286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17615" y="5709445"/>
            <a:ext cx="6800850" cy="1114425"/>
          </a:xfrm>
          <a:prstGeom prst="rect">
            <a:avLst/>
          </a:prstGeom>
        </p:spPr>
      </p:pic>
      <p:sp>
        <p:nvSpPr>
          <p:cNvPr id="2" name="Title 1"/>
          <p:cNvSpPr>
            <a:spLocks noGrp="1"/>
          </p:cNvSpPr>
          <p:nvPr>
            <p:ph type="title"/>
          </p:nvPr>
        </p:nvSpPr>
        <p:spPr/>
        <p:txBody>
          <a:bodyPr/>
          <a:lstStyle/>
          <a:p>
            <a:r>
              <a:rPr lang="en-US" dirty="0"/>
              <a:t>2-D representation</a:t>
            </a:r>
          </a:p>
        </p:txBody>
      </p:sp>
      <p:sp>
        <p:nvSpPr>
          <p:cNvPr id="3" name="Content Placeholder 2"/>
          <p:cNvSpPr>
            <a:spLocks noGrp="1"/>
          </p:cNvSpPr>
          <p:nvPr>
            <p:ph idx="1"/>
          </p:nvPr>
        </p:nvSpPr>
        <p:spPr/>
        <p:txBody>
          <a:bodyPr>
            <a:normAutofit/>
          </a:bodyPr>
          <a:lstStyle/>
          <a:p>
            <a:r>
              <a:rPr lang="en-US" dirty="0"/>
              <a:t>Emphasize that values near the point estimate are more likely than those near the ends of the CI</a:t>
            </a:r>
          </a:p>
          <a:p>
            <a:r>
              <a:rPr lang="en-US" dirty="0"/>
              <a:t>Emphasizes asymmetric nature of CIs near 0% &amp; 100%</a:t>
            </a:r>
          </a:p>
          <a:p>
            <a:r>
              <a:rPr lang="en-US" dirty="0"/>
              <a:t>25% of the full distribution fall within the 25% CI</a:t>
            </a:r>
          </a:p>
          <a:p>
            <a:r>
              <a:rPr lang="en-US" dirty="0"/>
              <a:t>50% of the full distribution falls within the 50% CI</a:t>
            </a:r>
          </a:p>
          <a:p>
            <a:r>
              <a:rPr lang="en-US" dirty="0"/>
              <a:t>Ditto 75% … 95% … 99.98% …</a:t>
            </a:r>
          </a:p>
          <a:p>
            <a:r>
              <a:rPr lang="en-US" dirty="0"/>
              <a:t>Usually clipped to show only the 95% CI </a:t>
            </a:r>
          </a:p>
          <a:p>
            <a:endParaRPr lang="en-US" dirty="0"/>
          </a:p>
        </p:txBody>
      </p:sp>
      <p:sp>
        <p:nvSpPr>
          <p:cNvPr id="4" name="Slide Number Placeholder 3"/>
          <p:cNvSpPr>
            <a:spLocks noGrp="1"/>
          </p:cNvSpPr>
          <p:nvPr>
            <p:ph type="sldNum" sz="quarter" idx="12"/>
          </p:nvPr>
        </p:nvSpPr>
        <p:spPr/>
        <p:txBody>
          <a:bodyPr/>
          <a:lstStyle/>
          <a:p>
            <a:fld id="{D1D97DFA-FE13-4D32-A783-8DA474C71135}" type="slidenum">
              <a:rPr lang="en-US" smtClean="0"/>
              <a:t>13</a:t>
            </a:fld>
            <a:endParaRPr lang="en-US" dirty="0"/>
          </a:p>
        </p:txBody>
      </p:sp>
    </p:spTree>
    <p:extLst>
      <p:ext uri="{BB962C8B-B14F-4D97-AF65-F5344CB8AC3E}">
        <p14:creationId xmlns:p14="http://schemas.microsoft.com/office/powerpoint/2010/main" val="216113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One-sided bounds for classification</a:t>
            </a:r>
          </a:p>
        </p:txBody>
      </p:sp>
      <p:sp>
        <p:nvSpPr>
          <p:cNvPr id="3" name="Content Placeholder 2"/>
          <p:cNvSpPr>
            <a:spLocks noGrp="1"/>
          </p:cNvSpPr>
          <p:nvPr>
            <p:ph idx="1"/>
          </p:nvPr>
        </p:nvSpPr>
        <p:spPr/>
        <p:txBody>
          <a:bodyPr/>
          <a:lstStyle/>
          <a:p>
            <a:r>
              <a:rPr lang="en-US" dirty="0"/>
              <a:t>Optional tick marks show 1-sided bounds</a:t>
            </a:r>
          </a:p>
          <a:p>
            <a:r>
              <a:rPr lang="en-US" dirty="0"/>
              <a:t>Usually at 95% lower &amp; 95% upper confidence bounds (LCB &amp; UCB)</a:t>
            </a:r>
          </a:p>
          <a:p>
            <a:r>
              <a:rPr lang="en-US" dirty="0"/>
              <a:t>Facilitates classification with respect to any threshold</a:t>
            </a:r>
          </a:p>
        </p:txBody>
      </p:sp>
      <p:sp>
        <p:nvSpPr>
          <p:cNvPr id="4" name="Slide Number Placeholder 3"/>
          <p:cNvSpPr>
            <a:spLocks noGrp="1"/>
          </p:cNvSpPr>
          <p:nvPr>
            <p:ph type="sldNum" sz="quarter" idx="12"/>
          </p:nvPr>
        </p:nvSpPr>
        <p:spPr/>
        <p:txBody>
          <a:bodyPr/>
          <a:lstStyle/>
          <a:p>
            <a:fld id="{D1D97DFA-FE13-4D32-A783-8DA474C71135}" type="slidenum">
              <a:rPr lang="en-US" smtClean="0"/>
              <a:t>14</a:t>
            </a:fld>
            <a:endParaRPr lang="en-US"/>
          </a:p>
        </p:txBody>
      </p:sp>
      <p:pic>
        <p:nvPicPr>
          <p:cNvPr id="5" name="Picture 4"/>
          <p:cNvPicPr>
            <a:picLocks noChangeAspect="1"/>
          </p:cNvPicPr>
          <p:nvPr/>
        </p:nvPicPr>
        <p:blipFill>
          <a:blip r:embed="rId3"/>
          <a:stretch>
            <a:fillRect/>
          </a:stretch>
        </p:blipFill>
        <p:spPr>
          <a:xfrm>
            <a:off x="237817" y="4224489"/>
            <a:ext cx="7429500" cy="2790825"/>
          </a:xfrm>
          <a:prstGeom prst="rect">
            <a:avLst/>
          </a:prstGeom>
        </p:spPr>
      </p:pic>
    </p:spTree>
    <p:extLst>
      <p:ext uri="{BB962C8B-B14F-4D97-AF65-F5344CB8AC3E}">
        <p14:creationId xmlns:p14="http://schemas.microsoft.com/office/powerpoint/2010/main" val="3394917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6199"/>
            <a:ext cx="8959129" cy="5760720"/>
          </a:xfrm>
          <a:prstGeom prst="rect">
            <a:avLst/>
          </a:prstGeom>
        </p:spPr>
      </p:pic>
      <p:sp>
        <p:nvSpPr>
          <p:cNvPr id="2" name="Title 1"/>
          <p:cNvSpPr>
            <a:spLocks noGrp="1"/>
          </p:cNvSpPr>
          <p:nvPr>
            <p:ph type="title"/>
          </p:nvPr>
        </p:nvSpPr>
        <p:spPr/>
        <p:txBody>
          <a:bodyPr/>
          <a:lstStyle/>
          <a:p>
            <a:r>
              <a:rPr lang="en-US" dirty="0"/>
              <a:t>Equal area</a:t>
            </a:r>
          </a:p>
        </p:txBody>
      </p:sp>
      <p:sp>
        <p:nvSpPr>
          <p:cNvPr id="4" name="Slide Number Placeholder 3"/>
          <p:cNvSpPr>
            <a:spLocks noGrp="1"/>
          </p:cNvSpPr>
          <p:nvPr>
            <p:ph type="sldNum" sz="quarter" idx="12"/>
          </p:nvPr>
        </p:nvSpPr>
        <p:spPr/>
        <p:txBody>
          <a:bodyPr/>
          <a:lstStyle/>
          <a:p>
            <a:fld id="{D1D97DFA-FE13-4D32-A783-8DA474C71135}" type="slidenum">
              <a:rPr lang="en-US" smtClean="0"/>
              <a:t>15</a:t>
            </a:fld>
            <a:endParaRPr lang="en-US"/>
          </a:p>
        </p:txBody>
      </p:sp>
      <p:sp>
        <p:nvSpPr>
          <p:cNvPr id="6" name="Rectangle 5"/>
          <p:cNvSpPr/>
          <p:nvPr/>
        </p:nvSpPr>
        <p:spPr>
          <a:xfrm>
            <a:off x="5496232" y="2914676"/>
            <a:ext cx="1150375" cy="1061883"/>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4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369574" y="1859808"/>
            <a:ext cx="6076336" cy="4224266"/>
          </a:xfrm>
          <a:prstGeom prst="rect">
            <a:avLst/>
          </a:prstGeom>
        </p:spPr>
      </p:pic>
      <p:sp>
        <p:nvSpPr>
          <p:cNvPr id="2" name="Title 1"/>
          <p:cNvSpPr>
            <a:spLocks noGrp="1"/>
          </p:cNvSpPr>
          <p:nvPr>
            <p:ph type="title"/>
          </p:nvPr>
        </p:nvSpPr>
        <p:spPr/>
        <p:txBody>
          <a:bodyPr/>
          <a:lstStyle/>
          <a:p>
            <a:r>
              <a:rPr lang="en-US" dirty="0"/>
              <a:t>Zoom &amp; show 99.98% distributions</a:t>
            </a:r>
          </a:p>
        </p:txBody>
      </p:sp>
      <p:sp>
        <p:nvSpPr>
          <p:cNvPr id="3" name="Slide Number Placeholder 2"/>
          <p:cNvSpPr>
            <a:spLocks noGrp="1"/>
          </p:cNvSpPr>
          <p:nvPr>
            <p:ph type="sldNum" sz="quarter" idx="12"/>
          </p:nvPr>
        </p:nvSpPr>
        <p:spPr/>
        <p:txBody>
          <a:bodyPr/>
          <a:lstStyle/>
          <a:p>
            <a:fld id="{D1D97DFA-FE13-4D32-A783-8DA474C71135}" type="slidenum">
              <a:rPr lang="en-US" smtClean="0"/>
              <a:t>16</a:t>
            </a:fld>
            <a:endParaRPr lang="en-US"/>
          </a:p>
        </p:txBody>
      </p:sp>
      <p:sp>
        <p:nvSpPr>
          <p:cNvPr id="7" name="TextBox 6"/>
          <p:cNvSpPr txBox="1"/>
          <p:nvPr/>
        </p:nvSpPr>
        <p:spPr>
          <a:xfrm>
            <a:off x="432618" y="2477730"/>
            <a:ext cx="2143433" cy="3416320"/>
          </a:xfrm>
          <a:prstGeom prst="rect">
            <a:avLst/>
          </a:prstGeom>
          <a:noFill/>
        </p:spPr>
        <p:txBody>
          <a:bodyPr wrap="square" rtlCol="0">
            <a:spAutoFit/>
          </a:bodyPr>
          <a:lstStyle/>
          <a:p>
            <a:r>
              <a:rPr lang="en-US" sz="2400" dirty="0"/>
              <a:t>Note: It is the equal-area scaling that makes some distributions tall and some short…hence the inch-worm analogy</a:t>
            </a:r>
          </a:p>
        </p:txBody>
      </p:sp>
    </p:spTree>
    <p:extLst>
      <p:ext uri="{BB962C8B-B14F-4D97-AF65-F5344CB8AC3E}">
        <p14:creationId xmlns:p14="http://schemas.microsoft.com/office/powerpoint/2010/main" val="12877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Transparent classification</a:t>
            </a:r>
          </a:p>
        </p:txBody>
      </p:sp>
      <p:sp>
        <p:nvSpPr>
          <p:cNvPr id="5" name="Content Placeholder 4"/>
          <p:cNvSpPr>
            <a:spLocks noGrp="1"/>
          </p:cNvSpPr>
          <p:nvPr>
            <p:ph idx="1"/>
          </p:nvPr>
        </p:nvSpPr>
        <p:spPr/>
        <p:txBody>
          <a:bodyPr/>
          <a:lstStyle/>
          <a:p>
            <a:r>
              <a:rPr lang="en-US" dirty="0"/>
              <a:t>When we show the distribution </a:t>
            </a:r>
            <a:r>
              <a:rPr lang="en-US" u="sng" dirty="0"/>
              <a:t>and</a:t>
            </a:r>
            <a:r>
              <a:rPr lang="en-US" dirty="0"/>
              <a:t> describe the classification rule, the strengths &amp; weaknesses of the rule become quite transparent…</a:t>
            </a:r>
          </a:p>
          <a:p>
            <a:r>
              <a:rPr lang="en-US" dirty="0"/>
              <a:t>Readers can see how your rule relates to what the survey tells them about the population proportion</a:t>
            </a:r>
          </a:p>
          <a:p>
            <a:r>
              <a:rPr lang="en-US" dirty="0"/>
              <a:t>They can </a:t>
            </a:r>
          </a:p>
          <a:p>
            <a:pPr lvl="1"/>
            <a:r>
              <a:rPr lang="en-US" dirty="0"/>
              <a:t>follow your rule</a:t>
            </a:r>
          </a:p>
          <a:p>
            <a:pPr lvl="1"/>
            <a:r>
              <a:rPr lang="en-US" dirty="0"/>
              <a:t>evaluate your rule</a:t>
            </a:r>
          </a:p>
          <a:p>
            <a:pPr lvl="1"/>
            <a:r>
              <a:rPr lang="en-US" dirty="0"/>
              <a:t>or apply their own</a:t>
            </a:r>
          </a:p>
        </p:txBody>
      </p:sp>
      <p:sp>
        <p:nvSpPr>
          <p:cNvPr id="3" name="Slide Number Placeholder 2"/>
          <p:cNvSpPr>
            <a:spLocks noGrp="1"/>
          </p:cNvSpPr>
          <p:nvPr>
            <p:ph type="sldNum" sz="quarter" idx="12"/>
          </p:nvPr>
        </p:nvSpPr>
        <p:spPr/>
        <p:txBody>
          <a:bodyPr/>
          <a:lstStyle/>
          <a:p>
            <a:fld id="{D1D97DFA-FE13-4D32-A783-8DA474C71135}" type="slidenum">
              <a:rPr lang="en-US" smtClean="0"/>
              <a:t>17</a:t>
            </a:fld>
            <a:endParaRPr lang="en-US"/>
          </a:p>
        </p:txBody>
      </p:sp>
    </p:spTree>
    <p:extLst>
      <p:ext uri="{BB962C8B-B14F-4D97-AF65-F5344CB8AC3E}">
        <p14:creationId xmlns:p14="http://schemas.microsoft.com/office/powerpoint/2010/main" val="4178731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35" y="1097280"/>
            <a:ext cx="8959130" cy="5760720"/>
          </a:xfrm>
          <a:prstGeom prst="rect">
            <a:avLst/>
          </a:prstGeom>
        </p:spPr>
      </p:pic>
      <p:sp>
        <p:nvSpPr>
          <p:cNvPr id="2" name="Title 1"/>
          <p:cNvSpPr>
            <a:spLocks noGrp="1"/>
          </p:cNvSpPr>
          <p:nvPr>
            <p:ph type="title"/>
          </p:nvPr>
        </p:nvSpPr>
        <p:spPr/>
        <p:txBody>
          <a:bodyPr/>
          <a:lstStyle/>
          <a:p>
            <a:r>
              <a:rPr lang="en-US" dirty="0"/>
              <a:t>Classify using the point estimate</a:t>
            </a:r>
          </a:p>
        </p:txBody>
      </p:sp>
      <p:sp>
        <p:nvSpPr>
          <p:cNvPr id="4" name="Slide Number Placeholder 3"/>
          <p:cNvSpPr>
            <a:spLocks noGrp="1"/>
          </p:cNvSpPr>
          <p:nvPr>
            <p:ph type="sldNum" sz="quarter" idx="12"/>
          </p:nvPr>
        </p:nvSpPr>
        <p:spPr/>
        <p:txBody>
          <a:bodyPr/>
          <a:lstStyle/>
          <a:p>
            <a:fld id="{D1D97DFA-FE13-4D32-A783-8DA474C71135}" type="slidenum">
              <a:rPr lang="en-US" smtClean="0"/>
              <a:t>18</a:t>
            </a:fld>
            <a:endParaRPr lang="en-US"/>
          </a:p>
        </p:txBody>
      </p:sp>
    </p:spTree>
    <p:extLst>
      <p:ext uri="{BB962C8B-B14F-4D97-AF65-F5344CB8AC3E}">
        <p14:creationId xmlns:p14="http://schemas.microsoft.com/office/powerpoint/2010/main" val="4288147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36" y="1097280"/>
            <a:ext cx="8959129" cy="5760720"/>
          </a:xfrm>
          <a:prstGeom prst="rect">
            <a:avLst/>
          </a:prstGeom>
        </p:spPr>
      </p:pic>
      <p:sp>
        <p:nvSpPr>
          <p:cNvPr id="2" name="Title 1"/>
          <p:cNvSpPr>
            <a:spLocks noGrp="1"/>
          </p:cNvSpPr>
          <p:nvPr>
            <p:ph type="title"/>
          </p:nvPr>
        </p:nvSpPr>
        <p:spPr/>
        <p:txBody>
          <a:bodyPr/>
          <a:lstStyle/>
          <a:p>
            <a:r>
              <a:rPr lang="en-US" dirty="0"/>
              <a:t>Classify using the 1-sided LCB</a:t>
            </a:r>
          </a:p>
        </p:txBody>
      </p:sp>
      <p:sp>
        <p:nvSpPr>
          <p:cNvPr id="3" name="Slide Number Placeholder 2"/>
          <p:cNvSpPr>
            <a:spLocks noGrp="1"/>
          </p:cNvSpPr>
          <p:nvPr>
            <p:ph type="sldNum" sz="quarter" idx="12"/>
          </p:nvPr>
        </p:nvSpPr>
        <p:spPr/>
        <p:txBody>
          <a:bodyPr/>
          <a:lstStyle/>
          <a:p>
            <a:fld id="{D1D97DFA-FE13-4D32-A783-8DA474C71135}" type="slidenum">
              <a:rPr lang="en-US" smtClean="0"/>
              <a:t>19</a:t>
            </a:fld>
            <a:endParaRPr lang="en-US"/>
          </a:p>
        </p:txBody>
      </p:sp>
    </p:spTree>
    <p:extLst>
      <p:ext uri="{BB962C8B-B14F-4D97-AF65-F5344CB8AC3E}">
        <p14:creationId xmlns:p14="http://schemas.microsoft.com/office/powerpoint/2010/main" val="328230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a:t>
            </a:r>
          </a:p>
        </p:txBody>
      </p:sp>
      <p:sp>
        <p:nvSpPr>
          <p:cNvPr id="3" name="Content Placeholder 2"/>
          <p:cNvSpPr>
            <a:spLocks noGrp="1"/>
          </p:cNvSpPr>
          <p:nvPr>
            <p:ph idx="1"/>
          </p:nvPr>
        </p:nvSpPr>
        <p:spPr>
          <a:xfrm>
            <a:off x="501445" y="1825625"/>
            <a:ext cx="8013905" cy="4351338"/>
          </a:xfrm>
        </p:spPr>
        <p:txBody>
          <a:bodyPr/>
          <a:lstStyle/>
          <a:p>
            <a:endParaRPr lang="en-US" dirty="0"/>
          </a:p>
          <a:p>
            <a:r>
              <a:rPr lang="en-US" dirty="0"/>
              <a:t>Survey inference</a:t>
            </a:r>
          </a:p>
          <a:p>
            <a:r>
              <a:rPr lang="en-US" dirty="0"/>
              <a:t>Complex sampling</a:t>
            </a:r>
          </a:p>
          <a:p>
            <a:r>
              <a:rPr lang="en-US" dirty="0"/>
              <a:t>Nested strata</a:t>
            </a:r>
          </a:p>
          <a:p>
            <a:r>
              <a:rPr lang="en-US" dirty="0"/>
              <a:t>Estimate population </a:t>
            </a:r>
            <a:br>
              <a:rPr lang="en-US" dirty="0"/>
            </a:br>
            <a:r>
              <a:rPr lang="en-US" dirty="0"/>
              <a:t>proportion</a:t>
            </a:r>
          </a:p>
          <a:p>
            <a:endParaRPr lang="en-US" dirty="0"/>
          </a:p>
        </p:txBody>
      </p:sp>
      <p:sp>
        <p:nvSpPr>
          <p:cNvPr id="5" name="Slide Number Placeholder 4"/>
          <p:cNvSpPr>
            <a:spLocks noGrp="1"/>
          </p:cNvSpPr>
          <p:nvPr>
            <p:ph type="sldNum" sz="quarter" idx="12"/>
          </p:nvPr>
        </p:nvSpPr>
        <p:spPr/>
        <p:txBody>
          <a:bodyPr/>
          <a:lstStyle/>
          <a:p>
            <a:fld id="{D1D97DFA-FE13-4D32-A783-8DA474C71135}" type="slidenum">
              <a:rPr lang="en-US" smtClean="0"/>
              <a:t>2</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212" y="1540491"/>
            <a:ext cx="5167144" cy="3759097"/>
          </a:xfrm>
          <a:prstGeom prst="rect">
            <a:avLst/>
          </a:prstGeom>
        </p:spPr>
      </p:pic>
    </p:spTree>
    <p:extLst>
      <p:ext uri="{BB962C8B-B14F-4D97-AF65-F5344CB8AC3E}">
        <p14:creationId xmlns:p14="http://schemas.microsoft.com/office/powerpoint/2010/main" val="3180403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36" y="1097280"/>
            <a:ext cx="8959129" cy="5760720"/>
          </a:xfrm>
          <a:prstGeom prst="rect">
            <a:avLst/>
          </a:prstGeom>
        </p:spPr>
      </p:pic>
      <p:sp>
        <p:nvSpPr>
          <p:cNvPr id="2" name="Title 1"/>
          <p:cNvSpPr>
            <a:spLocks noGrp="1"/>
          </p:cNvSpPr>
          <p:nvPr>
            <p:ph type="title"/>
          </p:nvPr>
        </p:nvSpPr>
        <p:spPr/>
        <p:txBody>
          <a:bodyPr/>
          <a:lstStyle/>
          <a:p>
            <a:r>
              <a:rPr lang="en-US" dirty="0"/>
              <a:t>Classify using the 1-sided UCB</a:t>
            </a:r>
          </a:p>
        </p:txBody>
      </p:sp>
      <p:sp>
        <p:nvSpPr>
          <p:cNvPr id="3" name="Slide Number Placeholder 2"/>
          <p:cNvSpPr>
            <a:spLocks noGrp="1"/>
          </p:cNvSpPr>
          <p:nvPr>
            <p:ph type="sldNum" sz="quarter" idx="12"/>
          </p:nvPr>
        </p:nvSpPr>
        <p:spPr/>
        <p:txBody>
          <a:bodyPr/>
          <a:lstStyle/>
          <a:p>
            <a:fld id="{D1D97DFA-FE13-4D32-A783-8DA474C71135}" type="slidenum">
              <a:rPr lang="en-US" smtClean="0"/>
              <a:t>20</a:t>
            </a:fld>
            <a:endParaRPr lang="en-US"/>
          </a:p>
        </p:txBody>
      </p:sp>
    </p:spTree>
    <p:extLst>
      <p:ext uri="{BB962C8B-B14F-4D97-AF65-F5344CB8AC3E}">
        <p14:creationId xmlns:p14="http://schemas.microsoft.com/office/powerpoint/2010/main" val="2036476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36" y="1101058"/>
            <a:ext cx="8959129" cy="5760720"/>
          </a:xfrm>
          <a:prstGeom prst="rect">
            <a:avLst/>
          </a:prstGeom>
        </p:spPr>
      </p:pic>
      <p:sp>
        <p:nvSpPr>
          <p:cNvPr id="2" name="Title 1"/>
          <p:cNvSpPr>
            <a:spLocks noGrp="1"/>
          </p:cNvSpPr>
          <p:nvPr>
            <p:ph type="title"/>
          </p:nvPr>
        </p:nvSpPr>
        <p:spPr/>
        <p:txBody>
          <a:bodyPr/>
          <a:lstStyle/>
          <a:p>
            <a:r>
              <a:rPr lang="en-US" dirty="0"/>
              <a:t>Classify using both UCB &amp; LCB</a:t>
            </a:r>
          </a:p>
        </p:txBody>
      </p:sp>
      <p:sp>
        <p:nvSpPr>
          <p:cNvPr id="3" name="Slide Number Placeholder 2"/>
          <p:cNvSpPr>
            <a:spLocks noGrp="1"/>
          </p:cNvSpPr>
          <p:nvPr>
            <p:ph type="sldNum" sz="quarter" idx="12"/>
          </p:nvPr>
        </p:nvSpPr>
        <p:spPr/>
        <p:txBody>
          <a:bodyPr/>
          <a:lstStyle/>
          <a:p>
            <a:fld id="{D1D97DFA-FE13-4D32-A783-8DA474C71135}" type="slidenum">
              <a:rPr lang="en-US" smtClean="0"/>
              <a:t>21</a:t>
            </a:fld>
            <a:endParaRPr lang="en-US"/>
          </a:p>
        </p:txBody>
      </p:sp>
    </p:spTree>
    <p:extLst>
      <p:ext uri="{BB962C8B-B14F-4D97-AF65-F5344CB8AC3E}">
        <p14:creationId xmlns:p14="http://schemas.microsoft.com/office/powerpoint/2010/main" val="3018246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program </a:t>
            </a:r>
            <a:r>
              <a:rPr lang="en-US" dirty="0" err="1"/>
              <a:t>iwplot_svyp.ado</a:t>
            </a:r>
            <a:endParaRPr lang="en-US" dirty="0"/>
          </a:p>
        </p:txBody>
      </p:sp>
      <p:sp>
        <p:nvSpPr>
          <p:cNvPr id="4" name="Content Placeholder 3"/>
          <p:cNvSpPr>
            <a:spLocks noGrp="1"/>
          </p:cNvSpPr>
          <p:nvPr>
            <p:ph idx="1"/>
          </p:nvPr>
        </p:nvSpPr>
        <p:spPr>
          <a:xfrm>
            <a:off x="628650" y="1465006"/>
            <a:ext cx="6777990" cy="5392994"/>
          </a:xfrm>
        </p:spPr>
        <p:txBody>
          <a:bodyPr>
            <a:normAutofit/>
          </a:bodyPr>
          <a:lstStyle/>
          <a:p>
            <a:r>
              <a:rPr lang="en-US" dirty="0"/>
              <a:t>Available at </a:t>
            </a:r>
            <a:br>
              <a:rPr lang="en-US" dirty="0"/>
            </a:br>
            <a:r>
              <a:rPr lang="en-US" dirty="0">
                <a:hlinkClick r:id="rId3"/>
              </a:rPr>
              <a:t>https://github.com/BiostatGlobalConsulting/inchworm-plots-stata</a:t>
            </a:r>
            <a:r>
              <a:rPr lang="en-US" dirty="0"/>
              <a:t> </a:t>
            </a:r>
          </a:p>
          <a:p>
            <a:endParaRPr lang="en-US" dirty="0"/>
          </a:p>
          <a:p>
            <a:r>
              <a:rPr lang="en-US" dirty="0"/>
              <a:t>Available soon within Stata: </a:t>
            </a:r>
            <a:br>
              <a:rPr lang="en-US" dirty="0"/>
            </a:br>
            <a:r>
              <a:rPr lang="en-US" dirty="0" err="1">
                <a:latin typeface="Courier New" panose="02070309020205020404" pitchFamily="49" charset="0"/>
                <a:cs typeface="Courier New" panose="02070309020205020404" pitchFamily="49" charset="0"/>
              </a:rPr>
              <a:t>findit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iwplot</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2"/>
          </p:nvPr>
        </p:nvSpPr>
        <p:spPr/>
        <p:txBody>
          <a:bodyPr/>
          <a:lstStyle/>
          <a:p>
            <a:fld id="{D1D97DFA-FE13-4D32-A783-8DA474C71135}" type="slidenum">
              <a:rPr lang="en-US" smtClean="0"/>
              <a:t>22</a:t>
            </a:fld>
            <a:endParaRPr lang="en-US"/>
          </a:p>
        </p:txBody>
      </p:sp>
    </p:spTree>
    <p:extLst>
      <p:ext uri="{BB962C8B-B14F-4D97-AF65-F5344CB8AC3E}">
        <p14:creationId xmlns:p14="http://schemas.microsoft.com/office/powerpoint/2010/main" val="779020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iwplot_svyp.ado</a:t>
            </a:r>
            <a:endParaRPr lang="en-US" dirty="0"/>
          </a:p>
        </p:txBody>
      </p:sp>
      <p:sp>
        <p:nvSpPr>
          <p:cNvPr id="3" name="Content Placeholder 2"/>
          <p:cNvSpPr>
            <a:spLocks noGrp="1"/>
          </p:cNvSpPr>
          <p:nvPr>
            <p:ph idx="1"/>
          </p:nvPr>
        </p:nvSpPr>
        <p:spPr/>
        <p:txBody>
          <a:bodyPr/>
          <a:lstStyle/>
          <a:p>
            <a:r>
              <a:rPr lang="en-US" dirty="0"/>
              <a:t>A big graphical wrapper for </a:t>
            </a:r>
            <a:r>
              <a:rPr lang="en-US" dirty="0" err="1"/>
              <a:t>svy</a:t>
            </a:r>
            <a:r>
              <a:rPr lang="en-US" dirty="0"/>
              <a:t>: proportion</a:t>
            </a:r>
          </a:p>
          <a:p>
            <a:r>
              <a:rPr lang="en-US" dirty="0"/>
              <a:t>Plot controlled by five datasets</a:t>
            </a:r>
          </a:p>
          <a:p>
            <a:pPr lvl="1"/>
            <a:r>
              <a:rPr lang="en-US" dirty="0"/>
              <a:t>Distribution info (required)</a:t>
            </a:r>
          </a:p>
          <a:p>
            <a:pPr lvl="1"/>
            <a:r>
              <a:rPr lang="en-US" dirty="0"/>
              <a:t>Vertical lines</a:t>
            </a:r>
          </a:p>
          <a:p>
            <a:pPr lvl="1"/>
            <a:r>
              <a:rPr lang="en-US" dirty="0"/>
              <a:t>Horizontal lines</a:t>
            </a:r>
          </a:p>
          <a:p>
            <a:pPr lvl="1"/>
            <a:r>
              <a:rPr lang="en-US" dirty="0"/>
              <a:t>Text</a:t>
            </a:r>
          </a:p>
          <a:p>
            <a:pPr lvl="1"/>
            <a:r>
              <a:rPr lang="en-US" dirty="0"/>
              <a:t>Arrows</a:t>
            </a:r>
          </a:p>
          <a:p>
            <a:r>
              <a:rPr lang="en-US" dirty="0"/>
              <a:t>Plus some command line options</a:t>
            </a:r>
          </a:p>
          <a:p>
            <a:pPr lvl="1"/>
            <a:r>
              <a:rPr lang="en-US" dirty="0"/>
              <a:t>Titles, axes, naming, saving, exporting, etc.</a:t>
            </a:r>
          </a:p>
          <a:p>
            <a:endParaRPr lang="en-US" dirty="0"/>
          </a:p>
        </p:txBody>
      </p:sp>
      <p:sp>
        <p:nvSpPr>
          <p:cNvPr id="4" name="Slide Number Placeholder 3"/>
          <p:cNvSpPr>
            <a:spLocks noGrp="1"/>
          </p:cNvSpPr>
          <p:nvPr>
            <p:ph type="sldNum" sz="quarter" idx="12"/>
          </p:nvPr>
        </p:nvSpPr>
        <p:spPr/>
        <p:txBody>
          <a:bodyPr/>
          <a:lstStyle/>
          <a:p>
            <a:fld id="{D1D97DFA-FE13-4D32-A783-8DA474C71135}" type="slidenum">
              <a:rPr lang="en-US" smtClean="0"/>
              <a:t>23</a:t>
            </a:fld>
            <a:endParaRPr lang="en-US"/>
          </a:p>
        </p:txBody>
      </p:sp>
    </p:spTree>
    <p:extLst>
      <p:ext uri="{BB962C8B-B14F-4D97-AF65-F5344CB8AC3E}">
        <p14:creationId xmlns:p14="http://schemas.microsoft.com/office/powerpoint/2010/main" val="1436523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the program</a:t>
            </a:r>
          </a:p>
        </p:txBody>
      </p:sp>
      <p:sp>
        <p:nvSpPr>
          <p:cNvPr id="3" name="Content Placeholder 2"/>
          <p:cNvSpPr>
            <a:spLocks noGrp="1"/>
          </p:cNvSpPr>
          <p:nvPr>
            <p:ph idx="1"/>
          </p:nvPr>
        </p:nvSpPr>
        <p:spPr/>
        <p:txBody>
          <a:bodyPr/>
          <a:lstStyle/>
          <a:p>
            <a:r>
              <a:rPr lang="en-US" dirty="0"/>
              <a:t>Either as part of analysis on-the-fly</a:t>
            </a:r>
          </a:p>
          <a:p>
            <a:pPr lvl="1"/>
            <a:r>
              <a:rPr lang="en-US" dirty="0"/>
              <a:t>You write a wrapper that looks at results and writes dataset(s)</a:t>
            </a:r>
          </a:p>
          <a:p>
            <a:pPr lvl="1"/>
            <a:r>
              <a:rPr lang="en-US" dirty="0"/>
              <a:t>Wrapper calls the </a:t>
            </a:r>
            <a:r>
              <a:rPr lang="en-US" dirty="0" err="1"/>
              <a:t>iwplot_svyp.ado</a:t>
            </a:r>
            <a:r>
              <a:rPr lang="en-US" dirty="0"/>
              <a:t> program</a:t>
            </a:r>
          </a:p>
          <a:p>
            <a:r>
              <a:rPr lang="en-US" dirty="0"/>
              <a:t>Or post-hoc, one plot at a time</a:t>
            </a:r>
          </a:p>
          <a:p>
            <a:pPr lvl="1"/>
            <a:r>
              <a:rPr lang="en-US" dirty="0"/>
              <a:t>Use Stata to generate the datasets &amp; call program</a:t>
            </a:r>
          </a:p>
          <a:p>
            <a:pPr lvl="1"/>
            <a:r>
              <a:rPr lang="en-US" dirty="0"/>
              <a:t>Or put dataset info in Excel template by hand (6 tabs)</a:t>
            </a:r>
          </a:p>
          <a:p>
            <a:pPr lvl="1"/>
            <a:r>
              <a:rPr lang="en-US" dirty="0"/>
              <a:t>Call </a:t>
            </a:r>
            <a:r>
              <a:rPr lang="en-US" dirty="0" err="1"/>
              <a:t>excel_wrapper_for_iwplot_svyp.ado</a:t>
            </a:r>
            <a:endParaRPr lang="en-US" dirty="0"/>
          </a:p>
          <a:p>
            <a:pPr lvl="2"/>
            <a:r>
              <a:rPr lang="en-US" dirty="0"/>
              <a:t>Converts tabs to datasets and calls </a:t>
            </a:r>
            <a:r>
              <a:rPr lang="en-US" dirty="0" err="1"/>
              <a:t>iwplot_svyp</a:t>
            </a:r>
            <a:endParaRPr lang="en-US" dirty="0"/>
          </a:p>
        </p:txBody>
      </p:sp>
      <p:sp>
        <p:nvSpPr>
          <p:cNvPr id="4" name="Slide Number Placeholder 3"/>
          <p:cNvSpPr>
            <a:spLocks noGrp="1"/>
          </p:cNvSpPr>
          <p:nvPr>
            <p:ph type="sldNum" sz="quarter" idx="12"/>
          </p:nvPr>
        </p:nvSpPr>
        <p:spPr/>
        <p:txBody>
          <a:bodyPr/>
          <a:lstStyle/>
          <a:p>
            <a:fld id="{D1D97DFA-FE13-4D32-A783-8DA474C71135}" type="slidenum">
              <a:rPr lang="en-US" smtClean="0"/>
              <a:t>24</a:t>
            </a:fld>
            <a:endParaRPr lang="en-US"/>
          </a:p>
        </p:txBody>
      </p:sp>
    </p:spTree>
    <p:extLst>
      <p:ext uri="{BB962C8B-B14F-4D97-AF65-F5344CB8AC3E}">
        <p14:creationId xmlns:p14="http://schemas.microsoft.com/office/powerpoint/2010/main" val="1962045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ways to specify distribution info</a:t>
            </a:r>
          </a:p>
        </p:txBody>
      </p:sp>
      <p:sp>
        <p:nvSpPr>
          <p:cNvPr id="3" name="Content Placeholder 2"/>
          <p:cNvSpPr>
            <a:spLocks noGrp="1"/>
          </p:cNvSpPr>
          <p:nvPr>
            <p:ph idx="1"/>
          </p:nvPr>
        </p:nvSpPr>
        <p:spPr/>
        <p:txBody>
          <a:bodyPr>
            <a:normAutofit fontScale="92500"/>
          </a:bodyPr>
          <a:lstStyle/>
          <a:p>
            <a:r>
              <a:rPr lang="en-US" dirty="0"/>
              <a:t>Stipulate, for each distribution: </a:t>
            </a:r>
          </a:p>
          <a:p>
            <a:pPr lvl="1"/>
            <a:r>
              <a:rPr lang="en-US" dirty="0"/>
              <a:t>Name of dataset</a:t>
            </a:r>
          </a:p>
          <a:p>
            <a:pPr lvl="1"/>
            <a:r>
              <a:rPr lang="en-US" dirty="0" err="1">
                <a:latin typeface="Courier New" panose="02070309020205020404" pitchFamily="49" charset="0"/>
                <a:cs typeface="Courier New" panose="02070309020205020404" pitchFamily="49" charset="0"/>
              </a:rPr>
              <a:t>svyset</a:t>
            </a:r>
            <a:r>
              <a:rPr lang="en-US" dirty="0"/>
              <a:t> syntax</a:t>
            </a:r>
          </a:p>
          <a:p>
            <a:pPr lvl="1"/>
            <a:r>
              <a:rPr lang="en-US" dirty="0"/>
              <a:t>Outcome variable (coded 0/1/.)</a:t>
            </a:r>
          </a:p>
          <a:p>
            <a:pPr lvl="1"/>
            <a:r>
              <a:rPr lang="en-US" dirty="0"/>
              <a:t>Syntax to identify domain (e.g., </a:t>
            </a:r>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district_id</a:t>
            </a:r>
            <a:r>
              <a:rPr lang="en-US" dirty="0">
                <a:latin typeface="Courier New" panose="02070309020205020404" pitchFamily="49" charset="0"/>
                <a:cs typeface="Courier New" panose="02070309020205020404" pitchFamily="49" charset="0"/>
              </a:rPr>
              <a:t> == 6</a:t>
            </a:r>
            <a:r>
              <a:rPr lang="en-US" dirty="0"/>
              <a:t>)</a:t>
            </a:r>
          </a:p>
          <a:p>
            <a:r>
              <a:rPr lang="en-US" dirty="0"/>
              <a:t>Or specify</a:t>
            </a:r>
          </a:p>
          <a:p>
            <a:pPr lvl="1"/>
            <a:r>
              <a:rPr lang="en-US" dirty="0"/>
              <a:t>Estimated proportion (from earlier </a:t>
            </a:r>
            <a:r>
              <a:rPr lang="en-US" dirty="0" err="1"/>
              <a:t>svy</a:t>
            </a:r>
            <a:r>
              <a:rPr lang="en-US" dirty="0"/>
              <a:t>: proportion run, or from report table)</a:t>
            </a:r>
          </a:p>
          <a:p>
            <a:pPr lvl="1"/>
            <a:r>
              <a:rPr lang="en-US" dirty="0"/>
              <a:t>Effective sample size </a:t>
            </a:r>
          </a:p>
          <a:p>
            <a:r>
              <a:rPr lang="en-US" dirty="0"/>
              <a:t>For purposes of plot-making, these two options are very nearly equivalent…</a:t>
            </a:r>
          </a:p>
        </p:txBody>
      </p:sp>
      <p:sp>
        <p:nvSpPr>
          <p:cNvPr id="4" name="Slide Number Placeholder 3"/>
          <p:cNvSpPr>
            <a:spLocks noGrp="1"/>
          </p:cNvSpPr>
          <p:nvPr>
            <p:ph type="sldNum" sz="quarter" idx="12"/>
          </p:nvPr>
        </p:nvSpPr>
        <p:spPr/>
        <p:txBody>
          <a:bodyPr/>
          <a:lstStyle/>
          <a:p>
            <a:fld id="{D1D97DFA-FE13-4D32-A783-8DA474C71135}" type="slidenum">
              <a:rPr lang="en-US" smtClean="0"/>
              <a:t>25</a:t>
            </a:fld>
            <a:endParaRPr lang="en-US"/>
          </a:p>
        </p:txBody>
      </p:sp>
    </p:spTree>
    <p:extLst>
      <p:ext uri="{BB962C8B-B14F-4D97-AF65-F5344CB8AC3E}">
        <p14:creationId xmlns:p14="http://schemas.microsoft.com/office/powerpoint/2010/main" val="3905531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166037" y="528562"/>
            <a:ext cx="5810813" cy="6010351"/>
            <a:chOff x="4195042" y="0"/>
            <a:chExt cx="6571280" cy="6796932"/>
          </a:xfrm>
        </p:grpSpPr>
        <p:pic>
          <p:nvPicPr>
            <p:cNvPr id="2" name="Picture 1"/>
            <p:cNvPicPr>
              <a:picLocks noChangeAspect="1"/>
            </p:cNvPicPr>
            <p:nvPr/>
          </p:nvPicPr>
          <p:blipFill>
            <a:blip r:embed="rId3"/>
            <a:stretch>
              <a:fillRect/>
            </a:stretch>
          </p:blipFill>
          <p:spPr>
            <a:xfrm>
              <a:off x="4195042" y="0"/>
              <a:ext cx="6571280" cy="6796932"/>
            </a:xfrm>
            <a:prstGeom prst="rect">
              <a:avLst/>
            </a:prstGeom>
          </p:spPr>
        </p:pic>
        <p:sp>
          <p:nvSpPr>
            <p:cNvPr id="3" name="Rectangle 2"/>
            <p:cNvSpPr/>
            <p:nvPr/>
          </p:nvSpPr>
          <p:spPr>
            <a:xfrm>
              <a:off x="4395019" y="1337187"/>
              <a:ext cx="314633" cy="3126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p:cNvSpPr>
            <a:spLocks noGrp="1"/>
          </p:cNvSpPr>
          <p:nvPr>
            <p:ph type="title"/>
          </p:nvPr>
        </p:nvSpPr>
        <p:spPr>
          <a:xfrm>
            <a:off x="218768" y="365125"/>
            <a:ext cx="3134032" cy="4098720"/>
          </a:xfrm>
        </p:spPr>
        <p:txBody>
          <a:bodyPr/>
          <a:lstStyle/>
          <a:p>
            <a:r>
              <a:rPr lang="en-US" dirty="0"/>
              <a:t>Example: 2+ distributions per row &amp; added text</a:t>
            </a:r>
          </a:p>
        </p:txBody>
      </p:sp>
      <p:sp>
        <p:nvSpPr>
          <p:cNvPr id="4" name="Slide Number Placeholder 3"/>
          <p:cNvSpPr>
            <a:spLocks noGrp="1"/>
          </p:cNvSpPr>
          <p:nvPr>
            <p:ph type="sldNum" sz="quarter" idx="12"/>
          </p:nvPr>
        </p:nvSpPr>
        <p:spPr/>
        <p:txBody>
          <a:bodyPr/>
          <a:lstStyle/>
          <a:p>
            <a:fld id="{D1D97DFA-FE13-4D32-A783-8DA474C71135}" type="slidenum">
              <a:rPr lang="en-US" smtClean="0"/>
              <a:t>26</a:t>
            </a:fld>
            <a:endParaRPr lang="en-US"/>
          </a:p>
        </p:txBody>
      </p:sp>
      <p:sp>
        <p:nvSpPr>
          <p:cNvPr id="10" name="TextBox 9"/>
          <p:cNvSpPr txBox="1"/>
          <p:nvPr/>
        </p:nvSpPr>
        <p:spPr>
          <a:xfrm>
            <a:off x="218768" y="4573814"/>
            <a:ext cx="3356842" cy="646331"/>
          </a:xfrm>
          <a:prstGeom prst="rect">
            <a:avLst/>
          </a:prstGeom>
          <a:noFill/>
        </p:spPr>
        <p:txBody>
          <a:bodyPr wrap="square" rtlCol="0">
            <a:spAutoFit/>
          </a:bodyPr>
          <a:lstStyle/>
          <a:p>
            <a:pPr algn="ctr"/>
            <a:r>
              <a:rPr lang="en-US" dirty="0">
                <a:solidFill>
                  <a:schemeClr val="bg1">
                    <a:lumMod val="65000"/>
                  </a:schemeClr>
                </a:solidFill>
              </a:rPr>
              <a:t>Courtesy of David Brown at Brown Consulting Group</a:t>
            </a:r>
          </a:p>
        </p:txBody>
      </p:sp>
    </p:spTree>
    <p:extLst>
      <p:ext uri="{BB962C8B-B14F-4D97-AF65-F5344CB8AC3E}">
        <p14:creationId xmlns:p14="http://schemas.microsoft.com/office/powerpoint/2010/main" val="3748920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Content Placeholder 3"/>
          <p:cNvSpPr>
            <a:spLocks noGrp="1"/>
          </p:cNvSpPr>
          <p:nvPr>
            <p:ph idx="1"/>
          </p:nvPr>
        </p:nvSpPr>
        <p:spPr/>
        <p:txBody>
          <a:bodyPr/>
          <a:lstStyle/>
          <a:p>
            <a:r>
              <a:rPr lang="en-US" dirty="0"/>
              <a:t>Be sure to see the tall poster of results from 90+ strata in Ethiopia during the break</a:t>
            </a:r>
          </a:p>
        </p:txBody>
      </p:sp>
      <p:sp>
        <p:nvSpPr>
          <p:cNvPr id="3" name="Slide Number Placeholder 2"/>
          <p:cNvSpPr>
            <a:spLocks noGrp="1"/>
          </p:cNvSpPr>
          <p:nvPr>
            <p:ph type="sldNum" sz="quarter" idx="12"/>
          </p:nvPr>
        </p:nvSpPr>
        <p:spPr/>
        <p:txBody>
          <a:bodyPr/>
          <a:lstStyle/>
          <a:p>
            <a:fld id="{D1D97DFA-FE13-4D32-A783-8DA474C71135}" type="slidenum">
              <a:rPr lang="en-US" smtClean="0"/>
              <a:t>27</a:t>
            </a:fld>
            <a:endParaRPr lang="en-US"/>
          </a:p>
        </p:txBody>
      </p:sp>
    </p:spTree>
    <p:extLst>
      <p:ext uri="{BB962C8B-B14F-4D97-AF65-F5344CB8AC3E}">
        <p14:creationId xmlns:p14="http://schemas.microsoft.com/office/powerpoint/2010/main" val="3636285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revisited</a:t>
            </a:r>
          </a:p>
        </p:txBody>
      </p:sp>
      <p:sp>
        <p:nvSpPr>
          <p:cNvPr id="3" name="Content Placeholder 2"/>
          <p:cNvSpPr>
            <a:spLocks noGrp="1"/>
          </p:cNvSpPr>
          <p:nvPr>
            <p:ph idx="1"/>
          </p:nvPr>
        </p:nvSpPr>
        <p:spPr/>
        <p:txBody>
          <a:bodyPr/>
          <a:lstStyle/>
          <a:p>
            <a:endParaRPr lang="en-US" dirty="0"/>
          </a:p>
          <a:p>
            <a:r>
              <a:rPr lang="en-US" dirty="0"/>
              <a:t>Although we have focused on complex sample survey inference for proportions, especially among nested strata, the ideas here are applicable for other types of inference</a:t>
            </a:r>
          </a:p>
          <a:p>
            <a:r>
              <a:rPr lang="en-US" dirty="0"/>
              <a:t>The program is written to portray results from survey proportions, but the ideas could be adapted for other outcomes &amp; settings</a:t>
            </a:r>
          </a:p>
          <a:p>
            <a:endParaRPr lang="en-US" dirty="0"/>
          </a:p>
        </p:txBody>
      </p:sp>
      <p:sp>
        <p:nvSpPr>
          <p:cNvPr id="5" name="Slide Number Placeholder 4"/>
          <p:cNvSpPr>
            <a:spLocks noGrp="1"/>
          </p:cNvSpPr>
          <p:nvPr>
            <p:ph type="sldNum" sz="quarter" idx="12"/>
          </p:nvPr>
        </p:nvSpPr>
        <p:spPr/>
        <p:txBody>
          <a:bodyPr/>
          <a:lstStyle/>
          <a:p>
            <a:fld id="{D1D97DFA-FE13-4D32-A783-8DA474C71135}" type="slidenum">
              <a:rPr lang="en-US" smtClean="0"/>
              <a:t>28</a:t>
            </a:fld>
            <a:endParaRPr lang="en-US"/>
          </a:p>
        </p:txBody>
      </p:sp>
    </p:spTree>
    <p:extLst>
      <p:ext uri="{BB962C8B-B14F-4D97-AF65-F5344CB8AC3E}">
        <p14:creationId xmlns:p14="http://schemas.microsoft.com/office/powerpoint/2010/main" val="1927195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4" name="Content Placeholder 3"/>
          <p:cNvSpPr>
            <a:spLocks noGrp="1"/>
          </p:cNvSpPr>
          <p:nvPr>
            <p:ph idx="1"/>
          </p:nvPr>
        </p:nvSpPr>
        <p:spPr>
          <a:xfrm>
            <a:off x="628650" y="1825625"/>
            <a:ext cx="8043402" cy="4351338"/>
          </a:xfrm>
        </p:spPr>
        <p:txBody>
          <a:bodyPr>
            <a:normAutofit fontScale="92500" lnSpcReduction="10000"/>
          </a:bodyPr>
          <a:lstStyle/>
          <a:p>
            <a:r>
              <a:rPr lang="en-US" dirty="0"/>
              <a:t>Inchworm plots portray what can be inferred about population proportions from unbiased survey data</a:t>
            </a:r>
          </a:p>
          <a:p>
            <a:r>
              <a:rPr lang="en-US" dirty="0"/>
              <a:t>They provide a transparent basis for classifying population proportions </a:t>
            </a:r>
          </a:p>
          <a:p>
            <a:r>
              <a:rPr lang="en-US" dirty="0"/>
              <a:t>They lend themselves to 3-category classification, which may be preferable to 2-category systems, especially when ESS is small</a:t>
            </a:r>
          </a:p>
          <a:p>
            <a:r>
              <a:rPr lang="en-US" dirty="0"/>
              <a:t>They nicely illustrate relationships between nested strata</a:t>
            </a:r>
          </a:p>
          <a:p>
            <a:r>
              <a:rPr lang="en-US" dirty="0"/>
              <a:t>After a short orientation, they may be easily interpreted by clients and preferable to tabular output alone and to bar charts</a:t>
            </a:r>
          </a:p>
        </p:txBody>
      </p:sp>
      <p:sp>
        <p:nvSpPr>
          <p:cNvPr id="3" name="Slide Number Placeholder 2"/>
          <p:cNvSpPr>
            <a:spLocks noGrp="1"/>
          </p:cNvSpPr>
          <p:nvPr>
            <p:ph type="sldNum" sz="quarter" idx="12"/>
          </p:nvPr>
        </p:nvSpPr>
        <p:spPr/>
        <p:txBody>
          <a:bodyPr/>
          <a:lstStyle/>
          <a:p>
            <a:fld id="{D1D97DFA-FE13-4D32-A783-8DA474C71135}" type="slidenum">
              <a:rPr lang="en-US" smtClean="0"/>
              <a:t>29</a:t>
            </a:fld>
            <a:endParaRPr lang="en-US"/>
          </a:p>
        </p:txBody>
      </p:sp>
      <p:pic>
        <p:nvPicPr>
          <p:cNvPr id="6" name="Picture 5"/>
          <p:cNvPicPr>
            <a:picLocks noChangeAspect="1"/>
          </p:cNvPicPr>
          <p:nvPr/>
        </p:nvPicPr>
        <p:blipFill>
          <a:blip r:embed="rId2"/>
          <a:stretch>
            <a:fillRect/>
          </a:stretch>
        </p:blipFill>
        <p:spPr>
          <a:xfrm>
            <a:off x="3826895" y="365126"/>
            <a:ext cx="3967320" cy="1250080"/>
          </a:xfrm>
          <a:prstGeom prst="rect">
            <a:avLst/>
          </a:prstGeom>
        </p:spPr>
      </p:pic>
    </p:spTree>
    <p:extLst>
      <p:ext uri="{BB962C8B-B14F-4D97-AF65-F5344CB8AC3E}">
        <p14:creationId xmlns:p14="http://schemas.microsoft.com/office/powerpoint/2010/main" val="3042488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a:xfrm>
            <a:off x="628651" y="1825625"/>
            <a:ext cx="7600950" cy="4895850"/>
          </a:xfrm>
        </p:spPr>
        <p:txBody>
          <a:bodyPr>
            <a:normAutofit/>
          </a:bodyPr>
          <a:lstStyle/>
          <a:p>
            <a:r>
              <a:rPr lang="en-US" dirty="0"/>
              <a:t>Policy-makers treat sample as if it were a census</a:t>
            </a:r>
          </a:p>
          <a:p>
            <a:r>
              <a:rPr lang="en-US" dirty="0"/>
              <a:t>They focus exclusively on point estimates</a:t>
            </a:r>
          </a:p>
          <a:p>
            <a:r>
              <a:rPr lang="en-US" dirty="0"/>
              <a:t>Tend to </a:t>
            </a:r>
            <a:r>
              <a:rPr lang="en-US" i="1" dirty="0"/>
              <a:t>classify</a:t>
            </a:r>
            <a:r>
              <a:rPr lang="en-US" dirty="0"/>
              <a:t> strata using point estimates</a:t>
            </a:r>
          </a:p>
          <a:p>
            <a:r>
              <a:rPr lang="en-US" dirty="0"/>
              <a:t>Several important surveys omit confidence interval (CI) &amp; bounds from body of report</a:t>
            </a:r>
          </a:p>
          <a:p>
            <a:r>
              <a:rPr lang="en-US" dirty="0"/>
              <a:t>But robust classification should be based on confidence bounds, not the point estimate</a:t>
            </a:r>
          </a:p>
          <a:p>
            <a:endParaRPr lang="en-US" dirty="0"/>
          </a:p>
        </p:txBody>
      </p:sp>
      <p:sp>
        <p:nvSpPr>
          <p:cNvPr id="6" name="Slide Number Placeholder 5"/>
          <p:cNvSpPr>
            <a:spLocks noGrp="1"/>
          </p:cNvSpPr>
          <p:nvPr>
            <p:ph type="sldNum" sz="quarter" idx="12"/>
          </p:nvPr>
        </p:nvSpPr>
        <p:spPr/>
        <p:txBody>
          <a:bodyPr/>
          <a:lstStyle/>
          <a:p>
            <a:fld id="{D1D97DFA-FE13-4D32-A783-8DA474C71135}" type="slidenum">
              <a:rPr lang="en-US" smtClean="0"/>
              <a:t>3</a:t>
            </a:fld>
            <a:endParaRPr lang="en-US"/>
          </a:p>
        </p:txBody>
      </p:sp>
    </p:spTree>
    <p:extLst>
      <p:ext uri="{BB962C8B-B14F-4D97-AF65-F5344CB8AC3E}">
        <p14:creationId xmlns:p14="http://schemas.microsoft.com/office/powerpoint/2010/main" val="1887173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Acknowledgements</a:t>
            </a:r>
          </a:p>
        </p:txBody>
      </p:sp>
      <p:sp>
        <p:nvSpPr>
          <p:cNvPr id="4" name="Content Placeholder 3"/>
          <p:cNvSpPr>
            <a:spLocks noGrp="1"/>
          </p:cNvSpPr>
          <p:nvPr>
            <p:ph idx="1"/>
          </p:nvPr>
        </p:nvSpPr>
        <p:spPr/>
        <p:txBody>
          <a:bodyPr>
            <a:normAutofit lnSpcReduction="10000"/>
          </a:bodyPr>
          <a:lstStyle/>
          <a:p>
            <a:r>
              <a:rPr lang="en-US" dirty="0"/>
              <a:t>This work has been supported by funding and input from dedicated public health professionals at the Bill &amp; Melinda Gates Foundation and the World Health Organization</a:t>
            </a:r>
          </a:p>
          <a:p>
            <a:r>
              <a:rPr lang="en-US" dirty="0"/>
              <a:t>Our ideas have been shaped and sharpened by others who interact with consumers of survey data including: David Brown, Tony Burton, Pierre Claquin, Felicity Cutts</a:t>
            </a:r>
          </a:p>
          <a:p>
            <a:r>
              <a:rPr lang="en-US" dirty="0"/>
              <a:t>Several programmers have worked on different aspects of the code and help files: Mary Prier, </a:t>
            </a:r>
            <a:br>
              <a:rPr lang="en-US" dirty="0"/>
            </a:br>
            <a:r>
              <a:rPr lang="en-US" dirty="0"/>
              <a:t>Yulia Fungard, Mary Kay Trimner and myself</a:t>
            </a:r>
          </a:p>
        </p:txBody>
      </p:sp>
      <p:sp>
        <p:nvSpPr>
          <p:cNvPr id="2" name="Slide Number Placeholder 1"/>
          <p:cNvSpPr>
            <a:spLocks noGrp="1"/>
          </p:cNvSpPr>
          <p:nvPr>
            <p:ph type="sldNum" sz="quarter" idx="12"/>
          </p:nvPr>
        </p:nvSpPr>
        <p:spPr/>
        <p:txBody>
          <a:bodyPr/>
          <a:lstStyle/>
          <a:p>
            <a:fld id="{D1D97DFA-FE13-4D32-A783-8DA474C71135}" type="slidenum">
              <a:rPr lang="en-US" smtClean="0"/>
              <a:t>30</a:t>
            </a:fld>
            <a:endParaRPr lang="en-US"/>
          </a:p>
        </p:txBody>
      </p:sp>
    </p:spTree>
    <p:extLst>
      <p:ext uri="{BB962C8B-B14F-4D97-AF65-F5344CB8AC3E}">
        <p14:creationId xmlns:p14="http://schemas.microsoft.com/office/powerpoint/2010/main" val="4215899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Questions?</a:t>
            </a:r>
          </a:p>
        </p:txBody>
      </p:sp>
      <p:sp>
        <p:nvSpPr>
          <p:cNvPr id="4" name="Content Placeholder 3"/>
          <p:cNvSpPr>
            <a:spLocks noGrp="1"/>
          </p:cNvSpPr>
          <p:nvPr>
            <p:ph idx="1"/>
          </p:nvPr>
        </p:nvSpPr>
        <p:spPr/>
        <p:txBody>
          <a:bodyPr/>
          <a:lstStyle/>
          <a:p>
            <a:pPr marL="0" indent="0" algn="ctr">
              <a:buNone/>
            </a:pPr>
            <a:endParaRPr lang="en-US" dirty="0">
              <a:hlinkClick r:id="rId2"/>
            </a:endParaRPr>
          </a:p>
          <a:p>
            <a:pPr marL="0" indent="0" algn="ctr">
              <a:buNone/>
            </a:pPr>
            <a:r>
              <a:rPr lang="en-US" dirty="0">
                <a:hlinkClick r:id="rId2"/>
              </a:rPr>
              <a:t>Dale.Rhoda@biostatglobal.com</a:t>
            </a:r>
            <a:endParaRPr lang="en-US" dirty="0"/>
          </a:p>
          <a:p>
            <a:pPr marL="0" indent="0" algn="ctr">
              <a:buNone/>
            </a:pPr>
            <a:endParaRPr lang="en-US" dirty="0"/>
          </a:p>
          <a:p>
            <a:pPr marL="0" indent="0" algn="ctr">
              <a:buNone/>
            </a:pPr>
            <a:r>
              <a:rPr lang="en-US" dirty="0"/>
              <a:t>+1 614 499-2351</a:t>
            </a:r>
          </a:p>
        </p:txBody>
      </p:sp>
      <p:sp>
        <p:nvSpPr>
          <p:cNvPr id="2" name="Slide Number Placeholder 1"/>
          <p:cNvSpPr>
            <a:spLocks noGrp="1"/>
          </p:cNvSpPr>
          <p:nvPr>
            <p:ph type="sldNum" sz="quarter" idx="12"/>
          </p:nvPr>
        </p:nvSpPr>
        <p:spPr/>
        <p:txBody>
          <a:bodyPr/>
          <a:lstStyle/>
          <a:p>
            <a:fld id="{D1D97DFA-FE13-4D32-A783-8DA474C71135}" type="slidenum">
              <a:rPr lang="en-US" smtClean="0"/>
              <a:t>31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315" y="4387348"/>
            <a:ext cx="3679371" cy="1033139"/>
          </a:xfrm>
          <a:prstGeom prst="rect">
            <a:avLst/>
          </a:prstGeom>
        </p:spPr>
      </p:pic>
    </p:spTree>
    <p:extLst>
      <p:ext uri="{BB962C8B-B14F-4D97-AF65-F5344CB8AC3E}">
        <p14:creationId xmlns:p14="http://schemas.microsoft.com/office/powerpoint/2010/main" val="470158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Additional slides</a:t>
            </a:r>
          </a:p>
        </p:txBody>
      </p:sp>
      <p:sp>
        <p:nvSpPr>
          <p:cNvPr id="2" name="Slide Number Placeholder 1"/>
          <p:cNvSpPr>
            <a:spLocks noGrp="1"/>
          </p:cNvSpPr>
          <p:nvPr>
            <p:ph type="sldNum" sz="quarter" idx="12"/>
          </p:nvPr>
        </p:nvSpPr>
        <p:spPr/>
        <p:txBody>
          <a:bodyPr/>
          <a:lstStyle/>
          <a:p>
            <a:fld id="{D1D97DFA-FE13-4D32-A783-8DA474C71135}" type="slidenum">
              <a:rPr lang="en-US" smtClean="0"/>
              <a:t>32</a:t>
            </a:fld>
            <a:endParaRPr lang="en-US"/>
          </a:p>
        </p:txBody>
      </p:sp>
    </p:spTree>
    <p:extLst>
      <p:ext uri="{BB962C8B-B14F-4D97-AF65-F5344CB8AC3E}">
        <p14:creationId xmlns:p14="http://schemas.microsoft.com/office/powerpoint/2010/main" val="1085399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the bar scene?</a:t>
            </a:r>
          </a:p>
        </p:txBody>
      </p:sp>
      <p:sp>
        <p:nvSpPr>
          <p:cNvPr id="5" name="Content Placeholder 4"/>
          <p:cNvSpPr>
            <a:spLocks noGrp="1"/>
          </p:cNvSpPr>
          <p:nvPr>
            <p:ph idx="1"/>
          </p:nvPr>
        </p:nvSpPr>
        <p:spPr>
          <a:xfrm>
            <a:off x="628650" y="1825625"/>
            <a:ext cx="7886700" cy="4780916"/>
          </a:xfrm>
        </p:spPr>
        <p:txBody>
          <a:bodyPr>
            <a:normAutofit lnSpcReduction="10000"/>
          </a:bodyPr>
          <a:lstStyle/>
          <a:p>
            <a:r>
              <a:rPr lang="en-US" dirty="0"/>
              <a:t>Q: But isn’t it sufficient to simply show a bar chart where the bar extends from 0% up to the estimated proportion and then a 1-dimensional error bar illustrates the 95% CI?  This is easy to do in Excel.</a:t>
            </a:r>
          </a:p>
          <a:p>
            <a:r>
              <a:rPr lang="en-US" dirty="0"/>
              <a:t>A. No…I suggest that the bar chart representation is inferior for lots of reasons.</a:t>
            </a:r>
          </a:p>
          <a:p>
            <a:r>
              <a:rPr lang="en-US" dirty="0"/>
              <a:t>In the current issue of </a:t>
            </a:r>
            <a:r>
              <a:rPr lang="en-US" i="1" dirty="0"/>
              <a:t>The American Statistician, </a:t>
            </a:r>
            <a:r>
              <a:rPr lang="en-US" dirty="0"/>
              <a:t>Pentoney &amp; Berger reproduce and extend earlier findings showing that people are more likely to perceive that the population figure could fall in the portion of the CI that lies </a:t>
            </a:r>
            <a:r>
              <a:rPr lang="en-US" u="sng" dirty="0"/>
              <a:t>within the bar</a:t>
            </a:r>
            <a:r>
              <a:rPr lang="en-US" dirty="0"/>
              <a:t> than in the portion that falls outside the bar…</a:t>
            </a:r>
          </a:p>
        </p:txBody>
      </p:sp>
      <p:sp>
        <p:nvSpPr>
          <p:cNvPr id="3" name="Slide Number Placeholder 2"/>
          <p:cNvSpPr>
            <a:spLocks noGrp="1"/>
          </p:cNvSpPr>
          <p:nvPr>
            <p:ph type="sldNum" sz="quarter" idx="12"/>
          </p:nvPr>
        </p:nvSpPr>
        <p:spPr/>
        <p:txBody>
          <a:bodyPr/>
          <a:lstStyle/>
          <a:p>
            <a:fld id="{D1D97DFA-FE13-4D32-A783-8DA474C71135}" type="slidenum">
              <a:rPr lang="en-US" smtClean="0"/>
              <a:t>33</a:t>
            </a:fld>
            <a:endParaRPr lang="en-US"/>
          </a:p>
        </p:txBody>
      </p:sp>
    </p:spTree>
    <p:extLst>
      <p:ext uri="{BB962C8B-B14F-4D97-AF65-F5344CB8AC3E}">
        <p14:creationId xmlns:p14="http://schemas.microsoft.com/office/powerpoint/2010/main" val="1398017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Pentoney &amp; Berger, 2016 figure</a:t>
            </a:r>
          </a:p>
        </p:txBody>
      </p:sp>
      <p:sp>
        <p:nvSpPr>
          <p:cNvPr id="3" name="Slide Number Placeholder 2"/>
          <p:cNvSpPr>
            <a:spLocks noGrp="1"/>
          </p:cNvSpPr>
          <p:nvPr>
            <p:ph type="sldNum" sz="quarter" idx="12"/>
          </p:nvPr>
        </p:nvSpPr>
        <p:spPr/>
        <p:txBody>
          <a:bodyPr/>
          <a:lstStyle/>
          <a:p>
            <a:fld id="{D1D97DFA-FE13-4D32-A783-8DA474C71135}" type="slidenum">
              <a:rPr lang="en-US" smtClean="0"/>
              <a:t>34</a:t>
            </a:fld>
            <a:endParaRPr lang="en-US"/>
          </a:p>
        </p:txBody>
      </p:sp>
      <p:pic>
        <p:nvPicPr>
          <p:cNvPr id="4" name="Picture 3"/>
          <p:cNvPicPr>
            <a:picLocks noChangeAspect="1"/>
          </p:cNvPicPr>
          <p:nvPr/>
        </p:nvPicPr>
        <p:blipFill>
          <a:blip r:embed="rId2"/>
          <a:stretch>
            <a:fillRect/>
          </a:stretch>
        </p:blipFill>
        <p:spPr>
          <a:xfrm>
            <a:off x="1000125" y="2317715"/>
            <a:ext cx="7143750" cy="2809875"/>
          </a:xfrm>
          <a:prstGeom prst="rect">
            <a:avLst/>
          </a:prstGeom>
        </p:spPr>
      </p:pic>
    </p:spTree>
    <p:extLst>
      <p:ext uri="{BB962C8B-B14F-4D97-AF65-F5344CB8AC3E}">
        <p14:creationId xmlns:p14="http://schemas.microsoft.com/office/powerpoint/2010/main" val="3613956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Pentoney &amp; Berger 2016 citation</a:t>
            </a:r>
          </a:p>
        </p:txBody>
      </p:sp>
      <p:sp>
        <p:nvSpPr>
          <p:cNvPr id="3" name="Slide Number Placeholder 2"/>
          <p:cNvSpPr>
            <a:spLocks noGrp="1"/>
          </p:cNvSpPr>
          <p:nvPr>
            <p:ph type="sldNum" sz="quarter" idx="12"/>
          </p:nvPr>
        </p:nvSpPr>
        <p:spPr/>
        <p:txBody>
          <a:bodyPr/>
          <a:lstStyle/>
          <a:p>
            <a:fld id="{D1D97DFA-FE13-4D32-A783-8DA474C71135}" type="slidenum">
              <a:rPr lang="en-US" smtClean="0"/>
              <a:t>35</a:t>
            </a:fld>
            <a:endParaRPr lang="en-US"/>
          </a:p>
        </p:txBody>
      </p:sp>
      <p:pic>
        <p:nvPicPr>
          <p:cNvPr id="4" name="Picture 3"/>
          <p:cNvPicPr>
            <a:picLocks noChangeAspect="1"/>
          </p:cNvPicPr>
          <p:nvPr/>
        </p:nvPicPr>
        <p:blipFill>
          <a:blip r:embed="rId2"/>
          <a:stretch>
            <a:fillRect/>
          </a:stretch>
        </p:blipFill>
        <p:spPr>
          <a:xfrm>
            <a:off x="0" y="2046190"/>
            <a:ext cx="9144000" cy="3954658"/>
          </a:xfrm>
          <a:prstGeom prst="rect">
            <a:avLst/>
          </a:prstGeom>
        </p:spPr>
      </p:pic>
    </p:spTree>
    <p:extLst>
      <p:ext uri="{BB962C8B-B14F-4D97-AF65-F5344CB8AC3E}">
        <p14:creationId xmlns:p14="http://schemas.microsoft.com/office/powerpoint/2010/main" val="1024897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623" y="914400"/>
            <a:ext cx="5943600" cy="5943600"/>
          </a:xfrm>
          <a:prstGeom prst="rect">
            <a:avLst/>
          </a:prstGeom>
        </p:spPr>
      </p:pic>
      <p:sp>
        <p:nvSpPr>
          <p:cNvPr id="3" name="Slide Number Placeholder 2"/>
          <p:cNvSpPr>
            <a:spLocks noGrp="1"/>
          </p:cNvSpPr>
          <p:nvPr>
            <p:ph type="sldNum" sz="quarter" idx="12"/>
          </p:nvPr>
        </p:nvSpPr>
        <p:spPr/>
        <p:txBody>
          <a:bodyPr/>
          <a:lstStyle/>
          <a:p>
            <a:fld id="{D1D97DFA-FE13-4D32-A783-8DA474C71135}" type="slidenum">
              <a:rPr lang="en-US" smtClean="0"/>
              <a:t>36</a:t>
            </a:fld>
            <a:endParaRPr lang="en-US"/>
          </a:p>
        </p:txBody>
      </p:sp>
      <p:sp>
        <p:nvSpPr>
          <p:cNvPr id="8" name="TextBox 7"/>
          <p:cNvSpPr txBox="1"/>
          <p:nvPr/>
        </p:nvSpPr>
        <p:spPr>
          <a:xfrm>
            <a:off x="3424799" y="228600"/>
            <a:ext cx="2127249" cy="830997"/>
          </a:xfrm>
          <a:prstGeom prst="rect">
            <a:avLst/>
          </a:prstGeom>
          <a:noFill/>
        </p:spPr>
        <p:txBody>
          <a:bodyPr wrap="none" rtlCol="0">
            <a:spAutoFit/>
          </a:bodyPr>
          <a:lstStyle/>
          <a:p>
            <a:pPr algn="ctr"/>
            <a:r>
              <a:rPr lang="en-US" sz="2400" dirty="0"/>
              <a:t>5 rectangles </a:t>
            </a:r>
            <a:br>
              <a:rPr lang="en-US" sz="2400" dirty="0"/>
            </a:br>
            <a:r>
              <a:rPr lang="en-US" sz="2400" dirty="0"/>
              <a:t>per distribution</a:t>
            </a:r>
          </a:p>
        </p:txBody>
      </p:sp>
      <p:sp>
        <p:nvSpPr>
          <p:cNvPr id="9" name="TextBox 8"/>
          <p:cNvSpPr txBox="1"/>
          <p:nvPr/>
        </p:nvSpPr>
        <p:spPr>
          <a:xfrm>
            <a:off x="9128015" y="1605857"/>
            <a:ext cx="184730" cy="369332"/>
          </a:xfrm>
          <a:prstGeom prst="rect">
            <a:avLst/>
          </a:prstGeom>
          <a:noFill/>
        </p:spPr>
        <p:txBody>
          <a:bodyPr wrap="none" rtlCol="0">
            <a:spAutoFit/>
          </a:bodyPr>
          <a:lstStyle/>
          <a:p>
            <a:pPr algn="ctr"/>
            <a:endParaRPr lang="en-US" dirty="0"/>
          </a:p>
        </p:txBody>
      </p:sp>
    </p:spTree>
    <p:extLst>
      <p:ext uri="{BB962C8B-B14F-4D97-AF65-F5344CB8AC3E}">
        <p14:creationId xmlns:p14="http://schemas.microsoft.com/office/powerpoint/2010/main" val="859792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624" y="914400"/>
            <a:ext cx="5943600" cy="5943600"/>
          </a:xfrm>
          <a:prstGeom prst="rect">
            <a:avLst/>
          </a:prstGeom>
        </p:spPr>
      </p:pic>
      <p:sp>
        <p:nvSpPr>
          <p:cNvPr id="2" name="Slide Number Placeholder 1"/>
          <p:cNvSpPr>
            <a:spLocks noGrp="1"/>
          </p:cNvSpPr>
          <p:nvPr>
            <p:ph type="sldNum" sz="quarter" idx="12"/>
          </p:nvPr>
        </p:nvSpPr>
        <p:spPr/>
        <p:txBody>
          <a:bodyPr/>
          <a:lstStyle/>
          <a:p>
            <a:fld id="{D1D97DFA-FE13-4D32-A783-8DA474C71135}" type="slidenum">
              <a:rPr lang="en-US" smtClean="0"/>
              <a:t>37</a:t>
            </a:fld>
            <a:endParaRPr lang="en-US"/>
          </a:p>
        </p:txBody>
      </p:sp>
      <p:sp>
        <p:nvSpPr>
          <p:cNvPr id="4" name="TextBox 3"/>
          <p:cNvSpPr txBox="1"/>
          <p:nvPr/>
        </p:nvSpPr>
        <p:spPr>
          <a:xfrm>
            <a:off x="3424800" y="177117"/>
            <a:ext cx="2127249" cy="830997"/>
          </a:xfrm>
          <a:prstGeom prst="rect">
            <a:avLst/>
          </a:prstGeom>
          <a:noFill/>
        </p:spPr>
        <p:txBody>
          <a:bodyPr wrap="none" rtlCol="0">
            <a:spAutoFit/>
          </a:bodyPr>
          <a:lstStyle/>
          <a:p>
            <a:pPr algn="ctr"/>
            <a:r>
              <a:rPr lang="en-US" sz="2400" dirty="0"/>
              <a:t>30 rectangles </a:t>
            </a:r>
            <a:br>
              <a:rPr lang="en-US" sz="2400" dirty="0"/>
            </a:br>
            <a:r>
              <a:rPr lang="en-US" sz="2400" dirty="0"/>
              <a:t>per distribution</a:t>
            </a:r>
          </a:p>
        </p:txBody>
      </p:sp>
    </p:spTree>
    <p:extLst>
      <p:ext uri="{BB962C8B-B14F-4D97-AF65-F5344CB8AC3E}">
        <p14:creationId xmlns:p14="http://schemas.microsoft.com/office/powerpoint/2010/main" val="377202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 children completely vaccinated</a:t>
            </a:r>
          </a:p>
        </p:txBody>
      </p:sp>
      <p:sp>
        <p:nvSpPr>
          <p:cNvPr id="4" name="Slide Number Placeholder 3"/>
          <p:cNvSpPr>
            <a:spLocks noGrp="1"/>
          </p:cNvSpPr>
          <p:nvPr>
            <p:ph type="sldNum" sz="quarter" idx="12"/>
          </p:nvPr>
        </p:nvSpPr>
        <p:spPr/>
        <p:txBody>
          <a:bodyPr/>
          <a:lstStyle/>
          <a:p>
            <a:fld id="{D1D97DFA-FE13-4D32-A783-8DA474C71135}" type="slidenum">
              <a:rPr lang="en-US" smtClean="0"/>
              <a:t>4</a:t>
            </a:fld>
            <a:endParaRPr lang="en-US"/>
          </a:p>
        </p:txBody>
      </p:sp>
      <p:pic>
        <p:nvPicPr>
          <p:cNvPr id="6" name="Picture 5"/>
          <p:cNvPicPr>
            <a:picLocks noChangeAspect="1"/>
          </p:cNvPicPr>
          <p:nvPr/>
        </p:nvPicPr>
        <p:blipFill>
          <a:blip r:embed="rId3"/>
          <a:stretch>
            <a:fillRect/>
          </a:stretch>
        </p:blipFill>
        <p:spPr>
          <a:xfrm>
            <a:off x="1298646" y="1820993"/>
            <a:ext cx="6066503" cy="4087408"/>
          </a:xfrm>
          <a:prstGeom prst="rect">
            <a:avLst/>
          </a:prstGeom>
        </p:spPr>
      </p:pic>
      <p:sp>
        <p:nvSpPr>
          <p:cNvPr id="7" name="TextBox 6"/>
          <p:cNvSpPr txBox="1"/>
          <p:nvPr/>
        </p:nvSpPr>
        <p:spPr>
          <a:xfrm>
            <a:off x="1864714" y="5908401"/>
            <a:ext cx="4934364" cy="261610"/>
          </a:xfrm>
          <a:prstGeom prst="rect">
            <a:avLst/>
          </a:prstGeom>
          <a:noFill/>
        </p:spPr>
        <p:txBody>
          <a:bodyPr wrap="none" rtlCol="0">
            <a:spAutoFit/>
          </a:bodyPr>
          <a:lstStyle/>
          <a:p>
            <a:r>
              <a:rPr lang="en-US" sz="1100" dirty="0"/>
              <a:t>Source: Burkina Faso 2010 Multiple Indicator Cluster Survey (MICS) Report, UNICEF</a:t>
            </a:r>
          </a:p>
        </p:txBody>
      </p:sp>
    </p:spTree>
    <p:extLst>
      <p:ext uri="{BB962C8B-B14F-4D97-AF65-F5344CB8AC3E}">
        <p14:creationId xmlns:p14="http://schemas.microsoft.com/office/powerpoint/2010/main" val="186712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CI widths vary substantially due to:</a:t>
            </a:r>
          </a:p>
        </p:txBody>
      </p:sp>
      <p:sp>
        <p:nvSpPr>
          <p:cNvPr id="3" name="Content Placeholder 2"/>
          <p:cNvSpPr>
            <a:spLocks noGrp="1"/>
          </p:cNvSpPr>
          <p:nvPr>
            <p:ph idx="1"/>
          </p:nvPr>
        </p:nvSpPr>
        <p:spPr>
          <a:xfrm>
            <a:off x="628650" y="1825625"/>
            <a:ext cx="7650111" cy="4351338"/>
          </a:xfrm>
        </p:spPr>
        <p:txBody>
          <a:bodyPr/>
          <a:lstStyle/>
          <a:p>
            <a:r>
              <a:rPr lang="en-US" dirty="0"/>
              <a:t>Differences in estimated coverage </a:t>
            </a:r>
            <a:br>
              <a:rPr lang="en-US" dirty="0"/>
            </a:br>
            <a:r>
              <a:rPr lang="en-US" dirty="0"/>
              <a:t>(wider near 50%)</a:t>
            </a:r>
          </a:p>
          <a:p>
            <a:r>
              <a:rPr lang="en-US" dirty="0"/>
              <a:t>Differences in sample size</a:t>
            </a:r>
          </a:p>
          <a:p>
            <a:r>
              <a:rPr lang="en-US" dirty="0"/>
              <a:t>Differences in spatial heterogeneity of outcome </a:t>
            </a:r>
            <a:br>
              <a:rPr lang="en-US" dirty="0"/>
            </a:br>
            <a:r>
              <a:rPr lang="en-US" dirty="0"/>
              <a:t>(characterized by intra-cluster correlation coefficient: ICC)</a:t>
            </a:r>
          </a:p>
          <a:p>
            <a:r>
              <a:rPr lang="en-US" dirty="0"/>
              <a:t>Other differences that might roll into design effect: DEFF</a:t>
            </a:r>
          </a:p>
        </p:txBody>
      </p:sp>
      <p:sp>
        <p:nvSpPr>
          <p:cNvPr id="10" name="Slide Number Placeholder 9"/>
          <p:cNvSpPr>
            <a:spLocks noGrp="1"/>
          </p:cNvSpPr>
          <p:nvPr>
            <p:ph type="sldNum" sz="quarter" idx="12"/>
          </p:nvPr>
        </p:nvSpPr>
        <p:spPr/>
        <p:txBody>
          <a:bodyPr/>
          <a:lstStyle/>
          <a:p>
            <a:fld id="{D1D97DFA-FE13-4D32-A783-8DA474C71135}" type="slidenum">
              <a:rPr lang="en-US" smtClean="0"/>
              <a:t>5</a:t>
            </a:fld>
            <a:endParaRPr lang="en-US"/>
          </a:p>
        </p:txBody>
      </p:sp>
    </p:spTree>
    <p:extLst>
      <p:ext uri="{BB962C8B-B14F-4D97-AF65-F5344CB8AC3E}">
        <p14:creationId xmlns:p14="http://schemas.microsoft.com/office/powerpoint/2010/main" val="94512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a:t>
            </a:r>
          </a:p>
        </p:txBody>
      </p:sp>
      <p:sp>
        <p:nvSpPr>
          <p:cNvPr id="3" name="Content Placeholder 2"/>
          <p:cNvSpPr>
            <a:spLocks noGrp="1"/>
          </p:cNvSpPr>
          <p:nvPr>
            <p:ph idx="1"/>
          </p:nvPr>
        </p:nvSpPr>
        <p:spPr>
          <a:xfrm>
            <a:off x="628650" y="1376516"/>
            <a:ext cx="8279376" cy="5344961"/>
          </a:xfrm>
        </p:spPr>
        <p:txBody>
          <a:bodyPr>
            <a:normAutofit/>
          </a:bodyPr>
          <a:lstStyle/>
          <a:p>
            <a:r>
              <a:rPr lang="en-US" dirty="0"/>
              <a:t>In a complex sample the </a:t>
            </a:r>
            <a:r>
              <a:rPr lang="en-US" u="sng" dirty="0"/>
              <a:t>actual sample size</a:t>
            </a:r>
            <a:r>
              <a:rPr lang="en-US" dirty="0"/>
              <a:t> is often larger than the </a:t>
            </a:r>
            <a:r>
              <a:rPr lang="en-US" u="sng" dirty="0"/>
              <a:t>effective sample size</a:t>
            </a:r>
          </a:p>
          <a:p>
            <a:r>
              <a:rPr lang="en-US" dirty="0"/>
              <a:t>Effective sample size (ESS) = Simple random sample N that would yield the same variance as the actual N</a:t>
            </a:r>
          </a:p>
          <a:p>
            <a:r>
              <a:rPr lang="en-US" dirty="0"/>
              <a:t>Ratio of actual to effective sample size = N/ESS </a:t>
            </a:r>
            <a:br>
              <a:rPr lang="en-US" dirty="0"/>
            </a:br>
            <a:r>
              <a:rPr lang="en-US" dirty="0"/>
              <a:t>= </a:t>
            </a:r>
            <a:r>
              <a:rPr lang="en-US" u="sng" dirty="0"/>
              <a:t>design effect</a:t>
            </a:r>
            <a:r>
              <a:rPr lang="en-US" dirty="0"/>
              <a:t> (DEFF)</a:t>
            </a:r>
          </a:p>
          <a:p>
            <a:r>
              <a:rPr lang="en-US" dirty="0"/>
              <a:t>DEFF </a:t>
            </a:r>
            <a:r>
              <a:rPr lang="en-US" dirty="0">
                <a:sym typeface="Symbol" panose="05050102010706020507" pitchFamily="18" charset="2"/>
              </a:rPr>
              <a:t> 1 + ( </a:t>
            </a:r>
            <a:r>
              <a:rPr lang="en-US" i="1" dirty="0">
                <a:sym typeface="Symbol" panose="05050102010706020507" pitchFamily="18" charset="2"/>
              </a:rPr>
              <a:t>m</a:t>
            </a:r>
            <a:r>
              <a:rPr lang="en-US" dirty="0">
                <a:sym typeface="Symbol" panose="05050102010706020507" pitchFamily="18" charset="2"/>
              </a:rPr>
              <a:t> – 1 ) </a:t>
            </a:r>
            <a:r>
              <a:rPr lang="en-US" i="1" dirty="0">
                <a:sym typeface="Symbol" panose="05050102010706020507" pitchFamily="18" charset="2"/>
              </a:rPr>
              <a:t>ICC</a:t>
            </a:r>
            <a:br>
              <a:rPr lang="en-US" dirty="0">
                <a:sym typeface="Symbol" panose="05050102010706020507" pitchFamily="18" charset="2"/>
              </a:rPr>
            </a:br>
            <a:r>
              <a:rPr lang="en-US" dirty="0">
                <a:sym typeface="Symbol" panose="05050102010706020507" pitchFamily="18" charset="2"/>
              </a:rPr>
              <a:t>	where </a:t>
            </a:r>
            <a:r>
              <a:rPr lang="en-US" i="1" dirty="0">
                <a:sym typeface="Symbol" panose="05050102010706020507" pitchFamily="18" charset="2"/>
              </a:rPr>
              <a:t>m</a:t>
            </a:r>
            <a:r>
              <a:rPr lang="en-US" dirty="0">
                <a:sym typeface="Symbol" panose="05050102010706020507" pitchFamily="18" charset="2"/>
              </a:rPr>
              <a:t> = </a:t>
            </a:r>
            <a:r>
              <a:rPr lang="en-US" dirty="0" err="1">
                <a:sym typeface="Symbol" panose="05050102010706020507" pitchFamily="18" charset="2"/>
              </a:rPr>
              <a:t>avg</a:t>
            </a:r>
            <a:r>
              <a:rPr lang="en-US" dirty="0">
                <a:sym typeface="Symbol" panose="05050102010706020507" pitchFamily="18" charset="2"/>
              </a:rPr>
              <a:t> N per cluster &amp; </a:t>
            </a:r>
            <a:br>
              <a:rPr lang="en-US" dirty="0">
                <a:sym typeface="Symbol" panose="05050102010706020507" pitchFamily="18" charset="2"/>
              </a:rPr>
            </a:br>
            <a:r>
              <a:rPr lang="en-US" dirty="0">
                <a:sym typeface="Symbol" panose="05050102010706020507" pitchFamily="18" charset="2"/>
              </a:rPr>
              <a:t>	intracluster correlation coefficient (</a:t>
            </a:r>
            <a:r>
              <a:rPr lang="en-US" i="1" dirty="0">
                <a:sym typeface="Symbol" panose="05050102010706020507" pitchFamily="18" charset="2"/>
              </a:rPr>
              <a:t>ICC)</a:t>
            </a:r>
            <a:r>
              <a:rPr lang="en-US" dirty="0">
                <a:sym typeface="Symbol" panose="05050102010706020507" pitchFamily="18" charset="2"/>
              </a:rPr>
              <a:t> </a:t>
            </a:r>
            <a:br>
              <a:rPr lang="en-US" dirty="0">
                <a:sym typeface="Symbol" panose="05050102010706020507" pitchFamily="18" charset="2"/>
              </a:rPr>
            </a:br>
            <a:r>
              <a:rPr lang="en-US" dirty="0">
                <a:sym typeface="Symbol" panose="05050102010706020507" pitchFamily="18" charset="2"/>
              </a:rPr>
              <a:t>	varies from -1 to 1	(but usually from 0 to 1)</a:t>
            </a:r>
            <a:br>
              <a:rPr lang="en-US" dirty="0">
                <a:sym typeface="Symbol" panose="05050102010706020507" pitchFamily="18" charset="2"/>
              </a:rPr>
            </a:br>
            <a:endParaRPr lang="en-US" dirty="0">
              <a:sym typeface="Symbol" panose="05050102010706020507" pitchFamily="18" charset="2"/>
            </a:endParaRPr>
          </a:p>
        </p:txBody>
      </p:sp>
      <p:sp>
        <p:nvSpPr>
          <p:cNvPr id="4" name="Slide Number Placeholder 3"/>
          <p:cNvSpPr>
            <a:spLocks noGrp="1"/>
          </p:cNvSpPr>
          <p:nvPr>
            <p:ph type="sldNum" sz="quarter" idx="12"/>
          </p:nvPr>
        </p:nvSpPr>
        <p:spPr/>
        <p:txBody>
          <a:bodyPr/>
          <a:lstStyle/>
          <a:p>
            <a:fld id="{D1D97DFA-FE13-4D32-A783-8DA474C71135}" type="slidenum">
              <a:rPr lang="en-US" smtClean="0"/>
              <a:t>6</a:t>
            </a:fld>
            <a:endParaRPr lang="en-US"/>
          </a:p>
        </p:txBody>
      </p:sp>
    </p:spTree>
    <p:extLst>
      <p:ext uri="{BB962C8B-B14F-4D97-AF65-F5344CB8AC3E}">
        <p14:creationId xmlns:p14="http://schemas.microsoft.com/office/powerpoint/2010/main" val="132230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DEFF </a:t>
            </a:r>
            <a:r>
              <a:rPr lang="en-US" dirty="0">
                <a:sym typeface="Symbol" panose="05050102010706020507" pitchFamily="18" charset="2"/>
              </a:rPr>
              <a:t> 1 + (</a:t>
            </a:r>
            <a:r>
              <a:rPr lang="en-US" i="1" dirty="0">
                <a:sym typeface="Symbol" panose="05050102010706020507" pitchFamily="18" charset="2"/>
              </a:rPr>
              <a:t>m</a:t>
            </a:r>
            <a:r>
              <a:rPr lang="en-US" dirty="0">
                <a:sym typeface="Symbol" panose="05050102010706020507" pitchFamily="18" charset="2"/>
              </a:rPr>
              <a:t>-1) </a:t>
            </a:r>
            <a:r>
              <a:rPr lang="en-US" i="1" dirty="0">
                <a:sym typeface="Symbol" panose="05050102010706020507" pitchFamily="18" charset="2"/>
              </a:rPr>
              <a:t>ICC</a:t>
            </a:r>
            <a:r>
              <a:rPr lang="en-US" dirty="0">
                <a:sym typeface="Symbol" panose="05050102010706020507" pitchFamily="18" charset="2"/>
              </a:rPr>
              <a:t> </a:t>
            </a:r>
            <a:endParaRPr lang="en-US" dirty="0"/>
          </a:p>
        </p:txBody>
      </p:sp>
      <p:sp>
        <p:nvSpPr>
          <p:cNvPr id="17" name="Slide Number Placeholder 16"/>
          <p:cNvSpPr>
            <a:spLocks noGrp="1"/>
          </p:cNvSpPr>
          <p:nvPr>
            <p:ph type="sldNum" sz="quarter" idx="12"/>
          </p:nvPr>
        </p:nvSpPr>
        <p:spPr/>
        <p:txBody>
          <a:bodyPr/>
          <a:lstStyle/>
          <a:p>
            <a:fld id="{D1D97DFA-FE13-4D32-A783-8DA474C71135}" type="slidenum">
              <a:rPr lang="en-US" smtClean="0"/>
              <a:t>7</a:t>
            </a:fld>
            <a:endParaRPr lang="en-US"/>
          </a:p>
        </p:txBody>
      </p:sp>
      <p:pic>
        <p:nvPicPr>
          <p:cNvPr id="5" name="Picture 4"/>
          <p:cNvPicPr>
            <a:picLocks noChangeAspect="1"/>
          </p:cNvPicPr>
          <p:nvPr/>
        </p:nvPicPr>
        <p:blipFill>
          <a:blip r:embed="rId3"/>
          <a:stretch>
            <a:fillRect/>
          </a:stretch>
        </p:blipFill>
        <p:spPr>
          <a:xfrm>
            <a:off x="130277" y="1573623"/>
            <a:ext cx="3379839" cy="2408135"/>
          </a:xfrm>
          <a:prstGeom prst="rect">
            <a:avLst/>
          </a:prstGeom>
        </p:spPr>
      </p:pic>
      <p:grpSp>
        <p:nvGrpSpPr>
          <p:cNvPr id="19" name="Group 18"/>
          <p:cNvGrpSpPr/>
          <p:nvPr/>
        </p:nvGrpSpPr>
        <p:grpSpPr>
          <a:xfrm>
            <a:off x="159773" y="4206377"/>
            <a:ext cx="3419169" cy="2248971"/>
            <a:chOff x="1300314" y="4206376"/>
            <a:chExt cx="3419169" cy="2248971"/>
          </a:xfrm>
        </p:grpSpPr>
        <p:pic>
          <p:nvPicPr>
            <p:cNvPr id="6" name="Picture 5"/>
            <p:cNvPicPr>
              <a:picLocks noChangeAspect="1"/>
            </p:cNvPicPr>
            <p:nvPr/>
          </p:nvPicPr>
          <p:blipFill>
            <a:blip r:embed="rId4"/>
            <a:stretch>
              <a:fillRect/>
            </a:stretch>
          </p:blipFill>
          <p:spPr>
            <a:xfrm>
              <a:off x="1546122" y="4206376"/>
              <a:ext cx="3173361" cy="2248971"/>
            </a:xfrm>
            <a:prstGeom prst="rect">
              <a:avLst/>
            </a:prstGeom>
          </p:spPr>
        </p:pic>
        <p:pic>
          <p:nvPicPr>
            <p:cNvPr id="12" name="Picture 11"/>
            <p:cNvPicPr>
              <a:picLocks noChangeAspect="1"/>
            </p:cNvPicPr>
            <p:nvPr/>
          </p:nvPicPr>
          <p:blipFill>
            <a:blip r:embed="rId5"/>
            <a:stretch>
              <a:fillRect/>
            </a:stretch>
          </p:blipFill>
          <p:spPr>
            <a:xfrm>
              <a:off x="1300314" y="4372535"/>
              <a:ext cx="300282" cy="1562689"/>
            </a:xfrm>
            <a:prstGeom prst="rect">
              <a:avLst/>
            </a:prstGeom>
          </p:spPr>
        </p:pic>
      </p:grpSp>
      <p:pic>
        <p:nvPicPr>
          <p:cNvPr id="2" name="Picture 1"/>
          <p:cNvPicPr>
            <a:picLocks noChangeAspect="1"/>
          </p:cNvPicPr>
          <p:nvPr/>
        </p:nvPicPr>
        <p:blipFill>
          <a:blip r:embed="rId6"/>
          <a:stretch>
            <a:fillRect/>
          </a:stretch>
        </p:blipFill>
        <p:spPr>
          <a:xfrm>
            <a:off x="3441291" y="2175562"/>
            <a:ext cx="5538365" cy="4054632"/>
          </a:xfrm>
          <a:prstGeom prst="rect">
            <a:avLst/>
          </a:prstGeom>
        </p:spPr>
      </p:pic>
    </p:spTree>
    <p:extLst>
      <p:ext uri="{BB962C8B-B14F-4D97-AF65-F5344CB8AC3E}">
        <p14:creationId xmlns:p14="http://schemas.microsoft.com/office/powerpoint/2010/main" val="239528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matters</a:t>
            </a:r>
          </a:p>
        </p:txBody>
      </p:sp>
      <p:sp>
        <p:nvSpPr>
          <p:cNvPr id="4" name="Content Placeholder 3"/>
          <p:cNvSpPr>
            <a:spLocks noGrp="1"/>
          </p:cNvSpPr>
          <p:nvPr>
            <p:ph idx="1"/>
          </p:nvPr>
        </p:nvSpPr>
        <p:spPr/>
        <p:txBody>
          <a:bodyPr>
            <a:normAutofit fontScale="92500"/>
          </a:bodyPr>
          <a:lstStyle/>
          <a:p>
            <a:r>
              <a:rPr lang="en-US" dirty="0"/>
              <a:t>For classification:</a:t>
            </a:r>
            <a:br>
              <a:rPr lang="en-US" dirty="0"/>
            </a:br>
            <a:r>
              <a:rPr lang="en-US" dirty="0"/>
              <a:t>	</a:t>
            </a:r>
            <a:r>
              <a:rPr lang="en-US" i="1" dirty="0"/>
              <a:t>% in Stratum A is likely to be above XYZ threshold</a:t>
            </a:r>
          </a:p>
          <a:p>
            <a:endParaRPr lang="en-US" i="1" dirty="0"/>
          </a:p>
          <a:p>
            <a:r>
              <a:rPr lang="en-US" dirty="0"/>
              <a:t>For comparison:</a:t>
            </a:r>
            <a:br>
              <a:rPr lang="en-US" dirty="0"/>
            </a:br>
            <a:r>
              <a:rPr lang="en-US" dirty="0"/>
              <a:t>	</a:t>
            </a:r>
            <a:r>
              <a:rPr lang="en-US" i="1" dirty="0"/>
              <a:t>% in Stratum A is likely higher than in Stratum B</a:t>
            </a:r>
          </a:p>
          <a:p>
            <a:endParaRPr lang="en-US" i="1" dirty="0"/>
          </a:p>
          <a:p>
            <a:r>
              <a:rPr lang="en-US" dirty="0"/>
              <a:t>And it is not possible to guess where the confidence bounds lie if only point estimates &amp; N appear in the report</a:t>
            </a:r>
          </a:p>
        </p:txBody>
      </p:sp>
      <p:sp>
        <p:nvSpPr>
          <p:cNvPr id="3" name="Slide Number Placeholder 2"/>
          <p:cNvSpPr>
            <a:spLocks noGrp="1"/>
          </p:cNvSpPr>
          <p:nvPr>
            <p:ph type="sldNum" sz="quarter" idx="12"/>
          </p:nvPr>
        </p:nvSpPr>
        <p:spPr/>
        <p:txBody>
          <a:bodyPr/>
          <a:lstStyle/>
          <a:p>
            <a:fld id="{D1D97DFA-FE13-4D32-A783-8DA474C71135}" type="slidenum">
              <a:rPr lang="en-US" smtClean="0"/>
              <a:t>8</a:t>
            </a:fld>
            <a:endParaRPr lang="en-US"/>
          </a:p>
        </p:txBody>
      </p:sp>
    </p:spTree>
    <p:extLst>
      <p:ext uri="{BB962C8B-B14F-4D97-AF65-F5344CB8AC3E}">
        <p14:creationId xmlns:p14="http://schemas.microsoft.com/office/powerpoint/2010/main" val="81117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36" y="1101058"/>
            <a:ext cx="8959129" cy="5760720"/>
          </a:xfrm>
          <a:prstGeom prst="rect">
            <a:avLst/>
          </a:prstGeom>
        </p:spPr>
      </p:pic>
      <p:sp>
        <p:nvSpPr>
          <p:cNvPr id="5" name="Title 4"/>
          <p:cNvSpPr>
            <a:spLocks noGrp="1"/>
          </p:cNvSpPr>
          <p:nvPr>
            <p:ph type="title"/>
          </p:nvPr>
        </p:nvSpPr>
        <p:spPr/>
        <p:txBody>
          <a:bodyPr/>
          <a:lstStyle/>
          <a:p>
            <a:r>
              <a:rPr lang="en-US" dirty="0"/>
              <a:t>Our approach: inchworm plots</a:t>
            </a:r>
          </a:p>
        </p:txBody>
      </p:sp>
      <p:sp>
        <p:nvSpPr>
          <p:cNvPr id="4" name="Slide Number Placeholder 3"/>
          <p:cNvSpPr>
            <a:spLocks noGrp="1"/>
          </p:cNvSpPr>
          <p:nvPr>
            <p:ph type="sldNum" sz="quarter" idx="12"/>
          </p:nvPr>
        </p:nvSpPr>
        <p:spPr/>
        <p:txBody>
          <a:bodyPr/>
          <a:lstStyle/>
          <a:p>
            <a:fld id="{D1D97DFA-FE13-4D32-A783-8DA474C71135}" type="slidenum">
              <a:rPr lang="en-US" smtClean="0"/>
              <a:t>9</a:t>
            </a:fld>
            <a:endParaRPr lang="en-US"/>
          </a:p>
        </p:txBody>
      </p:sp>
    </p:spTree>
    <p:extLst>
      <p:ext uri="{BB962C8B-B14F-4D97-AF65-F5344CB8AC3E}">
        <p14:creationId xmlns:p14="http://schemas.microsoft.com/office/powerpoint/2010/main" val="3416057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1010</TotalTime>
  <Words>4167</Words>
  <Application>Microsoft Office PowerPoint</Application>
  <PresentationFormat>On-screen Show (4:3)</PresentationFormat>
  <Paragraphs>294</Paragraphs>
  <Slides>37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Courier New</vt:lpstr>
      <vt:lpstr>Symbol</vt:lpstr>
      <vt:lpstr>Office Theme</vt:lpstr>
      <vt:lpstr> Inchworm Plots</vt:lpstr>
      <vt:lpstr>Context</vt:lpstr>
      <vt:lpstr>Challenges</vt:lpstr>
      <vt:lpstr>Example: % children completely vaccinated</vt:lpstr>
      <vt:lpstr>But CI widths vary substantially due to:</vt:lpstr>
      <vt:lpstr>Reminder</vt:lpstr>
      <vt:lpstr>DEFF  1 + (m-1) ICC </vt:lpstr>
      <vt:lpstr>Uncertainty matters</vt:lpstr>
      <vt:lpstr>Our approach: inchworm plots</vt:lpstr>
      <vt:lpstr>Rescaled to show 0-100%</vt:lpstr>
      <vt:lpstr>Features</vt:lpstr>
      <vt:lpstr>1-D representation </vt:lpstr>
      <vt:lpstr>2-D representation</vt:lpstr>
      <vt:lpstr>One-sided bounds for classification</vt:lpstr>
      <vt:lpstr>Equal area</vt:lpstr>
      <vt:lpstr>Zoom &amp; show 99.98% distributions</vt:lpstr>
      <vt:lpstr>Transparent classification</vt:lpstr>
      <vt:lpstr>Classify using the point estimate</vt:lpstr>
      <vt:lpstr>Classify using the 1-sided LCB</vt:lpstr>
      <vt:lpstr>Classify using the 1-sided UCB</vt:lpstr>
      <vt:lpstr>Classify using both UCB &amp; LCB</vt:lpstr>
      <vt:lpstr>The program iwplot_svyp.ado</vt:lpstr>
      <vt:lpstr>iwplot_svyp.ado</vt:lpstr>
      <vt:lpstr>Call the program</vt:lpstr>
      <vt:lpstr>2 ways to specify distribution info</vt:lpstr>
      <vt:lpstr>Example: 2+ distributions per row &amp; added text</vt:lpstr>
      <vt:lpstr>Example</vt:lpstr>
      <vt:lpstr>Context revisited</vt:lpstr>
      <vt:lpstr>Conclusions</vt:lpstr>
      <vt:lpstr>Acknowledgements</vt:lpstr>
      <vt:lpstr>Questions?</vt:lpstr>
      <vt:lpstr>Additional slides</vt:lpstr>
      <vt:lpstr>What about the bar scene?</vt:lpstr>
      <vt:lpstr>Pentoney &amp; Berger, 2016 figure</vt:lpstr>
      <vt:lpstr>Pentoney &amp; Berger 2016 citation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Inchworm Plots</dc:title>
  <dc:creator>Dale Rhoda</dc:creator>
  <cp:lastModifiedBy>Dale Rhoda</cp:lastModifiedBy>
  <cp:revision>172</cp:revision>
  <dcterms:created xsi:type="dcterms:W3CDTF">2016-07-12T17:52:08Z</dcterms:created>
  <dcterms:modified xsi:type="dcterms:W3CDTF">2016-08-17T18:17:39Z</dcterms:modified>
</cp:coreProperties>
</file>