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0" autoAdjust="0"/>
  </p:normalViewPr>
  <p:slideViewPr>
    <p:cSldViewPr>
      <p:cViewPr varScale="1">
        <p:scale>
          <a:sx n="114" d="100"/>
          <a:sy n="114" d="100"/>
        </p:scale>
        <p:origin x="590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C3D1A9-6A17-41B6-8A14-9DB324B10D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059904-76D7-4C92-B1F7-6D9F889BB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DBC1-7986-4B81-BAAE-B58C2EDB998B}" type="datetimeFigureOut">
              <a:rPr lang="ru-RU" smtClean="0"/>
              <a:t>09.10.2021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097C9E-E446-43A7-BB2A-317768AC7E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95E27A-7ADB-4C84-AAC2-C624926AD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132F0-4372-4516-8437-F228D8619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6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28" t="17976"/>
          <a:stretch/>
        </p:blipFill>
        <p:spPr>
          <a:xfrm>
            <a:off x="0" y="-1"/>
            <a:ext cx="9144000" cy="3516855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 flipH="1">
            <a:off x="738338" y="678198"/>
            <a:ext cx="325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3981348" y="678198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49946" y="3516856"/>
            <a:ext cx="1" cy="110595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8338" y="4622807"/>
            <a:ext cx="3257598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981348" y="3516857"/>
            <a:ext cx="0" cy="11059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49945" y="678199"/>
            <a:ext cx="0" cy="2838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47" y="3772178"/>
            <a:ext cx="2800800" cy="111600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3981348" y="2788411"/>
            <a:ext cx="0" cy="728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218199"/>
            <a:ext cx="6912768" cy="1570213"/>
          </a:xfrm>
          <a:prstGeom prst="rect">
            <a:avLst/>
          </a:prstGeom>
        </p:spPr>
        <p:txBody>
          <a:bodyPr anchor="ctr"/>
          <a:lstStyle>
            <a:lvl1pPr algn="ctr">
              <a:defRPr sz="4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ru-RU" dirty="0"/>
              <a:t>Тема </a:t>
            </a:r>
            <a:r>
              <a:rPr lang="ru-RU" dirty="0" err="1"/>
              <a:t>вебинара</a:t>
            </a:r>
            <a:endParaRPr lang="ru-RU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08105" y="2538747"/>
            <a:ext cx="3311525" cy="619200"/>
          </a:xfrm>
          <a:prstGeom prst="rect">
            <a:avLst/>
          </a:prstGeom>
        </p:spPr>
        <p:txBody>
          <a:bodyPr anchor="b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ru-RU" dirty="0"/>
              <a:t>Спикер:</a:t>
            </a:r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2" hasCustomPrompt="1"/>
          </p:nvPr>
        </p:nvSpPr>
        <p:spPr>
          <a:xfrm>
            <a:off x="5508104" y="3152634"/>
            <a:ext cx="3312368" cy="498634"/>
          </a:xfrm>
          <a:prstGeom prst="rect">
            <a:avLst/>
          </a:prstGeom>
        </p:spPr>
        <p:txBody>
          <a:bodyPr/>
          <a:lstStyle>
            <a:lvl1pPr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91223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ля разнообраз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255500"/>
            <a:ext cx="3888000" cy="388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720000" y="-19273"/>
            <a:ext cx="8424000" cy="4507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1304056" y="552865"/>
            <a:ext cx="3267944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pic>
        <p:nvPicPr>
          <p:cNvPr id="16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233805"/>
            <a:ext cx="687600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042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 + мультимед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3608" y="1081545"/>
            <a:ext cx="3204000" cy="149020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2313953"/>
            <a:ext cx="4572000" cy="282954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1043608" y="368304"/>
            <a:ext cx="320400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>
                    <a:lumMod val="75000"/>
                  </a:schemeClr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Пункт 1</a:t>
            </a:r>
          </a:p>
        </p:txBody>
      </p:sp>
      <p:sp>
        <p:nvSpPr>
          <p:cNvPr id="2" name="Прямоугольник 1"/>
          <p:cNvSpPr>
            <a:spLocks noChangeAspect="1"/>
          </p:cNvSpPr>
          <p:nvPr/>
        </p:nvSpPr>
        <p:spPr>
          <a:xfrm>
            <a:off x="4572000" y="0"/>
            <a:ext cx="4572000" cy="23145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19" name="Прямоугольник 18"/>
          <p:cNvSpPr>
            <a:spLocks noChangeAspect="1"/>
          </p:cNvSpPr>
          <p:nvPr/>
        </p:nvSpPr>
        <p:spPr>
          <a:xfrm>
            <a:off x="748228" y="2888585"/>
            <a:ext cx="7200000" cy="2265436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Диаграмма 11"/>
          <p:cNvSpPr>
            <a:spLocks noGrp="1"/>
          </p:cNvSpPr>
          <p:nvPr>
            <p:ph type="chart" sz="quarter" idx="17" hasCustomPrompt="1"/>
          </p:nvPr>
        </p:nvSpPr>
        <p:spPr>
          <a:xfrm>
            <a:off x="993177" y="3147814"/>
            <a:ext cx="3290793" cy="17848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ru-RU" dirty="0"/>
              <a:t>Разместите здесь свою диаграмму </a:t>
            </a:r>
          </a:p>
        </p:txBody>
      </p:sp>
      <p:pic>
        <p:nvPicPr>
          <p:cNvPr id="24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3934800"/>
            <a:ext cx="6876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747243"/>
            <a:ext cx="3204328" cy="111275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2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572000" y="3034003"/>
            <a:ext cx="3204328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Пункт 2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8" hasCustomPrompt="1"/>
          </p:nvPr>
        </p:nvSpPr>
        <p:spPr>
          <a:xfrm>
            <a:off x="4572000" y="-9524"/>
            <a:ext cx="4572000" cy="2324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Разместите здесь свой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25362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арианты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"/>
            <a:ext cx="9144000" cy="2506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652120" y="887124"/>
            <a:ext cx="3060312" cy="149020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1</a:t>
            </a:r>
          </a:p>
        </p:txBody>
      </p:sp>
      <p:pic>
        <p:nvPicPr>
          <p:cNvPr id="16" name="Picture 3" descr="\\psf\Host\Volumes\Data\Hotline\Презентации\--- Шаблоны презентаций\РПК шестеренка белая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4050000"/>
            <a:ext cx="688732" cy="81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5652120" y="173884"/>
            <a:ext cx="3060312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>
                    <a:lumMod val="75000"/>
                  </a:schemeClr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Пункт 1</a:t>
            </a:r>
          </a:p>
        </p:txBody>
      </p:sp>
      <p:sp>
        <p:nvSpPr>
          <p:cNvPr id="2" name="Прямоугольник 1"/>
          <p:cNvSpPr>
            <a:spLocks noChangeAspect="1"/>
          </p:cNvSpPr>
          <p:nvPr/>
        </p:nvSpPr>
        <p:spPr>
          <a:xfrm>
            <a:off x="1475659" y="-13438"/>
            <a:ext cx="3713989" cy="250694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sp>
        <p:nvSpPr>
          <p:cNvPr id="19" name="Прямоугольник 18"/>
          <p:cNvSpPr>
            <a:spLocks noChangeAspect="1"/>
          </p:cNvSpPr>
          <p:nvPr/>
        </p:nvSpPr>
        <p:spPr>
          <a:xfrm>
            <a:off x="0" y="2494850"/>
            <a:ext cx="3923928" cy="264865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115616" y="887123"/>
            <a:ext cx="3240360" cy="32400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 hasCustomPrompt="1"/>
          </p:nvPr>
        </p:nvSpPr>
        <p:spPr>
          <a:xfrm>
            <a:off x="1115976" y="887123"/>
            <a:ext cx="3240000" cy="3240000"/>
          </a:xfrm>
          <a:prstGeom prst="rect">
            <a:avLst/>
          </a:prstGeom>
        </p:spPr>
        <p:txBody>
          <a:bodyPr/>
          <a:lstStyle>
            <a:lvl1pPr>
              <a:defRPr>
                <a:latin typeface="Bahnschrift Light SemiCondensed" panose="020B0502040204020203" pitchFamily="34" charset="0"/>
              </a:defRPr>
            </a:lvl1pPr>
          </a:lstStyle>
          <a:p>
            <a:r>
              <a:rPr lang="ru-RU" dirty="0"/>
              <a:t>Разместите здесь свой рисунок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4824056" y="3414603"/>
            <a:ext cx="3060312" cy="149020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2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824056" y="2701363"/>
            <a:ext cx="3060312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Пункт 2</a:t>
            </a:r>
          </a:p>
        </p:txBody>
      </p:sp>
      <p:pic>
        <p:nvPicPr>
          <p:cNvPr id="23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3934800"/>
            <a:ext cx="688732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2325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иаграмма с поясн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723568" y="-38724"/>
            <a:ext cx="3419872" cy="520276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>
            <a:spLocks noChangeAspect="1"/>
          </p:cNvSpPr>
          <p:nvPr/>
        </p:nvSpPr>
        <p:spPr>
          <a:xfrm>
            <a:off x="0" y="-6502"/>
            <a:ext cx="5724128" cy="51705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1822014" y="4050001"/>
            <a:ext cx="3830106" cy="60409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*Примечание</a:t>
            </a:r>
          </a:p>
          <a:p>
            <a:pPr lvl="0"/>
            <a:endParaRPr lang="ru-RU" dirty="0"/>
          </a:p>
        </p:txBody>
      </p:sp>
      <p:pic>
        <p:nvPicPr>
          <p:cNvPr id="27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3934800"/>
            <a:ext cx="688732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>
            <a:spLocks/>
          </p:cNvSpPr>
          <p:nvPr/>
        </p:nvSpPr>
        <p:spPr>
          <a:xfrm>
            <a:off x="539552" y="1081508"/>
            <a:ext cx="5184016" cy="29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6013422" y="1219178"/>
            <a:ext cx="2883310" cy="258391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6012160" y="445792"/>
            <a:ext cx="2884572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sp>
        <p:nvSpPr>
          <p:cNvPr id="10" name="Диаграмма 9"/>
          <p:cNvSpPr>
            <a:spLocks noGrp="1"/>
          </p:cNvSpPr>
          <p:nvPr>
            <p:ph type="chart" sz="quarter" idx="15"/>
          </p:nvPr>
        </p:nvSpPr>
        <p:spPr>
          <a:xfrm>
            <a:off x="540199" y="1081508"/>
            <a:ext cx="5183931" cy="291596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268644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0769"/>
            <a:ext cx="9144000" cy="3857625"/>
          </a:xfrm>
          <a:prstGeom prst="rect">
            <a:avLst/>
          </a:prstGeom>
        </p:spPr>
      </p:pic>
      <p:pic>
        <p:nvPicPr>
          <p:cNvPr id="12" name="Рисунок 11"/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72799"/>
            <a:ext cx="2800350" cy="111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5015" y="1241795"/>
            <a:ext cx="5153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Спасибо за внимание!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868456" y="3860694"/>
            <a:ext cx="2808000" cy="1087320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Контакты</a:t>
            </a:r>
            <a:endParaRPr lang="en-US" sz="1800" b="0" dirty="0">
              <a:solidFill>
                <a:schemeClr val="bg2"/>
              </a:solidFill>
              <a:latin typeface="Bahnschrift Light Semi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b="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mail@cad.ru</a:t>
            </a:r>
            <a:endParaRPr lang="ru-RU" sz="1800" b="0" dirty="0">
              <a:solidFill>
                <a:schemeClr val="bg2"/>
              </a:solidFill>
              <a:latin typeface="Bahnschrift Light SemiCondense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b="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+7 (495) 123-45-67</a:t>
            </a:r>
            <a:endParaRPr lang="ru-RU" sz="1800" b="0" dirty="0">
              <a:solidFill>
                <a:schemeClr val="bg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0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овый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49400" y="0"/>
            <a:ext cx="3096000" cy="51640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24" r="66968"/>
          <a:stretch/>
        </p:blipFill>
        <p:spPr>
          <a:xfrm>
            <a:off x="0" y="-8464"/>
            <a:ext cx="1549400" cy="5172502"/>
          </a:xfrm>
          <a:prstGeom prst="rect">
            <a:avLst/>
          </a:prstGeom>
        </p:spPr>
      </p:pic>
      <p:pic>
        <p:nvPicPr>
          <p:cNvPr id="5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30" y="2902736"/>
            <a:ext cx="1471750" cy="19224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6" name="Прямоугольник 5"/>
          <p:cNvSpPr>
            <a:spLocks noChangeAspect="1"/>
          </p:cNvSpPr>
          <p:nvPr/>
        </p:nvSpPr>
        <p:spPr>
          <a:xfrm>
            <a:off x="3995936" y="-8464"/>
            <a:ext cx="5148064" cy="291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9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995937" y="-8464"/>
            <a:ext cx="5148065" cy="28957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Разместите здесь свой рисунок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4924300" y="3716432"/>
            <a:ext cx="4032448" cy="123158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слайда (Краткое описание раздела)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924300" y="3003552"/>
            <a:ext cx="4040188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 (Раздел)</a:t>
            </a:r>
          </a:p>
        </p:txBody>
      </p:sp>
    </p:spTree>
    <p:extLst>
      <p:ext uri="{BB962C8B-B14F-4D97-AF65-F5344CB8AC3E}">
        <p14:creationId xmlns:p14="http://schemas.microsoft.com/office/powerpoint/2010/main" val="21007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spect="1"/>
          </p:cNvSpPr>
          <p:nvPr/>
        </p:nvSpPr>
        <p:spPr>
          <a:xfrm>
            <a:off x="4824000" y="1903500"/>
            <a:ext cx="4320000" cy="324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4967776" y="2620982"/>
            <a:ext cx="4032448" cy="22428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806299" y="622912"/>
            <a:ext cx="4040188" cy="64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Тезис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274600" y="1903500"/>
            <a:ext cx="1549400" cy="324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0000" y="0"/>
            <a:ext cx="1549400" cy="3240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1275886"/>
            <a:ext cx="2520000" cy="25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16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3935185"/>
            <a:ext cx="687600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0" name="Рисунок 9"/>
          <p:cNvSpPr>
            <a:spLocks noGrp="1"/>
          </p:cNvSpPr>
          <p:nvPr>
            <p:ph type="pic" sz="quarter" idx="10" hasCustomPrompt="1"/>
          </p:nvPr>
        </p:nvSpPr>
        <p:spPr>
          <a:xfrm>
            <a:off x="1475656" y="1275886"/>
            <a:ext cx="2520000" cy="25200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latin typeface="Bahnschrift Light SemiCondensed" panose="020B0502040204020203" pitchFamily="34" charset="0"/>
              </a:defRPr>
            </a:lvl1pPr>
          </a:lstStyle>
          <a:p>
            <a:r>
              <a:rPr lang="ru-RU" dirty="0"/>
              <a:t>Разместите здесь свой рисунок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4809003" y="1347614"/>
            <a:ext cx="4068480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4963906" y="1907187"/>
            <a:ext cx="4040188" cy="64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>
                    <a:lumMod val="75000"/>
                  </a:schemeClr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997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256000" y="0"/>
            <a:ext cx="3888000" cy="388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0" y="648002"/>
            <a:ext cx="8424000" cy="4507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39" y="648000"/>
            <a:ext cx="1440000" cy="451603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3" descr="\\psf\Host\Volumes\Data\Hotline\Презентации\--- Шаблоны презентаций\РПК шестеренка белая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3934800"/>
            <a:ext cx="688732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1442142" y="858872"/>
            <a:ext cx="3381861" cy="64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1442142" y="1635646"/>
            <a:ext cx="3381861" cy="32691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12" name="Диаграмма 11"/>
          <p:cNvSpPr>
            <a:spLocks noGrp="1"/>
          </p:cNvSpPr>
          <p:nvPr>
            <p:ph type="chart" sz="quarter" idx="14" hasCustomPrompt="1"/>
          </p:nvPr>
        </p:nvSpPr>
        <p:spPr>
          <a:xfrm>
            <a:off x="4983728" y="913293"/>
            <a:ext cx="3260683" cy="39915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ru-RU" dirty="0"/>
              <a:t>Разместите здесь свою диаграмму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иаграмма с поясн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720000" y="569168"/>
            <a:ext cx="3006948" cy="402102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3926811"/>
            <a:ext cx="688732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7" name="Прямоугольник 16"/>
          <p:cNvSpPr/>
          <p:nvPr/>
        </p:nvSpPr>
        <p:spPr>
          <a:xfrm>
            <a:off x="5395078" y="1"/>
            <a:ext cx="3006948" cy="382991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>
            <a:spLocks/>
          </p:cNvSpPr>
          <p:nvPr/>
        </p:nvSpPr>
        <p:spPr>
          <a:xfrm>
            <a:off x="1440000" y="569168"/>
            <a:ext cx="6242026" cy="32607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910273"/>
            <a:ext cx="3830106" cy="65029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*Примечание</a:t>
            </a:r>
          </a:p>
          <a:p>
            <a:pPr lvl="0"/>
            <a:endParaRPr lang="ru-RU" dirty="0"/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1547666" y="691124"/>
            <a:ext cx="3013349" cy="64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>
                    <a:lumMod val="75000"/>
                  </a:schemeClr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7" y="1419622"/>
            <a:ext cx="3013349" cy="223224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0" name="Диаграмма 11"/>
          <p:cNvSpPr>
            <a:spLocks noGrp="1"/>
          </p:cNvSpPr>
          <p:nvPr>
            <p:ph type="chart" sz="quarter" idx="15" hasCustomPrompt="1"/>
          </p:nvPr>
        </p:nvSpPr>
        <p:spPr>
          <a:xfrm>
            <a:off x="4716017" y="691125"/>
            <a:ext cx="2808312" cy="296074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ru-RU" dirty="0"/>
              <a:t>Разместите здесь свою диаграмму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61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идео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spect="1"/>
          </p:cNvSpPr>
          <p:nvPr/>
        </p:nvSpPr>
        <p:spPr>
          <a:xfrm>
            <a:off x="450000" y="1256494"/>
            <a:ext cx="4194008" cy="2429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>
            <a:spLocks noChangeAspect="1"/>
          </p:cNvSpPr>
          <p:nvPr/>
        </p:nvSpPr>
        <p:spPr>
          <a:xfrm>
            <a:off x="4644008" y="1256494"/>
            <a:ext cx="4320480" cy="243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16" name="Picture 3" descr="\\psf\Host\Volumes\Data\Hotline\Презентации\--- Шаблоны презентаций\РПК шестеренка белая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3927600"/>
            <a:ext cx="688732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6" name="Прямоугольник 5"/>
          <p:cNvSpPr>
            <a:spLocks/>
          </p:cNvSpPr>
          <p:nvPr/>
        </p:nvSpPr>
        <p:spPr>
          <a:xfrm>
            <a:off x="720000" y="0"/>
            <a:ext cx="3762044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782257"/>
            <a:ext cx="3456384" cy="60409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*Примечание</a:t>
            </a:r>
          </a:p>
          <a:p>
            <a:pPr lvl="0"/>
            <a:endParaRPr lang="ru-RU" dirty="0"/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935824" y="490790"/>
            <a:ext cx="3168352" cy="64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>
                    <a:lumMod val="75000"/>
                  </a:schemeClr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935824" y="1256494"/>
            <a:ext cx="2484048" cy="242900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00000" y="1256494"/>
            <a:ext cx="1044008" cy="2429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Мультимедиа 3"/>
          <p:cNvSpPr>
            <a:spLocks noGrp="1"/>
          </p:cNvSpPr>
          <p:nvPr>
            <p:ph type="media" sz="quarter" idx="15" hasCustomPrompt="1"/>
          </p:nvPr>
        </p:nvSpPr>
        <p:spPr>
          <a:xfrm>
            <a:off x="4644008" y="1256494"/>
            <a:ext cx="4320480" cy="243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ru-RU" dirty="0"/>
              <a:t>Разместите здесь свое видео</a:t>
            </a:r>
          </a:p>
        </p:txBody>
      </p:sp>
    </p:spTree>
    <p:extLst>
      <p:ext uri="{BB962C8B-B14F-4D97-AF65-F5344CB8AC3E}">
        <p14:creationId xmlns:p14="http://schemas.microsoft.com/office/powerpoint/2010/main" val="153397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то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24" r="66968"/>
          <a:stretch/>
        </p:blipFill>
        <p:spPr>
          <a:xfrm>
            <a:off x="0" y="-3251"/>
            <a:ext cx="1549400" cy="5146752"/>
          </a:xfrm>
          <a:prstGeom prst="rect">
            <a:avLst/>
          </a:prstGeom>
        </p:spPr>
      </p:pic>
      <p:sp>
        <p:nvSpPr>
          <p:cNvPr id="6" name="Прямоугольник 5"/>
          <p:cNvSpPr>
            <a:spLocks/>
          </p:cNvSpPr>
          <p:nvPr/>
        </p:nvSpPr>
        <p:spPr>
          <a:xfrm>
            <a:off x="1548064" y="1962"/>
            <a:ext cx="3600000" cy="51415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5353810" y="1066854"/>
            <a:ext cx="3394654" cy="640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545943" y="-6503"/>
            <a:ext cx="3598664" cy="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545943" y="-6502"/>
            <a:ext cx="3458" cy="5145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1545945" y="5139236"/>
            <a:ext cx="35986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64556" y="1099249"/>
            <a:ext cx="3168352" cy="356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400" b="0" baseline="0">
                <a:solidFill>
                  <a:schemeClr val="tx1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Итоги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5355072" y="1797242"/>
            <a:ext cx="3393392" cy="28483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pic>
        <p:nvPicPr>
          <p:cNvPr id="27" name="Picture 3" descr="\\psf\Host\Volumes\Data\Hotline\Презентации\--- Шаблоны презентаций\РПК шестеренка белая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3927600"/>
            <a:ext cx="688732" cy="9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07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15616" y="799875"/>
            <a:ext cx="4968552" cy="97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331640" y="3090208"/>
            <a:ext cx="2160000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3934800"/>
            <a:ext cx="688732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cxnSp>
        <p:nvCxnSpPr>
          <p:cNvPr id="20" name="Прямая соединительная линия 19"/>
          <p:cNvCxnSpPr/>
          <p:nvPr/>
        </p:nvCxnSpPr>
        <p:spPr>
          <a:xfrm flipH="1">
            <a:off x="710999" y="385875"/>
            <a:ext cx="18180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710997" y="2185875"/>
            <a:ext cx="181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20001" y="385875"/>
            <a:ext cx="0" cy="18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520001" y="385875"/>
            <a:ext cx="2" cy="41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519999" y="1771875"/>
            <a:ext cx="2" cy="41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3852160" y="3090208"/>
            <a:ext cx="2160000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372200" y="3090208"/>
            <a:ext cx="2160240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915016" y="3090208"/>
            <a:ext cx="2097144" cy="0"/>
          </a:xfrm>
          <a:prstGeom prst="line">
            <a:avLst/>
          </a:prstGeom>
          <a:ln w="76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1331640" y="2514423"/>
            <a:ext cx="216000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Пункт 1</a:t>
            </a:r>
          </a:p>
        </p:txBody>
      </p:sp>
      <p:sp>
        <p:nvSpPr>
          <p:cNvPr id="37" name="Текст 2"/>
          <p:cNvSpPr>
            <a:spLocks noGrp="1"/>
          </p:cNvSpPr>
          <p:nvPr>
            <p:ph type="body" idx="16" hasCustomPrompt="1"/>
          </p:nvPr>
        </p:nvSpPr>
        <p:spPr>
          <a:xfrm>
            <a:off x="3851920" y="2514423"/>
            <a:ext cx="216000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ru-RU" sz="2400" b="0" kern="1200" baseline="0" dirty="0" smtClean="0">
                <a:solidFill>
                  <a:schemeClr val="bg2"/>
                </a:solidFill>
                <a:latin typeface="Bahnschrift SemiLight SemiConde" panose="020B0502040204020203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ru-RU" dirty="0"/>
              <a:t>Пункт 2</a:t>
            </a:r>
          </a:p>
        </p:txBody>
      </p:sp>
      <p:sp>
        <p:nvSpPr>
          <p:cNvPr id="38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372440" y="2525737"/>
            <a:ext cx="216000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ru-RU" sz="2400" b="0" kern="1200" baseline="0" dirty="0" smtClean="0">
                <a:solidFill>
                  <a:schemeClr val="bg2"/>
                </a:solidFill>
                <a:latin typeface="Bahnschrift SemiLight SemiConde" panose="020B0502040204020203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ru-RU" dirty="0"/>
              <a:t>Пункт 3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1331640" y="3219822"/>
            <a:ext cx="2160000" cy="18146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1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18" hasCustomPrompt="1"/>
          </p:nvPr>
        </p:nvSpPr>
        <p:spPr>
          <a:xfrm>
            <a:off x="3851920" y="3219822"/>
            <a:ext cx="2160000" cy="18146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1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19" hasCustomPrompt="1"/>
          </p:nvPr>
        </p:nvSpPr>
        <p:spPr>
          <a:xfrm>
            <a:off x="6372440" y="3219822"/>
            <a:ext cx="2160000" cy="18146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ahnschrift Light SemiCondensed" panose="020B0502040204020203" pitchFamily="34" charset="0"/>
              </a:defRPr>
            </a:lvl1pPr>
          </a:lstStyle>
          <a:p>
            <a:pPr lvl="0"/>
            <a:r>
              <a:rPr lang="ru-RU" dirty="0"/>
              <a:t>Текст 1</a:t>
            </a:r>
          </a:p>
        </p:txBody>
      </p:sp>
    </p:spTree>
    <p:extLst>
      <p:ext uri="{BB962C8B-B14F-4D97-AF65-F5344CB8AC3E}">
        <p14:creationId xmlns:p14="http://schemas.microsoft.com/office/powerpoint/2010/main" val="396968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разнообраз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1255500"/>
            <a:ext cx="3888000" cy="3888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720000" y="-19273"/>
            <a:ext cx="8424000" cy="4507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Текст 2"/>
          <p:cNvSpPr>
            <a:spLocks noGrp="1"/>
          </p:cNvSpPr>
          <p:nvPr>
            <p:ph type="body" idx="13" hasCustomPrompt="1"/>
          </p:nvPr>
        </p:nvSpPr>
        <p:spPr>
          <a:xfrm>
            <a:off x="1304056" y="552865"/>
            <a:ext cx="3267944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Bahnschrift SemiLight SemiConde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Заголовок слайда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00" y="1332376"/>
            <a:ext cx="3276700" cy="271762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Текст слайда</a:t>
            </a:r>
          </a:p>
        </p:txBody>
      </p:sp>
      <p:grpSp>
        <p:nvGrpSpPr>
          <p:cNvPr id="19" name="Группа 18"/>
          <p:cNvGrpSpPr/>
          <p:nvPr userDrawn="1"/>
        </p:nvGrpSpPr>
        <p:grpSpPr>
          <a:xfrm>
            <a:off x="5220072" y="1868808"/>
            <a:ext cx="3389979" cy="1804666"/>
            <a:chOff x="5289009" y="2220468"/>
            <a:chExt cx="3389979" cy="2005184"/>
          </a:xfrm>
        </p:grpSpPr>
        <p:pic>
          <p:nvPicPr>
            <p:cNvPr id="7" name="Рисунок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009" y="2220468"/>
              <a:ext cx="3389979" cy="2005184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 userDrawn="1"/>
          </p:nvSpPr>
          <p:spPr>
            <a:xfrm>
              <a:off x="5687854" y="2328812"/>
              <a:ext cx="2592288" cy="163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/>
            </a:p>
          </p:txBody>
        </p:sp>
      </p:grpSp>
      <p:pic>
        <p:nvPicPr>
          <p:cNvPr id="16" name="Picture 3" descr="\\psf\Host\Volumes\Data\Hotline\Презентации\--- Шаблоны презентаций\РПК шестеренка белая.png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233805"/>
            <a:ext cx="687600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5618166" y="1965960"/>
            <a:ext cx="2592387" cy="14744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Разместите здесь свой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88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205329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Шаблон презентации </a:t>
            </a:r>
            <a:r>
              <a:rPr lang="en-US" dirty="0"/>
              <a:t>SW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251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4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Bahnschrift Light SemiCondensed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Bahnschrift Light SemiCondensed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8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microsoft.com/office/2007/relationships/hdphoto" Target="../media/hdphoto5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043608" y="1035927"/>
            <a:ext cx="6912768" cy="1570213"/>
          </a:xfrm>
        </p:spPr>
        <p:txBody>
          <a:bodyPr/>
          <a:lstStyle/>
          <a:p>
            <a:r>
              <a:rPr lang="ru-RU" dirty="0"/>
              <a:t>Особенности национального  внедрения СКУД </a:t>
            </a:r>
            <a:r>
              <a:rPr lang="en-US" dirty="0" err="1"/>
              <a:t>ProxWay</a:t>
            </a:r>
            <a:r>
              <a:rPr lang="ru-RU" dirty="0"/>
              <a:t> в реальных условиях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Зайцев Александр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интегратор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84F7C4-8A4F-4085-B1AC-82E6720A4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75525"/>
            <a:ext cx="230425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1DD6E91-883F-4D78-A1A7-647D9E2FD372}"/>
              </a:ext>
            </a:extLst>
          </p:cNvPr>
          <p:cNvSpPr/>
          <p:nvPr/>
        </p:nvSpPr>
        <p:spPr>
          <a:xfrm>
            <a:off x="848679" y="194676"/>
            <a:ext cx="2016224" cy="10714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B54B8F4-8D84-414A-B449-DC3BB753E4D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7681" y="59085"/>
            <a:ext cx="6068815" cy="383080"/>
          </a:xfrm>
        </p:spPr>
        <p:txBody>
          <a:bodyPr/>
          <a:lstStyle/>
          <a:p>
            <a:r>
              <a:rPr lang="ru-RU" sz="2000" dirty="0"/>
              <a:t>Выбор точки интеграции СКУД в инфраструктуре</a:t>
            </a:r>
          </a:p>
        </p:txBody>
      </p:sp>
      <p:sp>
        <p:nvSpPr>
          <p:cNvPr id="3" name="Блок-схема: внутренняя память 2">
            <a:extLst>
              <a:ext uri="{FF2B5EF4-FFF2-40B4-BE49-F238E27FC236}">
                <a16:creationId xmlns:a16="http://schemas.microsoft.com/office/drawing/2014/main" id="{A2BE8CAA-0A94-4439-A24E-7D3902110611}"/>
              </a:ext>
            </a:extLst>
          </p:cNvPr>
          <p:cNvSpPr/>
          <p:nvPr/>
        </p:nvSpPr>
        <p:spPr>
          <a:xfrm>
            <a:off x="889190" y="1372599"/>
            <a:ext cx="899416" cy="1758305"/>
          </a:xfrm>
          <a:prstGeom prst="flowChartInternalStorag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Вход</a:t>
            </a:r>
          </a:p>
          <a:p>
            <a:r>
              <a:rPr lang="ru-RU" sz="1400" dirty="0"/>
              <a:t>Выход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94DBCB-75A0-4530-9C39-670C867FFEA8}"/>
              </a:ext>
            </a:extLst>
          </p:cNvPr>
          <p:cNvSpPr/>
          <p:nvPr/>
        </p:nvSpPr>
        <p:spPr>
          <a:xfrm>
            <a:off x="835211" y="4083918"/>
            <a:ext cx="7913253" cy="2880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шина данных (корпоративная локальная сеть)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9AAA90-17C6-4B91-A6B6-97611C3106DF}"/>
              </a:ext>
            </a:extLst>
          </p:cNvPr>
          <p:cNvSpPr/>
          <p:nvPr/>
        </p:nvSpPr>
        <p:spPr>
          <a:xfrm>
            <a:off x="8460432" y="1103493"/>
            <a:ext cx="288032" cy="326845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 descr="Сервер">
            <a:extLst>
              <a:ext uri="{FF2B5EF4-FFF2-40B4-BE49-F238E27FC236}">
                <a16:creationId xmlns:a16="http://schemas.microsoft.com/office/drawing/2014/main" id="{FC640E6E-13D0-41F0-9B23-BD2580A8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615" y="3794509"/>
            <a:ext cx="728565" cy="556525"/>
          </a:xfrm>
          <a:prstGeom prst="rect">
            <a:avLst/>
          </a:prstGeom>
        </p:spPr>
      </p:pic>
      <p:sp>
        <p:nvSpPr>
          <p:cNvPr id="35" name="Прямоугольник: один верхний угол скругленный, другой — усеченный 34">
            <a:extLst>
              <a:ext uri="{FF2B5EF4-FFF2-40B4-BE49-F238E27FC236}">
                <a16:creationId xmlns:a16="http://schemas.microsoft.com/office/drawing/2014/main" id="{3B8F36F2-E8FE-4D8B-ADD8-248DC4A8CFFC}"/>
              </a:ext>
            </a:extLst>
          </p:cNvPr>
          <p:cNvSpPr/>
          <p:nvPr/>
        </p:nvSpPr>
        <p:spPr>
          <a:xfrm>
            <a:off x="985794" y="293208"/>
            <a:ext cx="1728192" cy="263004"/>
          </a:xfrm>
          <a:prstGeom prst="snipRoundRect">
            <a:avLst>
              <a:gd name="adj1" fmla="val 0"/>
              <a:gd name="adj2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Сотрудники</a:t>
            </a:r>
          </a:p>
        </p:txBody>
      </p:sp>
      <p:sp>
        <p:nvSpPr>
          <p:cNvPr id="37" name="Прямоугольник: один верхний угол скругленный, другой — усеченный 36">
            <a:extLst>
              <a:ext uri="{FF2B5EF4-FFF2-40B4-BE49-F238E27FC236}">
                <a16:creationId xmlns:a16="http://schemas.microsoft.com/office/drawing/2014/main" id="{F6CF84B2-17FC-4C13-9C10-4E2997DF604D}"/>
              </a:ext>
            </a:extLst>
          </p:cNvPr>
          <p:cNvSpPr/>
          <p:nvPr/>
        </p:nvSpPr>
        <p:spPr>
          <a:xfrm>
            <a:off x="992695" y="832216"/>
            <a:ext cx="1728192" cy="244444"/>
          </a:xfrm>
          <a:prstGeom prst="snipRoundRect">
            <a:avLst>
              <a:gd name="adj1" fmla="val 0"/>
              <a:gd name="adj2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/>
              <a:t>Пропуска</a:t>
            </a:r>
          </a:p>
        </p:txBody>
      </p:sp>
      <p:pic>
        <p:nvPicPr>
          <p:cNvPr id="33" name="Рисунок 32" descr="Значок сотрудника">
            <a:extLst>
              <a:ext uri="{FF2B5EF4-FFF2-40B4-BE49-F238E27FC236}">
                <a16:creationId xmlns:a16="http://schemas.microsoft.com/office/drawing/2014/main" id="{1795867E-6F9C-4768-95A7-71B633B97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0808" y="784354"/>
            <a:ext cx="563089" cy="508207"/>
          </a:xfrm>
          <a:prstGeom prst="rect">
            <a:avLst/>
          </a:prstGeom>
        </p:spPr>
      </p:pic>
      <p:pic>
        <p:nvPicPr>
          <p:cNvPr id="49" name="Рисунок 48" descr="Отзыв клиента (справа налево)">
            <a:extLst>
              <a:ext uri="{FF2B5EF4-FFF2-40B4-BE49-F238E27FC236}">
                <a16:creationId xmlns:a16="http://schemas.microsoft.com/office/drawing/2014/main" id="{829C8C7B-06B8-464B-95F7-290E9738C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6995" y="198792"/>
            <a:ext cx="560915" cy="602113"/>
          </a:xfrm>
          <a:prstGeom prst="rect">
            <a:avLst/>
          </a:prstGeom>
        </p:spPr>
      </p:pic>
      <p:pic>
        <p:nvPicPr>
          <p:cNvPr id="51" name="Рисунок 50" descr="Камера слежения">
            <a:extLst>
              <a:ext uri="{FF2B5EF4-FFF2-40B4-BE49-F238E27FC236}">
                <a16:creationId xmlns:a16="http://schemas.microsoft.com/office/drawing/2014/main" id="{6BBF433F-4C13-44AD-83A5-C5A4CBDFB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674" y="1577332"/>
            <a:ext cx="426024" cy="426024"/>
          </a:xfrm>
          <a:prstGeom prst="rect">
            <a:avLst/>
          </a:prstGeom>
        </p:spPr>
      </p:pic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7C536C22-4765-4469-BA35-9FB73D7454EA}"/>
              </a:ext>
            </a:extLst>
          </p:cNvPr>
          <p:cNvSpPr/>
          <p:nvPr/>
        </p:nvSpPr>
        <p:spPr>
          <a:xfrm>
            <a:off x="839971" y="3278039"/>
            <a:ext cx="3007335" cy="470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ФИО журнал регистрации</a:t>
            </a:r>
          </a:p>
          <a:p>
            <a:pPr algn="ctr"/>
            <a:r>
              <a:rPr lang="ru-RU" sz="1200" dirty="0"/>
              <a:t> (классика жанра) </a:t>
            </a:r>
          </a:p>
        </p:txBody>
      </p:sp>
      <p:pic>
        <p:nvPicPr>
          <p:cNvPr id="11" name="Рисунок 10" descr="Контрольный список">
            <a:extLst>
              <a:ext uri="{FF2B5EF4-FFF2-40B4-BE49-F238E27FC236}">
                <a16:creationId xmlns:a16="http://schemas.microsoft.com/office/drawing/2014/main" id="{B11A799C-5517-4F60-A55B-78E80D7D94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344" y="3297791"/>
            <a:ext cx="420553" cy="420553"/>
          </a:xfrm>
          <a:prstGeom prst="rect">
            <a:avLst/>
          </a:prstGeom>
        </p:spPr>
      </p:pic>
      <p:pic>
        <p:nvPicPr>
          <p:cNvPr id="15" name="Рисунок 14" descr="Карандаш">
            <a:extLst>
              <a:ext uri="{FF2B5EF4-FFF2-40B4-BE49-F238E27FC236}">
                <a16:creationId xmlns:a16="http://schemas.microsoft.com/office/drawing/2014/main" id="{711B7CD8-0BD4-4C72-A1F8-8293E25EF6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362" y="3320903"/>
            <a:ext cx="349509" cy="349509"/>
          </a:xfrm>
          <a:prstGeom prst="rect">
            <a:avLst/>
          </a:prstGeom>
        </p:spPr>
      </p:pic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FFBF446A-8640-4F08-B8A6-957214BB9412}"/>
              </a:ext>
            </a:extLst>
          </p:cNvPr>
          <p:cNvSpPr/>
          <p:nvPr/>
        </p:nvSpPr>
        <p:spPr>
          <a:xfrm>
            <a:off x="1891632" y="1366129"/>
            <a:ext cx="1932997" cy="470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/>
              <a:t>СКУД </a:t>
            </a:r>
            <a:r>
              <a:rPr lang="en-US" sz="1200" dirty="0"/>
              <a:t>ID</a:t>
            </a:r>
            <a:r>
              <a:rPr lang="ru-RU" sz="1200" dirty="0"/>
              <a:t> пропуска</a:t>
            </a:r>
          </a:p>
          <a:p>
            <a:r>
              <a:rPr lang="ru-RU" sz="1200" dirty="0"/>
              <a:t> (мы в тренде) </a:t>
            </a:r>
          </a:p>
        </p:txBody>
      </p:sp>
      <p:pic>
        <p:nvPicPr>
          <p:cNvPr id="17" name="Рисунок 16" descr="Кредитная карта">
            <a:extLst>
              <a:ext uri="{FF2B5EF4-FFF2-40B4-BE49-F238E27FC236}">
                <a16:creationId xmlns:a16="http://schemas.microsoft.com/office/drawing/2014/main" id="{5CE40EB5-0579-4C73-B0DA-362961EADD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4302" y="1354814"/>
            <a:ext cx="364614" cy="364614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067F5725-A6CA-47BF-8090-8C8F57A1A42C}"/>
              </a:ext>
            </a:extLst>
          </p:cNvPr>
          <p:cNvSpPr/>
          <p:nvPr/>
        </p:nvSpPr>
        <p:spPr>
          <a:xfrm>
            <a:off x="1891632" y="1932024"/>
            <a:ext cx="1924829" cy="1230270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Достоверность данных </a:t>
            </a:r>
            <a:r>
              <a:rPr lang="ru-RU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75%</a:t>
            </a:r>
            <a:endParaRPr lang="ru-RU" sz="1400" dirty="0"/>
          </a:p>
          <a:p>
            <a:pPr algn="ctr"/>
            <a:r>
              <a:rPr lang="ru-RU" sz="1200" dirty="0"/>
              <a:t>(забыл записаться, указал не то время, прошел в группе, под чужим пропуском и т.д.)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5240E61C-4341-4C92-8F3C-E6540AC550E8}"/>
              </a:ext>
            </a:extLst>
          </p:cNvPr>
          <p:cNvCxnSpPr/>
          <p:nvPr/>
        </p:nvCxnSpPr>
        <p:spPr>
          <a:xfrm>
            <a:off x="3238185" y="1640676"/>
            <a:ext cx="0" cy="406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643146C-6CD1-4518-A064-B8B93BCF4F63}"/>
              </a:ext>
            </a:extLst>
          </p:cNvPr>
          <p:cNvCxnSpPr>
            <a:cxnSpLocks/>
          </p:cNvCxnSpPr>
          <p:nvPr/>
        </p:nvCxnSpPr>
        <p:spPr>
          <a:xfrm>
            <a:off x="3310193" y="3085798"/>
            <a:ext cx="0" cy="406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CA5ADB3-0E67-46FC-8302-7D133F76C913}"/>
              </a:ext>
            </a:extLst>
          </p:cNvPr>
          <p:cNvCxnSpPr>
            <a:cxnSpLocks/>
          </p:cNvCxnSpPr>
          <p:nvPr/>
        </p:nvCxnSpPr>
        <p:spPr>
          <a:xfrm>
            <a:off x="1365977" y="2874260"/>
            <a:ext cx="0" cy="583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781F838C-E7D5-4A96-9E69-03FE1261E9F3}"/>
              </a:ext>
            </a:extLst>
          </p:cNvPr>
          <p:cNvCxnSpPr>
            <a:cxnSpLocks/>
          </p:cNvCxnSpPr>
          <p:nvPr/>
        </p:nvCxnSpPr>
        <p:spPr>
          <a:xfrm>
            <a:off x="1437985" y="1119513"/>
            <a:ext cx="0" cy="521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EA5480C3-4A57-44CA-BC35-A71C754A5652}"/>
              </a:ext>
            </a:extLst>
          </p:cNvPr>
          <p:cNvCxnSpPr/>
          <p:nvPr/>
        </p:nvCxnSpPr>
        <p:spPr>
          <a:xfrm>
            <a:off x="1568139" y="1730094"/>
            <a:ext cx="462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FE85B537-61D0-4CC8-83F3-AD9104070EAD}"/>
              </a:ext>
            </a:extLst>
          </p:cNvPr>
          <p:cNvSpPr/>
          <p:nvPr/>
        </p:nvSpPr>
        <p:spPr>
          <a:xfrm>
            <a:off x="3910324" y="664820"/>
            <a:ext cx="1457191" cy="3101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sz="1200" dirty="0"/>
              <a:t>Оператор</a:t>
            </a:r>
            <a:endParaRPr lang="en-US" sz="1200" dirty="0"/>
          </a:p>
          <a:p>
            <a:pPr algn="r"/>
            <a:endParaRPr lang="ru-RU" sz="1200" dirty="0"/>
          </a:p>
          <a:p>
            <a:pPr algn="ctr"/>
            <a:r>
              <a:rPr lang="ru-RU" sz="1200" dirty="0"/>
              <a:t>(искусственный интеллект)</a:t>
            </a:r>
          </a:p>
          <a:p>
            <a:pPr algn="ctr"/>
            <a:endParaRPr lang="ru-RU" sz="1200" dirty="0"/>
          </a:p>
          <a:p>
            <a:pPr algn="ctr"/>
            <a:endParaRPr lang="ru-RU" sz="1200" dirty="0"/>
          </a:p>
          <a:p>
            <a:pPr algn="ctr"/>
            <a:endParaRPr lang="ru-RU" sz="1200" dirty="0"/>
          </a:p>
          <a:p>
            <a:r>
              <a:rPr lang="ru-RU" sz="1200" dirty="0"/>
              <a:t>Локальная </a:t>
            </a:r>
            <a:endParaRPr lang="en-US" sz="1200" dirty="0"/>
          </a:p>
          <a:p>
            <a:r>
              <a:rPr lang="ru-RU" sz="1200" dirty="0"/>
              <a:t>БД</a:t>
            </a:r>
          </a:p>
          <a:p>
            <a:r>
              <a:rPr lang="en-US" sz="1200" dirty="0"/>
              <a:t>Excel</a:t>
            </a:r>
            <a:endParaRPr lang="ru-RU" sz="1200" dirty="0"/>
          </a:p>
          <a:p>
            <a:r>
              <a:rPr lang="ru-RU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Точка</a:t>
            </a:r>
          </a:p>
          <a:p>
            <a:r>
              <a:rPr lang="ru-RU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интеграции</a:t>
            </a:r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E4861DCC-E2A5-4A63-AEDC-2223C4806358}"/>
              </a:ext>
            </a:extLst>
          </p:cNvPr>
          <p:cNvCxnSpPr>
            <a:cxnSpLocks/>
          </p:cNvCxnSpPr>
          <p:nvPr/>
        </p:nvCxnSpPr>
        <p:spPr>
          <a:xfrm>
            <a:off x="3615813" y="1730094"/>
            <a:ext cx="462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DE66C06C-E0AD-476B-AAB9-0C1DD72054F1}"/>
              </a:ext>
            </a:extLst>
          </p:cNvPr>
          <p:cNvCxnSpPr>
            <a:cxnSpLocks/>
          </p:cNvCxnSpPr>
          <p:nvPr/>
        </p:nvCxnSpPr>
        <p:spPr>
          <a:xfrm>
            <a:off x="3656893" y="3492039"/>
            <a:ext cx="462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3" name="Рисунок 52" descr="База данных">
            <a:extLst>
              <a:ext uri="{FF2B5EF4-FFF2-40B4-BE49-F238E27FC236}">
                <a16:creationId xmlns:a16="http://schemas.microsoft.com/office/drawing/2014/main" id="{3C9905EB-08B5-4C47-9C8D-30E72AC365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20423" y="2227235"/>
            <a:ext cx="709641" cy="597922"/>
          </a:xfrm>
          <a:prstGeom prst="rect">
            <a:avLst/>
          </a:prstGeom>
        </p:spPr>
      </p:pic>
      <p:pic>
        <p:nvPicPr>
          <p:cNvPr id="27" name="Рисунок 26" descr="Компьютер">
            <a:extLst>
              <a:ext uri="{FF2B5EF4-FFF2-40B4-BE49-F238E27FC236}">
                <a16:creationId xmlns:a16="http://schemas.microsoft.com/office/drawing/2014/main" id="{B9089CF1-8F64-42D5-BD01-89496AE209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7707" y="1443854"/>
            <a:ext cx="646149" cy="646149"/>
          </a:xfrm>
          <a:prstGeom prst="rect">
            <a:avLst/>
          </a:prstGeom>
        </p:spPr>
      </p:pic>
      <p:pic>
        <p:nvPicPr>
          <p:cNvPr id="47" name="Рисунок 46" descr="Целевая аудитория">
            <a:extLst>
              <a:ext uri="{FF2B5EF4-FFF2-40B4-BE49-F238E27FC236}">
                <a16:creationId xmlns:a16="http://schemas.microsoft.com/office/drawing/2014/main" id="{69E67A6F-014D-4174-84BC-06215D4DBE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19879" y="3167698"/>
            <a:ext cx="610325" cy="610325"/>
          </a:xfrm>
          <a:prstGeom prst="rect">
            <a:avLst/>
          </a:prstGeom>
        </p:spPr>
      </p:pic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55743D1C-09CF-48B4-86EA-4FBC5E4A32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1726" y="1918556"/>
            <a:ext cx="440930" cy="137677"/>
          </a:xfrm>
          <a:prstGeom prst="bentConnector3">
            <a:avLst>
              <a:gd name="adj1" fmla="val 12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B7DF2377-2247-45ED-A7ED-37E36CE150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8997" y="3046096"/>
            <a:ext cx="617472" cy="206593"/>
          </a:xfrm>
          <a:prstGeom prst="bentConnector3">
            <a:avLst>
              <a:gd name="adj1" fmla="val -226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FD190903-A646-4967-B4F9-3C5D7B1FD0A3}"/>
              </a:ext>
            </a:extLst>
          </p:cNvPr>
          <p:cNvSpPr/>
          <p:nvPr/>
        </p:nvSpPr>
        <p:spPr>
          <a:xfrm>
            <a:off x="5461378" y="2311934"/>
            <a:ext cx="2663664" cy="470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Excel ID</a:t>
            </a:r>
            <a:r>
              <a:rPr lang="ru-RU" sz="1200" dirty="0"/>
              <a:t> сотрудника  </a:t>
            </a:r>
          </a:p>
          <a:p>
            <a:pPr algn="r"/>
            <a:r>
              <a:rPr lang="ru-RU" sz="1200" dirty="0"/>
              <a:t>ФИО сотрудника </a:t>
            </a:r>
          </a:p>
        </p:txBody>
      </p:sp>
      <p:pic>
        <p:nvPicPr>
          <p:cNvPr id="41" name="Рисунок 40" descr="Фрагменты головоломки">
            <a:extLst>
              <a:ext uri="{FF2B5EF4-FFF2-40B4-BE49-F238E27FC236}">
                <a16:creationId xmlns:a16="http://schemas.microsoft.com/office/drawing/2014/main" id="{112D0A11-50CE-47A8-99E4-D08BBAF2B2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21948" y="2274639"/>
            <a:ext cx="515123" cy="515123"/>
          </a:xfrm>
          <a:prstGeom prst="rect">
            <a:avLst/>
          </a:prstGeom>
        </p:spPr>
      </p:pic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7F213CA3-F3C2-4ED5-B802-00EE1A9C947E}"/>
              </a:ext>
            </a:extLst>
          </p:cNvPr>
          <p:cNvCxnSpPr>
            <a:cxnSpLocks/>
          </p:cNvCxnSpPr>
          <p:nvPr/>
        </p:nvCxnSpPr>
        <p:spPr>
          <a:xfrm>
            <a:off x="5251800" y="2538974"/>
            <a:ext cx="392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364B3F6-677A-4BA4-8BCA-28955F3BCEDA}"/>
              </a:ext>
            </a:extLst>
          </p:cNvPr>
          <p:cNvCxnSpPr>
            <a:cxnSpLocks/>
          </p:cNvCxnSpPr>
          <p:nvPr/>
        </p:nvCxnSpPr>
        <p:spPr>
          <a:xfrm>
            <a:off x="8125042" y="2538974"/>
            <a:ext cx="536708" cy="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F0D729A6-D46F-40E5-AB8C-906091CF1A5F}"/>
              </a:ext>
            </a:extLst>
          </p:cNvPr>
          <p:cNvSpPr/>
          <p:nvPr/>
        </p:nvSpPr>
        <p:spPr>
          <a:xfrm>
            <a:off x="5472107" y="2859782"/>
            <a:ext cx="2806638" cy="888703"/>
          </a:xfrm>
          <a:prstGeom prst="rect">
            <a:avLst/>
          </a:prstGeom>
          <a:solidFill>
            <a:schemeClr val="tx2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Достоверность данных </a:t>
            </a:r>
            <a:endParaRPr lang="en-US" sz="1200" dirty="0"/>
          </a:p>
          <a:p>
            <a:pPr algn="ctr"/>
            <a:r>
              <a:rPr lang="ru-RU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85-90%</a:t>
            </a:r>
            <a:endParaRPr lang="ru-RU" sz="1400" dirty="0"/>
          </a:p>
          <a:p>
            <a:pPr algn="ctr"/>
            <a:r>
              <a:rPr lang="ru-RU" sz="1200" dirty="0"/>
              <a:t>(ошибся, не туда посмотрел, пропала связь со СКУД, не в настроении и т.д.)</a:t>
            </a: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EF3DF2CB-B827-4543-AC68-B9900118191B}"/>
              </a:ext>
            </a:extLst>
          </p:cNvPr>
          <p:cNvCxnSpPr>
            <a:cxnSpLocks/>
          </p:cNvCxnSpPr>
          <p:nvPr/>
        </p:nvCxnSpPr>
        <p:spPr>
          <a:xfrm>
            <a:off x="5621948" y="2615703"/>
            <a:ext cx="2901" cy="470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1" name="Рисунок 120" descr="Центр обработки вызовов">
            <a:extLst>
              <a:ext uri="{FF2B5EF4-FFF2-40B4-BE49-F238E27FC236}">
                <a16:creationId xmlns:a16="http://schemas.microsoft.com/office/drawing/2014/main" id="{138D6A5D-E20B-4103-9125-B694F8A879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89203" y="684087"/>
            <a:ext cx="462986" cy="462986"/>
          </a:xfrm>
          <a:prstGeom prst="rect">
            <a:avLst/>
          </a:prstGeom>
        </p:spPr>
      </p:pic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58045563-EBFE-4A63-ABF5-1FAC5573E290}"/>
              </a:ext>
            </a:extLst>
          </p:cNvPr>
          <p:cNvSpPr/>
          <p:nvPr/>
        </p:nvSpPr>
        <p:spPr>
          <a:xfrm>
            <a:off x="5461377" y="1590234"/>
            <a:ext cx="2663665" cy="652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1200" dirty="0"/>
              <a:t>Потребитель </a:t>
            </a:r>
          </a:p>
          <a:p>
            <a:pPr algn="r"/>
            <a:r>
              <a:rPr lang="ru-RU" sz="1200" dirty="0"/>
              <a:t>1С</a:t>
            </a:r>
          </a:p>
          <a:p>
            <a:pPr algn="r"/>
            <a:r>
              <a:rPr lang="ru-RU" sz="1200" dirty="0"/>
              <a:t>Арендный облачный сервер </a:t>
            </a:r>
          </a:p>
        </p:txBody>
      </p:sp>
      <p:pic>
        <p:nvPicPr>
          <p:cNvPr id="31" name="Рисунок 30" descr="Облачные вычисления">
            <a:extLst>
              <a:ext uri="{FF2B5EF4-FFF2-40B4-BE49-F238E27FC236}">
                <a16:creationId xmlns:a16="http://schemas.microsoft.com/office/drawing/2014/main" id="{DFE0F87B-4523-49DB-96E7-40F460CF06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26866" y="1646784"/>
            <a:ext cx="498405" cy="498405"/>
          </a:xfrm>
          <a:prstGeom prst="rect">
            <a:avLst/>
          </a:prstGeom>
        </p:spPr>
      </p:pic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8FAF0D9D-8A6A-4B5A-960E-3B58DC228E02}"/>
              </a:ext>
            </a:extLst>
          </p:cNvPr>
          <p:cNvCxnSpPr>
            <a:cxnSpLocks/>
          </p:cNvCxnSpPr>
          <p:nvPr/>
        </p:nvCxnSpPr>
        <p:spPr>
          <a:xfrm flipH="1">
            <a:off x="7992221" y="1987394"/>
            <a:ext cx="669529" cy="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Прямоугольник: скругленные углы 149">
            <a:extLst>
              <a:ext uri="{FF2B5EF4-FFF2-40B4-BE49-F238E27FC236}">
                <a16:creationId xmlns:a16="http://schemas.microsoft.com/office/drawing/2014/main" id="{AC879406-8899-4AE5-9FAB-C34430FC8841}"/>
              </a:ext>
            </a:extLst>
          </p:cNvPr>
          <p:cNvSpPr/>
          <p:nvPr/>
        </p:nvSpPr>
        <p:spPr>
          <a:xfrm>
            <a:off x="5453210" y="871723"/>
            <a:ext cx="2694253" cy="6653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sz="1200" dirty="0"/>
              <a:t>Потребитель </a:t>
            </a:r>
          </a:p>
          <a:p>
            <a:pPr algn="r"/>
            <a:r>
              <a:rPr lang="ru-RU" sz="1200" dirty="0"/>
              <a:t>Корпоративная </a:t>
            </a:r>
            <a:r>
              <a:rPr lang="en-US" sz="1200" dirty="0"/>
              <a:t>CRM (</a:t>
            </a:r>
            <a:r>
              <a:rPr lang="en-US" sz="1200" dirty="0" err="1"/>
              <a:t>Lotsia</a:t>
            </a:r>
            <a:r>
              <a:rPr lang="en-US" sz="1200" dirty="0"/>
              <a:t>)</a:t>
            </a:r>
            <a:endParaRPr lang="ru-RU" sz="1200" dirty="0"/>
          </a:p>
          <a:p>
            <a:pPr algn="r"/>
            <a:r>
              <a:rPr lang="en-US" sz="1200" dirty="0"/>
              <a:t> </a:t>
            </a:r>
            <a:r>
              <a:rPr lang="ru-RU" sz="1200" dirty="0"/>
              <a:t>Свой </a:t>
            </a:r>
            <a:r>
              <a:rPr lang="en-US" sz="1200" dirty="0"/>
              <a:t>SQL </a:t>
            </a:r>
            <a:r>
              <a:rPr lang="ru-RU" sz="1200" dirty="0"/>
              <a:t>сервер </a:t>
            </a:r>
          </a:p>
        </p:txBody>
      </p: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947A6714-38CA-4AA8-87AC-8C04F089743D}"/>
              </a:ext>
            </a:extLst>
          </p:cNvPr>
          <p:cNvCxnSpPr>
            <a:cxnSpLocks/>
          </p:cNvCxnSpPr>
          <p:nvPr/>
        </p:nvCxnSpPr>
        <p:spPr>
          <a:xfrm flipH="1">
            <a:off x="7975141" y="1320936"/>
            <a:ext cx="669529" cy="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9" name="Рисунок 158" descr="База данных">
            <a:extLst>
              <a:ext uri="{FF2B5EF4-FFF2-40B4-BE49-F238E27FC236}">
                <a16:creationId xmlns:a16="http://schemas.microsoft.com/office/drawing/2014/main" id="{E2CE387E-0EAA-4153-A58A-8D0F6C887C7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444375" y="952410"/>
            <a:ext cx="580896" cy="489445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28E52456-DEC8-4EB5-A9B3-65CB5F68910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7504" y="19241"/>
            <a:ext cx="482602" cy="1207032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70FC916E-0715-4B8E-A85E-3F01FC5ED60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" y="4589924"/>
            <a:ext cx="1388627" cy="5207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8C44BA-1A14-4C41-866C-71EFB572529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961859" y="4518543"/>
            <a:ext cx="1140810" cy="5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4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3B88BDB-9FC7-40E8-BE52-DDC4F8D423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55576" y="51470"/>
            <a:ext cx="2232248" cy="360040"/>
          </a:xfrm>
        </p:spPr>
        <p:txBody>
          <a:bodyPr/>
          <a:lstStyle/>
          <a:p>
            <a:r>
              <a:rPr lang="ru-RU" sz="2000" dirty="0"/>
              <a:t>Локальная БД </a:t>
            </a:r>
            <a:r>
              <a:rPr lang="en-US" sz="2000" dirty="0"/>
              <a:t>Excel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D34A2B-B708-48C0-9152-720A6741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" y="4589924"/>
            <a:ext cx="1388627" cy="5207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C48D62-E1FA-48ED-9716-88770029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241"/>
            <a:ext cx="482602" cy="1207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6BC2C4-71C5-4955-ABF3-DFAE376D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859" y="4518543"/>
            <a:ext cx="1140810" cy="5921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99ABB8-3B1D-41C0-87E5-8875B9B6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11510"/>
            <a:ext cx="8347093" cy="4079808"/>
          </a:xfrm>
          <a:prstGeom prst="rect">
            <a:avLst/>
          </a:prstGeom>
        </p:spPr>
      </p:pic>
      <p:pic>
        <p:nvPicPr>
          <p:cNvPr id="14" name="Picture 3" descr="\\psf\Host\Volumes\Data\Hotline\Презентации\--- Шаблоны презентаций\РПК шестеренка белая.png">
            <a:extLst>
              <a:ext uri="{FF2B5EF4-FFF2-40B4-BE49-F238E27FC236}">
                <a16:creationId xmlns:a16="http://schemas.microsoft.com/office/drawing/2014/main" id="{489DC6C3-1406-47D8-BB95-261653AD6D53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233805"/>
            <a:ext cx="687600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17F1A0D-D65E-4B3A-92A5-4A43CAC72B29}"/>
              </a:ext>
            </a:extLst>
          </p:cNvPr>
          <p:cNvSpPr/>
          <p:nvPr/>
        </p:nvSpPr>
        <p:spPr>
          <a:xfrm>
            <a:off x="3347863" y="51470"/>
            <a:ext cx="4613995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/>
              <a:t>Почему </a:t>
            </a:r>
            <a:r>
              <a:rPr lang="en-US" sz="1200" dirty="0"/>
              <a:t>Excel </a:t>
            </a:r>
            <a:r>
              <a:rPr lang="ru-RU" sz="1200" dirty="0"/>
              <a:t>а не </a:t>
            </a:r>
            <a:r>
              <a:rPr lang="en-US" sz="1200" dirty="0"/>
              <a:t>Access </a:t>
            </a:r>
            <a:r>
              <a:rPr lang="ru-RU" sz="1200" dirty="0"/>
              <a:t>или</a:t>
            </a:r>
            <a:r>
              <a:rPr lang="en-US" sz="1200" dirty="0"/>
              <a:t> SQL</a:t>
            </a:r>
            <a:r>
              <a:rPr lang="ru-RU" sz="1200" dirty="0"/>
              <a:t>?</a:t>
            </a:r>
          </a:p>
          <a:p>
            <a:r>
              <a:rPr lang="ru-RU" sz="1200" dirty="0"/>
              <a:t>потому что можно реализовать архитектуру </a:t>
            </a:r>
            <a:r>
              <a:rPr lang="en-US" sz="1200" dirty="0"/>
              <a:t>‘</a:t>
            </a:r>
            <a:r>
              <a:rPr lang="ru-RU" sz="1200" dirty="0"/>
              <a:t>Клиент-Сервер</a:t>
            </a:r>
            <a:r>
              <a:rPr lang="en-US" sz="1200" dirty="0"/>
              <a:t>’</a:t>
            </a:r>
            <a:r>
              <a:rPr lang="ru-RU" sz="1200" dirty="0"/>
              <a:t>. Есть таблицы (база </a:t>
            </a:r>
            <a:r>
              <a:rPr lang="en-US" sz="1200" dirty="0"/>
              <a:t>‘</a:t>
            </a:r>
            <a:r>
              <a:rPr lang="ru-RU" sz="1200" dirty="0"/>
              <a:t>Сервер</a:t>
            </a:r>
            <a:r>
              <a:rPr lang="en-US" sz="1200" dirty="0"/>
              <a:t>’</a:t>
            </a:r>
            <a:r>
              <a:rPr lang="ru-RU" sz="1200" dirty="0"/>
              <a:t>)</a:t>
            </a:r>
            <a:r>
              <a:rPr lang="en-US" sz="1200" dirty="0"/>
              <a:t> </a:t>
            </a:r>
            <a:r>
              <a:rPr lang="ru-RU" sz="1200" dirty="0"/>
              <a:t>есть интерфейс (формы </a:t>
            </a:r>
            <a:r>
              <a:rPr lang="en-US" sz="1200" dirty="0"/>
              <a:t>‘</a:t>
            </a:r>
            <a:r>
              <a:rPr lang="ru-RU" sz="1200" dirty="0"/>
              <a:t>Клиент</a:t>
            </a:r>
            <a:r>
              <a:rPr lang="en-US" sz="1200" dirty="0"/>
              <a:t>’</a:t>
            </a:r>
            <a:r>
              <a:rPr lang="ru-RU" sz="1200" dirty="0"/>
              <a:t>) есть отчеты и есть макроязык</a:t>
            </a:r>
            <a:r>
              <a:rPr lang="en-US" sz="1200" dirty="0"/>
              <a:t> (</a:t>
            </a:r>
            <a:r>
              <a:rPr lang="ru-RU" sz="1200" dirty="0"/>
              <a:t>все в одном</a:t>
            </a:r>
            <a:r>
              <a:rPr lang="en-US" sz="1200" dirty="0"/>
              <a:t>)</a:t>
            </a:r>
            <a:r>
              <a:rPr lang="ru-RU" sz="1200" dirty="0"/>
              <a:t>. Кроме того работает </a:t>
            </a:r>
            <a:r>
              <a:rPr lang="ru-RU" sz="1200" b="1" dirty="0"/>
              <a:t>один пользователь </a:t>
            </a:r>
            <a:r>
              <a:rPr lang="ru-RU" sz="1200" dirty="0"/>
              <a:t>и обучения не требует. </a:t>
            </a:r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E568BEF1-BE0B-42B3-9389-02D897CF0B17}"/>
              </a:ext>
            </a:extLst>
          </p:cNvPr>
          <p:cNvSpPr/>
          <p:nvPr/>
        </p:nvSpPr>
        <p:spPr>
          <a:xfrm>
            <a:off x="916469" y="1252046"/>
            <a:ext cx="1728192" cy="481381"/>
          </a:xfrm>
          <a:prstGeom prst="wedgeRectCallout">
            <a:avLst>
              <a:gd name="adj1" fmla="val -19471"/>
              <a:gd name="adj2" fmla="val 738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Таблица событий (</a:t>
            </a:r>
            <a:r>
              <a:rPr lang="en-US" sz="1200" dirty="0"/>
              <a:t>‘</a:t>
            </a:r>
            <a:r>
              <a:rPr lang="ru-RU" sz="1200" dirty="0"/>
              <a:t>Сервер</a:t>
            </a:r>
            <a:r>
              <a:rPr lang="en-US" sz="1200" dirty="0"/>
              <a:t>’</a:t>
            </a:r>
            <a:r>
              <a:rPr lang="ru-RU" sz="1200" dirty="0"/>
              <a:t>)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2100C90B-6C83-416C-A7CD-C094FF91F768}"/>
              </a:ext>
            </a:extLst>
          </p:cNvPr>
          <p:cNvSpPr/>
          <p:nvPr/>
        </p:nvSpPr>
        <p:spPr>
          <a:xfrm>
            <a:off x="3016007" y="1466962"/>
            <a:ext cx="1800200" cy="481381"/>
          </a:xfrm>
          <a:prstGeom prst="wedgeRectCallout">
            <a:avLst>
              <a:gd name="adj1" fmla="val -18709"/>
              <a:gd name="adj2" fmla="val 74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Таблицы значений (</a:t>
            </a:r>
            <a:r>
              <a:rPr lang="en-US" sz="1200" dirty="0"/>
              <a:t>‘</a:t>
            </a:r>
            <a:r>
              <a:rPr lang="ru-RU" sz="1200" dirty="0"/>
              <a:t>Сервер</a:t>
            </a:r>
            <a:r>
              <a:rPr lang="en-US" sz="1200" dirty="0"/>
              <a:t>’</a:t>
            </a:r>
            <a:r>
              <a:rPr lang="ru-RU" sz="1200" dirty="0"/>
              <a:t>)</a:t>
            </a:r>
          </a:p>
        </p:txBody>
      </p:sp>
      <p:sp>
        <p:nvSpPr>
          <p:cNvPr id="22" name="Облачко с текстом: прямоугольное 21">
            <a:extLst>
              <a:ext uri="{FF2B5EF4-FFF2-40B4-BE49-F238E27FC236}">
                <a16:creationId xmlns:a16="http://schemas.microsoft.com/office/drawing/2014/main" id="{20033150-45A2-4F99-A4F5-0A2926C538C1}"/>
              </a:ext>
            </a:extLst>
          </p:cNvPr>
          <p:cNvSpPr/>
          <p:nvPr/>
        </p:nvSpPr>
        <p:spPr>
          <a:xfrm>
            <a:off x="5148064" y="3219822"/>
            <a:ext cx="1296144" cy="409373"/>
          </a:xfrm>
          <a:prstGeom prst="wedgeRectCallout">
            <a:avLst>
              <a:gd name="adj1" fmla="val -18709"/>
              <a:gd name="adj2" fmla="val 74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Отчет (</a:t>
            </a:r>
            <a:r>
              <a:rPr lang="en-US" sz="1200" dirty="0"/>
              <a:t>‘</a:t>
            </a:r>
            <a:r>
              <a:rPr lang="ru-RU" sz="1200" dirty="0"/>
              <a:t>Клиент</a:t>
            </a:r>
            <a:r>
              <a:rPr lang="en-US" sz="1200" dirty="0"/>
              <a:t>’</a:t>
            </a:r>
            <a:r>
              <a:rPr lang="ru-RU" sz="1200" dirty="0"/>
              <a:t>)</a:t>
            </a:r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F121C444-9747-4533-91EE-076E681E30E7}"/>
              </a:ext>
            </a:extLst>
          </p:cNvPr>
          <p:cNvSpPr/>
          <p:nvPr/>
        </p:nvSpPr>
        <p:spPr>
          <a:xfrm>
            <a:off x="1547664" y="3653099"/>
            <a:ext cx="1296144" cy="409373"/>
          </a:xfrm>
          <a:prstGeom prst="wedgeRectCallout">
            <a:avLst>
              <a:gd name="adj1" fmla="val -18709"/>
              <a:gd name="adj2" fmla="val 743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Формы ввода (</a:t>
            </a:r>
            <a:r>
              <a:rPr lang="en-US" sz="1200" dirty="0"/>
              <a:t>‘</a:t>
            </a:r>
            <a:r>
              <a:rPr lang="ru-RU" sz="1200" dirty="0"/>
              <a:t>Клиент</a:t>
            </a:r>
            <a:r>
              <a:rPr lang="en-US" sz="1200" dirty="0"/>
              <a:t>’</a:t>
            </a:r>
            <a:r>
              <a:rPr lang="ru-RU" sz="1200" dirty="0"/>
              <a:t>)</a:t>
            </a:r>
          </a:p>
        </p:txBody>
      </p:sp>
      <p:sp>
        <p:nvSpPr>
          <p:cNvPr id="26" name="Блок-схема: типовой процесс 25">
            <a:extLst>
              <a:ext uri="{FF2B5EF4-FFF2-40B4-BE49-F238E27FC236}">
                <a16:creationId xmlns:a16="http://schemas.microsoft.com/office/drawing/2014/main" id="{CB39099A-C2AD-4FC6-B4B6-582BEBA14A5B}"/>
              </a:ext>
            </a:extLst>
          </p:cNvPr>
          <p:cNvSpPr/>
          <p:nvPr/>
        </p:nvSpPr>
        <p:spPr>
          <a:xfrm>
            <a:off x="914482" y="2752331"/>
            <a:ext cx="1440160" cy="409373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Excel ID </a:t>
            </a:r>
            <a:r>
              <a:rPr lang="ru-RU" sz="1200" dirty="0"/>
              <a:t>Сотрудника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2279D90-2F5C-4280-8719-33D57FABFB52}"/>
              </a:ext>
            </a:extLst>
          </p:cNvPr>
          <p:cNvCxnSpPr/>
          <p:nvPr/>
        </p:nvCxnSpPr>
        <p:spPr>
          <a:xfrm flipV="1">
            <a:off x="1259632" y="2271394"/>
            <a:ext cx="0" cy="51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92325C-120C-4E11-92FC-4A823D4ACD57}"/>
              </a:ext>
            </a:extLst>
          </p:cNvPr>
          <p:cNvCxnSpPr>
            <a:cxnSpLocks/>
          </p:cNvCxnSpPr>
          <p:nvPr/>
        </p:nvCxnSpPr>
        <p:spPr>
          <a:xfrm flipV="1">
            <a:off x="2051720" y="2271394"/>
            <a:ext cx="0" cy="51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2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F4E173B-E99A-4785-AFA2-B3B6C45629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7584" y="51470"/>
            <a:ext cx="5184576" cy="360040"/>
          </a:xfrm>
        </p:spPr>
        <p:txBody>
          <a:bodyPr/>
          <a:lstStyle/>
          <a:p>
            <a:r>
              <a:rPr lang="ru-RU" sz="2000" dirty="0"/>
              <a:t>Интеграция по </a:t>
            </a:r>
            <a:r>
              <a:rPr lang="en-US" sz="2000" dirty="0"/>
              <a:t>Excel ID </a:t>
            </a:r>
            <a:r>
              <a:rPr lang="ru-RU" sz="2000" dirty="0"/>
              <a:t>сотрудника (интерфейс)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EF3D3B-504C-4862-B35F-AF55A448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41" y="491146"/>
            <a:ext cx="8352928" cy="4004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3F0773-C10D-491A-8B05-D805F3CB6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" y="4589924"/>
            <a:ext cx="1388627" cy="5207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3716BB-FB25-4CB9-8E5C-EA62822DA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9241"/>
            <a:ext cx="482602" cy="12070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D1D532-4FAF-4ED6-B1F2-FAE64BD35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859" y="4518543"/>
            <a:ext cx="1140810" cy="592116"/>
          </a:xfrm>
          <a:prstGeom prst="rect">
            <a:avLst/>
          </a:prstGeom>
        </p:spPr>
      </p:pic>
      <p:pic>
        <p:nvPicPr>
          <p:cNvPr id="12" name="Picture 3" descr="\\psf\Host\Volumes\Data\Hotline\Презентации\--- Шаблоны презентаций\РПК шестеренка белая.png">
            <a:extLst>
              <a:ext uri="{FF2B5EF4-FFF2-40B4-BE49-F238E27FC236}">
                <a16:creationId xmlns:a16="http://schemas.microsoft.com/office/drawing/2014/main" id="{7160C8FF-C0CC-4DCA-AD37-E36D321FBF36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000" y="233805"/>
            <a:ext cx="687600" cy="900000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176BA8-238E-4BE2-AE6E-3EDC1FFB0D23}"/>
              </a:ext>
            </a:extLst>
          </p:cNvPr>
          <p:cNvSpPr/>
          <p:nvPr/>
        </p:nvSpPr>
        <p:spPr>
          <a:xfrm>
            <a:off x="827584" y="4011910"/>
            <a:ext cx="720080" cy="1440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B7862A3-D697-463C-917F-04F43AAAFB71}"/>
              </a:ext>
            </a:extLst>
          </p:cNvPr>
          <p:cNvSpPr/>
          <p:nvPr/>
        </p:nvSpPr>
        <p:spPr>
          <a:xfrm>
            <a:off x="7308304" y="3723878"/>
            <a:ext cx="1080120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703DF79-FEE8-4CE0-8C96-87F72879FA9A}"/>
              </a:ext>
            </a:extLst>
          </p:cNvPr>
          <p:cNvSpPr/>
          <p:nvPr/>
        </p:nvSpPr>
        <p:spPr>
          <a:xfrm>
            <a:off x="827584" y="1995686"/>
            <a:ext cx="1800200" cy="21602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B7381E40-C2D2-484D-883F-0C1FA6271770}"/>
              </a:ext>
            </a:extLst>
          </p:cNvPr>
          <p:cNvSpPr/>
          <p:nvPr/>
        </p:nvSpPr>
        <p:spPr>
          <a:xfrm>
            <a:off x="4103948" y="1887674"/>
            <a:ext cx="1656184" cy="21602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изогнутая вниз 37">
            <a:extLst>
              <a:ext uri="{FF2B5EF4-FFF2-40B4-BE49-F238E27FC236}">
                <a16:creationId xmlns:a16="http://schemas.microsoft.com/office/drawing/2014/main" id="{4A39C79E-9B13-4CA6-9A9D-B5E16A9906DF}"/>
              </a:ext>
            </a:extLst>
          </p:cNvPr>
          <p:cNvSpPr/>
          <p:nvPr/>
        </p:nvSpPr>
        <p:spPr>
          <a:xfrm>
            <a:off x="1043608" y="1426277"/>
            <a:ext cx="3816424" cy="544534"/>
          </a:xfrm>
          <a:prstGeom prst="curvedDownArrow">
            <a:avLst>
              <a:gd name="adj1" fmla="val 11382"/>
              <a:gd name="adj2" fmla="val 36063"/>
              <a:gd name="adj3" fmla="val 2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Стрелка: изогнутая вниз 41">
            <a:extLst>
              <a:ext uri="{FF2B5EF4-FFF2-40B4-BE49-F238E27FC236}">
                <a16:creationId xmlns:a16="http://schemas.microsoft.com/office/drawing/2014/main" id="{29D48B76-45C3-4E1A-A36C-39680B564F82}"/>
              </a:ext>
            </a:extLst>
          </p:cNvPr>
          <p:cNvSpPr/>
          <p:nvPr/>
        </p:nvSpPr>
        <p:spPr>
          <a:xfrm>
            <a:off x="1268016" y="3390732"/>
            <a:ext cx="6415436" cy="544534"/>
          </a:xfrm>
          <a:prstGeom prst="curvedDownArrow">
            <a:avLst>
              <a:gd name="adj1" fmla="val 11382"/>
              <a:gd name="adj2" fmla="val 36063"/>
              <a:gd name="adj3" fmla="val 2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5F72076A-D8EE-44C6-B49F-1DEA633EE765}"/>
              </a:ext>
            </a:extLst>
          </p:cNvPr>
          <p:cNvSpPr/>
          <p:nvPr/>
        </p:nvSpPr>
        <p:spPr>
          <a:xfrm>
            <a:off x="3605501" y="2432208"/>
            <a:ext cx="1932997" cy="643598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/>
              <a:t>Время первого прохода последнего выхода на дату из СКУД 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F2856E-6439-4DB7-8995-8DF9779A282C}"/>
              </a:ext>
            </a:extLst>
          </p:cNvPr>
          <p:cNvSpPr/>
          <p:nvPr/>
        </p:nvSpPr>
        <p:spPr>
          <a:xfrm>
            <a:off x="4107432" y="2103698"/>
            <a:ext cx="1656184" cy="182039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9EF6393-3168-4F64-AF4E-EEED8B2361DD}"/>
              </a:ext>
            </a:extLst>
          </p:cNvPr>
          <p:cNvCxnSpPr/>
          <p:nvPr/>
        </p:nvCxnSpPr>
        <p:spPr>
          <a:xfrm flipV="1">
            <a:off x="5076056" y="2211710"/>
            <a:ext cx="0" cy="27360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65FED01-15F1-4DDE-8220-55252AD6E30B}"/>
              </a:ext>
            </a:extLst>
          </p:cNvPr>
          <p:cNvSpPr/>
          <p:nvPr/>
        </p:nvSpPr>
        <p:spPr>
          <a:xfrm>
            <a:off x="4211960" y="998703"/>
            <a:ext cx="792088" cy="328811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B69F69D-2509-410B-9D9A-7F262C354C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2190" y="1665548"/>
            <a:ext cx="1351513" cy="288030"/>
          </a:xfrm>
          <a:prstGeom prst="bentConnector3">
            <a:avLst>
              <a:gd name="adj1" fmla="val 100246"/>
            </a:avLst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A725A605-8FBA-427F-83D2-1D37DFD19F7F}"/>
              </a:ext>
            </a:extLst>
          </p:cNvPr>
          <p:cNvSpPr/>
          <p:nvPr/>
        </p:nvSpPr>
        <p:spPr>
          <a:xfrm>
            <a:off x="6214146" y="3075806"/>
            <a:ext cx="2681453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51ADEBE4-D93A-4AC9-B771-BD2BF451B109}"/>
              </a:ext>
            </a:extLst>
          </p:cNvPr>
          <p:cNvSpPr/>
          <p:nvPr/>
        </p:nvSpPr>
        <p:spPr>
          <a:xfrm>
            <a:off x="7257587" y="2125074"/>
            <a:ext cx="1819150" cy="470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200" dirty="0"/>
              <a:t>!!! разрешен проход по пропуску в бассейн  </a:t>
            </a: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CD42C16-2557-44E5-AC00-969E81A482D6}"/>
              </a:ext>
            </a:extLst>
          </p:cNvPr>
          <p:cNvCxnSpPr>
            <a:cxnSpLocks/>
          </p:cNvCxnSpPr>
          <p:nvPr/>
        </p:nvCxnSpPr>
        <p:spPr>
          <a:xfrm>
            <a:off x="8208000" y="2595521"/>
            <a:ext cx="0" cy="56385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2E41E4CB-9DC3-4E64-A354-E68BEC0EAF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7222" y="1379669"/>
            <a:ext cx="599560" cy="891249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Рисунок 74" descr="Подмигивающее лицо без заливки">
            <a:extLst>
              <a:ext uri="{FF2B5EF4-FFF2-40B4-BE49-F238E27FC236}">
                <a16:creationId xmlns:a16="http://schemas.microsoft.com/office/drawing/2014/main" id="{0C3F1465-26CF-4C03-BEDE-B089136B4E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4133" y="2347853"/>
            <a:ext cx="247668" cy="247668"/>
          </a:xfrm>
          <a:prstGeom prst="rect">
            <a:avLst/>
          </a:prstGeom>
        </p:spPr>
      </p:pic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FF80A461-2501-4670-96AE-ED8EB3FDE2C0}"/>
              </a:ext>
            </a:extLst>
          </p:cNvPr>
          <p:cNvSpPr/>
          <p:nvPr/>
        </p:nvSpPr>
        <p:spPr>
          <a:xfrm>
            <a:off x="1707299" y="4141570"/>
            <a:ext cx="3872813" cy="3538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/>
              <a:t>значение </a:t>
            </a:r>
            <a:r>
              <a:rPr lang="en-US" sz="1000" dirty="0"/>
              <a:t>ID </a:t>
            </a:r>
            <a:r>
              <a:rPr lang="ru-RU" sz="1000" dirty="0"/>
              <a:t>сотрудника из базы </a:t>
            </a:r>
            <a:r>
              <a:rPr lang="en-US" sz="1000" dirty="0"/>
              <a:t>Excel = </a:t>
            </a:r>
            <a:r>
              <a:rPr lang="ru-RU" sz="1000" dirty="0"/>
              <a:t>значению дополнительного поля </a:t>
            </a:r>
            <a:r>
              <a:rPr lang="en-US" sz="1000" dirty="0" err="1"/>
              <a:t>ProxWay</a:t>
            </a:r>
            <a:r>
              <a:rPr lang="en-US" sz="1000" dirty="0"/>
              <a:t> </a:t>
            </a:r>
            <a:r>
              <a:rPr lang="ru-RU" sz="1000" dirty="0"/>
              <a:t>содержащему то же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57130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C5CAE02-D3D9-41E4-BC18-5B889E7BE01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27584" y="123478"/>
            <a:ext cx="7056784" cy="362701"/>
          </a:xfrm>
        </p:spPr>
        <p:txBody>
          <a:bodyPr/>
          <a:lstStyle/>
          <a:p>
            <a:r>
              <a:rPr lang="ru-RU" sz="2000" dirty="0"/>
              <a:t>Интеграция по </a:t>
            </a:r>
            <a:r>
              <a:rPr lang="en-US" sz="2000" dirty="0"/>
              <a:t>Excel ID </a:t>
            </a:r>
            <a:r>
              <a:rPr lang="ru-RU" sz="2000" dirty="0"/>
              <a:t>сотрудника (</a:t>
            </a:r>
            <a:r>
              <a:rPr lang="en-US" sz="2000" dirty="0"/>
              <a:t>REST API</a:t>
            </a:r>
            <a:r>
              <a:rPr lang="ru-RU" sz="2000" dirty="0"/>
              <a:t> </a:t>
            </a:r>
            <a:r>
              <a:rPr lang="en-US" sz="2000" dirty="0"/>
              <a:t>with </a:t>
            </a:r>
            <a:r>
              <a:rPr lang="en-US" sz="2000" dirty="0" err="1"/>
              <a:t>Vbsript</a:t>
            </a:r>
            <a:r>
              <a:rPr lang="en-US" sz="2000" dirty="0"/>
              <a:t> (VBA)</a:t>
            </a:r>
            <a:r>
              <a:rPr lang="ru-RU" sz="2000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C049D8-89C4-4BED-8C30-EBABB02E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" y="4589924"/>
            <a:ext cx="1388627" cy="5207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C5EDA8-789C-4260-B5F8-F8614DFE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241"/>
            <a:ext cx="482602" cy="1207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6B3608-820A-47F8-991E-F9B72E615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859" y="4518543"/>
            <a:ext cx="1140810" cy="592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9787C-1D9E-48D8-ADAB-052A48989691}"/>
              </a:ext>
            </a:extLst>
          </p:cNvPr>
          <p:cNvSpPr txBox="1"/>
          <p:nvPr/>
        </p:nvSpPr>
        <p:spPr>
          <a:xfrm>
            <a:off x="971600" y="627534"/>
            <a:ext cx="71287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24292F"/>
                </a:solidFill>
                <a:effectLst/>
                <a:latin typeface="+mj-lt"/>
              </a:rPr>
              <a:t>типовой алгоритм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1.</a:t>
            </a:r>
            <a:r>
              <a:rPr lang="en-US" sz="12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ui-monospace"/>
              </a:rPr>
              <a:t>  http:// host name :40001/json/Authenticate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авторизация на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web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сервисе (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login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2. </a:t>
            </a:r>
            <a:r>
              <a:rPr lang="en-US" sz="12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ui-monospace"/>
              </a:rPr>
              <a:t>http:// host name :40001/json/</a:t>
            </a:r>
            <a:r>
              <a:rPr lang="en-US" sz="12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ui-monospace"/>
              </a:rPr>
              <a:t>EmployeeGetList</a:t>
            </a:r>
            <a:endParaRPr lang="en-US" sz="1200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ui-monospace"/>
            </a:endParaRPr>
          </a:p>
          <a:p>
            <a:pPr algn="l"/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получение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id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(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token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) пользователя по базовым полям</a:t>
            </a:r>
            <a:b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-- ФИО (синтаксис запроса аналогичный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trasact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sql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like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'%) и/или</a:t>
            </a:r>
            <a:b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-- табельный номер</a:t>
            </a:r>
            <a:b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-- дополнительным пользовательским полям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3. </a:t>
            </a:r>
            <a:r>
              <a:rPr lang="en-US" sz="12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ui-monospace"/>
              </a:rPr>
              <a:t>http:// host name :40001/json/</a:t>
            </a:r>
            <a:r>
              <a:rPr lang="en-US" sz="12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ui-monospace"/>
              </a:rPr>
              <a:t>EventGetList</a:t>
            </a:r>
            <a:endParaRPr lang="en-US" sz="1200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ui-monospace"/>
            </a:endParaRPr>
          </a:p>
          <a:p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запрос событий на дату (фильтр из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п.п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. 2)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парсинг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JSON через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JsonConverter.bas</a:t>
            </a:r>
            <a:b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ru-RU" sz="1200" b="0" i="1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ru-RU" sz="1200" b="0" i="1" dirty="0" err="1">
                <a:solidFill>
                  <a:srgbClr val="24292F"/>
                </a:solidFill>
                <a:effectLst/>
                <a:latin typeface="-apple-system"/>
              </a:rPr>
              <a:t>парсинг</a:t>
            </a:r>
            <a:r>
              <a:rPr lang="ru-RU" sz="1200" b="0" i="1" dirty="0">
                <a:solidFill>
                  <a:srgbClr val="24292F"/>
                </a:solidFill>
                <a:effectLst/>
                <a:latin typeface="-apple-system"/>
              </a:rPr>
              <a:t> очень медленный (на словарях и коллекциях) - обязательно задавайте критерии фильтрации в запросе)</a:t>
            </a:r>
            <a:endParaRPr lang="ru-RU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4.</a:t>
            </a:r>
            <a:r>
              <a:rPr lang="en-US" sz="12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ui-monospace"/>
              </a:rPr>
              <a:t> http:// host name :40001/json/Logout</a:t>
            </a:r>
          </a:p>
          <a:p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отключение от 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web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 сервиса (</a:t>
            </a:r>
            <a:r>
              <a:rPr lang="ru-RU" sz="1200" b="0" i="0" dirty="0" err="1">
                <a:solidFill>
                  <a:srgbClr val="24292F"/>
                </a:solidFill>
                <a:effectLst/>
                <a:latin typeface="-apple-system"/>
              </a:rPr>
              <a:t>logout</a:t>
            </a:r>
            <a:r>
              <a:rPr lang="ru-RU" sz="12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ru-RU" sz="1200" dirty="0">
                <a:solidFill>
                  <a:schemeClr val="bg1"/>
                </a:solidFill>
                <a:latin typeface="+mj-lt"/>
              </a:rPr>
              <a:t>Проект на 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Github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ru-RU" sz="1200" dirty="0">
                <a:solidFill>
                  <a:schemeClr val="bg1"/>
                </a:solidFill>
                <a:latin typeface="+mj-lt"/>
              </a:rPr>
              <a:t>имя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sz="1200" b="1" i="0" dirty="0" err="1">
                <a:solidFill>
                  <a:srgbClr val="24292F"/>
                </a:solidFill>
                <a:effectLst/>
                <a:latin typeface="-apple-system"/>
              </a:rPr>
              <a:t>restAPI</a:t>
            </a:r>
            <a:r>
              <a:rPr lang="en-US" sz="1200" b="1" i="0" dirty="0">
                <a:solidFill>
                  <a:srgbClr val="24292F"/>
                </a:solidFill>
                <a:effectLst/>
                <a:latin typeface="-apple-system"/>
              </a:rPr>
              <a:t>-</a:t>
            </a:r>
            <a:r>
              <a:rPr lang="en-US" sz="1200" b="1" i="0" dirty="0" err="1">
                <a:solidFill>
                  <a:srgbClr val="24292F"/>
                </a:solidFill>
                <a:effectLst/>
                <a:latin typeface="-apple-system"/>
              </a:rPr>
              <a:t>ProxWay</a:t>
            </a:r>
            <a:r>
              <a:rPr lang="en-US" sz="1200" b="1" i="0" dirty="0">
                <a:solidFill>
                  <a:srgbClr val="24292F"/>
                </a:solidFill>
                <a:effectLst/>
                <a:latin typeface="-apple-system"/>
              </a:rPr>
              <a:t>-PACS</a:t>
            </a:r>
          </a:p>
          <a:p>
            <a:r>
              <a:rPr lang="ru-RU" sz="1200" dirty="0">
                <a:solidFill>
                  <a:schemeClr val="bg1"/>
                </a:solidFill>
                <a:latin typeface="+mj-lt"/>
              </a:rPr>
              <a:t>тег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         </a:t>
            </a:r>
            <a:r>
              <a:rPr lang="en-US" sz="1200" b="1" dirty="0" err="1">
                <a:solidFill>
                  <a:schemeClr val="bg1"/>
                </a:solidFill>
                <a:latin typeface="-apple-system"/>
              </a:rPr>
              <a:t>proxway</a:t>
            </a:r>
            <a:endParaRPr lang="en-US" sz="1200" b="1" dirty="0">
              <a:solidFill>
                <a:schemeClr val="bg1"/>
              </a:solidFill>
              <a:latin typeface="-apple-system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c</a:t>
            </a:r>
            <a:r>
              <a:rPr lang="ru-RU" sz="1200" dirty="0" err="1">
                <a:solidFill>
                  <a:schemeClr val="bg1"/>
                </a:solidFill>
                <a:latin typeface="+mj-lt"/>
              </a:rPr>
              <a:t>сылка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+mj-lt"/>
              </a:rPr>
              <a:t>https://github.com/AlexandreZaytsev/restAPI-ProxWay-PACS</a:t>
            </a:r>
          </a:p>
          <a:p>
            <a:r>
              <a:rPr lang="ru-RU" sz="1200" dirty="0">
                <a:solidFill>
                  <a:schemeClr val="bg1"/>
                </a:solidFill>
                <a:latin typeface="+mj-lt"/>
              </a:rPr>
              <a:t>Лицензия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: MIT (as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is ‘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как есть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’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без поддержки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)</a:t>
            </a:r>
            <a:endParaRPr lang="ru-RU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C075B71-C8CF-4E35-884D-AAC47D11384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353810" y="177520"/>
            <a:ext cx="3394654" cy="378006"/>
          </a:xfrm>
        </p:spPr>
        <p:txBody>
          <a:bodyPr/>
          <a:lstStyle/>
          <a:p>
            <a:r>
              <a:rPr lang="ru-RU" dirty="0"/>
              <a:t>Благодарности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B49EFF-B4C3-44A5-9614-D935037D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556" y="51470"/>
            <a:ext cx="3168352" cy="4988800"/>
          </a:xfrm>
        </p:spPr>
        <p:txBody>
          <a:bodyPr/>
          <a:lstStyle/>
          <a:p>
            <a:r>
              <a:rPr lang="ru-RU" sz="2400" dirty="0"/>
              <a:t>Итоги</a:t>
            </a:r>
          </a:p>
          <a:p>
            <a:r>
              <a:rPr lang="ru-RU" sz="1200" dirty="0"/>
              <a:t>Оборудование</a:t>
            </a:r>
            <a:r>
              <a:rPr lang="en-US" sz="1200" dirty="0"/>
              <a:t> </a:t>
            </a:r>
            <a:r>
              <a:rPr lang="en-US" sz="1200" dirty="0" err="1"/>
              <a:t>ProxWay</a:t>
            </a:r>
            <a:r>
              <a:rPr lang="en-US" sz="1200" dirty="0"/>
              <a:t>/</a:t>
            </a:r>
            <a:r>
              <a:rPr lang="ru-RU" sz="1200" dirty="0"/>
              <a:t>ГК </a:t>
            </a:r>
            <a:r>
              <a:rPr lang="ru-RU" sz="1200" dirty="0" err="1"/>
              <a:t>Эликс</a:t>
            </a:r>
            <a:endParaRPr lang="en-US" sz="1200" dirty="0"/>
          </a:p>
          <a:p>
            <a:r>
              <a:rPr lang="ru-RU" sz="1200" dirty="0"/>
              <a:t>Контроллер </a:t>
            </a:r>
            <a:r>
              <a:rPr lang="en-US" sz="1200" dirty="0"/>
              <a:t>PW-400v3 AC</a:t>
            </a:r>
          </a:p>
          <a:p>
            <a:r>
              <a:rPr lang="ru-RU" sz="1200" dirty="0"/>
              <a:t>Считыватели </a:t>
            </a:r>
            <a:r>
              <a:rPr lang="en-US" sz="1200" dirty="0"/>
              <a:t>PW-Mini Multi BLE</a:t>
            </a:r>
            <a:endParaRPr lang="ru-RU" sz="1200" dirty="0"/>
          </a:p>
          <a:p>
            <a:r>
              <a:rPr lang="ru-RU" sz="1200" dirty="0"/>
              <a:t>Программное обеспечение</a:t>
            </a:r>
            <a:r>
              <a:rPr lang="en-US" sz="1200" dirty="0"/>
              <a:t> </a:t>
            </a:r>
            <a:r>
              <a:rPr lang="en-US" sz="1200" dirty="0" err="1"/>
              <a:t>ProxWay</a:t>
            </a:r>
            <a:r>
              <a:rPr lang="en-US" sz="1200" dirty="0"/>
              <a:t>-IP (7055)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/>
              <a:t>Закупка и монтаж</a:t>
            </a:r>
          </a:p>
          <a:p>
            <a:r>
              <a:rPr lang="ru-RU" sz="1200" dirty="0"/>
              <a:t>Дилер -ООО Центр Безопасности (Москва)</a:t>
            </a:r>
          </a:p>
          <a:p>
            <a:r>
              <a:rPr lang="ru-RU" sz="1200" dirty="0"/>
              <a:t>Техподдержка ГК </a:t>
            </a:r>
            <a:r>
              <a:rPr lang="ru-RU" sz="1200" dirty="0" err="1"/>
              <a:t>Эликс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/>
              <a:t>Внедрение и интеграция – РПК  </a:t>
            </a:r>
          </a:p>
          <a:p>
            <a:r>
              <a:rPr lang="ru-RU" sz="1200" dirty="0"/>
              <a:t>1 (одна) неделя</a:t>
            </a:r>
          </a:p>
          <a:p>
            <a:r>
              <a:rPr lang="en-US" sz="1200" dirty="0" err="1"/>
              <a:t>ps</a:t>
            </a:r>
            <a:r>
              <a:rPr lang="en-US" sz="1200" dirty="0"/>
              <a:t>:</a:t>
            </a:r>
          </a:p>
          <a:p>
            <a:r>
              <a:rPr lang="ru-RU" sz="1200" dirty="0"/>
              <a:t>- Проход по любым носителям которые распознает мульти считыватель – очень удобно</a:t>
            </a:r>
          </a:p>
          <a:p>
            <a:r>
              <a:rPr lang="ru-RU" sz="1200" dirty="0"/>
              <a:t>*мобильные метки </a:t>
            </a:r>
            <a:r>
              <a:rPr lang="en-US" sz="1200" dirty="0"/>
              <a:t>‘</a:t>
            </a:r>
            <a:r>
              <a:rPr lang="ru-RU" sz="1200" dirty="0"/>
              <a:t>не пошли</a:t>
            </a:r>
            <a:r>
              <a:rPr lang="en-US" sz="1200" dirty="0"/>
              <a:t>’</a:t>
            </a:r>
            <a:r>
              <a:rPr lang="ru-RU" sz="1200" dirty="0"/>
              <a:t> </a:t>
            </a:r>
            <a:r>
              <a:rPr lang="en-US" sz="1200" dirty="0"/>
              <a:t>Android &amp; IOS – </a:t>
            </a:r>
            <a:r>
              <a:rPr lang="ru-RU" sz="1200" dirty="0"/>
              <a:t>очень много движений )) но возможно… со временем.. )) </a:t>
            </a:r>
          </a:p>
          <a:p>
            <a:r>
              <a:rPr lang="ru-RU" sz="1200" dirty="0"/>
              <a:t>- Думаем интегрироваться с платежными сервисами в целях </a:t>
            </a:r>
            <a:r>
              <a:rPr lang="en-US" sz="1200" dirty="0"/>
              <a:t>on-line </a:t>
            </a:r>
            <a:r>
              <a:rPr lang="ru-RU" sz="1200" dirty="0"/>
              <a:t>поощрения сотрудников за работу во внеурочное время в случае прохода по платежным картам ))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73D837-E19D-44B7-B542-311E0E4977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072" y="555525"/>
            <a:ext cx="3393392" cy="4484745"/>
          </a:xfrm>
        </p:spPr>
        <p:txBody>
          <a:bodyPr/>
          <a:lstStyle/>
          <a:p>
            <a:r>
              <a:rPr lang="ru-RU" dirty="0"/>
              <a:t>Компании ООО Центр Безопасности – уложились в два дня после оплаты, все сделали красиво и аккуратно.</a:t>
            </a:r>
          </a:p>
          <a:p>
            <a:endParaRPr lang="ru-RU" dirty="0"/>
          </a:p>
          <a:p>
            <a:r>
              <a:rPr lang="ru-RU" dirty="0"/>
              <a:t>ГК </a:t>
            </a:r>
            <a:r>
              <a:rPr lang="ru-RU" dirty="0" err="1"/>
              <a:t>Эликс</a:t>
            </a:r>
            <a:r>
              <a:rPr lang="ru-RU" dirty="0"/>
              <a:t> – за оборудование и техподдержку </a:t>
            </a:r>
          </a:p>
        </p:txBody>
      </p:sp>
    </p:spTree>
    <p:extLst>
      <p:ext uri="{BB962C8B-B14F-4D97-AF65-F5344CB8AC3E}">
        <p14:creationId xmlns:p14="http://schemas.microsoft.com/office/powerpoint/2010/main" val="193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146B178-E34B-476C-8ED8-D7722C1A6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8064" y="3795886"/>
            <a:ext cx="3528392" cy="1152128"/>
          </a:xfrm>
        </p:spPr>
        <p:txBody>
          <a:bodyPr/>
          <a:lstStyle/>
          <a:p>
            <a:r>
              <a:rPr lang="ru-RU" sz="1200" dirty="0"/>
              <a:t>АО РУССКАЯ ПРОМЫШЛЕННАЯ КОМПАНИЯ</a:t>
            </a:r>
          </a:p>
          <a:p>
            <a:r>
              <a:rPr lang="ru-RU" sz="1200" dirty="0"/>
              <a:t>105120, Москва, 3-й </a:t>
            </a:r>
            <a:r>
              <a:rPr lang="ru-RU" sz="1200" dirty="0" err="1"/>
              <a:t>Сыромятнический</a:t>
            </a:r>
            <a:r>
              <a:rPr lang="ru-RU" sz="1200" dirty="0"/>
              <a:t> пер д 3/9 </a:t>
            </a:r>
            <a:r>
              <a:rPr lang="ru-RU" sz="1200" dirty="0" err="1"/>
              <a:t>стр</a:t>
            </a:r>
            <a:r>
              <a:rPr lang="ru-RU" sz="1200" dirty="0"/>
              <a:t> 1</a:t>
            </a:r>
          </a:p>
          <a:p>
            <a:r>
              <a:rPr lang="ru-RU" sz="1200" dirty="0"/>
              <a:t>https://cad.ru,  https://cadacademy.ru</a:t>
            </a:r>
          </a:p>
          <a:p>
            <a:r>
              <a:rPr lang="ru-RU" sz="1200" dirty="0"/>
              <a:t>Разработчик</a:t>
            </a:r>
            <a:r>
              <a:rPr lang="en-US" sz="1200" dirty="0"/>
              <a:t>: </a:t>
            </a:r>
            <a:r>
              <a:rPr lang="ru-RU" sz="1200" dirty="0"/>
              <a:t>Зайцев Александр</a:t>
            </a:r>
            <a:r>
              <a:rPr lang="en-US" sz="1200" dirty="0"/>
              <a:t> </a:t>
            </a:r>
          </a:p>
          <a:p>
            <a:r>
              <a:rPr lang="ru-RU" sz="1200" dirty="0"/>
              <a:t>zaytsev@cad.ru</a:t>
            </a:r>
          </a:p>
        </p:txBody>
      </p:sp>
    </p:spTree>
    <p:extLst>
      <p:ext uri="{BB962C8B-B14F-4D97-AF65-F5344CB8AC3E}">
        <p14:creationId xmlns:p14="http://schemas.microsoft.com/office/powerpoint/2010/main" val="220493940"/>
      </p:ext>
    </p:extLst>
  </p:cSld>
  <p:clrMapOvr>
    <a:masterClrMapping/>
  </p:clrMapOvr>
</p:sld>
</file>

<file path=ppt/theme/theme1.xml><?xml version="1.0" encoding="utf-8"?>
<a:theme xmlns:a="http://schemas.openxmlformats.org/drawingml/2006/main" name="РПК SW">
  <a:themeElements>
    <a:clrScheme name="РПК SW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548DD4"/>
      </a:accent1>
      <a:accent2>
        <a:srgbClr val="8DB3E2"/>
      </a:accent2>
      <a:accent3>
        <a:srgbClr val="548DD4"/>
      </a:accent3>
      <a:accent4>
        <a:srgbClr val="DBE5F1"/>
      </a:accent4>
      <a:accent5>
        <a:srgbClr val="B8CCE4"/>
      </a:accent5>
      <a:accent6>
        <a:srgbClr val="95B3D7"/>
      </a:accent6>
      <a:hlink>
        <a:srgbClr val="0000FF"/>
      </a:hlink>
      <a:folHlink>
        <a:srgbClr val="800080"/>
      </a:folHlink>
    </a:clrScheme>
    <a:fontScheme name="РПК SW">
      <a:majorFont>
        <a:latin typeface="Bahnschrift SemiLight SemiConde"/>
        <a:ea typeface=""/>
        <a:cs typeface=""/>
      </a:majorFont>
      <a:minorFont>
        <a:latin typeface="Bahnschrif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недрение СКУД ProxWay.pptx" id="{27E53AFC-0F8D-4EC9-9DEC-E58894C488DF}" vid="{5CBCB2EE-879F-4D31-96DF-ADD81CB6BE9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Внедрение СКУД ProxWay</Template>
  <TotalTime>332</TotalTime>
  <Words>596</Words>
  <Application>Microsoft Office PowerPoint</Application>
  <PresentationFormat>Экран (16:9)</PresentationFormat>
  <Paragraphs>90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Bahnschrift Light</vt:lpstr>
      <vt:lpstr>Bahnschrift Light SemiCondensed</vt:lpstr>
      <vt:lpstr>Bahnschrift SemiLight SemiConde</vt:lpstr>
      <vt:lpstr>Calibri</vt:lpstr>
      <vt:lpstr>ui-monospace</vt:lpstr>
      <vt:lpstr>РПК SW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zaytsev</dc:creator>
  <cp:lastModifiedBy>zaytsev</cp:lastModifiedBy>
  <cp:revision>66</cp:revision>
  <dcterms:created xsi:type="dcterms:W3CDTF">2021-10-09T06:48:54Z</dcterms:created>
  <dcterms:modified xsi:type="dcterms:W3CDTF">2021-10-09T12:21:41Z</dcterms:modified>
</cp:coreProperties>
</file>