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124C-EB9D-4270-38C6-2AED5326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F2566A-E7BE-909D-6F8F-9658E4B4C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CA09BF-0645-AE7A-305B-FCCCD22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3F7A3-AAD1-7C95-2AF9-4B4F121C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543ED4-589E-237E-813C-122971F6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0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8F2BE-0BF0-0704-6E29-57A8BF56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7EC2EF-3DB3-9493-69F8-0F3A15C52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3F970-6FBF-6F1E-DEEE-10F106E5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132C1-D32C-0959-7147-BCE7EEFB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9098E-310E-A204-878D-4B67F878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7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2089DE-B8F0-8B78-3491-DB7FFC02F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9DD8EA-B5D0-BFE9-3B53-A1A05303E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D18B5-5BAB-8671-64FC-A8AD7DB3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C2B76-27EF-2C96-8ACD-F98EB8F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F4E98-4698-F9ED-6C49-CB7C9C0F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95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80E0-0604-3B3D-5D2B-8E4DE397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7656F-F5F6-40E0-9F2A-A369271E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DB8FD5-2221-6489-89A2-C640D444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358FE3-E63D-844B-7EA4-BAA96CFD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57FD5-F1FC-4BBB-0F3D-C9D20DD9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0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F50F1-0918-B8D2-A1B5-6C593EB8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39862B-5BEB-9AB4-09C9-B7CD8106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9EB9-AEB2-D9AE-66AD-9B058843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E1B100-D4E4-68D6-FAA0-950D2F6C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66BAF2-8143-DA9C-A3B4-457B3863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70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BB3E8-F111-AC68-1640-096455F9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3413A-82A3-BFE7-4917-987E96E05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CA8878-9E59-46E1-E227-2CC5AA4F9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C0A923-1CDB-F257-4D8B-8C91893C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9C4CF8-E2BB-3C52-695B-1CC75F3F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182169-0D0B-8012-3E25-6D00903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87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E3D21-F0B4-D55C-E60B-903DFE6C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5EB8FE-BF70-82CD-1006-3D094F21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E09B99-386C-13C1-09CE-178575615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50CB5D-8D89-3CB2-13D1-7ED248DCE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DE1F23-3EC8-6951-A0F6-DE63DDE2B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D850FF-D4FC-C09F-E99A-D497491F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AED59E-C6D0-19EC-A81C-F5A50A0D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9DDF37-55C5-452C-80BA-376D499E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3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C59EC-375B-DD11-980D-19FA9ECA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90B2DF-C132-788F-4614-7CBFB815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50D9AB-BD8F-27E4-1FA1-2DC08F7F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BC7619-FE3D-CE85-56C1-9BF27A93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97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FD0E1B-C993-F633-53DA-D0EB8774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932D9F-FCFB-80E4-C5B1-3C7BC94F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17FB72-9969-3821-B26B-38C053CC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03A2A-9F6B-EA33-6768-629F4292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FD206-406F-6CF3-5BB6-A156479F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FDB66D-56C7-96F9-0662-151FDACD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0B7F61-23A3-493C-1FB3-3F288725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8777E2-CF93-6B04-2C1B-BBAA00D2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6A9BAC-6165-BF3B-0145-06173423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84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1AAEE-62A2-4112-CE60-5538B46B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5DF883-924D-6760-2255-8FAE6853C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2C11EB-E370-AC7D-5932-443A52043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0E5B7C-81E7-997D-2593-0161E6AC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AE6EBD-A632-1736-1B9F-1657AC31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2A491-0A42-D358-7265-9276FD9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22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6CEE91-027F-F3A4-7148-07CBD72A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1821CF-048E-4B05-BBB2-DB6DF5B4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D30C4-4CA5-3B72-AAB3-97BFD1CB9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160D-1602-4F33-A88D-41DFA073F97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58B675-45F4-02E7-1A6A-D01974D65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3DCA2F-1801-E4A0-47A5-44CABA52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54B5-4C98-433F-82F8-5D91378E7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6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DB8FF-331D-FC83-A96E-80A7BAE4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6176"/>
            <a:ext cx="9144000" cy="2387600"/>
          </a:xfrm>
        </p:spPr>
        <p:txBody>
          <a:bodyPr/>
          <a:lstStyle/>
          <a:p>
            <a:r>
              <a:rPr lang="pt-BR" dirty="0" err="1">
                <a:latin typeface="Shonar Bangla" panose="02020603050405020304" pitchFamily="18" charset="0"/>
                <a:cs typeface="Shonar Bangla" panose="02020603050405020304" pitchFamily="18" charset="0"/>
              </a:rPr>
              <a:t>Flexbox</a:t>
            </a:r>
            <a:r>
              <a:rPr lang="pt-BR" dirty="0">
                <a:latin typeface="Shonar Bangla" panose="02020603050405020304" pitchFamily="18" charset="0"/>
                <a:cs typeface="Shonar Bangla" panose="02020603050405020304" pitchFamily="18" charset="0"/>
              </a:rPr>
              <a:t> e @Mediaquery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BFD26A-EC28-E5B9-CB41-78ABA7904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374151"/>
                </a:solidFill>
                <a:latin typeface="Söhne"/>
              </a:rPr>
              <a:t>O que são essas propriedades e como aplicar? 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03FD5A-EC37-6969-782B-EF304E9B8D43}"/>
              </a:ext>
            </a:extLst>
          </p:cNvPr>
          <p:cNvSpPr/>
          <p:nvPr/>
        </p:nvSpPr>
        <p:spPr>
          <a:xfrm>
            <a:off x="152400" y="123825"/>
            <a:ext cx="1638300" cy="147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989DE0-CD2C-D47A-3AAE-1ED417BF39D6}"/>
              </a:ext>
            </a:extLst>
          </p:cNvPr>
          <p:cNvSpPr/>
          <p:nvPr/>
        </p:nvSpPr>
        <p:spPr>
          <a:xfrm>
            <a:off x="2028825" y="123825"/>
            <a:ext cx="1638300" cy="35242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91743C5-6ABC-4C0E-C5DF-324FABE0A340}"/>
              </a:ext>
            </a:extLst>
          </p:cNvPr>
          <p:cNvSpPr/>
          <p:nvPr/>
        </p:nvSpPr>
        <p:spPr>
          <a:xfrm>
            <a:off x="2028825" y="674688"/>
            <a:ext cx="800100" cy="352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428DFA-92AA-CA40-19D6-C2A9502B7E6B}"/>
              </a:ext>
            </a:extLst>
          </p:cNvPr>
          <p:cNvSpPr/>
          <p:nvPr/>
        </p:nvSpPr>
        <p:spPr>
          <a:xfrm>
            <a:off x="2028825" y="1225552"/>
            <a:ext cx="1638300" cy="35242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593CC33-E2DD-3FE5-539B-B6A1166D6E12}"/>
              </a:ext>
            </a:extLst>
          </p:cNvPr>
          <p:cNvSpPr/>
          <p:nvPr/>
        </p:nvSpPr>
        <p:spPr>
          <a:xfrm>
            <a:off x="3905250" y="112713"/>
            <a:ext cx="600075" cy="363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CA3EC75-19E1-D35C-3ECB-5B2DFED34ED3}"/>
              </a:ext>
            </a:extLst>
          </p:cNvPr>
          <p:cNvSpPr/>
          <p:nvPr/>
        </p:nvSpPr>
        <p:spPr>
          <a:xfrm>
            <a:off x="3905250" y="663576"/>
            <a:ext cx="600075" cy="363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4E993A4-474C-7A3B-F326-3309CD8F9A09}"/>
              </a:ext>
            </a:extLst>
          </p:cNvPr>
          <p:cNvSpPr/>
          <p:nvPr/>
        </p:nvSpPr>
        <p:spPr>
          <a:xfrm>
            <a:off x="3905250" y="1214440"/>
            <a:ext cx="600075" cy="363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777DF09-E4C6-269F-81F0-7167962D6A17}"/>
              </a:ext>
            </a:extLst>
          </p:cNvPr>
          <p:cNvSpPr/>
          <p:nvPr/>
        </p:nvSpPr>
        <p:spPr>
          <a:xfrm>
            <a:off x="4591050" y="112713"/>
            <a:ext cx="600075" cy="363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2CCCFCE-6015-127F-FA4C-7327E5380CA3}"/>
              </a:ext>
            </a:extLst>
          </p:cNvPr>
          <p:cNvSpPr/>
          <p:nvPr/>
        </p:nvSpPr>
        <p:spPr>
          <a:xfrm>
            <a:off x="4591050" y="663576"/>
            <a:ext cx="600075" cy="363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5ACC639-7236-44D4-C824-6DCA3DE4AC02}"/>
              </a:ext>
            </a:extLst>
          </p:cNvPr>
          <p:cNvSpPr/>
          <p:nvPr/>
        </p:nvSpPr>
        <p:spPr>
          <a:xfrm>
            <a:off x="4591050" y="1214440"/>
            <a:ext cx="600075" cy="363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06A4858-ADFF-AD34-A45E-ADE6E638C07E}"/>
              </a:ext>
            </a:extLst>
          </p:cNvPr>
          <p:cNvSpPr/>
          <p:nvPr/>
        </p:nvSpPr>
        <p:spPr>
          <a:xfrm>
            <a:off x="5276850" y="112713"/>
            <a:ext cx="600075" cy="363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9A4A55B-A17B-452F-C53E-08A4D451F1E2}"/>
              </a:ext>
            </a:extLst>
          </p:cNvPr>
          <p:cNvSpPr/>
          <p:nvPr/>
        </p:nvSpPr>
        <p:spPr>
          <a:xfrm>
            <a:off x="5276850" y="663576"/>
            <a:ext cx="600075" cy="363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3C64C3E-4568-5EB1-8F69-B6344A156D60}"/>
              </a:ext>
            </a:extLst>
          </p:cNvPr>
          <p:cNvSpPr/>
          <p:nvPr/>
        </p:nvSpPr>
        <p:spPr>
          <a:xfrm>
            <a:off x="5276850" y="1214440"/>
            <a:ext cx="600075" cy="363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AE1CEBD-CD6F-4E0A-3BB8-24FBD7EF5E9C}"/>
              </a:ext>
            </a:extLst>
          </p:cNvPr>
          <p:cNvSpPr/>
          <p:nvPr/>
        </p:nvSpPr>
        <p:spPr>
          <a:xfrm>
            <a:off x="5962650" y="123825"/>
            <a:ext cx="2424116" cy="1476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806E206-BC0E-29D0-9603-9F4AD657A007}"/>
              </a:ext>
            </a:extLst>
          </p:cNvPr>
          <p:cNvSpPr/>
          <p:nvPr/>
        </p:nvSpPr>
        <p:spPr>
          <a:xfrm>
            <a:off x="8558218" y="674688"/>
            <a:ext cx="1638300" cy="35242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EA55846-7958-9F75-77E5-160488E6A716}"/>
              </a:ext>
            </a:extLst>
          </p:cNvPr>
          <p:cNvSpPr/>
          <p:nvPr/>
        </p:nvSpPr>
        <p:spPr>
          <a:xfrm>
            <a:off x="8558218" y="1225552"/>
            <a:ext cx="1638300" cy="3524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4FF065D-A62E-2CDD-B341-ADF09A961254}"/>
              </a:ext>
            </a:extLst>
          </p:cNvPr>
          <p:cNvSpPr/>
          <p:nvPr/>
        </p:nvSpPr>
        <p:spPr>
          <a:xfrm>
            <a:off x="10401300" y="112713"/>
            <a:ext cx="1638300" cy="14763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88AC6BD-274C-DAD4-D65F-3DB1C1478785}"/>
              </a:ext>
            </a:extLst>
          </p:cNvPr>
          <p:cNvSpPr/>
          <p:nvPr/>
        </p:nvSpPr>
        <p:spPr>
          <a:xfrm>
            <a:off x="2900363" y="674688"/>
            <a:ext cx="800100" cy="352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969E3C66-3DA7-B849-87BE-7B10193B4C5C}"/>
              </a:ext>
            </a:extLst>
          </p:cNvPr>
          <p:cNvSpPr/>
          <p:nvPr/>
        </p:nvSpPr>
        <p:spPr>
          <a:xfrm>
            <a:off x="8558214" y="123825"/>
            <a:ext cx="800100" cy="352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30ED50F-DF98-BDF2-C584-F00180AC0B83}"/>
              </a:ext>
            </a:extLst>
          </p:cNvPr>
          <p:cNvSpPr/>
          <p:nvPr/>
        </p:nvSpPr>
        <p:spPr>
          <a:xfrm>
            <a:off x="9429752" y="123825"/>
            <a:ext cx="766766" cy="3524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4AC70491-83F8-3AC2-A764-15D383347812}"/>
              </a:ext>
            </a:extLst>
          </p:cNvPr>
          <p:cNvSpPr/>
          <p:nvPr/>
        </p:nvSpPr>
        <p:spPr>
          <a:xfrm>
            <a:off x="-123825" y="5381625"/>
            <a:ext cx="12401549" cy="14763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4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6BFDD-CBDC-F0E7-4861-67C926C3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honar Bangla" panose="02020603050405020304" pitchFamily="18" charset="0"/>
                <a:cs typeface="Shonar Bangla" panose="02020603050405020304" pitchFamily="18" charset="0"/>
              </a:rPr>
              <a:t>O que é </a:t>
            </a:r>
            <a:r>
              <a:rPr lang="pt-BR" dirty="0" err="1">
                <a:latin typeface="Shonar Bangla" panose="02020603050405020304" pitchFamily="18" charset="0"/>
                <a:cs typeface="Shonar Bangla" panose="02020603050405020304" pitchFamily="18" charset="0"/>
              </a:rPr>
              <a:t>Flexbox</a:t>
            </a:r>
            <a:r>
              <a:rPr lang="pt-BR" dirty="0">
                <a:latin typeface="Shonar Bangla" panose="02020603050405020304" pitchFamily="18" charset="0"/>
                <a:cs typeface="Shonar Bangla" panose="02020603050405020304" pitchFamily="18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A570A-A16C-DDCA-544B-E7E6A8CFB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Flexbox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um modelo de layout em CSS que permite organizar elementos de forma flexível e responsiva dentro de um container. Ele oferece propriedades para controle de alinhamento, dimensionamento e ordem dos elementos, facilitando a criação de layouts dinâmicos que se adaptam a diferentes dispositivos e tamanhos de tela.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B320A7-165F-211A-4537-55E1B314EDC3}"/>
              </a:ext>
            </a:extLst>
          </p:cNvPr>
          <p:cNvSpPr/>
          <p:nvPr/>
        </p:nvSpPr>
        <p:spPr>
          <a:xfrm>
            <a:off x="-123825" y="-57151"/>
            <a:ext cx="12401549" cy="4222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497E3D-1DF3-EB06-F75B-DE339F38E822}"/>
              </a:ext>
            </a:extLst>
          </p:cNvPr>
          <p:cNvSpPr/>
          <p:nvPr/>
        </p:nvSpPr>
        <p:spPr>
          <a:xfrm>
            <a:off x="-123825" y="6176963"/>
            <a:ext cx="12401549" cy="68103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15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0A256-4D7C-CD5C-29A1-894C0082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honar Bangla" panose="02020603050405020304" pitchFamily="18" charset="0"/>
                <a:cs typeface="Shonar Bangla" panose="02020603050405020304" pitchFamily="18" charset="0"/>
              </a:rPr>
              <a:t>Como funciona o </a:t>
            </a:r>
            <a:r>
              <a:rPr lang="pt-BR" dirty="0" err="1">
                <a:latin typeface="Shonar Bangla" panose="02020603050405020304" pitchFamily="18" charset="0"/>
                <a:cs typeface="Shonar Bangla" panose="02020603050405020304" pitchFamily="18" charset="0"/>
              </a:rPr>
              <a:t>flexbox</a:t>
            </a:r>
            <a:endParaRPr lang="pt-BR" dirty="0">
              <a:latin typeface="Shonar Bangla" panose="02020603050405020304" pitchFamily="18" charset="0"/>
              <a:cs typeface="Shonar Bangla" panose="02020603050405020304" pitchFamily="18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F0F3555-78FC-9D59-DB61-A219B03E32E0}"/>
              </a:ext>
            </a:extLst>
          </p:cNvPr>
          <p:cNvGrpSpPr/>
          <p:nvPr/>
        </p:nvGrpSpPr>
        <p:grpSpPr>
          <a:xfrm>
            <a:off x="3700125" y="1690688"/>
            <a:ext cx="4629150" cy="4343400"/>
            <a:chOff x="838200" y="1828800"/>
            <a:chExt cx="4629150" cy="434340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0194CCE-16B0-889F-7054-095FBBF689DA}"/>
                </a:ext>
              </a:extLst>
            </p:cNvPr>
            <p:cNvGrpSpPr/>
            <p:nvPr/>
          </p:nvGrpSpPr>
          <p:grpSpPr>
            <a:xfrm>
              <a:off x="838200" y="1828800"/>
              <a:ext cx="4629150" cy="4343400"/>
              <a:chOff x="1266826" y="1990725"/>
              <a:chExt cx="4629150" cy="4343400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3AFFA3FA-0D9B-FD15-2F7F-32259E024E24}"/>
                  </a:ext>
                </a:extLst>
              </p:cNvPr>
              <p:cNvSpPr/>
              <p:nvPr/>
            </p:nvSpPr>
            <p:spPr>
              <a:xfrm>
                <a:off x="1266826" y="1990725"/>
                <a:ext cx="4629150" cy="4343400"/>
              </a:xfrm>
              <a:prstGeom prst="roundRect">
                <a:avLst>
                  <a:gd name="adj" fmla="val 1097"/>
                </a:avLst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879FE48F-B6BA-B595-5DC7-9A2A5C983F87}"/>
                  </a:ext>
                </a:extLst>
              </p:cNvPr>
              <p:cNvSpPr/>
              <p:nvPr/>
            </p:nvSpPr>
            <p:spPr>
              <a:xfrm>
                <a:off x="1352550" y="2057400"/>
                <a:ext cx="4457700" cy="447675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3266C64-84A3-7283-66F8-2308A6F4FBB4}"/>
                  </a:ext>
                </a:extLst>
              </p:cNvPr>
              <p:cNvSpPr/>
              <p:nvPr/>
            </p:nvSpPr>
            <p:spPr>
              <a:xfrm>
                <a:off x="1345409" y="2652712"/>
                <a:ext cx="2151061" cy="1824038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1055E52E-62BA-2E37-E3A6-BEC061201B95}"/>
                  </a:ext>
                </a:extLst>
              </p:cNvPr>
              <p:cNvSpPr/>
              <p:nvPr/>
            </p:nvSpPr>
            <p:spPr>
              <a:xfrm>
                <a:off x="3659189" y="2652712"/>
                <a:ext cx="2151061" cy="1824038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40FC7460-8BE2-354D-3508-A5DCD739DD8D}"/>
                  </a:ext>
                </a:extLst>
              </p:cNvPr>
              <p:cNvSpPr/>
              <p:nvPr/>
            </p:nvSpPr>
            <p:spPr>
              <a:xfrm>
                <a:off x="1352551" y="4624387"/>
                <a:ext cx="990600" cy="5715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D49534E-4413-4226-5109-FD6971AC0E6E}"/>
                  </a:ext>
                </a:extLst>
              </p:cNvPr>
              <p:cNvSpPr/>
              <p:nvPr/>
            </p:nvSpPr>
            <p:spPr>
              <a:xfrm>
                <a:off x="2505870" y="4624387"/>
                <a:ext cx="990600" cy="5715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E415ABB-4C8A-EE11-8BA0-56951AB86A10}"/>
                  </a:ext>
                </a:extLst>
              </p:cNvPr>
              <p:cNvSpPr/>
              <p:nvPr/>
            </p:nvSpPr>
            <p:spPr>
              <a:xfrm>
                <a:off x="3659189" y="4624387"/>
                <a:ext cx="990600" cy="5715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C84AF3F-9D70-1242-DA33-E45E7FE576C8}"/>
                  </a:ext>
                </a:extLst>
              </p:cNvPr>
              <p:cNvSpPr/>
              <p:nvPr/>
            </p:nvSpPr>
            <p:spPr>
              <a:xfrm>
                <a:off x="4812507" y="4624387"/>
                <a:ext cx="990600" cy="5715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F40C8B-9DC5-A938-A83C-D54DEE804CB5}"/>
                  </a:ext>
                </a:extLst>
              </p:cNvPr>
              <p:cNvSpPr/>
              <p:nvPr/>
            </p:nvSpPr>
            <p:spPr>
              <a:xfrm>
                <a:off x="1352550" y="5343524"/>
                <a:ext cx="4457700" cy="8763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ED03564-1DD9-47A5-48C5-B71377C25722}"/>
                  </a:ext>
                </a:extLst>
              </p:cNvPr>
              <p:cNvSpPr/>
              <p:nvPr/>
            </p:nvSpPr>
            <p:spPr>
              <a:xfrm>
                <a:off x="1433910" y="2714624"/>
                <a:ext cx="1880790" cy="1809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B27D5BA-2187-D1A7-632D-52DE8912EA0B}"/>
                  </a:ext>
                </a:extLst>
              </p:cNvPr>
              <p:cNvSpPr/>
              <p:nvPr/>
            </p:nvSpPr>
            <p:spPr>
              <a:xfrm>
                <a:off x="1433910" y="3000372"/>
                <a:ext cx="652065" cy="10572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005F314-51C3-B1AE-C591-20DF4349EC64}"/>
                  </a:ext>
                </a:extLst>
              </p:cNvPr>
              <p:cNvSpPr/>
              <p:nvPr/>
            </p:nvSpPr>
            <p:spPr>
              <a:xfrm>
                <a:off x="2174476" y="3000372"/>
                <a:ext cx="1140224" cy="10572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9B5C5D58-C223-CBF5-C4B3-6265A3687366}"/>
                  </a:ext>
                </a:extLst>
              </p:cNvPr>
              <p:cNvSpPr/>
              <p:nvPr/>
            </p:nvSpPr>
            <p:spPr>
              <a:xfrm>
                <a:off x="3805635" y="2714624"/>
                <a:ext cx="1880790" cy="1809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A51FE41-7A3B-F793-B946-DF4D587F0D11}"/>
                  </a:ext>
                </a:extLst>
              </p:cNvPr>
              <p:cNvSpPr/>
              <p:nvPr/>
            </p:nvSpPr>
            <p:spPr>
              <a:xfrm>
                <a:off x="3805635" y="3000372"/>
                <a:ext cx="1880790" cy="5334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E798AC9A-A55E-4F6A-120F-7865D3A0D328}"/>
                  </a:ext>
                </a:extLst>
              </p:cNvPr>
              <p:cNvSpPr/>
              <p:nvPr/>
            </p:nvSpPr>
            <p:spPr>
              <a:xfrm>
                <a:off x="3805635" y="3638547"/>
                <a:ext cx="1880790" cy="5334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639550A-C694-8D0A-92C7-EAED20A1DD85}"/>
                  </a:ext>
                </a:extLst>
              </p:cNvPr>
              <p:cNvSpPr/>
              <p:nvPr/>
            </p:nvSpPr>
            <p:spPr>
              <a:xfrm>
                <a:off x="1433910" y="4171950"/>
                <a:ext cx="1880790" cy="1809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7D6E897-43FC-82AA-EF32-A2934E85A766}"/>
                </a:ext>
              </a:extLst>
            </p:cNvPr>
            <p:cNvSpPr/>
            <p:nvPr/>
          </p:nvSpPr>
          <p:spPr>
            <a:xfrm>
              <a:off x="1051918" y="1952625"/>
              <a:ext cx="414932" cy="3428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4343154-4CAC-4D98-B805-14EAFF83F7E6}"/>
                </a:ext>
              </a:extLst>
            </p:cNvPr>
            <p:cNvSpPr/>
            <p:nvPr/>
          </p:nvSpPr>
          <p:spPr>
            <a:xfrm>
              <a:off x="2368549" y="2187177"/>
              <a:ext cx="414932" cy="1083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D36A9FD-6313-25EF-EAE6-5E1048BE8C29}"/>
                </a:ext>
              </a:extLst>
            </p:cNvPr>
            <p:cNvSpPr/>
            <p:nvPr/>
          </p:nvSpPr>
          <p:spPr>
            <a:xfrm>
              <a:off x="2923307" y="2187177"/>
              <a:ext cx="414932" cy="1083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B92701D-2629-D29B-8FCA-C333D43ED99E}"/>
                </a:ext>
              </a:extLst>
            </p:cNvPr>
            <p:cNvSpPr/>
            <p:nvPr/>
          </p:nvSpPr>
          <p:spPr>
            <a:xfrm>
              <a:off x="3478065" y="2187177"/>
              <a:ext cx="414932" cy="1083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8FD8CC9-8EFA-69B6-E3B1-577454EDC12C}"/>
                </a:ext>
              </a:extLst>
            </p:cNvPr>
            <p:cNvSpPr/>
            <p:nvPr/>
          </p:nvSpPr>
          <p:spPr>
            <a:xfrm>
              <a:off x="4032823" y="2187177"/>
              <a:ext cx="414932" cy="1083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207176F9-475D-9116-788E-109120F30D7B}"/>
                </a:ext>
              </a:extLst>
            </p:cNvPr>
            <p:cNvSpPr/>
            <p:nvPr/>
          </p:nvSpPr>
          <p:spPr>
            <a:xfrm>
              <a:off x="4559586" y="2095501"/>
              <a:ext cx="564864" cy="20002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F9BEF489-5201-CC87-23F4-530D54F0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891" y="2203351"/>
            <a:ext cx="3246146" cy="993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374151"/>
                </a:solidFill>
                <a:latin typeface="Söhne"/>
              </a:rPr>
              <a:t>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ontainer pai com 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display: Flex</a:t>
            </a:r>
            <a:endParaRPr lang="pt-BR" b="1" dirty="0"/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5B2F17F0-8B76-B20E-95A0-C451CEAC3EA1}"/>
              </a:ext>
            </a:extLst>
          </p:cNvPr>
          <p:cNvSpPr txBox="1">
            <a:spLocks/>
          </p:cNvSpPr>
          <p:nvPr/>
        </p:nvSpPr>
        <p:spPr>
          <a:xfrm>
            <a:off x="276558" y="1957389"/>
            <a:ext cx="2417864" cy="207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374151"/>
                </a:solidFill>
                <a:latin typeface="Söhne"/>
              </a:rPr>
              <a:t>Elementos que </a:t>
            </a:r>
            <a:r>
              <a:rPr lang="pt-BR" b="1" dirty="0">
                <a:solidFill>
                  <a:srgbClr val="374151"/>
                </a:solidFill>
                <a:latin typeface="Söhne"/>
              </a:rPr>
              <a:t>se agrupam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 conforme as propriedades do pai exigem</a:t>
            </a:r>
            <a:endParaRPr lang="pt-BR" dirty="0"/>
          </a:p>
        </p:txBody>
      </p:sp>
      <p:sp>
        <p:nvSpPr>
          <p:cNvPr id="43" name="Espaço Reservado para Conteúdo 2">
            <a:extLst>
              <a:ext uri="{FF2B5EF4-FFF2-40B4-BE49-F238E27FC236}">
                <a16:creationId xmlns:a16="http://schemas.microsoft.com/office/drawing/2014/main" id="{6A0E036C-363F-27A3-EBF1-86488602A8D9}"/>
              </a:ext>
            </a:extLst>
          </p:cNvPr>
          <p:cNvSpPr txBox="1">
            <a:spLocks/>
          </p:cNvSpPr>
          <p:nvPr/>
        </p:nvSpPr>
        <p:spPr>
          <a:xfrm>
            <a:off x="8805891" y="3679729"/>
            <a:ext cx="3246146" cy="136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374151"/>
                </a:solidFill>
                <a:latin typeface="Söhne"/>
              </a:rPr>
              <a:t>Este container também é </a:t>
            </a:r>
            <a:r>
              <a:rPr lang="pt-BR" b="1" dirty="0">
                <a:solidFill>
                  <a:srgbClr val="374151"/>
                </a:solidFill>
                <a:latin typeface="Söhne"/>
              </a:rPr>
              <a:t>display: Flex</a:t>
            </a:r>
            <a:endParaRPr lang="pt-BR" b="1" dirty="0"/>
          </a:p>
        </p:txBody>
      </p:sp>
      <p:sp>
        <p:nvSpPr>
          <p:cNvPr id="46" name="Espaço Reservado para Conteúdo 2">
            <a:extLst>
              <a:ext uri="{FF2B5EF4-FFF2-40B4-BE49-F238E27FC236}">
                <a16:creationId xmlns:a16="http://schemas.microsoft.com/office/drawing/2014/main" id="{6ACA6438-CC40-D78E-6B60-F56388C6FA29}"/>
              </a:ext>
            </a:extLst>
          </p:cNvPr>
          <p:cNvSpPr txBox="1">
            <a:spLocks/>
          </p:cNvSpPr>
          <p:nvPr/>
        </p:nvSpPr>
        <p:spPr>
          <a:xfrm>
            <a:off x="246664" y="4443412"/>
            <a:ext cx="2417864" cy="207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374151"/>
                </a:solidFill>
                <a:latin typeface="Söhne"/>
              </a:rPr>
              <a:t>Elementos filho 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de um container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flex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, filho de um container flex.</a:t>
            </a:r>
            <a:endParaRPr lang="pt-BR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FF34D6B6-E56A-C609-C60F-83CEA3DC39F5}"/>
              </a:ext>
            </a:extLst>
          </p:cNvPr>
          <p:cNvSpPr/>
          <p:nvPr/>
        </p:nvSpPr>
        <p:spPr>
          <a:xfrm rot="1868563">
            <a:off x="8250948" y="1765172"/>
            <a:ext cx="1137337" cy="236670"/>
          </a:xfrm>
          <a:custGeom>
            <a:avLst/>
            <a:gdLst>
              <a:gd name="connsiteX0" fmla="*/ 0 w 1878863"/>
              <a:gd name="connsiteY0" fmla="*/ 495381 h 495381"/>
              <a:gd name="connsiteX1" fmla="*/ 809625 w 1878863"/>
              <a:gd name="connsiteY1" fmla="*/ 114381 h 495381"/>
              <a:gd name="connsiteX2" fmla="*/ 1771650 w 1878863"/>
              <a:gd name="connsiteY2" fmla="*/ 104856 h 495381"/>
              <a:gd name="connsiteX3" fmla="*/ 1771650 w 1878863"/>
              <a:gd name="connsiteY3" fmla="*/ 104856 h 495381"/>
              <a:gd name="connsiteX4" fmla="*/ 1609725 w 1878863"/>
              <a:gd name="connsiteY4" fmla="*/ 81 h 495381"/>
              <a:gd name="connsiteX5" fmla="*/ 1876425 w 1878863"/>
              <a:gd name="connsiteY5" fmla="*/ 123906 h 495381"/>
              <a:gd name="connsiteX6" fmla="*/ 1743075 w 1878863"/>
              <a:gd name="connsiteY6" fmla="*/ 228681 h 495381"/>
              <a:gd name="connsiteX7" fmla="*/ 1762125 w 1878863"/>
              <a:gd name="connsiteY7" fmla="*/ 104856 h 49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8863" h="495381">
                <a:moveTo>
                  <a:pt x="0" y="495381"/>
                </a:moveTo>
                <a:cubicBezTo>
                  <a:pt x="257175" y="337425"/>
                  <a:pt x="514350" y="179469"/>
                  <a:pt x="809625" y="114381"/>
                </a:cubicBezTo>
                <a:cubicBezTo>
                  <a:pt x="1104900" y="49293"/>
                  <a:pt x="1771650" y="104856"/>
                  <a:pt x="1771650" y="104856"/>
                </a:cubicBezTo>
                <a:lnTo>
                  <a:pt x="1771650" y="104856"/>
                </a:lnTo>
                <a:cubicBezTo>
                  <a:pt x="1744662" y="87393"/>
                  <a:pt x="1592263" y="-3094"/>
                  <a:pt x="1609725" y="81"/>
                </a:cubicBezTo>
                <a:cubicBezTo>
                  <a:pt x="1627188" y="3256"/>
                  <a:pt x="1854200" y="85806"/>
                  <a:pt x="1876425" y="123906"/>
                </a:cubicBezTo>
                <a:cubicBezTo>
                  <a:pt x="1898650" y="162006"/>
                  <a:pt x="1762125" y="231856"/>
                  <a:pt x="1743075" y="228681"/>
                </a:cubicBezTo>
                <a:cubicBezTo>
                  <a:pt x="1724025" y="225506"/>
                  <a:pt x="1743075" y="165181"/>
                  <a:pt x="1762125" y="104856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835F5A1F-266A-4E46-ACB1-8583CFFADED5}"/>
              </a:ext>
            </a:extLst>
          </p:cNvPr>
          <p:cNvSpPr/>
          <p:nvPr/>
        </p:nvSpPr>
        <p:spPr>
          <a:xfrm>
            <a:off x="2543563" y="2020814"/>
            <a:ext cx="1230454" cy="527124"/>
          </a:xfrm>
          <a:custGeom>
            <a:avLst/>
            <a:gdLst>
              <a:gd name="connsiteX0" fmla="*/ 972785 w 972785"/>
              <a:gd name="connsiteY0" fmla="*/ 0 h 561975"/>
              <a:gd name="connsiteX1" fmla="*/ 477485 w 972785"/>
              <a:gd name="connsiteY1" fmla="*/ 485775 h 561975"/>
              <a:gd name="connsiteX2" fmla="*/ 125060 w 972785"/>
              <a:gd name="connsiteY2" fmla="*/ 495300 h 561975"/>
              <a:gd name="connsiteX3" fmla="*/ 286985 w 972785"/>
              <a:gd name="connsiteY3" fmla="*/ 400050 h 561975"/>
              <a:gd name="connsiteX4" fmla="*/ 1235 w 972785"/>
              <a:gd name="connsiteY4" fmla="*/ 476250 h 561975"/>
              <a:gd name="connsiteX5" fmla="*/ 182210 w 972785"/>
              <a:gd name="connsiteY5" fmla="*/ 561975 h 561975"/>
              <a:gd name="connsiteX6" fmla="*/ 153635 w 972785"/>
              <a:gd name="connsiteY6" fmla="*/ 47625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785" h="561975">
                <a:moveTo>
                  <a:pt x="972785" y="0"/>
                </a:moveTo>
                <a:cubicBezTo>
                  <a:pt x="795778" y="201612"/>
                  <a:pt x="618772" y="403225"/>
                  <a:pt x="477485" y="485775"/>
                </a:cubicBezTo>
                <a:cubicBezTo>
                  <a:pt x="336197" y="568325"/>
                  <a:pt x="156810" y="509588"/>
                  <a:pt x="125060" y="495300"/>
                </a:cubicBezTo>
                <a:cubicBezTo>
                  <a:pt x="93310" y="481013"/>
                  <a:pt x="307622" y="403225"/>
                  <a:pt x="286985" y="400050"/>
                </a:cubicBezTo>
                <a:cubicBezTo>
                  <a:pt x="266347" y="396875"/>
                  <a:pt x="18698" y="449262"/>
                  <a:pt x="1235" y="476250"/>
                </a:cubicBezTo>
                <a:cubicBezTo>
                  <a:pt x="-16228" y="503238"/>
                  <a:pt x="156810" y="561975"/>
                  <a:pt x="182210" y="561975"/>
                </a:cubicBezTo>
                <a:cubicBezTo>
                  <a:pt x="207610" y="561975"/>
                  <a:pt x="180622" y="519112"/>
                  <a:pt x="153635" y="47625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2D7219A5-BB98-4E77-43EA-4404795432BF}"/>
              </a:ext>
            </a:extLst>
          </p:cNvPr>
          <p:cNvSpPr/>
          <p:nvPr/>
        </p:nvSpPr>
        <p:spPr>
          <a:xfrm rot="1789982">
            <a:off x="2606923" y="2284663"/>
            <a:ext cx="1010216" cy="899807"/>
          </a:xfrm>
          <a:custGeom>
            <a:avLst/>
            <a:gdLst>
              <a:gd name="connsiteX0" fmla="*/ 972785 w 972785"/>
              <a:gd name="connsiteY0" fmla="*/ 0 h 561975"/>
              <a:gd name="connsiteX1" fmla="*/ 477485 w 972785"/>
              <a:gd name="connsiteY1" fmla="*/ 485775 h 561975"/>
              <a:gd name="connsiteX2" fmla="*/ 125060 w 972785"/>
              <a:gd name="connsiteY2" fmla="*/ 495300 h 561975"/>
              <a:gd name="connsiteX3" fmla="*/ 286985 w 972785"/>
              <a:gd name="connsiteY3" fmla="*/ 400050 h 561975"/>
              <a:gd name="connsiteX4" fmla="*/ 1235 w 972785"/>
              <a:gd name="connsiteY4" fmla="*/ 476250 h 561975"/>
              <a:gd name="connsiteX5" fmla="*/ 182210 w 972785"/>
              <a:gd name="connsiteY5" fmla="*/ 561975 h 561975"/>
              <a:gd name="connsiteX6" fmla="*/ 153635 w 972785"/>
              <a:gd name="connsiteY6" fmla="*/ 47625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785" h="561975">
                <a:moveTo>
                  <a:pt x="972785" y="0"/>
                </a:moveTo>
                <a:cubicBezTo>
                  <a:pt x="795778" y="201612"/>
                  <a:pt x="618772" y="403225"/>
                  <a:pt x="477485" y="485775"/>
                </a:cubicBezTo>
                <a:cubicBezTo>
                  <a:pt x="336197" y="568325"/>
                  <a:pt x="156810" y="509588"/>
                  <a:pt x="125060" y="495300"/>
                </a:cubicBezTo>
                <a:cubicBezTo>
                  <a:pt x="93310" y="481013"/>
                  <a:pt x="307622" y="403225"/>
                  <a:pt x="286985" y="400050"/>
                </a:cubicBezTo>
                <a:cubicBezTo>
                  <a:pt x="266347" y="396875"/>
                  <a:pt x="18698" y="449262"/>
                  <a:pt x="1235" y="476250"/>
                </a:cubicBezTo>
                <a:cubicBezTo>
                  <a:pt x="-16228" y="503238"/>
                  <a:pt x="156810" y="561975"/>
                  <a:pt x="182210" y="561975"/>
                </a:cubicBezTo>
                <a:cubicBezTo>
                  <a:pt x="207610" y="561975"/>
                  <a:pt x="180622" y="519112"/>
                  <a:pt x="153635" y="47625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92BD1931-4932-AAEA-0E2B-43E6B7D8EC7C}"/>
              </a:ext>
            </a:extLst>
          </p:cNvPr>
          <p:cNvSpPr/>
          <p:nvPr/>
        </p:nvSpPr>
        <p:spPr>
          <a:xfrm>
            <a:off x="7986375" y="4138427"/>
            <a:ext cx="825876" cy="790760"/>
          </a:xfrm>
          <a:custGeom>
            <a:avLst/>
            <a:gdLst>
              <a:gd name="connsiteX0" fmla="*/ 0 w 1744799"/>
              <a:gd name="connsiteY0" fmla="*/ 0 h 819170"/>
              <a:gd name="connsiteX1" fmla="*/ 1066800 w 1744799"/>
              <a:gd name="connsiteY1" fmla="*/ 628650 h 819170"/>
              <a:gd name="connsiteX2" fmla="*/ 1581150 w 1744799"/>
              <a:gd name="connsiteY2" fmla="*/ 647700 h 819170"/>
              <a:gd name="connsiteX3" fmla="*/ 1362075 w 1744799"/>
              <a:gd name="connsiteY3" fmla="*/ 552450 h 819170"/>
              <a:gd name="connsiteX4" fmla="*/ 1743075 w 1744799"/>
              <a:gd name="connsiteY4" fmla="*/ 628650 h 819170"/>
              <a:gd name="connsiteX5" fmla="*/ 1504950 w 1744799"/>
              <a:gd name="connsiteY5" fmla="*/ 819150 h 819170"/>
              <a:gd name="connsiteX6" fmla="*/ 1552575 w 1744799"/>
              <a:gd name="connsiteY6" fmla="*/ 638175 h 8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799" h="819170">
                <a:moveTo>
                  <a:pt x="0" y="0"/>
                </a:moveTo>
                <a:cubicBezTo>
                  <a:pt x="401637" y="260350"/>
                  <a:pt x="803275" y="520700"/>
                  <a:pt x="1066800" y="628650"/>
                </a:cubicBezTo>
                <a:cubicBezTo>
                  <a:pt x="1330325" y="736600"/>
                  <a:pt x="1531938" y="660400"/>
                  <a:pt x="1581150" y="647700"/>
                </a:cubicBezTo>
                <a:cubicBezTo>
                  <a:pt x="1630362" y="635000"/>
                  <a:pt x="1335087" y="555625"/>
                  <a:pt x="1362075" y="552450"/>
                </a:cubicBezTo>
                <a:cubicBezTo>
                  <a:pt x="1389063" y="549275"/>
                  <a:pt x="1719263" y="584200"/>
                  <a:pt x="1743075" y="628650"/>
                </a:cubicBezTo>
                <a:cubicBezTo>
                  <a:pt x="1766887" y="673100"/>
                  <a:pt x="1536700" y="817562"/>
                  <a:pt x="1504950" y="819150"/>
                </a:cubicBezTo>
                <a:cubicBezTo>
                  <a:pt x="1473200" y="820738"/>
                  <a:pt x="1512887" y="729456"/>
                  <a:pt x="1552575" y="638175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D192C14E-D40C-CD97-61B2-0B8FF1A66FC1}"/>
              </a:ext>
            </a:extLst>
          </p:cNvPr>
          <p:cNvSpPr/>
          <p:nvPr/>
        </p:nvSpPr>
        <p:spPr>
          <a:xfrm>
            <a:off x="2116173" y="3414713"/>
            <a:ext cx="1784742" cy="1127466"/>
          </a:xfrm>
          <a:custGeom>
            <a:avLst/>
            <a:gdLst>
              <a:gd name="connsiteX0" fmla="*/ 1711414 w 1711414"/>
              <a:gd name="connsiteY0" fmla="*/ 0 h 1887013"/>
              <a:gd name="connsiteX1" fmla="*/ 416014 w 1711414"/>
              <a:gd name="connsiteY1" fmla="*/ 1304925 h 1887013"/>
              <a:gd name="connsiteX2" fmla="*/ 139789 w 1711414"/>
              <a:gd name="connsiteY2" fmla="*/ 1714500 h 1887013"/>
              <a:gd name="connsiteX3" fmla="*/ 111214 w 1711414"/>
              <a:gd name="connsiteY3" fmla="*/ 1609725 h 1887013"/>
              <a:gd name="connsiteX4" fmla="*/ 6439 w 1711414"/>
              <a:gd name="connsiteY4" fmla="*/ 1885950 h 1887013"/>
              <a:gd name="connsiteX5" fmla="*/ 320764 w 1711414"/>
              <a:gd name="connsiteY5" fmla="*/ 1704975 h 1887013"/>
              <a:gd name="connsiteX6" fmla="*/ 158839 w 1711414"/>
              <a:gd name="connsiteY6" fmla="*/ 1704975 h 188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1414" h="1887013">
                <a:moveTo>
                  <a:pt x="1711414" y="0"/>
                </a:moveTo>
                <a:cubicBezTo>
                  <a:pt x="1194682" y="509587"/>
                  <a:pt x="677951" y="1019175"/>
                  <a:pt x="416014" y="1304925"/>
                </a:cubicBezTo>
                <a:cubicBezTo>
                  <a:pt x="154077" y="1590675"/>
                  <a:pt x="190589" y="1663700"/>
                  <a:pt x="139789" y="1714500"/>
                </a:cubicBezTo>
                <a:cubicBezTo>
                  <a:pt x="88989" y="1765300"/>
                  <a:pt x="133439" y="1581150"/>
                  <a:pt x="111214" y="1609725"/>
                </a:cubicBezTo>
                <a:cubicBezTo>
                  <a:pt x="88989" y="1638300"/>
                  <a:pt x="-28486" y="1870075"/>
                  <a:pt x="6439" y="1885950"/>
                </a:cubicBezTo>
                <a:cubicBezTo>
                  <a:pt x="41364" y="1901825"/>
                  <a:pt x="295364" y="1735138"/>
                  <a:pt x="320764" y="1704975"/>
                </a:cubicBezTo>
                <a:cubicBezTo>
                  <a:pt x="346164" y="1674812"/>
                  <a:pt x="252501" y="1689893"/>
                  <a:pt x="158839" y="1704975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DFCD9BB6-D319-9D20-BD2B-C98A8ABD3108}"/>
              </a:ext>
            </a:extLst>
          </p:cNvPr>
          <p:cNvSpPr/>
          <p:nvPr/>
        </p:nvSpPr>
        <p:spPr>
          <a:xfrm>
            <a:off x="2526050" y="3968827"/>
            <a:ext cx="1419856" cy="2286846"/>
          </a:xfrm>
          <a:custGeom>
            <a:avLst/>
            <a:gdLst>
              <a:gd name="connsiteX0" fmla="*/ 1201039 w 1201039"/>
              <a:gd name="connsiteY0" fmla="*/ 0 h 2212310"/>
              <a:gd name="connsiteX1" fmla="*/ 448564 w 1201039"/>
              <a:gd name="connsiteY1" fmla="*/ 1762125 h 2212310"/>
              <a:gd name="connsiteX2" fmla="*/ 143764 w 1201039"/>
              <a:gd name="connsiteY2" fmla="*/ 2095500 h 2212310"/>
              <a:gd name="connsiteX3" fmla="*/ 210439 w 1201039"/>
              <a:gd name="connsiteY3" fmla="*/ 1962150 h 2212310"/>
              <a:gd name="connsiteX4" fmla="*/ 889 w 1201039"/>
              <a:gd name="connsiteY4" fmla="*/ 2152650 h 2212310"/>
              <a:gd name="connsiteX5" fmla="*/ 305689 w 1201039"/>
              <a:gd name="connsiteY5" fmla="*/ 2209800 h 2212310"/>
              <a:gd name="connsiteX6" fmla="*/ 143764 w 1201039"/>
              <a:gd name="connsiteY6" fmla="*/ 2085975 h 22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039" h="2212310">
                <a:moveTo>
                  <a:pt x="1201039" y="0"/>
                </a:moveTo>
                <a:cubicBezTo>
                  <a:pt x="912907" y="706437"/>
                  <a:pt x="624776" y="1412875"/>
                  <a:pt x="448564" y="1762125"/>
                </a:cubicBezTo>
                <a:cubicBezTo>
                  <a:pt x="272351" y="2111375"/>
                  <a:pt x="183451" y="2062163"/>
                  <a:pt x="143764" y="2095500"/>
                </a:cubicBezTo>
                <a:cubicBezTo>
                  <a:pt x="104077" y="2128837"/>
                  <a:pt x="234251" y="1952625"/>
                  <a:pt x="210439" y="1962150"/>
                </a:cubicBezTo>
                <a:cubicBezTo>
                  <a:pt x="186626" y="1971675"/>
                  <a:pt x="-14986" y="2111375"/>
                  <a:pt x="889" y="2152650"/>
                </a:cubicBezTo>
                <a:cubicBezTo>
                  <a:pt x="16764" y="2193925"/>
                  <a:pt x="281876" y="2220913"/>
                  <a:pt x="305689" y="2209800"/>
                </a:cubicBezTo>
                <a:cubicBezTo>
                  <a:pt x="329501" y="2198688"/>
                  <a:pt x="236632" y="2142331"/>
                  <a:pt x="143764" y="2085975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241EFCD-46C0-11EF-D85E-5B1E67C18233}"/>
              </a:ext>
            </a:extLst>
          </p:cNvPr>
          <p:cNvSpPr/>
          <p:nvPr/>
        </p:nvSpPr>
        <p:spPr>
          <a:xfrm>
            <a:off x="-123825" y="-57150"/>
            <a:ext cx="12401549" cy="4222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B14E69B-ED4D-A56E-D3A9-982398363BFE}"/>
              </a:ext>
            </a:extLst>
          </p:cNvPr>
          <p:cNvSpPr/>
          <p:nvPr/>
        </p:nvSpPr>
        <p:spPr>
          <a:xfrm>
            <a:off x="-123825" y="6464376"/>
            <a:ext cx="12401549" cy="3936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66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AC636-9DFD-9A7F-849C-C455D032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honar Bangla" panose="02020603050405020304" pitchFamily="18" charset="0"/>
                <a:cs typeface="Shonar Bangla" panose="02020603050405020304" pitchFamily="18" charset="0"/>
              </a:rPr>
              <a:t>Propriedades do </a:t>
            </a:r>
            <a:r>
              <a:rPr lang="pt-BR" dirty="0" err="1">
                <a:latin typeface="Shonar Bangla" panose="02020603050405020304" pitchFamily="18" charset="0"/>
                <a:cs typeface="Shonar Bangla" panose="02020603050405020304" pitchFamily="18" charset="0"/>
              </a:rPr>
              <a:t>flexbox</a:t>
            </a:r>
            <a:endParaRPr lang="pt-BR" dirty="0">
              <a:latin typeface="Shonar Bangla" panose="02020603050405020304" pitchFamily="18" charset="0"/>
              <a:cs typeface="Shonar Bangla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155ED5-6CCB-CEFB-5750-0F870DB9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pt-BR" b="1" dirty="0">
                <a:solidFill>
                  <a:srgbClr val="374151"/>
                </a:solidFill>
                <a:latin typeface="Söhne"/>
              </a:rPr>
              <a:t>D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isplay: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Define o elemento como um container flexível.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flex-direction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Define a direção do fluxo dos elementos dentro do container (horizontal ou vertical).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justify-content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Controla o alinhamento dos elementos ao longo do eixo </a:t>
            </a: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principal.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align-items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Controla o alinhamento dos elementos ao longo do eixo transversal.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flex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-wrap: </a:t>
            </a: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Controla se os elementos devem quebrar em várias linhas quando o espaço é insuficiente.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flex-grow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Define a proporção de crescimento dos elementos flexíveis.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flex-shrink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Define a proporção de encolhimento dos elementos flexíveis.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flex-basis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Define o tamanho inicial dos elementos flexíveis.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align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-self: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Controla o alinhamento de um elemento específico em relação aos outros elementos.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order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Controla a ordem de exibição dos elementos dentro do container flexível.</a:t>
            </a:r>
          </a:p>
          <a:p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Gap: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Aumenta a distância entre os itens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flex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contidos no container Flex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240D13-7961-8EB2-BFBD-FCBE58A30B59}"/>
              </a:ext>
            </a:extLst>
          </p:cNvPr>
          <p:cNvSpPr/>
          <p:nvPr/>
        </p:nvSpPr>
        <p:spPr>
          <a:xfrm>
            <a:off x="-123825" y="-57150"/>
            <a:ext cx="12401549" cy="4222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D08C90C-0C1C-66A0-3DC3-3C7F117D9F34}"/>
              </a:ext>
            </a:extLst>
          </p:cNvPr>
          <p:cNvSpPr/>
          <p:nvPr/>
        </p:nvSpPr>
        <p:spPr>
          <a:xfrm>
            <a:off x="-123825" y="6464376"/>
            <a:ext cx="12401549" cy="3936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02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AC636-9DFD-9A7F-849C-C455D032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honar Bangla" panose="02020603050405020304" pitchFamily="18" charset="0"/>
                <a:cs typeface="Shonar Bangla" panose="02020603050405020304" pitchFamily="18" charset="0"/>
              </a:rPr>
              <a:t>O que é @Mediaquery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155ED5-6CCB-CEFB-5750-0F870DB9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@media query é uma regra no CSS que permite aplicar estilos diferentes a um documento HTML com base nas características do dispositivo em que está sendo exibido. Ele permite que você defina diferentes conjuntos de estilos para diferentes tamanhos de tela, resoluções, orientações e outros recursos do dispositivo. Com as media queries, é possível criar layouts responsivos e adaptáveis, garantindo uma experiência de usuário adequada em diferentes dispositivos, como smartphones, tablets e desktops.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FD8848-4A3E-7970-07EA-254DED55955A}"/>
              </a:ext>
            </a:extLst>
          </p:cNvPr>
          <p:cNvSpPr/>
          <p:nvPr/>
        </p:nvSpPr>
        <p:spPr>
          <a:xfrm>
            <a:off x="-123825" y="-57150"/>
            <a:ext cx="12401549" cy="4222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FB21BD3-CABD-A495-76E3-F9205AE5129B}"/>
              </a:ext>
            </a:extLst>
          </p:cNvPr>
          <p:cNvSpPr/>
          <p:nvPr/>
        </p:nvSpPr>
        <p:spPr>
          <a:xfrm>
            <a:off x="-123825" y="6464376"/>
            <a:ext cx="12401549" cy="3936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99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0A256-4D7C-CD5C-29A1-894C0082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honar Bangla" panose="02020603050405020304" pitchFamily="18" charset="0"/>
                <a:cs typeface="Shonar Bangla" panose="02020603050405020304" pitchFamily="18" charset="0"/>
              </a:rPr>
              <a:t>Como funciona o @mediaquery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F0F3555-78FC-9D59-DB61-A219B03E32E0}"/>
              </a:ext>
            </a:extLst>
          </p:cNvPr>
          <p:cNvGrpSpPr/>
          <p:nvPr/>
        </p:nvGrpSpPr>
        <p:grpSpPr>
          <a:xfrm>
            <a:off x="743503" y="1685926"/>
            <a:ext cx="4629150" cy="4343400"/>
            <a:chOff x="838200" y="1828800"/>
            <a:chExt cx="4629150" cy="434340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0194CCE-16B0-889F-7054-095FBBF689DA}"/>
                </a:ext>
              </a:extLst>
            </p:cNvPr>
            <p:cNvGrpSpPr/>
            <p:nvPr/>
          </p:nvGrpSpPr>
          <p:grpSpPr>
            <a:xfrm>
              <a:off x="838200" y="1828800"/>
              <a:ext cx="4629150" cy="4343400"/>
              <a:chOff x="1266826" y="1990725"/>
              <a:chExt cx="4629150" cy="4343400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3AFFA3FA-0D9B-FD15-2F7F-32259E024E24}"/>
                  </a:ext>
                </a:extLst>
              </p:cNvPr>
              <p:cNvSpPr/>
              <p:nvPr/>
            </p:nvSpPr>
            <p:spPr>
              <a:xfrm>
                <a:off x="1266826" y="1990725"/>
                <a:ext cx="4629150" cy="4343400"/>
              </a:xfrm>
              <a:prstGeom prst="roundRect">
                <a:avLst>
                  <a:gd name="adj" fmla="val 1097"/>
                </a:avLst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879FE48F-B6BA-B595-5DC7-9A2A5C983F87}"/>
                  </a:ext>
                </a:extLst>
              </p:cNvPr>
              <p:cNvSpPr/>
              <p:nvPr/>
            </p:nvSpPr>
            <p:spPr>
              <a:xfrm>
                <a:off x="1352550" y="2057400"/>
                <a:ext cx="4457700" cy="447675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3266C64-84A3-7283-66F8-2308A6F4FBB4}"/>
                  </a:ext>
                </a:extLst>
              </p:cNvPr>
              <p:cNvSpPr/>
              <p:nvPr/>
            </p:nvSpPr>
            <p:spPr>
              <a:xfrm>
                <a:off x="1345409" y="2652712"/>
                <a:ext cx="2151061" cy="1824038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1055E52E-62BA-2E37-E3A6-BEC061201B95}"/>
                  </a:ext>
                </a:extLst>
              </p:cNvPr>
              <p:cNvSpPr/>
              <p:nvPr/>
            </p:nvSpPr>
            <p:spPr>
              <a:xfrm>
                <a:off x="3659189" y="2652712"/>
                <a:ext cx="2151061" cy="1824038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40FC7460-8BE2-354D-3508-A5DCD739DD8D}"/>
                  </a:ext>
                </a:extLst>
              </p:cNvPr>
              <p:cNvSpPr/>
              <p:nvPr/>
            </p:nvSpPr>
            <p:spPr>
              <a:xfrm>
                <a:off x="1352551" y="4624387"/>
                <a:ext cx="990600" cy="5715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D49534E-4413-4226-5109-FD6971AC0E6E}"/>
                  </a:ext>
                </a:extLst>
              </p:cNvPr>
              <p:cNvSpPr/>
              <p:nvPr/>
            </p:nvSpPr>
            <p:spPr>
              <a:xfrm>
                <a:off x="2505870" y="4624387"/>
                <a:ext cx="990600" cy="5715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E415ABB-4C8A-EE11-8BA0-56951AB86A10}"/>
                  </a:ext>
                </a:extLst>
              </p:cNvPr>
              <p:cNvSpPr/>
              <p:nvPr/>
            </p:nvSpPr>
            <p:spPr>
              <a:xfrm>
                <a:off x="3659189" y="4624387"/>
                <a:ext cx="990600" cy="5715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C84AF3F-9D70-1242-DA33-E45E7FE576C8}"/>
                  </a:ext>
                </a:extLst>
              </p:cNvPr>
              <p:cNvSpPr/>
              <p:nvPr/>
            </p:nvSpPr>
            <p:spPr>
              <a:xfrm>
                <a:off x="4812507" y="4624387"/>
                <a:ext cx="990600" cy="57150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F40C8B-9DC5-A938-A83C-D54DEE804CB5}"/>
                  </a:ext>
                </a:extLst>
              </p:cNvPr>
              <p:cNvSpPr/>
              <p:nvPr/>
            </p:nvSpPr>
            <p:spPr>
              <a:xfrm>
                <a:off x="1352550" y="5343524"/>
                <a:ext cx="4457700" cy="8763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ED03564-1DD9-47A5-48C5-B71377C25722}"/>
                  </a:ext>
                </a:extLst>
              </p:cNvPr>
              <p:cNvSpPr/>
              <p:nvPr/>
            </p:nvSpPr>
            <p:spPr>
              <a:xfrm>
                <a:off x="1433910" y="2714624"/>
                <a:ext cx="1880790" cy="1809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B27D5BA-2187-D1A7-632D-52DE8912EA0B}"/>
                  </a:ext>
                </a:extLst>
              </p:cNvPr>
              <p:cNvSpPr/>
              <p:nvPr/>
            </p:nvSpPr>
            <p:spPr>
              <a:xfrm>
                <a:off x="1433910" y="3000372"/>
                <a:ext cx="652065" cy="10572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005F314-51C3-B1AE-C591-20DF4349EC64}"/>
                  </a:ext>
                </a:extLst>
              </p:cNvPr>
              <p:cNvSpPr/>
              <p:nvPr/>
            </p:nvSpPr>
            <p:spPr>
              <a:xfrm>
                <a:off x="2174476" y="3000372"/>
                <a:ext cx="1140224" cy="10572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9B5C5D58-C223-CBF5-C4B3-6265A3687366}"/>
                  </a:ext>
                </a:extLst>
              </p:cNvPr>
              <p:cNvSpPr/>
              <p:nvPr/>
            </p:nvSpPr>
            <p:spPr>
              <a:xfrm>
                <a:off x="3805635" y="2714624"/>
                <a:ext cx="1880790" cy="1809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2A51FE41-7A3B-F793-B946-DF4D587F0D11}"/>
                  </a:ext>
                </a:extLst>
              </p:cNvPr>
              <p:cNvSpPr/>
              <p:nvPr/>
            </p:nvSpPr>
            <p:spPr>
              <a:xfrm>
                <a:off x="3805635" y="3000372"/>
                <a:ext cx="1880790" cy="5334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E798AC9A-A55E-4F6A-120F-7865D3A0D328}"/>
                  </a:ext>
                </a:extLst>
              </p:cNvPr>
              <p:cNvSpPr/>
              <p:nvPr/>
            </p:nvSpPr>
            <p:spPr>
              <a:xfrm>
                <a:off x="3805635" y="3638547"/>
                <a:ext cx="1880790" cy="5334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639550A-C694-8D0A-92C7-EAED20A1DD85}"/>
                  </a:ext>
                </a:extLst>
              </p:cNvPr>
              <p:cNvSpPr/>
              <p:nvPr/>
            </p:nvSpPr>
            <p:spPr>
              <a:xfrm>
                <a:off x="1433910" y="4171950"/>
                <a:ext cx="1880790" cy="1809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7D6E897-43FC-82AA-EF32-A2934E85A766}"/>
                </a:ext>
              </a:extLst>
            </p:cNvPr>
            <p:cNvSpPr/>
            <p:nvPr/>
          </p:nvSpPr>
          <p:spPr>
            <a:xfrm>
              <a:off x="1051918" y="1952625"/>
              <a:ext cx="414932" cy="3428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4343154-4CAC-4D98-B805-14EAFF83F7E6}"/>
                </a:ext>
              </a:extLst>
            </p:cNvPr>
            <p:cNvSpPr/>
            <p:nvPr/>
          </p:nvSpPr>
          <p:spPr>
            <a:xfrm>
              <a:off x="2368549" y="2187177"/>
              <a:ext cx="414932" cy="1083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D36A9FD-6313-25EF-EAE6-5E1048BE8C29}"/>
                </a:ext>
              </a:extLst>
            </p:cNvPr>
            <p:cNvSpPr/>
            <p:nvPr/>
          </p:nvSpPr>
          <p:spPr>
            <a:xfrm>
              <a:off x="2923307" y="2187177"/>
              <a:ext cx="414932" cy="1083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B92701D-2629-D29B-8FCA-C333D43ED99E}"/>
                </a:ext>
              </a:extLst>
            </p:cNvPr>
            <p:cNvSpPr/>
            <p:nvPr/>
          </p:nvSpPr>
          <p:spPr>
            <a:xfrm>
              <a:off x="3478065" y="2187177"/>
              <a:ext cx="414932" cy="1083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8FD8CC9-8EFA-69B6-E3B1-577454EDC12C}"/>
                </a:ext>
              </a:extLst>
            </p:cNvPr>
            <p:cNvSpPr/>
            <p:nvPr/>
          </p:nvSpPr>
          <p:spPr>
            <a:xfrm>
              <a:off x="4032823" y="2187177"/>
              <a:ext cx="414932" cy="1083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207176F9-475D-9116-788E-109120F30D7B}"/>
                </a:ext>
              </a:extLst>
            </p:cNvPr>
            <p:cNvSpPr/>
            <p:nvPr/>
          </p:nvSpPr>
          <p:spPr>
            <a:xfrm>
              <a:off x="4559586" y="2095501"/>
              <a:ext cx="564864" cy="20002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4C3FA3C-FA1C-ABF4-5CCF-902CC14B7AC4}"/>
              </a:ext>
            </a:extLst>
          </p:cNvPr>
          <p:cNvGrpSpPr/>
          <p:nvPr/>
        </p:nvGrpSpPr>
        <p:grpSpPr>
          <a:xfrm>
            <a:off x="8867785" y="1685926"/>
            <a:ext cx="2413628" cy="4343400"/>
            <a:chOff x="838200" y="1828800"/>
            <a:chExt cx="4629150" cy="4343400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0AEE4338-6AC9-69A2-7501-698E97E42FF8}"/>
                </a:ext>
              </a:extLst>
            </p:cNvPr>
            <p:cNvGrpSpPr/>
            <p:nvPr/>
          </p:nvGrpSpPr>
          <p:grpSpPr>
            <a:xfrm>
              <a:off x="838200" y="1828800"/>
              <a:ext cx="4629150" cy="4343400"/>
              <a:chOff x="1266826" y="1990725"/>
              <a:chExt cx="4629150" cy="4343400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260E3B13-178B-D7CC-6796-2BA96198217D}"/>
                  </a:ext>
                </a:extLst>
              </p:cNvPr>
              <p:cNvSpPr/>
              <p:nvPr/>
            </p:nvSpPr>
            <p:spPr>
              <a:xfrm>
                <a:off x="1266826" y="1990725"/>
                <a:ext cx="4629150" cy="4343400"/>
              </a:xfrm>
              <a:prstGeom prst="roundRect">
                <a:avLst>
                  <a:gd name="adj" fmla="val 1097"/>
                </a:avLst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1C9F6AD9-AEF6-B3F2-341C-6B115160B555}"/>
                  </a:ext>
                </a:extLst>
              </p:cNvPr>
              <p:cNvSpPr/>
              <p:nvPr/>
            </p:nvSpPr>
            <p:spPr>
              <a:xfrm>
                <a:off x="1352550" y="2057400"/>
                <a:ext cx="4457700" cy="447675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86A7E12-2CE2-272C-7424-1E6F37684DD5}"/>
                </a:ext>
              </a:extLst>
            </p:cNvPr>
            <p:cNvSpPr/>
            <p:nvPr/>
          </p:nvSpPr>
          <p:spPr>
            <a:xfrm>
              <a:off x="1051918" y="1952625"/>
              <a:ext cx="736814" cy="3428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121EC91-6186-9C42-5210-3EE998492993}"/>
                </a:ext>
              </a:extLst>
            </p:cNvPr>
            <p:cNvSpPr/>
            <p:nvPr/>
          </p:nvSpPr>
          <p:spPr>
            <a:xfrm>
              <a:off x="4559586" y="2095501"/>
              <a:ext cx="564864" cy="20002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8" name="Retângulo 67">
            <a:extLst>
              <a:ext uri="{FF2B5EF4-FFF2-40B4-BE49-F238E27FC236}">
                <a16:creationId xmlns:a16="http://schemas.microsoft.com/office/drawing/2014/main" id="{FCDAAD87-2820-D559-5150-F4DAE8726AEA}"/>
              </a:ext>
            </a:extLst>
          </p:cNvPr>
          <p:cNvSpPr/>
          <p:nvPr/>
        </p:nvSpPr>
        <p:spPr>
          <a:xfrm>
            <a:off x="8933286" y="4281486"/>
            <a:ext cx="2299706" cy="17044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93D933E-7256-409A-DAA8-66A973B1F43A}"/>
              </a:ext>
            </a:extLst>
          </p:cNvPr>
          <p:cNvSpPr/>
          <p:nvPr/>
        </p:nvSpPr>
        <p:spPr>
          <a:xfrm>
            <a:off x="8933286" y="2252661"/>
            <a:ext cx="2299706" cy="19526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BC45559D-35C6-6C21-3B88-208AA158D6E1}"/>
              </a:ext>
            </a:extLst>
          </p:cNvPr>
          <p:cNvSpPr/>
          <p:nvPr/>
        </p:nvSpPr>
        <p:spPr>
          <a:xfrm>
            <a:off x="9021786" y="2314573"/>
            <a:ext cx="2121175" cy="209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9CBECCCB-77FE-AE67-0EFD-4D7DF45068A6}"/>
              </a:ext>
            </a:extLst>
          </p:cNvPr>
          <p:cNvSpPr/>
          <p:nvPr/>
        </p:nvSpPr>
        <p:spPr>
          <a:xfrm>
            <a:off x="9021787" y="2600322"/>
            <a:ext cx="812128" cy="1131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EE2CEA5D-1164-AC13-4996-713BAAC1DA14}"/>
              </a:ext>
            </a:extLst>
          </p:cNvPr>
          <p:cNvSpPr/>
          <p:nvPr/>
        </p:nvSpPr>
        <p:spPr>
          <a:xfrm>
            <a:off x="9923945" y="2600322"/>
            <a:ext cx="1219017" cy="1131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AE0FEF8C-B512-9221-8245-DB7A26956014}"/>
              </a:ext>
            </a:extLst>
          </p:cNvPr>
          <p:cNvSpPr/>
          <p:nvPr/>
        </p:nvSpPr>
        <p:spPr>
          <a:xfrm>
            <a:off x="9021787" y="3771899"/>
            <a:ext cx="2121174" cy="3078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1519880-48E7-D498-3A1E-135EB9695299}"/>
              </a:ext>
            </a:extLst>
          </p:cNvPr>
          <p:cNvSpPr/>
          <p:nvPr/>
        </p:nvSpPr>
        <p:spPr>
          <a:xfrm>
            <a:off x="9090852" y="4343398"/>
            <a:ext cx="2010758" cy="180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A385D0A-9145-B417-6EA3-4DE5F2359230}"/>
              </a:ext>
            </a:extLst>
          </p:cNvPr>
          <p:cNvSpPr/>
          <p:nvPr/>
        </p:nvSpPr>
        <p:spPr>
          <a:xfrm>
            <a:off x="9090852" y="4629146"/>
            <a:ext cx="2010758" cy="533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7C85AF60-B194-C856-DB71-90FB0D487F70}"/>
              </a:ext>
            </a:extLst>
          </p:cNvPr>
          <p:cNvSpPr/>
          <p:nvPr/>
        </p:nvSpPr>
        <p:spPr>
          <a:xfrm>
            <a:off x="9090852" y="5267321"/>
            <a:ext cx="2010758" cy="533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0A668C3C-5DC0-138A-3025-462AA735134C}"/>
              </a:ext>
            </a:extLst>
          </p:cNvPr>
          <p:cNvSpPr/>
          <p:nvPr/>
        </p:nvSpPr>
        <p:spPr>
          <a:xfrm>
            <a:off x="5514890" y="2047862"/>
            <a:ext cx="3181461" cy="314564"/>
          </a:xfrm>
          <a:custGeom>
            <a:avLst/>
            <a:gdLst>
              <a:gd name="connsiteX0" fmla="*/ 171535 w 3181461"/>
              <a:gd name="connsiteY0" fmla="*/ 152413 h 314564"/>
              <a:gd name="connsiteX1" fmla="*/ 219160 w 3181461"/>
              <a:gd name="connsiteY1" fmla="*/ 9538 h 314564"/>
              <a:gd name="connsiteX2" fmla="*/ 85 w 3181461"/>
              <a:gd name="connsiteY2" fmla="*/ 190513 h 314564"/>
              <a:gd name="connsiteX3" fmla="*/ 247735 w 3181461"/>
              <a:gd name="connsiteY3" fmla="*/ 314338 h 314564"/>
              <a:gd name="connsiteX4" fmla="*/ 152485 w 3181461"/>
              <a:gd name="connsiteY4" fmla="*/ 219088 h 314564"/>
              <a:gd name="connsiteX5" fmla="*/ 438235 w 3181461"/>
              <a:gd name="connsiteY5" fmla="*/ 142888 h 314564"/>
              <a:gd name="connsiteX6" fmla="*/ 2857585 w 3181461"/>
              <a:gd name="connsiteY6" fmla="*/ 133363 h 314564"/>
              <a:gd name="connsiteX7" fmla="*/ 2848060 w 3181461"/>
              <a:gd name="connsiteY7" fmla="*/ 209563 h 314564"/>
              <a:gd name="connsiteX8" fmla="*/ 3181435 w 3181461"/>
              <a:gd name="connsiteY8" fmla="*/ 142888 h 314564"/>
              <a:gd name="connsiteX9" fmla="*/ 2867110 w 3181461"/>
              <a:gd name="connsiteY9" fmla="*/ 13 h 314564"/>
              <a:gd name="connsiteX10" fmla="*/ 2962360 w 3181461"/>
              <a:gd name="connsiteY10" fmla="*/ 133363 h 314564"/>
              <a:gd name="connsiteX11" fmla="*/ 2962360 w 3181461"/>
              <a:gd name="connsiteY11" fmla="*/ 133363 h 314564"/>
              <a:gd name="connsiteX12" fmla="*/ 2952835 w 3181461"/>
              <a:gd name="connsiteY12" fmla="*/ 142888 h 31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1461" h="314564">
                <a:moveTo>
                  <a:pt x="171535" y="152413"/>
                </a:moveTo>
                <a:cubicBezTo>
                  <a:pt x="209635" y="77800"/>
                  <a:pt x="247735" y="3188"/>
                  <a:pt x="219160" y="9538"/>
                </a:cubicBezTo>
                <a:cubicBezTo>
                  <a:pt x="190585" y="15888"/>
                  <a:pt x="-4677" y="139713"/>
                  <a:pt x="85" y="190513"/>
                </a:cubicBezTo>
                <a:cubicBezTo>
                  <a:pt x="4847" y="241313"/>
                  <a:pt x="222335" y="309576"/>
                  <a:pt x="247735" y="314338"/>
                </a:cubicBezTo>
                <a:cubicBezTo>
                  <a:pt x="273135" y="319100"/>
                  <a:pt x="120735" y="247663"/>
                  <a:pt x="152485" y="219088"/>
                </a:cubicBezTo>
                <a:cubicBezTo>
                  <a:pt x="184235" y="190513"/>
                  <a:pt x="-12615" y="157175"/>
                  <a:pt x="438235" y="142888"/>
                </a:cubicBezTo>
                <a:cubicBezTo>
                  <a:pt x="889085" y="128601"/>
                  <a:pt x="2455948" y="122251"/>
                  <a:pt x="2857585" y="133363"/>
                </a:cubicBezTo>
                <a:cubicBezTo>
                  <a:pt x="3259222" y="144475"/>
                  <a:pt x="2794085" y="207976"/>
                  <a:pt x="2848060" y="209563"/>
                </a:cubicBezTo>
                <a:cubicBezTo>
                  <a:pt x="2902035" y="211151"/>
                  <a:pt x="3178260" y="177813"/>
                  <a:pt x="3181435" y="142888"/>
                </a:cubicBezTo>
                <a:cubicBezTo>
                  <a:pt x="3184610" y="107963"/>
                  <a:pt x="2903622" y="1600"/>
                  <a:pt x="2867110" y="13"/>
                </a:cubicBezTo>
                <a:cubicBezTo>
                  <a:pt x="2830598" y="-1574"/>
                  <a:pt x="2962360" y="133363"/>
                  <a:pt x="2962360" y="133363"/>
                </a:cubicBezTo>
                <a:lnTo>
                  <a:pt x="2962360" y="133363"/>
                </a:lnTo>
                <a:lnTo>
                  <a:pt x="2952835" y="14288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spaço Reservado para Conteúdo 2">
            <a:extLst>
              <a:ext uri="{FF2B5EF4-FFF2-40B4-BE49-F238E27FC236}">
                <a16:creationId xmlns:a16="http://schemas.microsoft.com/office/drawing/2014/main" id="{87B2AFEC-25DB-BFC9-B237-2B7A5934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474" y="1809751"/>
            <a:ext cx="1205730" cy="31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b="1" dirty="0" err="1">
                <a:solidFill>
                  <a:srgbClr val="374151"/>
                </a:solidFill>
                <a:latin typeface="Söhne"/>
              </a:rPr>
              <a:t>Width</a:t>
            </a:r>
            <a:r>
              <a:rPr lang="pt-BR" sz="1200" b="1" dirty="0">
                <a:solidFill>
                  <a:srgbClr val="374151"/>
                </a:solidFill>
                <a:latin typeface="Söhne"/>
              </a:rPr>
              <a:t> = 1028px</a:t>
            </a:r>
            <a:endParaRPr lang="pt-BR" sz="1200" b="1" dirty="0"/>
          </a:p>
        </p:txBody>
      </p:sp>
      <p:sp>
        <p:nvSpPr>
          <p:cNvPr id="76" name="Espaço Reservado para Conteúdo 2">
            <a:extLst>
              <a:ext uri="{FF2B5EF4-FFF2-40B4-BE49-F238E27FC236}">
                <a16:creationId xmlns:a16="http://schemas.microsoft.com/office/drawing/2014/main" id="{D1A96ED8-3095-7784-3D91-43D36E1EE3FF}"/>
              </a:ext>
            </a:extLst>
          </p:cNvPr>
          <p:cNvSpPr txBox="1">
            <a:spLocks/>
          </p:cNvSpPr>
          <p:nvPr/>
        </p:nvSpPr>
        <p:spPr>
          <a:xfrm>
            <a:off x="5544087" y="2356715"/>
            <a:ext cx="2965726" cy="27765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Ao reduzir a tela, o @mediaquery muda as propriedades do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css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 para conforme o programador decidir.</a:t>
            </a:r>
          </a:p>
        </p:txBody>
      </p:sp>
      <p:sp>
        <p:nvSpPr>
          <p:cNvPr id="77" name="Espaço Reservado para Conteúdo 2">
            <a:extLst>
              <a:ext uri="{FF2B5EF4-FFF2-40B4-BE49-F238E27FC236}">
                <a16:creationId xmlns:a16="http://schemas.microsoft.com/office/drawing/2014/main" id="{5819BCB4-67E1-E761-9CB4-83D00593DA65}"/>
              </a:ext>
            </a:extLst>
          </p:cNvPr>
          <p:cNvSpPr txBox="1">
            <a:spLocks/>
          </p:cNvSpPr>
          <p:nvPr/>
        </p:nvSpPr>
        <p:spPr>
          <a:xfrm>
            <a:off x="7385855" y="1795345"/>
            <a:ext cx="1205730" cy="31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200" b="1" dirty="0" err="1">
                <a:solidFill>
                  <a:srgbClr val="374151"/>
                </a:solidFill>
                <a:latin typeface="Söhne"/>
              </a:rPr>
              <a:t>Width</a:t>
            </a:r>
            <a:r>
              <a:rPr lang="pt-BR" sz="1200" b="1" dirty="0">
                <a:solidFill>
                  <a:srgbClr val="374151"/>
                </a:solidFill>
                <a:latin typeface="Söhne"/>
              </a:rPr>
              <a:t> = 480px</a:t>
            </a:r>
            <a:endParaRPr lang="pt-BR" sz="1200" b="1" dirty="0"/>
          </a:p>
        </p:txBody>
      </p:sp>
      <p:sp>
        <p:nvSpPr>
          <p:cNvPr id="78" name="Espaço Reservado para Conteúdo 2">
            <a:extLst>
              <a:ext uri="{FF2B5EF4-FFF2-40B4-BE49-F238E27FC236}">
                <a16:creationId xmlns:a16="http://schemas.microsoft.com/office/drawing/2014/main" id="{4A214D09-9936-923A-3D25-721A9DEAA8C9}"/>
              </a:ext>
            </a:extLst>
          </p:cNvPr>
          <p:cNvSpPr txBox="1">
            <a:spLocks/>
          </p:cNvSpPr>
          <p:nvPr/>
        </p:nvSpPr>
        <p:spPr>
          <a:xfrm>
            <a:off x="8933286" y="777791"/>
            <a:ext cx="2965726" cy="797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 err="1">
                <a:solidFill>
                  <a:srgbClr val="374151"/>
                </a:solidFill>
                <a:latin typeface="Söhne"/>
              </a:rPr>
              <a:t>Navbar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deixou de ter um menu </a:t>
            </a:r>
            <a:r>
              <a:rPr lang="pt-BR" sz="1800" dirty="0" err="1">
                <a:solidFill>
                  <a:srgbClr val="374151"/>
                </a:solidFill>
                <a:latin typeface="Söhne"/>
              </a:rPr>
              <a:t>inline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e passou a ter um menu lateral.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FBE6DC9-45B2-064A-EB0A-4CF922420494}"/>
              </a:ext>
            </a:extLst>
          </p:cNvPr>
          <p:cNvSpPr txBox="1"/>
          <p:nvPr/>
        </p:nvSpPr>
        <p:spPr>
          <a:xfrm>
            <a:off x="5990732" y="5200559"/>
            <a:ext cx="26008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374151"/>
                </a:solidFill>
                <a:latin typeface="Söhne"/>
              </a:rPr>
              <a:t>Elementos verdes deixaram de ter um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flex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-Direction –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row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 e se tornou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column</a:t>
            </a:r>
            <a:endParaRPr lang="pt-BR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992E0E63-4090-8708-C673-915EA865E548}"/>
              </a:ext>
            </a:extLst>
          </p:cNvPr>
          <p:cNvSpPr/>
          <p:nvPr/>
        </p:nvSpPr>
        <p:spPr>
          <a:xfrm>
            <a:off x="7829550" y="4133850"/>
            <a:ext cx="1219200" cy="1193719"/>
          </a:xfrm>
          <a:custGeom>
            <a:avLst/>
            <a:gdLst>
              <a:gd name="connsiteX0" fmla="*/ 1042452 w 1042452"/>
              <a:gd name="connsiteY0" fmla="*/ 0 h 1362107"/>
              <a:gd name="connsiteX1" fmla="*/ 166152 w 1042452"/>
              <a:gd name="connsiteY1" fmla="*/ 876300 h 1362107"/>
              <a:gd name="connsiteX2" fmla="*/ 32802 w 1042452"/>
              <a:gd name="connsiteY2" fmla="*/ 1238250 h 1362107"/>
              <a:gd name="connsiteX3" fmla="*/ 4227 w 1042452"/>
              <a:gd name="connsiteY3" fmla="*/ 1095375 h 1362107"/>
              <a:gd name="connsiteX4" fmla="*/ 23277 w 1042452"/>
              <a:gd name="connsiteY4" fmla="*/ 1362075 h 1362107"/>
              <a:gd name="connsiteX5" fmla="*/ 213777 w 1042452"/>
              <a:gd name="connsiteY5" fmla="*/ 1114425 h 1362107"/>
              <a:gd name="connsiteX6" fmla="*/ 61377 w 1042452"/>
              <a:gd name="connsiteY6" fmla="*/ 1228725 h 136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452" h="1362107">
                <a:moveTo>
                  <a:pt x="1042452" y="0"/>
                </a:moveTo>
                <a:cubicBezTo>
                  <a:pt x="688439" y="334962"/>
                  <a:pt x="334427" y="669925"/>
                  <a:pt x="166152" y="876300"/>
                </a:cubicBezTo>
                <a:cubicBezTo>
                  <a:pt x="-2123" y="1082675"/>
                  <a:pt x="59790" y="1201737"/>
                  <a:pt x="32802" y="1238250"/>
                </a:cubicBezTo>
                <a:cubicBezTo>
                  <a:pt x="5814" y="1274763"/>
                  <a:pt x="5814" y="1074738"/>
                  <a:pt x="4227" y="1095375"/>
                </a:cubicBezTo>
                <a:cubicBezTo>
                  <a:pt x="2640" y="1116012"/>
                  <a:pt x="-11648" y="1358900"/>
                  <a:pt x="23277" y="1362075"/>
                </a:cubicBezTo>
                <a:cubicBezTo>
                  <a:pt x="58202" y="1365250"/>
                  <a:pt x="207427" y="1136650"/>
                  <a:pt x="213777" y="1114425"/>
                </a:cubicBezTo>
                <a:cubicBezTo>
                  <a:pt x="220127" y="1092200"/>
                  <a:pt x="140752" y="1160462"/>
                  <a:pt x="61377" y="1228725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09C0375B-631B-5CFE-DD76-612467E2263D}"/>
              </a:ext>
            </a:extLst>
          </p:cNvPr>
          <p:cNvSpPr/>
          <p:nvPr/>
        </p:nvSpPr>
        <p:spPr>
          <a:xfrm>
            <a:off x="11049000" y="1367589"/>
            <a:ext cx="678168" cy="537411"/>
          </a:xfrm>
          <a:custGeom>
            <a:avLst/>
            <a:gdLst>
              <a:gd name="connsiteX0" fmla="*/ 0 w 678168"/>
              <a:gd name="connsiteY0" fmla="*/ 537411 h 537411"/>
              <a:gd name="connsiteX1" fmla="*/ 638175 w 678168"/>
              <a:gd name="connsiteY1" fmla="*/ 308811 h 537411"/>
              <a:gd name="connsiteX2" fmla="*/ 533400 w 678168"/>
              <a:gd name="connsiteY2" fmla="*/ 70686 h 537411"/>
              <a:gd name="connsiteX3" fmla="*/ 523875 w 678168"/>
              <a:gd name="connsiteY3" fmla="*/ 184986 h 537411"/>
              <a:gd name="connsiteX4" fmla="*/ 466725 w 678168"/>
              <a:gd name="connsiteY4" fmla="*/ 4011 h 537411"/>
              <a:gd name="connsiteX5" fmla="*/ 676275 w 678168"/>
              <a:gd name="connsiteY5" fmla="*/ 61161 h 537411"/>
              <a:gd name="connsiteX6" fmla="*/ 552450 w 678168"/>
              <a:gd name="connsiteY6" fmla="*/ 80211 h 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168" h="537411">
                <a:moveTo>
                  <a:pt x="0" y="537411"/>
                </a:moveTo>
                <a:cubicBezTo>
                  <a:pt x="274637" y="462004"/>
                  <a:pt x="549275" y="386598"/>
                  <a:pt x="638175" y="308811"/>
                </a:cubicBezTo>
                <a:cubicBezTo>
                  <a:pt x="727075" y="231023"/>
                  <a:pt x="552450" y="91323"/>
                  <a:pt x="533400" y="70686"/>
                </a:cubicBezTo>
                <a:cubicBezTo>
                  <a:pt x="514350" y="50049"/>
                  <a:pt x="534987" y="196098"/>
                  <a:pt x="523875" y="184986"/>
                </a:cubicBezTo>
                <a:cubicBezTo>
                  <a:pt x="512763" y="173874"/>
                  <a:pt x="441325" y="24649"/>
                  <a:pt x="466725" y="4011"/>
                </a:cubicBezTo>
                <a:cubicBezTo>
                  <a:pt x="492125" y="-16627"/>
                  <a:pt x="661988" y="48461"/>
                  <a:pt x="676275" y="61161"/>
                </a:cubicBezTo>
                <a:cubicBezTo>
                  <a:pt x="690563" y="73861"/>
                  <a:pt x="621506" y="77036"/>
                  <a:pt x="552450" y="8021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F1EE5D95-B553-38EA-D256-794AD2107C7F}"/>
              </a:ext>
            </a:extLst>
          </p:cNvPr>
          <p:cNvSpPr/>
          <p:nvPr/>
        </p:nvSpPr>
        <p:spPr>
          <a:xfrm>
            <a:off x="-123825" y="-57150"/>
            <a:ext cx="12401549" cy="4222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69CE7BC9-8C36-DFC9-6157-39943E5831A1}"/>
              </a:ext>
            </a:extLst>
          </p:cNvPr>
          <p:cNvSpPr/>
          <p:nvPr/>
        </p:nvSpPr>
        <p:spPr>
          <a:xfrm>
            <a:off x="-123825" y="6464376"/>
            <a:ext cx="12401549" cy="3936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52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AC636-9DFD-9A7F-849C-C455D032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honar Bangla" panose="02020603050405020304" pitchFamily="18" charset="0"/>
                <a:cs typeface="Shonar Bangla" panose="02020603050405020304" pitchFamily="18" charset="0"/>
              </a:rPr>
              <a:t>Propriedades do </a:t>
            </a:r>
            <a:r>
              <a:rPr lang="pt-BR" dirty="0" err="1">
                <a:latin typeface="Shonar Bangla" panose="02020603050405020304" pitchFamily="18" charset="0"/>
                <a:cs typeface="Shonar Bangla" panose="02020603050405020304" pitchFamily="18" charset="0"/>
              </a:rPr>
              <a:t>Mediaquery</a:t>
            </a:r>
            <a:endParaRPr lang="pt-BR" dirty="0">
              <a:latin typeface="Shonar Bangla" panose="02020603050405020304" pitchFamily="18" charset="0"/>
              <a:cs typeface="Shonar Bangla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155ED5-6CCB-CEFB-5750-0F870DB9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numCol="2">
            <a:normAutofit fontScale="92500" lnSpcReduction="10000"/>
          </a:bodyPr>
          <a:lstStyle/>
          <a:p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min-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width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max-width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Define a largura mínima e máxima 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viewport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para aplicar as regras CSS.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orientation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Define a orientação 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viewport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podendo ser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portrait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(retrato) 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landscape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(paisagem).</a:t>
            </a:r>
          </a:p>
          <a:p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min-device-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width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max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-device-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width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Define a largura mínima e máxima do dispositivo para aplicar as regras CSS.</a:t>
            </a: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											</a:t>
            </a:r>
          </a:p>
          <a:p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min-device-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height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e 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max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-device-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height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Define a altura mínima e máxima do dispositivo para aplicar as regras CSS.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aspect-ratio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Define a proporção 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viewport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permitindo ajustar os estilos com base na relação entre a largura e a altura.</a:t>
            </a:r>
          </a:p>
          <a:p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resolution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Define a densidade de pixels da tela, permitindo ajustar os estilos com base na resolução do dispositivo.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E4EC97-CA5A-930A-6EC4-593D4E4864BC}"/>
              </a:ext>
            </a:extLst>
          </p:cNvPr>
          <p:cNvSpPr/>
          <p:nvPr/>
        </p:nvSpPr>
        <p:spPr>
          <a:xfrm>
            <a:off x="-123825" y="-57150"/>
            <a:ext cx="12401549" cy="4222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E8FDD3F-33BA-B406-9DF3-48D80DD0C10A}"/>
              </a:ext>
            </a:extLst>
          </p:cNvPr>
          <p:cNvSpPr/>
          <p:nvPr/>
        </p:nvSpPr>
        <p:spPr>
          <a:xfrm>
            <a:off x="-123825" y="6464376"/>
            <a:ext cx="12401549" cy="3936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489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Shonar Bangla</vt:lpstr>
      <vt:lpstr>Söhne</vt:lpstr>
      <vt:lpstr>Tema do Office</vt:lpstr>
      <vt:lpstr>Flexbox e @Mediaquery</vt:lpstr>
      <vt:lpstr>O que é Flexbox?</vt:lpstr>
      <vt:lpstr>Como funciona o flexbox</vt:lpstr>
      <vt:lpstr>Propriedades do flexbox</vt:lpstr>
      <vt:lpstr>O que é @Mediaquery</vt:lpstr>
      <vt:lpstr>Como funciona o @mediaquery</vt:lpstr>
      <vt:lpstr>Propriedades do Mediaquery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e @Mediaquery</dc:title>
  <dc:creator>Alexandre Dornellas</dc:creator>
  <cp:lastModifiedBy>Alexandre Dornellas</cp:lastModifiedBy>
  <cp:revision>1</cp:revision>
  <dcterms:created xsi:type="dcterms:W3CDTF">2023-06-13T00:45:04Z</dcterms:created>
  <dcterms:modified xsi:type="dcterms:W3CDTF">2023-06-13T02:24:38Z</dcterms:modified>
</cp:coreProperties>
</file>