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Average"/>
      <p:regular r:id="rId61"/>
    </p:embeddedFont>
    <p:embeddedFont>
      <p:font typeface="Oswald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A2A5AC-193E-4983-939B-421018F5C113}">
  <a:tblStyle styleId="{80A2A5AC-193E-4983-939B-421018F5C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swald-regular.fntdata"/><Relationship Id="rId61" Type="http://schemas.openxmlformats.org/officeDocument/2006/relationships/font" Target="fonts/Average-regular.fntdata"/><Relationship Id="rId20" Type="http://schemas.openxmlformats.org/officeDocument/2006/relationships/slide" Target="slides/slide14.xml"/><Relationship Id="rId63" Type="http://schemas.openxmlformats.org/officeDocument/2006/relationships/font" Target="fonts/Oswa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4c331f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4c331f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94c331f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94c331f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94c331f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94c331f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94c331f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94c331f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4c331f2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94c331f2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94c331f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94c331f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94c331f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94c331f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4c331f2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94c331f2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94c331f2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94c331f2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85b8742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85b8742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a75f7a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a75f7a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40ca641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40ca641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40ca641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40ca641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fabeaf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fabeaf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fabeafa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fabeafa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abeafa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fabeafa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85b8742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85b8742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85b8742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85b8742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4c331f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94c331f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94c331f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94c331f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94c331f2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94c331f2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a75f7a8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a75f7a8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94c331f2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94c331f2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94c331f2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94c331f2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94c331f2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94c331f2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94c331f2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94c331f2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94c331f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94c331f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94c331f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94c331f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94c331f2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94c331f2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94c331f2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94c331f2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94c331f2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94c331f2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94c331f2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94c331f2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a75f7a8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a75f7a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94c331f2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94c331f2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94c331f2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94c331f2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94c331f2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94c331f2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94c331f2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94c331f2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94c331f2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94c331f2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94c331f2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94c331f2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94c331f2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94c331f2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94c331f2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94c331f2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94c331f2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94c331f2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94c331f2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94c331f2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a75f7a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a75f7a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94c331f2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94c331f2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a75f7a8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a75f7a8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4c331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94c331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94c331f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94c331f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4c331f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94c331f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ostgrespro.ru/docs/postgresql/9.6/datatyp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что это такое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75" y="0"/>
            <a:ext cx="5894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 CAP теоремы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Теорема описывает системы слишком упрощенно.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Каждое понятие возведено в абсолют.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Невозможно достичь идеально CAP для всех операций, но можно выбрать, где какой параметр важнее.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 VS NoSQL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Структура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Масштабируемость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чего больше подходят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реляционных БД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реляционных СУБД данные представлены в виде таблиц, которые имеют заранее заданную жесткую схему данных.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Реляционные БД используют структурированный язык запросов(Structured Query Language, SQL) для определения и обработки данных, это один из наиболее гибких и распространенных языков запросов.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нереляционных БД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Нереляционные базы данных, в свою очередь, предлагают динамическую структуру данных, которые могут храниться несколькими способами: ориентированно по колонкам, документо-ориентированно, в виде графов или на основе пар «ключ-значение».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Такая гибкость означает следующее: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 можете создавать документы, не задавая их структуру заранее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документ может обладать собственной структурой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каждой БД может  быть собственный синтаксис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 можете добавлять поля прямо во время работы с данными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Масштабируемость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большинстве случаев SQL базы данных вертикально масштабируемые, то есть вы можете увеличивать нагрузку на отдельно взятый сервер, наращивая мощность центральных процессоров, объёмы ОЗУ или системы хранения данных. А NoSQL базы данных горизонтально масштабируемые. Это означает, что вы можете увеличивать трафик, распределяя его или добавляя больше серверов к вашей СУБД.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чего подходят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 — верный выбор для любого проекта, который может положиться на предопределенную структуру и заданные схемы. С другой стороны, NoSql — отличный вариант для быстрорастущих проектов без определённой схемы данных. В особенности если вы не можете определить схему для своей базы данных, вам не подходит ни одна из предлагаемых другими СУБД или в вашем проекте она постоянно меняется, как, например, в случае с мобильными приложениями, системами аналитики в реальном времени или контент-менеджмента.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PostgreSQL - это реляционная система управления базами данных (РСУБД). Это система управления данными, представленными в виде отношений (relation).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Каждая таблица представляется как совокупность строк и столбцов, где строки соответствуют экземпляру объекта, конкретному событию или явлению, а столбцы - атрибутам (признакам, характеристикам,  параметрам) объекта, события, явления.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При практической разработке БД таблицы - сущности называют таблицами, строки  -экземпляры - записями, столбцы  - атрибуты - полями.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Числовые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Символьные (строковые)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Дата/время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Логические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/>
              <a:t>подробнее: </a:t>
            </a:r>
            <a:r>
              <a:rPr lang="ru" sz="1300" u="sng">
                <a:solidFill>
                  <a:schemeClr val="hlink"/>
                </a:solidFill>
                <a:hlinkClick r:id="rId3"/>
              </a:rPr>
              <a:t>https://postgrespro.ru/docs/postgresql/9.6/datatype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и СУБД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 - набор данных, которые организованы </a:t>
            </a:r>
            <a:r>
              <a:rPr lang="ru"/>
              <a:t>определенным</a:t>
            </a:r>
            <a:r>
              <a:rPr lang="ru"/>
              <a:t> образом.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Системы управления базами данных (СУБД) - специальные приложения (или библиотеки) для управления базами данных, различных форм и размеров.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современном мире сама база данных бесполезна, если с ней не связана СУБД для доступа к ее данным.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Чаще всего термин “</a:t>
            </a:r>
            <a:r>
              <a:rPr lang="ru"/>
              <a:t>База данных”</a:t>
            </a:r>
            <a:r>
              <a:rPr lang="ru"/>
              <a:t> используется как сокращение от </a:t>
            </a:r>
            <a:r>
              <a:rPr lang="ru"/>
              <a:t>“</a:t>
            </a:r>
            <a:r>
              <a:rPr lang="ru"/>
              <a:t>Система управления базами данных</a:t>
            </a:r>
            <a:r>
              <a:rPr lang="ru"/>
              <a:t>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В каждой таблице существует первичный ключ - это поле или набор полей, однозначно (уникально) идентифицирующих запись.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Первичный ключ должен быть минимально достаточным: в нем не должно быть полей, удаление которых из первичного ключа не отразится на его уникальности.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Отношения между таблицами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Существуют три разновидности связей между таблицами: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один - к - одному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один - ко - многим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многие - ко - многим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Отношение один к одному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Отношение один - к - одному имеет место, когда одной записи в родительской таблице может соответствовать одна запись в дочерней таблице.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Отношение один ко многим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Отношение один - ко - многим имеет место, когда одной записи в родительской таблице может соответствовать  несколько записей в дочерней таблице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Отношение многие ко многим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Отношение многие - ко - многим имеет место, когда: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записи в родительской таблице может соответствовать больше одной записи в дочерней таблице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записи в дочерней таблице может соответствовать больше одной записи в родительской таблице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SQL, DDL, DML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 - это язык структурированных запросов (Structured Query Language), позволяющий хранить, манипулировать и извлекать данные из реляционных баз данных.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DDL - Data Definition Language (язык описания данных)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DML - Data Manipulation Language (язык манипулирования данными)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DDL и DML</a:t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75" y="1064725"/>
            <a:ext cx="6273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Нормализация</a:t>
            </a:r>
            <a:r>
              <a:rPr lang="ru"/>
              <a:t> - это удаление избыточности данных.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Избыточность</a:t>
            </a:r>
            <a:r>
              <a:rPr lang="ru"/>
              <a:t>  - состояние БД, при котором в таблицах присутствуют лишние данные. Это приводит к увеличению занимаемого места на диске, а также к аномалиям включения, обновления, удаления.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Устранение избыточности производится, как правило, за счет декомпозиции отношений таким образом, чтобы в каждом отношении хранились только первичные факты(т.е. факты, не выводимые из других хранимых фактов).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Первая нормальная форма.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63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Переменная отношения находится в первой нормальной форме (1НФ) тогда и только тогда, когда в любом допустимом значении отношения каждый его кортеж (строка таблицы) содержит только одно значение для каждого из атрибутов(колонка таблицы).</a:t>
            </a:r>
            <a:endParaRPr/>
          </a:p>
        </p:txBody>
      </p:sp>
      <p:sp>
        <p:nvSpPr>
          <p:cNvPr id="223" name="Google Shape;223;p40"/>
          <p:cNvSpPr txBox="1"/>
          <p:nvPr/>
        </p:nvSpPr>
        <p:spPr>
          <a:xfrm>
            <a:off x="311688" y="2571750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Простыми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словами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каждой колонке должно быть только одно значение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не должно быть повторяющихся строк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1НФ до нормализации</a:t>
            </a:r>
            <a:endParaRPr/>
          </a:p>
        </p:txBody>
      </p:sp>
      <p:graphicFrame>
        <p:nvGraphicFramePr>
          <p:cNvPr id="229" name="Google Shape;229;p41"/>
          <p:cNvGraphicFramePr/>
          <p:nvPr/>
        </p:nvGraphicFramePr>
        <p:xfrm>
          <a:off x="1112050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2029400"/>
                <a:gridCol w="4890500"/>
              </a:tblGrid>
              <a:tr h="8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hobbies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Суворов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Коньки, Мотоцикл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Окулов Ярослав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ClickHouse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Созинов Илья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Портреты, PlayStation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Белянин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Фотография, Велосипеды, Аудиотехника, Ножи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Збруев Роман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Гитара, Радиотехника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CRUD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Create (создать) новые данные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Read (прочитать) и получить информацию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Update (обновить) уже существующие данные с использованием новых значений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Delete (удалить) существующие данные, которые нам больше не нужны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Эти четыре основные операции сокращенно обозначаются </a:t>
            </a:r>
            <a:r>
              <a:rPr i="1" lang="ru"/>
              <a:t>CRUD.  </a:t>
            </a:r>
            <a:r>
              <a:rPr lang="ru"/>
              <a:t>Этот термин встречается довольно часто когда мы работаем с системами баз данных или разрабатываем бэкенд системы.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1НФ после нормализации</a:t>
            </a:r>
            <a:endParaRPr/>
          </a:p>
        </p:txBody>
      </p:sp>
      <p:graphicFrame>
        <p:nvGraphicFramePr>
          <p:cNvPr id="235" name="Google Shape;235;p42"/>
          <p:cNvGraphicFramePr/>
          <p:nvPr/>
        </p:nvGraphicFramePr>
        <p:xfrm>
          <a:off x="1172800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2020600"/>
                <a:gridCol w="4869300"/>
              </a:tblGrid>
              <a:tr h="8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hobbie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Суворов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Коньки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Суворов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Мотоцикл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Окулов Ярослав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ClickHouse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Созинов Илья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Портреты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Збруев Роман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Радиотехника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Вторая нормальная форма.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63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Переменная отношения находится во второй нормальной форме (2НФ) тогда и только тогда, когда она находится в первой нормальной форме и каждый неключевой атрибут неприводимо(функционально полно) зависит от </a:t>
            </a:r>
            <a:r>
              <a:rPr lang="ru"/>
              <a:t>ее</a:t>
            </a:r>
            <a:r>
              <a:rPr lang="ru"/>
              <a:t> потенциального ключа.</a:t>
            </a:r>
            <a:endParaRPr/>
          </a:p>
        </p:txBody>
      </p:sp>
      <p:sp>
        <p:nvSpPr>
          <p:cNvPr id="242" name="Google Shape;242;p43"/>
          <p:cNvSpPr txBox="1"/>
          <p:nvPr/>
        </p:nvSpPr>
        <p:spPr>
          <a:xfrm>
            <a:off x="311763" y="2571750"/>
            <a:ext cx="85206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Простыми словами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таблица в 1НФ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есть первичный ключ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все атрибуты зависят от первичного ключа целиком, а не от какой - то его части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/>
              <a:t>НФ до нормализации</a:t>
            </a:r>
            <a:endParaRPr/>
          </a:p>
        </p:txBody>
      </p:sp>
      <p:graphicFrame>
        <p:nvGraphicFramePr>
          <p:cNvPr id="248" name="Google Shape;248;p44"/>
          <p:cNvGraphicFramePr/>
          <p:nvPr/>
        </p:nvGraphicFramePr>
        <p:xfrm>
          <a:off x="1127050" y="101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612525"/>
                <a:gridCol w="2424375"/>
                <a:gridCol w="2853000"/>
              </a:tblGrid>
              <a:tr h="3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project_client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Суворов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Сергей И.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1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Суворов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Юнитраст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Иван С.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Окулов Ярослав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Аркадий Г.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Созинов Илья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Сергей И.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Збруев Роман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Сергей И.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Збруев Роман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Юнитраст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Иван С.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2НФ добавим первичный ключ</a:t>
            </a:r>
            <a:endParaRPr/>
          </a:p>
        </p:txBody>
      </p:sp>
      <p:graphicFrame>
        <p:nvGraphicFramePr>
          <p:cNvPr id="254" name="Google Shape;254;p45"/>
          <p:cNvGraphicFramePr/>
          <p:nvPr/>
        </p:nvGraphicFramePr>
        <p:xfrm>
          <a:off x="481850" y="101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304100"/>
                <a:gridCol w="1304100"/>
                <a:gridCol w="1825900"/>
                <a:gridCol w="2090400"/>
                <a:gridCol w="1655800"/>
              </a:tblGrid>
              <a:tr h="3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project_client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Суворов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Сергей И.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1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Суворов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Юнитраст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Иван С.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Окулов Ярослав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Аркадий Г.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Созинов Илья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Сергей И.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4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Збруев Роман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Сергей И.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Збруев Роман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Юнитраст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Иван С.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45"/>
          <p:cNvSpPr/>
          <p:nvPr/>
        </p:nvSpPr>
        <p:spPr>
          <a:xfrm>
            <a:off x="419425" y="938200"/>
            <a:ext cx="2615700" cy="330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2НФ после нормализации(декомпозиции)</a:t>
            </a:r>
            <a:endParaRPr/>
          </a:p>
        </p:txBody>
      </p:sp>
      <p:graphicFrame>
        <p:nvGraphicFramePr>
          <p:cNvPr id="261" name="Google Shape;261;p46"/>
          <p:cNvGraphicFramePr/>
          <p:nvPr/>
        </p:nvGraphicFramePr>
        <p:xfrm>
          <a:off x="342625" y="101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901550"/>
                <a:gridCol w="1337275"/>
                <a:gridCol w="1633300"/>
              </a:tblGrid>
              <a:tr h="3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project_client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Сергей И.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1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Юнитраст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Иван С.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Аркадий Г.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46"/>
          <p:cNvGraphicFramePr/>
          <p:nvPr/>
        </p:nvGraphicFramePr>
        <p:xfrm>
          <a:off x="6507050" y="10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873175"/>
                <a:gridCol w="1421150"/>
              </a:tblGrid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Суворов Алексей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Окулов Ярослав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Созинов Илья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Збруев Роман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46"/>
          <p:cNvGraphicFramePr/>
          <p:nvPr/>
        </p:nvGraphicFramePr>
        <p:xfrm>
          <a:off x="4480475" y="101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891950"/>
                <a:gridCol w="868900"/>
              </a:tblGrid>
              <a:tr h="3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1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4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Третья нормальная форма.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63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Переменная отношения находится в третьей нормальной форме (3НФ) тогда и только тогда, когда она находится во второй нормальной форме, и отсутствуют транзитивные функциональные зависимости неключевых атрибутов от ключевых.</a:t>
            </a:r>
            <a:endParaRPr/>
          </a:p>
        </p:txBody>
      </p:sp>
      <p:sp>
        <p:nvSpPr>
          <p:cNvPr id="270" name="Google Shape;270;p47"/>
          <p:cNvSpPr txBox="1"/>
          <p:nvPr/>
        </p:nvSpPr>
        <p:spPr>
          <a:xfrm>
            <a:off x="311763" y="2571750"/>
            <a:ext cx="8520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Простыми словами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таблица в 2НФ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все атрибуты зависят только от первичного ключа, но не от других атрибутов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r>
              <a:rPr lang="ru"/>
              <a:t>НФ до нормализации</a:t>
            </a:r>
            <a:endParaRPr/>
          </a:p>
        </p:txBody>
      </p:sp>
      <p:graphicFrame>
        <p:nvGraphicFramePr>
          <p:cNvPr id="276" name="Google Shape;276;p48"/>
          <p:cNvGraphicFramePr/>
          <p:nvPr/>
        </p:nvGraphicFramePr>
        <p:xfrm>
          <a:off x="854825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217425"/>
                <a:gridCol w="1805825"/>
                <a:gridCol w="2205550"/>
                <a:gridCol w="2205550"/>
              </a:tblGrid>
              <a:tr h="42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tyre_id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tyre_name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supplier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supplier</a:t>
                      </a:r>
                      <a:r>
                        <a:rPr lang="ru" sz="1200"/>
                        <a:t>_phone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Nokian Hakka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ИП Шлепаков Л.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+79233213123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Nokian Nordman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ООО Русский Север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+79242343423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Continental ContiIce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ООО Автомакс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+79434234234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Matador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ИП Кузнецов П.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+79989493248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Nordmaster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ИП Иванов П.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+79646564345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3НФ после нормализации</a:t>
            </a:r>
            <a:endParaRPr/>
          </a:p>
        </p:txBody>
      </p:sp>
      <p:graphicFrame>
        <p:nvGraphicFramePr>
          <p:cNvPr id="282" name="Google Shape;282;p49"/>
          <p:cNvGraphicFramePr/>
          <p:nvPr/>
        </p:nvGraphicFramePr>
        <p:xfrm>
          <a:off x="515875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698200"/>
                <a:gridCol w="1791100"/>
                <a:gridCol w="965425"/>
              </a:tblGrid>
              <a:tr h="42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tyre_id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tyre_name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supplier_id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Nokian Hakka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Nokian Nordman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Continental ContiIce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Matador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Nordmaster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p49"/>
          <p:cNvGraphicFramePr/>
          <p:nvPr/>
        </p:nvGraphicFramePr>
        <p:xfrm>
          <a:off x="4753675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437975"/>
                <a:gridCol w="1918250"/>
                <a:gridCol w="1518225"/>
              </a:tblGrid>
              <a:tr h="42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supplier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supplier</a:t>
                      </a:r>
                      <a:r>
                        <a:rPr lang="ru" sz="1200"/>
                        <a:t>_phone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8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ИП Шлепаков Л.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+79233213123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ООО Русский Север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+79242343423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ООО Автомакс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+79434234234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ИП Кузнецов П.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+79989493248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ИП Иванов П.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+79646564345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Нормальная форма Бойса-Кодда(не бойся кода).</a:t>
            </a:r>
            <a:endParaRPr/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63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Переменная отношения находится в нормальной форме Бойса - Кодда(иначе в усиленной третьей нормальной форме) тогда и только тогда, когда каждая ее нетривиальная и неприводимая слева функциональная зависимость имеет в качестве своего детерминанта некоторый потенциальный ключ. </a:t>
            </a:r>
            <a:endParaRPr/>
          </a:p>
        </p:txBody>
      </p:sp>
      <p:sp>
        <p:nvSpPr>
          <p:cNvPr id="290" name="Google Shape;290;p50"/>
          <p:cNvSpPr txBox="1"/>
          <p:nvPr/>
        </p:nvSpPr>
        <p:spPr>
          <a:xfrm>
            <a:off x="311763" y="2571750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Простыми словами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таблица в 3НФ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ключевые атрибуты не должны зависеть от неключевых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Нормальная форма Бойса-Кодда (пример)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Дано: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сотрудник может курировать только ту работу для которой он квалифицирован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Максим - маркетинг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Рома - программирование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Илья - дизайн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…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Есть куча проектов над которыми они работают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каждого из проектов могут быть выполнены и разработка, и дизайн и маркетинг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Куратор по каждому из направлений у проекта может быть только один (для того чтобы не было неразберихи)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Различные парадигмы баз данных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Существуют различные типы баз данных, такие как: ключ-значение, документо-ориентированные или реляционные базы данных. Они различаются в основном тем, как хранят информацию и извлекают ее из памяти.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дальнейшем мы сосредоточимся в основном на модели реляционных баз данных.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Нормальная форма Бойса-Кодда (пример)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35988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421375"/>
                <a:gridCol w="3425325"/>
                <a:gridCol w="34253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task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resposible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Разработка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Маркетинг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Максим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Дизайн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Илья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Дизайн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Илья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Маркетинг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Диана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Разработка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Нормальная форма Бойса-Кодда (пример)</a:t>
            </a:r>
            <a:endParaRPr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311700" y="1910675"/>
            <a:ext cx="8520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 проявляется зависимость части первичного ключа (задачи) от ответственного</a:t>
            </a:r>
            <a:endParaRPr/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311700" y="13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первичный ключ - составной = проект + задача</a:t>
            </a:r>
            <a:endParaRPr/>
          </a:p>
        </p:txBody>
      </p:sp>
      <p:sp>
        <p:nvSpPr>
          <p:cNvPr id="310" name="Google Shape;310;p53"/>
          <p:cNvSpPr txBox="1"/>
          <p:nvPr>
            <p:ph idx="1" type="body"/>
          </p:nvPr>
        </p:nvSpPr>
        <p:spPr>
          <a:xfrm>
            <a:off x="311700" y="2671175"/>
            <a:ext cx="8520600" cy="1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зная кем является ответственный можно четко сказать какую задачу он выполняет в проекте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Нормальная форма Бойса-Кодда (пример)</a:t>
            </a:r>
            <a:endParaRPr/>
          </a:p>
        </p:txBody>
      </p:sp>
      <p:graphicFrame>
        <p:nvGraphicFramePr>
          <p:cNvPr id="316" name="Google Shape;316;p54"/>
          <p:cNvGraphicFramePr/>
          <p:nvPr/>
        </p:nvGraphicFramePr>
        <p:xfrm>
          <a:off x="993550" y="106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893525"/>
                <a:gridCol w="1044025"/>
                <a:gridCol w="16612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id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skill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  <a:tr h="5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Разработка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Максим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Маркетинг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Илья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Дизайн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5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Илья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Дизайн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Диана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Маркетинг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Разработка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54"/>
          <p:cNvSpPr txBox="1"/>
          <p:nvPr/>
        </p:nvSpPr>
        <p:spPr>
          <a:xfrm>
            <a:off x="1697638" y="4580175"/>
            <a:ext cx="2190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8" name="Google Shape;318;p54"/>
          <p:cNvGraphicFramePr/>
          <p:nvPr/>
        </p:nvGraphicFramePr>
        <p:xfrm>
          <a:off x="5612200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218750"/>
                <a:gridCol w="13195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responsible_id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6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54"/>
          <p:cNvSpPr txBox="1"/>
          <p:nvPr/>
        </p:nvSpPr>
        <p:spPr>
          <a:xfrm>
            <a:off x="5800950" y="4580175"/>
            <a:ext cx="2190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Четвертая нормальная форма.</a:t>
            </a:r>
            <a:endParaRPr/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11763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Переменная отношения находится в четвертой нормальной форме (4НФ) тогда и только тогда, когда она находится нормальной форме Бойса - Кодда и не содержит нетривиальных многозначных зависимостей., </a:t>
            </a:r>
            <a:endParaRPr/>
          </a:p>
        </p:txBody>
      </p:sp>
      <p:sp>
        <p:nvSpPr>
          <p:cNvPr id="326" name="Google Shape;326;p55"/>
          <p:cNvSpPr txBox="1"/>
          <p:nvPr/>
        </p:nvSpPr>
        <p:spPr>
          <a:xfrm>
            <a:off x="311688" y="2571775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Простыми словами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таблица в НФ БК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устраняются многозначные зависимости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Четвертая нормальная форма (пример)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311700" y="1017725"/>
            <a:ext cx="8520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	</a:t>
            </a:r>
            <a:r>
              <a:rPr lang="ru"/>
              <a:t>Для одного сотрудника есть множество проектов и множество увлечений</a:t>
            </a:r>
            <a:endParaRPr/>
          </a:p>
        </p:txBody>
      </p:sp>
      <p:graphicFrame>
        <p:nvGraphicFramePr>
          <p:cNvPr id="333" name="Google Shape;333;p56"/>
          <p:cNvGraphicFramePr/>
          <p:nvPr/>
        </p:nvGraphicFramePr>
        <p:xfrm>
          <a:off x="435988" y="17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421375"/>
                <a:gridCol w="3425325"/>
                <a:gridCol w="3425325"/>
              </a:tblGrid>
              <a:tr h="4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hobbie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Сантехник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Радиотехника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Гитара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FabioRoss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Футбол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Хоккей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Гитара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Четвертая нормальная форма (пример)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7"/>
          <p:cNvSpPr txBox="1"/>
          <p:nvPr>
            <p:ph idx="1" type="body"/>
          </p:nvPr>
        </p:nvSpPr>
        <p:spPr>
          <a:xfrm>
            <a:off x="311700" y="1017725"/>
            <a:ext cx="8520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	Первый вопрос - а что будет если увлечений у данного сотрудника больше чем проектов?</a:t>
            </a:r>
            <a:endParaRPr/>
          </a:p>
        </p:txBody>
      </p:sp>
      <p:graphicFrame>
        <p:nvGraphicFramePr>
          <p:cNvPr id="340" name="Google Shape;340;p57"/>
          <p:cNvGraphicFramePr/>
          <p:nvPr/>
        </p:nvGraphicFramePr>
        <p:xfrm>
          <a:off x="435988" y="179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421375"/>
                <a:gridCol w="3425325"/>
                <a:gridCol w="3425325"/>
              </a:tblGrid>
              <a:tr h="4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hobbie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4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Сантехник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Радиотехника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Гитара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FabioRoss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Футбол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9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Хоккей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Гитара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Четвертая нормальная форма (пример)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p58"/>
          <p:cNvGraphicFramePr/>
          <p:nvPr/>
        </p:nvGraphicFramePr>
        <p:xfrm>
          <a:off x="1187713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008575"/>
                <a:gridCol w="1567900"/>
              </a:tblGrid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Сантехник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FabioRoss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7" name="Google Shape;347;p58"/>
          <p:cNvSpPr txBox="1"/>
          <p:nvPr/>
        </p:nvSpPr>
        <p:spPr>
          <a:xfrm>
            <a:off x="1442013" y="4482800"/>
            <a:ext cx="2067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workers_projects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48" name="Google Shape;348;p58"/>
          <p:cNvGraphicFramePr/>
          <p:nvPr/>
        </p:nvGraphicFramePr>
        <p:xfrm>
          <a:off x="5084863" y="101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950675"/>
                <a:gridCol w="1920750"/>
              </a:tblGrid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worker_id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hobbie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Радиотехника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Гитара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Футбол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Хоккей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5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Гитара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58"/>
          <p:cNvSpPr txBox="1"/>
          <p:nvPr/>
        </p:nvSpPr>
        <p:spPr>
          <a:xfrm>
            <a:off x="5486638" y="4482800"/>
            <a:ext cx="2067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workers_hobbies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Пятая нормальная форма.</a:t>
            </a:r>
            <a:endParaRPr/>
          </a:p>
        </p:txBody>
      </p:sp>
      <p:sp>
        <p:nvSpPr>
          <p:cNvPr id="355" name="Google Shape;355;p59"/>
          <p:cNvSpPr txBox="1"/>
          <p:nvPr>
            <p:ph idx="1" type="body"/>
          </p:nvPr>
        </p:nvSpPr>
        <p:spPr>
          <a:xfrm>
            <a:off x="311763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Переменная отношения находится в пятой нормальной форме (иначе -  в проекционно-соединительной нормальной форме) тогда и только тогда, когда каждая нетривиальная зависимость соединения в ней определяется потенциальным ключом (ключами) этого отношения.</a:t>
            </a:r>
            <a:endParaRPr/>
          </a:p>
        </p:txBody>
      </p:sp>
      <p:sp>
        <p:nvSpPr>
          <p:cNvPr id="356" name="Google Shape;356;p59"/>
          <p:cNvSpPr txBox="1"/>
          <p:nvPr/>
        </p:nvSpPr>
        <p:spPr>
          <a:xfrm>
            <a:off x="311688" y="2571775"/>
            <a:ext cx="8520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Простыми словами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таблица в 4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НФ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устраняются нетривиальные зависимости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(декомпозиция без потерь)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Пятая нормальная форма (пример)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0"/>
          <p:cNvSpPr txBox="1"/>
          <p:nvPr>
            <p:ph idx="1" type="body"/>
          </p:nvPr>
        </p:nvSpPr>
        <p:spPr>
          <a:xfrm>
            <a:off x="311700" y="1017725"/>
            <a:ext cx="8520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Миша делает только Frontend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Рома наоборот, делает все, кроме Frontend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Миша участвует в большом количестве проектов, Ярик только в одном</a:t>
            </a:r>
            <a:endParaRPr/>
          </a:p>
        </p:txBody>
      </p:sp>
      <p:graphicFrame>
        <p:nvGraphicFramePr>
          <p:cNvPr id="363" name="Google Shape;363;p60"/>
          <p:cNvGraphicFramePr/>
          <p:nvPr/>
        </p:nvGraphicFramePr>
        <p:xfrm>
          <a:off x="435988" y="215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421375"/>
                <a:gridCol w="3425325"/>
                <a:gridCol w="3425325"/>
              </a:tblGrid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part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Backend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Сантехник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API Integration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Ярик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Backend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Резина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Пятая нормальная форма (пример)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1"/>
          <p:cNvSpPr txBox="1"/>
          <p:nvPr>
            <p:ph idx="1" type="body"/>
          </p:nvPr>
        </p:nvSpPr>
        <p:spPr>
          <a:xfrm>
            <a:off x="311700" y="1017725"/>
            <a:ext cx="8520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	Декомпозируем таким образом, чтобы при объединении декомпозированных таблиц мы получили исходную таблицу</a:t>
            </a:r>
            <a:endParaRPr/>
          </a:p>
        </p:txBody>
      </p:sp>
      <p:graphicFrame>
        <p:nvGraphicFramePr>
          <p:cNvPr id="370" name="Google Shape;370;p61"/>
          <p:cNvGraphicFramePr/>
          <p:nvPr/>
        </p:nvGraphicFramePr>
        <p:xfrm>
          <a:off x="435988" y="215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421375"/>
                <a:gridCol w="3425325"/>
                <a:gridCol w="3425325"/>
              </a:tblGrid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part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Backend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Сантехник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API Integration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Ярик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Backend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Резина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Реляционная база данных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ru"/>
              <a:t>Реляционная</a:t>
            </a:r>
            <a:r>
              <a:rPr lang="ru"/>
              <a:t> часть в названии этой парадигмы относится к нашей способности создавать сущности, которые имеют отношения друг с другом. Это дает нашим данным логическую структуру связи.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000" y="2653175"/>
            <a:ext cx="3684000" cy="1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Нормализация. Пятая нормальная форма (пример)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359413" y="105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984475"/>
                <a:gridCol w="1202550"/>
              </a:tblGrid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Сантехник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Ярик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Резина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Google Shape;377;p62"/>
          <p:cNvGraphicFramePr/>
          <p:nvPr/>
        </p:nvGraphicFramePr>
        <p:xfrm>
          <a:off x="6230963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1305200"/>
                <a:gridCol w="1248425"/>
              </a:tblGrid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part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КайзерДом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Backend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Сантехник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API Integration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Backend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Доска Почета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Резина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Google Shape;378;p62"/>
          <p:cNvGraphicFramePr/>
          <p:nvPr/>
        </p:nvGraphicFramePr>
        <p:xfrm>
          <a:off x="3318288" y="105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{80A2A5AC-193E-4983-939B-421018F5C113}</a:tableStyleId>
              </a:tblPr>
              <a:tblGrid>
                <a:gridCol w="938450"/>
                <a:gridCol w="1202350"/>
              </a:tblGrid>
              <a:tr h="38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worker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part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8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Миша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Frontend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Backend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Рома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API Integration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9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Ярик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Backend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NoSQL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Нереляционная база данных - это база данных, в которой в отличие от большинства традиционных систем баз данных не используется табличная схема строк и столбцов.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32" y="2688296"/>
            <a:ext cx="6379337" cy="18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CAP теорема (Eric Brewer, 2000)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56175" y="1173300"/>
            <a:ext cx="85206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Согласованность</a:t>
            </a:r>
            <a:r>
              <a:rPr lang="ru"/>
              <a:t> (Consistency) - все рабочие узлы содержат одинаковую информацию.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Доступность</a:t>
            </a:r>
            <a:r>
              <a:rPr lang="ru"/>
              <a:t> (Availability) - возможность доступа к кластеру, даже если узел в кластере выходит из строя.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Терпимость</a:t>
            </a:r>
            <a:r>
              <a:rPr lang="ru"/>
              <a:t> </a:t>
            </a:r>
            <a:r>
              <a:rPr b="1" lang="ru"/>
              <a:t>к разделению сети</a:t>
            </a:r>
            <a:r>
              <a:rPr lang="ru"/>
              <a:t> (Partition Tolerance) - независимо от сбоев в работе сети узлы продолжают функционировать.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63" y="-25"/>
            <a:ext cx="6850874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CAP теорема на примере «позвони - напомним»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 меня есть записная книжка и телефон - </a:t>
            </a:r>
            <a:r>
              <a:rPr b="1" lang="ru"/>
              <a:t>нет разделимости.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справляюсь с потоком - </a:t>
            </a:r>
            <a:r>
              <a:rPr b="1" lang="ru"/>
              <a:t>нет доступности</a:t>
            </a:r>
            <a:r>
              <a:rPr lang="ru"/>
              <a:t>. Беру в помощь еще одного человека.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a) У него своя записная книжка, но клиент звонит то мне, то ему -  </a:t>
            </a:r>
            <a:r>
              <a:rPr b="1" lang="ru"/>
              <a:t>нет согласованности.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б) Договариваемся вносить изменения в обе книжки.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Много времени уходит на синхронизацию, падает скорость приема звонков -  </a:t>
            </a:r>
            <a:r>
              <a:rPr b="1" lang="ru"/>
              <a:t>нет доступности.</a:t>
            </a:r>
            <a:r>
              <a:rPr lang="ru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