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1" r:id="rId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8A795D50-7E41-4A6E-B905-9BDE7857B98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C26A8EA4-6FB3-4D28-932E-8A545BD86793}" type="datetimeFigureOut">
              <a:rPr lang="pt-BR" smtClean="0"/>
              <a:pPr/>
              <a:t>29/10/2020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8A795D50-7E41-4A6E-B905-9BDE7857B984}" type="slidenum">
              <a:rPr lang="pt-BR" smtClean="0"/>
              <a:pPr/>
              <a:t>‹nº›</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6A8EA4-6FB3-4D28-932E-8A545BD86793}" type="datetimeFigureOut">
              <a:rPr lang="pt-BR" smtClean="0"/>
              <a:pPr/>
              <a:t>29/10/2020</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795D50-7E41-4A6E-B905-9BDE7857B984}" type="slidenum">
              <a:rPr lang="pt-BR" smtClean="0"/>
              <a:pPr/>
              <a:t>‹nº›</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5" name="Google Shape;301;p43"/>
          <p:cNvSpPr txBox="1">
            <a:spLocks noGrp="1"/>
          </p:cNvSpPr>
          <p:nvPr>
            <p:ph type="ctrTitle"/>
          </p:nvPr>
        </p:nvSpPr>
        <p:spPr>
          <a:xfrm flipH="1">
            <a:off x="1500166" y="2428868"/>
            <a:ext cx="6537016" cy="670500"/>
          </a:xfrm>
          <a:prstGeom prst="rect">
            <a:avLst/>
          </a:prstGeom>
        </p:spPr>
        <p:txBody>
          <a:bodyPr spcFirstLastPara="1" wrap="square" lIns="91425" tIns="91425" rIns="91425" bIns="91425" anchor="b" anchorCtr="0">
            <a:noAutofit/>
          </a:bodyPr>
          <a:lstStyle/>
          <a:p>
            <a:pPr lvl="0" algn="ctr">
              <a:spcBef>
                <a:spcPts val="0"/>
              </a:spcBef>
            </a:pPr>
            <a:r>
              <a:rPr lang="en-US" dirty="0" smtClean="0">
                <a:solidFill>
                  <a:schemeClr val="tx1"/>
                </a:solidFill>
                <a:latin typeface="Impact" pitchFamily="34" charset="0"/>
              </a:rPr>
              <a:t>Patient Health </a:t>
            </a:r>
            <a:r>
              <a:rPr lang="en-US" dirty="0">
                <a:solidFill>
                  <a:schemeClr val="tx1"/>
                </a:solidFill>
                <a:latin typeface="Impact" pitchFamily="34" charset="0"/>
              </a:rPr>
              <a:t>History Record </a:t>
            </a:r>
            <a:r>
              <a:rPr lang="en-US" dirty="0" smtClean="0">
                <a:solidFill>
                  <a:schemeClr val="tx1"/>
                </a:solidFill>
                <a:latin typeface="Impact" pitchFamily="34" charset="0"/>
              </a:rPr>
              <a:t>System</a:t>
            </a:r>
            <a:br>
              <a:rPr lang="en-US" dirty="0" smtClean="0">
                <a:solidFill>
                  <a:schemeClr val="tx1"/>
                </a:solidFill>
                <a:latin typeface="Impact" pitchFamily="34" charset="0"/>
              </a:rPr>
            </a:br>
            <a:r>
              <a:rPr lang="en-US" dirty="0" smtClean="0">
                <a:solidFill>
                  <a:schemeClr val="tx1"/>
                </a:solidFill>
                <a:latin typeface="Impact" pitchFamily="34" charset="0"/>
              </a:rPr>
              <a:t>Data </a:t>
            </a:r>
            <a:r>
              <a:rPr lang="en-US" dirty="0" smtClean="0">
                <a:solidFill>
                  <a:schemeClr val="tx1"/>
                </a:solidFill>
                <a:latin typeface="Impact" pitchFamily="34" charset="0"/>
              </a:rPr>
              <a:t>Base</a:t>
            </a:r>
            <a:br>
              <a:rPr lang="en-US" dirty="0" smtClean="0">
                <a:solidFill>
                  <a:schemeClr val="tx1"/>
                </a:solidFill>
                <a:latin typeface="Impact" pitchFamily="34" charset="0"/>
              </a:rPr>
            </a:br>
            <a:r>
              <a:rPr lang="en-US" dirty="0" smtClean="0">
                <a:solidFill>
                  <a:schemeClr val="tx1"/>
                </a:solidFill>
                <a:latin typeface="Impact" pitchFamily="34" charset="0"/>
              </a:rPr>
              <a:t>II</a:t>
            </a:r>
            <a:endParaRPr dirty="0">
              <a:solidFill>
                <a:schemeClr val="tx1"/>
              </a:solidFill>
              <a:latin typeface="Impact" pitchFamily="34" charset="0"/>
            </a:endParaRPr>
          </a:p>
        </p:txBody>
      </p:sp>
      <p:sp>
        <p:nvSpPr>
          <p:cNvPr id="3" name="Google Shape;301;p43"/>
          <p:cNvSpPr txBox="1">
            <a:spLocks/>
          </p:cNvSpPr>
          <p:nvPr/>
        </p:nvSpPr>
        <p:spPr>
          <a:xfrm flipH="1">
            <a:off x="2285984" y="5857892"/>
            <a:ext cx="6537016" cy="670500"/>
          </a:xfrm>
          <a:prstGeom prst="rect">
            <a:avLst/>
          </a:prstGeom>
          <a:ln>
            <a:noFill/>
          </a:ln>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José </a:t>
            </a:r>
            <a:r>
              <a:rPr kumimoji="0" lang="en-US" sz="3600" b="1" i="0" u="none" strike="noStrike" kern="1200" cap="none" spc="0" normalizeH="0" baseline="0" noProof="0" dirty="0" err="1"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Alexandro</a:t>
            </a:r>
            <a:r>
              <a:rPr kumimoji="0" lang="en-US" sz="36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 </a:t>
            </a:r>
            <a:r>
              <a:rPr kumimoji="0" lang="en-US" sz="3600" b="1" i="0" u="none" strike="noStrike" kern="1200" cap="none" spc="0" normalizeH="0" baseline="0" noProof="0" dirty="0" err="1"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Acha</a:t>
            </a:r>
            <a:r>
              <a:rPr kumimoji="0" lang="en-US" sz="36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 Gomes</a:t>
            </a:r>
            <a:endParaRPr kumimoji="0" lang="en-US" sz="36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1538" y="1325896"/>
            <a:ext cx="7809542" cy="1603038"/>
          </a:xfrm>
        </p:spPr>
        <p:txBody>
          <a:bodyPr>
            <a:normAutofit/>
          </a:bodyPr>
          <a:lstStyle/>
          <a:p>
            <a:pPr algn="just">
              <a:buNone/>
            </a:pPr>
            <a:r>
              <a:rPr lang="en-US" sz="2000" dirty="0" smtClean="0">
                <a:solidFill>
                  <a:schemeClr val="bg1"/>
                </a:solidFill>
              </a:rPr>
              <a:t>      </a:t>
            </a:r>
            <a:r>
              <a:rPr lang="en-US" sz="2000" dirty="0" smtClean="0">
                <a:solidFill>
                  <a:schemeClr val="bg1"/>
                </a:solidFill>
              </a:rPr>
              <a:t>How to obtain health data without breaking personal privacy security laws?</a:t>
            </a:r>
            <a:endParaRPr lang="pt-BR" sz="2000" dirty="0">
              <a:solidFill>
                <a:schemeClr val="bg1"/>
              </a:solidFill>
            </a:endParaRPr>
          </a:p>
        </p:txBody>
      </p:sp>
      <p:sp>
        <p:nvSpPr>
          <p:cNvPr id="7" name="Título 1"/>
          <p:cNvSpPr txBox="1">
            <a:spLocks/>
          </p:cNvSpPr>
          <p:nvPr/>
        </p:nvSpPr>
        <p:spPr>
          <a:xfrm>
            <a:off x="3000364" y="357166"/>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Problem - I</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CaixaDeTexto 8"/>
          <p:cNvSpPr txBox="1"/>
          <p:nvPr/>
        </p:nvSpPr>
        <p:spPr>
          <a:xfrm>
            <a:off x="1428728" y="3416433"/>
            <a:ext cx="7500990" cy="2554545"/>
          </a:xfrm>
          <a:prstGeom prst="rect">
            <a:avLst/>
          </a:prstGeom>
          <a:noFill/>
        </p:spPr>
        <p:txBody>
          <a:bodyPr wrap="square" rtlCol="0">
            <a:spAutoFit/>
          </a:bodyPr>
          <a:lstStyle/>
          <a:p>
            <a:pPr algn="just"/>
            <a:r>
              <a:rPr lang="en-US" sz="2000" dirty="0" smtClean="0">
                <a:solidFill>
                  <a:schemeClr val="bg1"/>
                </a:solidFill>
              </a:rPr>
              <a:t>I - Partnership with hospitals, governments or health organizations for the acquisition of a database with the absence of personal data such as Name, Address, Telephone, among others.</a:t>
            </a:r>
          </a:p>
          <a:p>
            <a:pPr algn="just"/>
            <a:endParaRPr lang="en-US" sz="2000" dirty="0" smtClean="0">
              <a:solidFill>
                <a:schemeClr val="bg1"/>
              </a:solidFill>
            </a:endParaRPr>
          </a:p>
          <a:p>
            <a:pPr algn="just"/>
            <a:r>
              <a:rPr lang="en-US" sz="2000" dirty="0" smtClean="0">
                <a:solidFill>
                  <a:schemeClr val="bg1"/>
                </a:solidFill>
              </a:rPr>
              <a:t>II - Use of databases available as WHO.</a:t>
            </a:r>
          </a:p>
          <a:p>
            <a:pPr algn="just"/>
            <a:endParaRPr lang="en-US" sz="2000" dirty="0" smtClean="0">
              <a:solidFill>
                <a:schemeClr val="bg1"/>
              </a:solidFill>
            </a:endParaRPr>
          </a:p>
          <a:p>
            <a:pPr algn="just"/>
            <a:r>
              <a:rPr lang="en-US" sz="2000" dirty="0" smtClean="0">
                <a:solidFill>
                  <a:schemeClr val="bg1"/>
                </a:solidFill>
              </a:rPr>
              <a:t>III - Creation of a "fake" database for the purpose of testing the system</a:t>
            </a:r>
            <a:endParaRPr lang="pt-BR" sz="2000" dirty="0">
              <a:solidFill>
                <a:schemeClr val="bg1"/>
              </a:solidFill>
            </a:endParaRPr>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Solutions</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1538" y="1325896"/>
            <a:ext cx="7809542" cy="1603038"/>
          </a:xfrm>
        </p:spPr>
        <p:txBody>
          <a:bodyPr>
            <a:normAutofit/>
          </a:bodyPr>
          <a:lstStyle/>
          <a:p>
            <a:pPr algn="just">
              <a:buNone/>
            </a:pPr>
            <a:r>
              <a:rPr lang="en-US" sz="2000" dirty="0" smtClean="0">
                <a:solidFill>
                  <a:schemeClr val="bg1"/>
                </a:solidFill>
              </a:rPr>
              <a:t>How to use the database in different locations around the world with different laws?</a:t>
            </a:r>
            <a:endParaRPr lang="pt-BR" sz="2000" dirty="0">
              <a:solidFill>
                <a:schemeClr val="bg1"/>
              </a:solidFill>
            </a:endParaRPr>
          </a:p>
        </p:txBody>
      </p:sp>
      <p:sp>
        <p:nvSpPr>
          <p:cNvPr id="7" name="Título 1"/>
          <p:cNvSpPr txBox="1">
            <a:spLocks/>
          </p:cNvSpPr>
          <p:nvPr/>
        </p:nvSpPr>
        <p:spPr>
          <a:xfrm>
            <a:off x="3000364" y="357166"/>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Problem - II</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CaixaDeTexto 8"/>
          <p:cNvSpPr txBox="1"/>
          <p:nvPr/>
        </p:nvSpPr>
        <p:spPr>
          <a:xfrm>
            <a:off x="1428728" y="3416433"/>
            <a:ext cx="7500990" cy="1631216"/>
          </a:xfrm>
          <a:prstGeom prst="rect">
            <a:avLst/>
          </a:prstGeom>
          <a:noFill/>
        </p:spPr>
        <p:txBody>
          <a:bodyPr wrap="square" rtlCol="0">
            <a:spAutoFit/>
          </a:bodyPr>
          <a:lstStyle/>
          <a:p>
            <a:pPr algn="just"/>
            <a:r>
              <a:rPr lang="en-US" sz="2000" dirty="0" smtClean="0">
                <a:solidFill>
                  <a:schemeClr val="bg1"/>
                </a:solidFill>
              </a:rPr>
              <a:t>We can use digital contracts for each destination location with their specific laws when the user is outside their home location. The user will only be able to use his data if he is in agreement with the contract presented following the current laws characteristic of the destination location.</a:t>
            </a:r>
            <a:endParaRPr lang="pt-BR" sz="2000" dirty="0">
              <a:solidFill>
                <a:schemeClr val="bg1"/>
              </a:solidFill>
            </a:endParaRPr>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r>
              <a:rPr lang="en-US" sz="2800" b="1" dirty="0" smtClean="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522</TotalTime>
  <Words>154</Words>
  <Application>Microsoft Office PowerPoint</Application>
  <PresentationFormat>Apresentação na tela (4:3)</PresentationFormat>
  <Paragraphs>14</Paragraphs>
  <Slides>3</Slides>
  <Notes>0</Notes>
  <HiddenSlides>0</HiddenSlides>
  <MMClips>0</MMClips>
  <ScaleCrop>false</ScaleCrop>
  <HeadingPairs>
    <vt:vector size="4" baseType="variant">
      <vt:variant>
        <vt:lpstr>Tema</vt:lpstr>
      </vt:variant>
      <vt:variant>
        <vt:i4>1</vt:i4>
      </vt:variant>
      <vt:variant>
        <vt:lpstr>Títulos de slides</vt:lpstr>
      </vt:variant>
      <vt:variant>
        <vt:i4>3</vt:i4>
      </vt:variant>
    </vt:vector>
  </HeadingPairs>
  <TitlesOfParts>
    <vt:vector size="4" baseType="lpstr">
      <vt:lpstr>Fluxo</vt:lpstr>
      <vt:lpstr>Patient Health History Record System Data Base II</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Rodrigo Duwe</dc:creator>
  <cp:lastModifiedBy>Casa</cp:lastModifiedBy>
  <cp:revision>122</cp:revision>
  <dcterms:created xsi:type="dcterms:W3CDTF">2020-06-14T12:40:43Z</dcterms:created>
  <dcterms:modified xsi:type="dcterms:W3CDTF">2020-10-29T16:23:01Z</dcterms:modified>
</cp:coreProperties>
</file>