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10287000" cx="18288000"/>
  <p:notesSz cx="6858000" cy="9144000"/>
  <p:embeddedFontLst>
    <p:embeddedFont>
      <p:font typeface="Fredoka"/>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Fredoka-regular.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Fredok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0f03e17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ce0f03e17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0f03e175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ce0f03e17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0f03e175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ce0f03e175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0f03e175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ce0f03e17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0f03e175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ce0f03e175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e0f03e175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ce0f03e17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e0f03e175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ce0f03e17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e0f03e175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ce0f03e17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e0f03e175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ce0f03e175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0f03e175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ce0f03e175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0f03e175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ce0f03e175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e0f03e175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ce0f03e175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251e6163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d251e6163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e0f03e17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ce0f03e175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e0f03e175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e0f03e17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e0f03e175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e0f03e17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80a950dc9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80a950dc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80a950dc9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780a950dc9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80a950dc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80a950d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0429e239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0429e23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0429e239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0429e23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80a950dc9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780a950dc9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80a950dc9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780a950dc9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251e6163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d251e6163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80a950dc9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80a950dc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251e6163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251e616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0f03e17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0f03e1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251e6163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251e616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251e6163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251e6163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251e6163a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251e616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251e6163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251e6163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80a950dc9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780a950dc9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80a950dc9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80a950dc9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80a950dc9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780a950dc9_1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80a950dc9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780a950dc9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e0f03e17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e0f03e1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e0f03e17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0f03e1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e0f03e175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ce0f03e17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0f03e175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ce0f03e17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lcoming kids" type="blank">
  <p:cSld name="BLANK">
    <p:spTree>
      <p:nvGrpSpPr>
        <p:cNvPr id="10" name="Shape 10"/>
        <p:cNvGrpSpPr/>
        <p:nvPr/>
      </p:nvGrpSpPr>
      <p:grpSpPr>
        <a:xfrm>
          <a:off x="0" y="0"/>
          <a:ext cx="0" cy="0"/>
          <a:chOff x="0" y="0"/>
          <a:chExt cx="0" cy="0"/>
        </a:xfrm>
      </p:grpSpPr>
      <p:sp>
        <p:nvSpPr>
          <p:cNvPr id="11" name="Google Shape;11;p2"/>
          <p:cNvSpPr txBox="1"/>
          <p:nvPr/>
        </p:nvSpPr>
        <p:spPr>
          <a:xfrm>
            <a:off x="2568900" y="2227625"/>
            <a:ext cx="12330900" cy="1773300"/>
          </a:xfrm>
          <a:prstGeom prst="rect">
            <a:avLst/>
          </a:prstGeom>
          <a:noFill/>
          <a:ln>
            <a:noFill/>
          </a:ln>
        </p:spPr>
        <p:txBody>
          <a:bodyPr anchorCtr="0" anchor="t" bIns="91425" lIns="91425" spcFirstLastPara="1" rIns="91425" wrap="square" tIns="91425">
            <a:spAutoFit/>
          </a:bodyPr>
          <a:lstStyle/>
          <a:p>
            <a:pPr indent="0" lvl="0" marL="0" marR="0" rtl="0" algn="ctr">
              <a:lnSpc>
                <a:spcPct val="140015"/>
              </a:lnSpc>
              <a:spcBef>
                <a:spcPts val="0"/>
              </a:spcBef>
              <a:spcAft>
                <a:spcPts val="0"/>
              </a:spcAft>
              <a:buClr>
                <a:srgbClr val="000000"/>
              </a:buClr>
              <a:buSzPts val="6441"/>
              <a:buFont typeface="Arial"/>
              <a:buNone/>
            </a:pPr>
            <a:r>
              <a:rPr b="0" i="0" lang="en-US" sz="4800" u="none" cap="none" strike="noStrike">
                <a:solidFill>
                  <a:srgbClr val="4A0D50"/>
                </a:solidFill>
                <a:latin typeface="Fredoka"/>
                <a:ea typeface="Fredoka"/>
                <a:cs typeface="Fredoka"/>
                <a:sym typeface="Fredoka"/>
              </a:rPr>
              <a:t>Welcome to the Python </a:t>
            </a:r>
            <a:r>
              <a:rPr lang="en-US" sz="4800">
                <a:solidFill>
                  <a:srgbClr val="4A0D50"/>
                </a:solidFill>
                <a:latin typeface="Fredoka"/>
                <a:ea typeface="Fredoka"/>
                <a:cs typeface="Fredoka"/>
                <a:sym typeface="Fredoka"/>
              </a:rPr>
              <a:t>Intermediate Course</a:t>
            </a:r>
            <a:endParaRPr sz="4800">
              <a:solidFill>
                <a:srgbClr val="4A0D50"/>
              </a:solidFill>
              <a:latin typeface="Fredoka"/>
              <a:ea typeface="Fredoka"/>
              <a:cs typeface="Fredoka"/>
              <a:sym typeface="Fredoka"/>
            </a:endParaRPr>
          </a:p>
          <a:p>
            <a:pPr indent="0" lvl="0" marL="0" marR="0" rtl="0" algn="ctr">
              <a:lnSpc>
                <a:spcPct val="140015"/>
              </a:lnSpc>
              <a:spcBef>
                <a:spcPts val="0"/>
              </a:spcBef>
              <a:spcAft>
                <a:spcPts val="0"/>
              </a:spcAft>
              <a:buClr>
                <a:srgbClr val="000000"/>
              </a:buClr>
              <a:buSzPts val="6441"/>
              <a:buFont typeface="Arial"/>
              <a:buNone/>
            </a:pPr>
            <a:r>
              <a:rPr lang="en-US" sz="3600">
                <a:solidFill>
                  <a:srgbClr val="4A0D50"/>
                </a:solidFill>
                <a:latin typeface="Fredoka"/>
                <a:ea typeface="Fredoka"/>
                <a:cs typeface="Fredoka"/>
                <a:sym typeface="Fredoka"/>
              </a:rPr>
              <a:t>Object Oriented Programming</a:t>
            </a:r>
            <a:endParaRPr sz="3600">
              <a:solidFill>
                <a:srgbClr val="4A0D50"/>
              </a:solidFill>
              <a:latin typeface="Fredoka"/>
              <a:ea typeface="Fredoka"/>
              <a:cs typeface="Fredoka"/>
              <a:sym typeface="Fredoka"/>
            </a:endParaRPr>
          </a:p>
        </p:txBody>
      </p:sp>
      <p:sp>
        <p:nvSpPr>
          <p:cNvPr id="12" name="Google Shape;12;p2"/>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13" name="Google Shape;13;p2"/>
          <p:cNvPicPr preferRelativeResize="0"/>
          <p:nvPr/>
        </p:nvPicPr>
        <p:blipFill rotWithShape="1">
          <a:blip r:embed="rId2">
            <a:alphaModFix/>
          </a:blip>
          <a:srcRect b="0" l="0" r="0" t="0"/>
          <a:stretch/>
        </p:blipFill>
        <p:spPr>
          <a:xfrm>
            <a:off x="8124825" y="4368381"/>
            <a:ext cx="2038350" cy="2238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 type="obj">
  <p:cSld name="OBJECT">
    <p:spTree>
      <p:nvGrpSpPr>
        <p:cNvPr id="14" name="Shape 14"/>
        <p:cNvGrpSpPr/>
        <p:nvPr/>
      </p:nvGrpSpPr>
      <p:grpSpPr>
        <a:xfrm>
          <a:off x="0" y="0"/>
          <a:ext cx="0" cy="0"/>
          <a:chOff x="0" y="0"/>
          <a:chExt cx="0" cy="0"/>
        </a:xfrm>
      </p:grpSpPr>
      <p:sp>
        <p:nvSpPr>
          <p:cNvPr id="15" name="Google Shape;15;p3"/>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16" name="Google Shape;16;p3"/>
          <p:cNvSpPr txBox="1"/>
          <p:nvPr>
            <p:ph type="title"/>
          </p:nvPr>
        </p:nvSpPr>
        <p:spPr>
          <a:xfrm>
            <a:off x="2984700" y="1807300"/>
            <a:ext cx="12137700" cy="2038800"/>
          </a:xfrm>
          <a:prstGeom prst="rect">
            <a:avLst/>
          </a:prstGeom>
          <a:noFill/>
          <a:ln>
            <a:noFill/>
          </a:ln>
        </p:spPr>
        <p:txBody>
          <a:bodyPr anchorCtr="0" anchor="t" bIns="91425" lIns="91425" spcFirstLastPara="1" rIns="91425" wrap="square" tIns="91425">
            <a:spAutoFit/>
          </a:bodyPr>
          <a:lstStyle>
            <a:lvl1pPr lvl="0" marR="0" rtl="0" algn="ctr">
              <a:lnSpc>
                <a:spcPct val="100000"/>
              </a:lnSpc>
              <a:spcBef>
                <a:spcPts val="0"/>
              </a:spcBef>
              <a:spcAft>
                <a:spcPts val="0"/>
              </a:spcAft>
              <a:buClr>
                <a:srgbClr val="4A0D50"/>
              </a:buClr>
              <a:buSzPts val="6000"/>
              <a:buFont typeface="Fredoka"/>
              <a:buNone/>
              <a:defRPr b="0" i="0" sz="6000" u="none" cap="none" strike="noStrike">
                <a:solidFill>
                  <a:srgbClr val="4A0D50"/>
                </a:solidFill>
                <a:latin typeface="Fredoka"/>
                <a:ea typeface="Fredoka"/>
                <a:cs typeface="Fredoka"/>
                <a:sym typeface="Fredoka"/>
              </a:defRPr>
            </a:lvl1pPr>
            <a:lvl2pPr lvl="1"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2pPr>
            <a:lvl3pPr lvl="2"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3pPr>
            <a:lvl4pPr lvl="3"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4pPr>
            <a:lvl5pPr lvl="4"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5pPr>
            <a:lvl6pPr lvl="5"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6pPr>
            <a:lvl7pPr lvl="6"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7pPr>
            <a:lvl8pPr lvl="7"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8pPr>
            <a:lvl9pPr lvl="8" marR="0" rtl="0" algn="l">
              <a:lnSpc>
                <a:spcPct val="100000"/>
              </a:lnSpc>
              <a:spcBef>
                <a:spcPts val="0"/>
              </a:spcBef>
              <a:spcAft>
                <a:spcPts val="0"/>
              </a:spcAft>
              <a:buClr>
                <a:srgbClr val="4A0D50"/>
              </a:buClr>
              <a:buSzPts val="3200"/>
              <a:buFont typeface="Arial"/>
              <a:buNone/>
              <a:defRPr b="0" i="0" sz="3200" u="none" cap="none" strike="noStrike">
                <a:solidFill>
                  <a:srgbClr val="4A0D50"/>
                </a:solidFill>
                <a:latin typeface="Arial"/>
                <a:ea typeface="Arial"/>
                <a:cs typeface="Arial"/>
                <a:sym typeface="Arial"/>
              </a:defRPr>
            </a:lvl9pPr>
          </a:lstStyle>
          <a:p/>
        </p:txBody>
      </p:sp>
      <p:sp>
        <p:nvSpPr>
          <p:cNvPr id="17" name="Google Shape;17;p3"/>
          <p:cNvSpPr/>
          <p:nvPr>
            <p:ph idx="2" type="pic"/>
          </p:nvPr>
        </p:nvSpPr>
        <p:spPr>
          <a:xfrm>
            <a:off x="5668650" y="5205275"/>
            <a:ext cx="6950700" cy="3985200"/>
          </a:xfrm>
          <a:prstGeom prst="roundRect">
            <a:avLst>
              <a:gd fmla="val 16667" name="adj"/>
            </a:avLst>
          </a:prstGeom>
          <a:noFill/>
          <a:ln>
            <a:noFill/>
          </a:ln>
        </p:spPr>
      </p:sp>
      <p:sp>
        <p:nvSpPr>
          <p:cNvPr id="18" name="Google Shape;18;p3"/>
          <p:cNvSpPr/>
          <p:nvPr>
            <p:ph idx="3" type="pic"/>
          </p:nvPr>
        </p:nvSpPr>
        <p:spPr>
          <a:xfrm>
            <a:off x="16017425" y="1039725"/>
            <a:ext cx="1343700" cy="1312800"/>
          </a:xfrm>
          <a:prstGeom prst="ellipse">
            <a:avLst/>
          </a:prstGeom>
          <a:noFill/>
          <a:ln>
            <a:noFill/>
          </a:ln>
          <a:effectLst>
            <a:outerShdw blurRad="57150" rotWithShape="0" algn="bl" dir="5400000" dist="95250">
              <a:srgbClr val="4A0D50">
                <a:alpha val="49411"/>
              </a:srgbClr>
            </a:outerShdw>
          </a:effectLst>
        </p:spPr>
      </p:sp>
      <p:sp>
        <p:nvSpPr>
          <p:cNvPr id="19" name="Google Shape;19;p3"/>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20" name="Google Shape;20;p3"/>
          <p:cNvPicPr preferRelativeResize="0"/>
          <p:nvPr/>
        </p:nvPicPr>
        <p:blipFill rotWithShape="1">
          <a:blip r:embed="rId2">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activities" type="title">
  <p:cSld name="TITLE">
    <p:spTree>
      <p:nvGrpSpPr>
        <p:cNvPr id="21" name="Shape 21"/>
        <p:cNvGrpSpPr/>
        <p:nvPr/>
      </p:nvGrpSpPr>
      <p:grpSpPr>
        <a:xfrm>
          <a:off x="0" y="0"/>
          <a:ext cx="0" cy="0"/>
          <a:chOff x="0" y="0"/>
          <a:chExt cx="0" cy="0"/>
        </a:xfrm>
      </p:grpSpPr>
      <p:sp>
        <p:nvSpPr>
          <p:cNvPr id="22" name="Google Shape;22;p4"/>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What we will do today?</a:t>
            </a:r>
            <a:endParaRPr b="0" i="0" sz="1400" u="none" cap="none" strike="noStrike">
              <a:solidFill>
                <a:srgbClr val="000000"/>
              </a:solidFill>
              <a:latin typeface="Fredoka"/>
              <a:ea typeface="Fredoka"/>
              <a:cs typeface="Fredoka"/>
              <a:sym typeface="Fredoka"/>
            </a:endParaRPr>
          </a:p>
        </p:txBody>
      </p:sp>
      <p:sp>
        <p:nvSpPr>
          <p:cNvPr descr="test" id="23" name="Google Shape;23;p4" title="Add here"/>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rgbClr val="F7AF1F"/>
              </a:buClr>
              <a:buSzPts val="3000"/>
              <a:buFont typeface="Fredoka"/>
              <a:buChar char="●"/>
              <a:defRPr b="0" i="0" sz="3000" u="none" cap="none" strike="noStrike">
                <a:solidFill>
                  <a:srgbClr val="F7AF1F"/>
                </a:solidFill>
                <a:latin typeface="Fredoka"/>
                <a:ea typeface="Fredoka"/>
                <a:cs typeface="Fredoka"/>
                <a:sym typeface="Fredoka"/>
              </a:defRPr>
            </a:lvl1pPr>
            <a:lvl2pPr indent="-387350" lvl="1" marL="914400" marR="0" rtl="0" algn="l">
              <a:lnSpc>
                <a:spcPct val="100000"/>
              </a:lnSpc>
              <a:spcBef>
                <a:spcPts val="0"/>
              </a:spcBef>
              <a:spcAft>
                <a:spcPts val="0"/>
              </a:spcAft>
              <a:buClr>
                <a:srgbClr val="F7AF1F"/>
              </a:buClr>
              <a:buSzPts val="2500"/>
              <a:buFont typeface="Fredoka"/>
              <a:buChar char="○"/>
              <a:defRPr b="0" i="0" sz="2500" u="none" cap="none" strike="noStrike">
                <a:solidFill>
                  <a:srgbClr val="F7AF1F"/>
                </a:solidFill>
                <a:latin typeface="Fredoka"/>
                <a:ea typeface="Fredoka"/>
                <a:cs typeface="Fredoka"/>
                <a:sym typeface="Fredoka"/>
              </a:defRPr>
            </a:lvl2pPr>
            <a:lvl3pPr indent="-355600" lvl="2" marL="1371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3pPr>
            <a:lvl4pPr indent="-355600" lvl="3" marL="1828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4pPr>
            <a:lvl5pPr indent="-355600" lvl="4" marL="22860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5pPr>
            <a:lvl6pPr indent="-355600" lvl="5" marL="27432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6pPr>
            <a:lvl7pPr indent="-355600" lvl="6" marL="32004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7pPr>
            <a:lvl8pPr indent="-355600" lvl="7" marL="3657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8pPr>
            <a:lvl9pPr indent="-355600" lvl="8" marL="4114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9pPr>
          </a:lstStyle>
          <a:p/>
        </p:txBody>
      </p:sp>
      <p:sp>
        <p:nvSpPr>
          <p:cNvPr id="24" name="Google Shape;24;p4"/>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9pPr>
          </a:lstStyle>
          <a:p>
            <a:pPr indent="0" lvl="0" marL="0" rtl="0" algn="l">
              <a:spcBef>
                <a:spcPts val="0"/>
              </a:spcBef>
              <a:spcAft>
                <a:spcPts val="0"/>
              </a:spcAft>
              <a:buNone/>
            </a:pPr>
            <a:fld id="{00000000-1234-1234-1234-123412341234}" type="slidenum">
              <a:rPr lang="en-US"/>
              <a:t>‹#›</a:t>
            </a:fld>
            <a:endParaRPr/>
          </a:p>
        </p:txBody>
      </p:sp>
      <p:sp>
        <p:nvSpPr>
          <p:cNvPr id="25" name="Google Shape;25;p4"/>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26" name="Google Shape;26;p4"/>
          <p:cNvPicPr preferRelativeResize="0"/>
          <p:nvPr/>
        </p:nvPicPr>
        <p:blipFill rotWithShape="1">
          <a:blip r:embed="rId2">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OBJECT_1">
    <p:spTree>
      <p:nvGrpSpPr>
        <p:cNvPr id="27" name="Shape 27"/>
        <p:cNvGrpSpPr/>
        <p:nvPr/>
      </p:nvGrpSpPr>
      <p:grpSpPr>
        <a:xfrm>
          <a:off x="0" y="0"/>
          <a:ext cx="0" cy="0"/>
          <a:chOff x="0" y="0"/>
          <a:chExt cx="0" cy="0"/>
        </a:xfrm>
      </p:grpSpPr>
      <p:sp>
        <p:nvSpPr>
          <p:cNvPr id="28" name="Google Shape;28;p5"/>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29" name="Google Shape;29;p5"/>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Break time</a:t>
            </a:r>
            <a:endParaRPr b="0" i="0" sz="1400" u="none" cap="none" strike="noStrike">
              <a:solidFill>
                <a:srgbClr val="000000"/>
              </a:solidFill>
              <a:latin typeface="Fredoka"/>
              <a:ea typeface="Fredoka"/>
              <a:cs typeface="Fredoka"/>
              <a:sym typeface="Fredoka"/>
            </a:endParaRPr>
          </a:p>
        </p:txBody>
      </p:sp>
      <p:pic>
        <p:nvPicPr>
          <p:cNvPr id="30" name="Google Shape;30;p5"/>
          <p:cNvPicPr preferRelativeResize="0"/>
          <p:nvPr/>
        </p:nvPicPr>
        <p:blipFill rotWithShape="1">
          <a:blip r:embed="rId2">
            <a:alphaModFix/>
          </a:blip>
          <a:srcRect b="11714" l="0" r="0" t="11668"/>
          <a:stretch/>
        </p:blipFill>
        <p:spPr>
          <a:xfrm>
            <a:off x="11216300" y="1974200"/>
            <a:ext cx="2316025" cy="1774451"/>
          </a:xfrm>
          <a:prstGeom prst="rect">
            <a:avLst/>
          </a:prstGeom>
          <a:noFill/>
          <a:ln>
            <a:noFill/>
          </a:ln>
        </p:spPr>
      </p:pic>
      <p:sp>
        <p:nvSpPr>
          <p:cNvPr id="31" name="Google Shape;31;p5"/>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32" name="Google Shape;32;p5"/>
          <p:cNvPicPr preferRelativeResize="0"/>
          <p:nvPr/>
        </p:nvPicPr>
        <p:blipFill rotWithShape="1">
          <a:blip r:embed="rId3">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OBJECT_1_1">
    <p:spTree>
      <p:nvGrpSpPr>
        <p:cNvPr id="33" name="Shape 33"/>
        <p:cNvGrpSpPr/>
        <p:nvPr/>
      </p:nvGrpSpPr>
      <p:grpSpPr>
        <a:xfrm>
          <a:off x="0" y="0"/>
          <a:ext cx="0" cy="0"/>
          <a:chOff x="0" y="0"/>
          <a:chExt cx="0" cy="0"/>
        </a:xfrm>
      </p:grpSpPr>
      <p:sp>
        <p:nvSpPr>
          <p:cNvPr id="34" name="Google Shape;34;p6"/>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35" name="Google Shape;35;p6"/>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What we learned?</a:t>
            </a:r>
            <a:endParaRPr b="0" i="0" sz="1400" u="none" cap="none" strike="noStrike">
              <a:solidFill>
                <a:srgbClr val="000000"/>
              </a:solidFill>
              <a:latin typeface="Fredoka"/>
              <a:ea typeface="Fredoka"/>
              <a:cs typeface="Fredoka"/>
              <a:sym typeface="Fredoka"/>
            </a:endParaRPr>
          </a:p>
        </p:txBody>
      </p:sp>
      <p:pic>
        <p:nvPicPr>
          <p:cNvPr id="36" name="Google Shape;36;p6"/>
          <p:cNvPicPr preferRelativeResize="0"/>
          <p:nvPr/>
        </p:nvPicPr>
        <p:blipFill rotWithShape="1">
          <a:blip r:embed="rId2">
            <a:alphaModFix/>
          </a:blip>
          <a:srcRect b="16801" l="0" r="0" t="15988"/>
          <a:stretch/>
        </p:blipFill>
        <p:spPr>
          <a:xfrm>
            <a:off x="9556525" y="4675200"/>
            <a:ext cx="6479560" cy="4354749"/>
          </a:xfrm>
          <a:prstGeom prst="rect">
            <a:avLst/>
          </a:prstGeom>
          <a:noFill/>
          <a:ln>
            <a:noFill/>
          </a:ln>
        </p:spPr>
      </p:pic>
      <p:sp>
        <p:nvSpPr>
          <p:cNvPr id="37" name="Google Shape;37;p6"/>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38" name="Google Shape;38;p6"/>
          <p:cNvPicPr preferRelativeResize="0"/>
          <p:nvPr/>
        </p:nvPicPr>
        <p:blipFill rotWithShape="1">
          <a:blip r:embed="rId3">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pcoming">
  <p:cSld name="OBJECT_1_1_1">
    <p:spTree>
      <p:nvGrpSpPr>
        <p:cNvPr id="39" name="Shape 39"/>
        <p:cNvGrpSpPr/>
        <p:nvPr/>
      </p:nvGrpSpPr>
      <p:grpSpPr>
        <a:xfrm>
          <a:off x="0" y="0"/>
          <a:ext cx="0" cy="0"/>
          <a:chOff x="0" y="0"/>
          <a:chExt cx="0" cy="0"/>
        </a:xfrm>
      </p:grpSpPr>
      <p:sp>
        <p:nvSpPr>
          <p:cNvPr id="40" name="Google Shape;40;p7"/>
          <p:cNvSpPr txBox="1"/>
          <p:nvPr/>
        </p:nvSpPr>
        <p:spPr>
          <a:xfrm>
            <a:off x="1708412" y="2137125"/>
            <a:ext cx="13845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redoka"/>
              <a:ea typeface="Fredoka"/>
              <a:cs typeface="Fredoka"/>
              <a:sym typeface="Fredoka"/>
            </a:endParaRPr>
          </a:p>
        </p:txBody>
      </p:sp>
      <p:sp>
        <p:nvSpPr>
          <p:cNvPr id="41" name="Google Shape;41;p7"/>
          <p:cNvSpPr txBox="1"/>
          <p:nvPr/>
        </p:nvSpPr>
        <p:spPr>
          <a:xfrm>
            <a:off x="1708412" y="2137125"/>
            <a:ext cx="138456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4A0D50"/>
                </a:solidFill>
                <a:latin typeface="Fredoka"/>
                <a:ea typeface="Fredoka"/>
                <a:cs typeface="Fredoka"/>
                <a:sym typeface="Fredoka"/>
              </a:rPr>
              <a:t>Upcoming…</a:t>
            </a:r>
            <a:endParaRPr b="0" i="0" sz="1400" u="none" cap="none" strike="noStrike">
              <a:solidFill>
                <a:srgbClr val="000000"/>
              </a:solidFill>
              <a:latin typeface="Fredoka"/>
              <a:ea typeface="Fredoka"/>
              <a:cs typeface="Fredoka"/>
              <a:sym typeface="Fredoka"/>
            </a:endParaRPr>
          </a:p>
        </p:txBody>
      </p:sp>
      <p:sp>
        <p:nvSpPr>
          <p:cNvPr descr="test" id="42" name="Google Shape;42;p7" title="Add here"/>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rgbClr val="F7AF1F"/>
              </a:buClr>
              <a:buSzPts val="3000"/>
              <a:buFont typeface="Fredoka"/>
              <a:buChar char="●"/>
              <a:defRPr b="0" i="0" sz="3000" u="none" cap="none" strike="noStrike">
                <a:solidFill>
                  <a:srgbClr val="F7AF1F"/>
                </a:solidFill>
                <a:latin typeface="Fredoka"/>
                <a:ea typeface="Fredoka"/>
                <a:cs typeface="Fredoka"/>
                <a:sym typeface="Fredoka"/>
              </a:defRPr>
            </a:lvl1pPr>
            <a:lvl2pPr indent="-387350" lvl="1" marL="914400" marR="0" rtl="0" algn="l">
              <a:lnSpc>
                <a:spcPct val="100000"/>
              </a:lnSpc>
              <a:spcBef>
                <a:spcPts val="0"/>
              </a:spcBef>
              <a:spcAft>
                <a:spcPts val="0"/>
              </a:spcAft>
              <a:buClr>
                <a:srgbClr val="F7AF1F"/>
              </a:buClr>
              <a:buSzPts val="2500"/>
              <a:buFont typeface="Fredoka"/>
              <a:buChar char="○"/>
              <a:defRPr b="0" i="0" sz="2500" u="none" cap="none" strike="noStrike">
                <a:solidFill>
                  <a:srgbClr val="F7AF1F"/>
                </a:solidFill>
                <a:latin typeface="Fredoka"/>
                <a:ea typeface="Fredoka"/>
                <a:cs typeface="Fredoka"/>
                <a:sym typeface="Fredoka"/>
              </a:defRPr>
            </a:lvl2pPr>
            <a:lvl3pPr indent="-355600" lvl="2" marL="1371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3pPr>
            <a:lvl4pPr indent="-355600" lvl="3" marL="1828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4pPr>
            <a:lvl5pPr indent="-355600" lvl="4" marL="22860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5pPr>
            <a:lvl6pPr indent="-355600" lvl="5" marL="27432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6pPr>
            <a:lvl7pPr indent="-355600" lvl="6" marL="32004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7pPr>
            <a:lvl8pPr indent="-355600" lvl="7" marL="36576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8pPr>
            <a:lvl9pPr indent="-355600" lvl="8" marL="4114800" marR="0" rtl="0" algn="l">
              <a:lnSpc>
                <a:spcPct val="100000"/>
              </a:lnSpc>
              <a:spcBef>
                <a:spcPts val="0"/>
              </a:spcBef>
              <a:spcAft>
                <a:spcPts val="0"/>
              </a:spcAft>
              <a:buClr>
                <a:srgbClr val="F7AF1F"/>
              </a:buClr>
              <a:buSzPts val="2000"/>
              <a:buFont typeface="Fredoka"/>
              <a:buChar char="■"/>
              <a:defRPr b="0" i="0" sz="2000" u="none" cap="none" strike="noStrike">
                <a:solidFill>
                  <a:srgbClr val="F7AF1F"/>
                </a:solidFill>
                <a:latin typeface="Fredoka"/>
                <a:ea typeface="Fredoka"/>
                <a:cs typeface="Fredoka"/>
                <a:sym typeface="Fredoka"/>
              </a:defRPr>
            </a:lvl9pPr>
          </a:lstStyle>
          <a:p/>
        </p:txBody>
      </p:sp>
      <p:sp>
        <p:nvSpPr>
          <p:cNvPr id="43" name="Google Shape;43;p7"/>
          <p:cNvSpPr txBox="1"/>
          <p:nvPr/>
        </p:nvSpPr>
        <p:spPr>
          <a:xfrm>
            <a:off x="3075200" y="3991400"/>
            <a:ext cx="6070200" cy="929700"/>
          </a:xfrm>
          <a:prstGeom prst="rect">
            <a:avLst/>
          </a:prstGeom>
          <a:noFill/>
          <a:ln>
            <a:noFill/>
          </a:ln>
        </p:spPr>
        <p:txBody>
          <a:bodyPr anchorCtr="0" anchor="t" bIns="91425" lIns="91425" spcFirstLastPara="1" rIns="91425" wrap="square" tIns="91425">
            <a:spAutoFit/>
          </a:bodyPr>
          <a:lstStyle/>
          <a:p>
            <a:pPr indent="0" lvl="0" marL="0" marR="0" rtl="0" algn="ctr">
              <a:lnSpc>
                <a:spcPct val="140015"/>
              </a:lnSpc>
              <a:spcBef>
                <a:spcPts val="0"/>
              </a:spcBef>
              <a:spcAft>
                <a:spcPts val="0"/>
              </a:spcAft>
              <a:buClr>
                <a:srgbClr val="000000"/>
              </a:buClr>
              <a:buSzPts val="4841"/>
              <a:buFont typeface="Arial"/>
              <a:buNone/>
            </a:pPr>
            <a:r>
              <a:rPr b="0" i="0" lang="en-US" sz="4841" u="none" cap="none" strike="noStrike">
                <a:solidFill>
                  <a:srgbClr val="4A0D50"/>
                </a:solidFill>
                <a:latin typeface="Fredoka"/>
                <a:ea typeface="Fredoka"/>
                <a:cs typeface="Fredoka"/>
                <a:sym typeface="Fredoka"/>
              </a:rPr>
              <a:t>In the next lesson:</a:t>
            </a:r>
            <a:endParaRPr b="0" i="0" sz="2300" u="none" cap="none" strike="noStrike">
              <a:solidFill>
                <a:schemeClr val="dk1"/>
              </a:solidFill>
              <a:latin typeface="Arial"/>
              <a:ea typeface="Arial"/>
              <a:cs typeface="Arial"/>
              <a:sym typeface="Arial"/>
            </a:endParaRPr>
          </a:p>
        </p:txBody>
      </p:sp>
      <p:sp>
        <p:nvSpPr>
          <p:cNvPr id="44" name="Google Shape;44;p7"/>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7AF1F"/>
                </a:solidFill>
                <a:latin typeface="Fredoka"/>
                <a:ea typeface="Fredoka"/>
                <a:cs typeface="Fredoka"/>
                <a:sym typeface="Fredoka"/>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7"/>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Fredoka"/>
                <a:ea typeface="Fredoka"/>
                <a:cs typeface="Fredoka"/>
                <a:sym typeface="Fredoka"/>
              </a:defRPr>
            </a:lvl9pPr>
          </a:lstStyle>
          <a:p>
            <a:pPr indent="0" lvl="0" marL="0" rtl="0" algn="l">
              <a:spcBef>
                <a:spcPts val="0"/>
              </a:spcBef>
              <a:spcAft>
                <a:spcPts val="0"/>
              </a:spcAft>
              <a:buNone/>
            </a:pPr>
            <a:r>
              <a:rPr lang="en-US"/>
              <a:t>Slide </a:t>
            </a:r>
            <a:fld id="{00000000-1234-1234-1234-123412341234}" type="slidenum">
              <a:rPr lang="en-US"/>
              <a:t>‹#›</a:t>
            </a:fld>
            <a:endParaRPr/>
          </a:p>
        </p:txBody>
      </p:sp>
      <p:pic>
        <p:nvPicPr>
          <p:cNvPr id="46" name="Google Shape;46;p7"/>
          <p:cNvPicPr preferRelativeResize="0"/>
          <p:nvPr/>
        </p:nvPicPr>
        <p:blipFill rotWithShape="1">
          <a:blip r:embed="rId2">
            <a:alphaModFix/>
          </a:blip>
          <a:srcRect b="0" l="0" r="0" t="0"/>
          <a:stretch/>
        </p:blipFill>
        <p:spPr>
          <a:xfrm>
            <a:off x="16286255" y="8228013"/>
            <a:ext cx="1030740" cy="11318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404B"/>
        </a:solidFill>
      </p:bgPr>
    </p:bg>
    <p:spTree>
      <p:nvGrpSpPr>
        <p:cNvPr id="5" name="Shape 5"/>
        <p:cNvGrpSpPr/>
        <p:nvPr/>
      </p:nvGrpSpPr>
      <p:grpSpPr>
        <a:xfrm>
          <a:off x="0" y="0"/>
          <a:ext cx="0" cy="0"/>
          <a:chOff x="0" y="0"/>
          <a:chExt cx="0" cy="0"/>
        </a:xfrm>
      </p:grpSpPr>
      <p:grpSp>
        <p:nvGrpSpPr>
          <p:cNvPr id="6" name="Google Shape;6;p1"/>
          <p:cNvGrpSpPr/>
          <p:nvPr/>
        </p:nvGrpSpPr>
        <p:grpSpPr>
          <a:xfrm>
            <a:off x="649825" y="650725"/>
            <a:ext cx="16988353" cy="8985538"/>
            <a:chOff x="0" y="0"/>
            <a:chExt cx="22651137" cy="11980717"/>
          </a:xfrm>
        </p:grpSpPr>
        <p:sp>
          <p:nvSpPr>
            <p:cNvPr id="7" name="Google Shape;7;p1"/>
            <p:cNvSpPr/>
            <p:nvPr/>
          </p:nvSpPr>
          <p:spPr>
            <a:xfrm>
              <a:off x="0" y="0"/>
              <a:ext cx="22651137" cy="11980717"/>
            </a:xfrm>
            <a:custGeom>
              <a:rect b="b" l="l" r="r" t="t"/>
              <a:pathLst>
                <a:path extrusionOk="0" h="3038863" w="5745374">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 name="Google Shape;8;p1"/>
            <p:cNvCxnSpPr/>
            <p:nvPr/>
          </p:nvCxnSpPr>
          <p:spPr>
            <a:xfrm>
              <a:off x="0" y="1266422"/>
              <a:ext cx="22646100" cy="0"/>
            </a:xfrm>
            <a:prstGeom prst="straightConnector1">
              <a:avLst/>
            </a:prstGeom>
            <a:noFill/>
            <a:ln cap="rnd" cmpd="sng" w="12700">
              <a:solidFill>
                <a:srgbClr val="4A0D50"/>
              </a:solidFill>
              <a:prstDash val="solid"/>
              <a:round/>
              <a:headEnd len="sm" w="sm" type="none"/>
              <a:tailEnd len="sm" w="sm" type="none"/>
            </a:ln>
          </p:spPr>
        </p:cxnSp>
      </p:grpSp>
      <p:pic>
        <p:nvPicPr>
          <p:cNvPr id="9" name="Google Shape;9;p1"/>
          <p:cNvPicPr preferRelativeResize="0"/>
          <p:nvPr/>
        </p:nvPicPr>
        <p:blipFill rotWithShape="1">
          <a:blip r:embed="rId1">
            <a:alphaModFix/>
          </a:blip>
          <a:srcRect b="0" l="0" r="0" t="0"/>
          <a:stretch/>
        </p:blipFill>
        <p:spPr>
          <a:xfrm>
            <a:off x="249550" y="6557600"/>
            <a:ext cx="4103700" cy="4103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youtube.com/watch?v=HHcZbXsZtm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youtube.com/watch?v=2ReR1YJrN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youtube.com/watch?v=8Dd7KRpKea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learn.arcade.academ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github.com/batecsw/OOP_class_wor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pythonarcade/learn-arcade-wor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spcBef>
                <a:spcPts val="0"/>
              </a:spcBef>
              <a:spcAft>
                <a:spcPts val="0"/>
              </a:spcAft>
              <a:buClr>
                <a:srgbClr val="000000"/>
              </a:buClr>
              <a:buSzPts val="1800"/>
              <a:buFont typeface="Arial"/>
              <a:buNone/>
            </a:pPr>
            <a:r>
              <a:rPr lang="en-US"/>
              <a:t>Slide </a:t>
            </a:r>
            <a:fld id="{00000000-1234-1234-1234-123412341234}" type="slidenum">
              <a:rPr lang="en-US"/>
              <a:t>‹#›</a:t>
            </a:fld>
            <a:endParaRPr/>
          </a:p>
        </p:txBody>
      </p:sp>
      <p:pic>
        <p:nvPicPr>
          <p:cNvPr id="52" name="Google Shape;52;p8"/>
          <p:cNvPicPr preferRelativeResize="0"/>
          <p:nvPr/>
        </p:nvPicPr>
        <p:blipFill>
          <a:blip r:embed="rId3">
            <a:alphaModFix/>
          </a:blip>
          <a:stretch>
            <a:fillRect/>
          </a:stretch>
        </p:blipFill>
        <p:spPr>
          <a:xfrm>
            <a:off x="6534249" y="4254775"/>
            <a:ext cx="4887075" cy="409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1</a:t>
            </a:r>
            <a:endParaRPr b="1" sz="4800">
              <a:latin typeface="Fredoka"/>
              <a:ea typeface="Fredoka"/>
              <a:cs typeface="Fredoka"/>
              <a:sym typeface="Fredoka"/>
            </a:endParaRPr>
          </a:p>
        </p:txBody>
      </p:sp>
      <p:sp>
        <p:nvSpPr>
          <p:cNvPr id="122" name="Google Shape;122;p17"/>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23" name="Google Shape;123;p17"/>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24" name="Google Shape;124;p17"/>
          <p:cNvSpPr txBox="1"/>
          <p:nvPr>
            <p:ph type="title"/>
          </p:nvPr>
        </p:nvSpPr>
        <p:spPr>
          <a:xfrm>
            <a:off x="4602900" y="3428988"/>
            <a:ext cx="9082200" cy="2401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Define variables called name and age and give them the name and age of a person (you </a:t>
            </a:r>
            <a:r>
              <a:rPr b="1" lang="en-US" sz="2400"/>
              <a:t>choose</a:t>
            </a:r>
            <a:r>
              <a:rPr b="1" lang="en-US" sz="2400"/>
              <a:t>)</a:t>
            </a:r>
            <a:endParaRPr b="1" sz="2400"/>
          </a:p>
          <a:p>
            <a:pPr indent="-381000" lvl="0" marL="457200" rtl="0" algn="l">
              <a:lnSpc>
                <a:spcPct val="100000"/>
              </a:lnSpc>
              <a:spcBef>
                <a:spcPts val="0"/>
              </a:spcBef>
              <a:spcAft>
                <a:spcPts val="0"/>
              </a:spcAft>
              <a:buSzPts val="2400"/>
              <a:buChar char="●"/>
            </a:pPr>
            <a:r>
              <a:rPr b="1" lang="en-US" sz="2400"/>
              <a:t>Write a print command to say hello to the person named in the variable and tell them how old they are.</a:t>
            </a:r>
            <a:endParaRPr b="1" sz="2400"/>
          </a:p>
          <a:p>
            <a:pPr indent="-381000" lvl="0" marL="457200" rtl="0" algn="l">
              <a:lnSpc>
                <a:spcPct val="100000"/>
              </a:lnSpc>
              <a:spcBef>
                <a:spcPts val="0"/>
              </a:spcBef>
              <a:spcAft>
                <a:spcPts val="0"/>
              </a:spcAft>
              <a:buSzPts val="2400"/>
              <a:buChar char="●"/>
            </a:pPr>
            <a:r>
              <a:rPr b="1" i="1" lang="en-US" sz="2400"/>
              <a:t>Bonus challenge: also print their year of birth.</a:t>
            </a:r>
            <a:endParaRPr b="1" i="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30" name="Google Shape;130;p18"/>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31" name="Google Shape;131;p1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32" name="Google Shape;132;p18"/>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18"/>
          <p:cNvSpPr txBox="1"/>
          <p:nvPr>
            <p:ph type="title"/>
          </p:nvPr>
        </p:nvSpPr>
        <p:spPr>
          <a:xfrm>
            <a:off x="4602900" y="3352788"/>
            <a:ext cx="9082200" cy="4987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variable and what do we use it for?</a:t>
            </a:r>
            <a:endParaRPr b="1" sz="2400"/>
          </a:p>
          <a:p>
            <a:pPr indent="-381000" lvl="1" marL="914400" rtl="0" algn="l">
              <a:lnSpc>
                <a:spcPct val="100000"/>
              </a:lnSpc>
              <a:spcBef>
                <a:spcPts val="0"/>
              </a:spcBef>
              <a:spcAft>
                <a:spcPts val="0"/>
              </a:spcAft>
              <a:buSzPts val="2400"/>
              <a:buChar char="○"/>
            </a:pPr>
            <a:r>
              <a:rPr b="1" lang="en-US" sz="2400"/>
              <a:t>What types of data can we store in a variable?</a:t>
            </a:r>
            <a:endParaRPr b="1" sz="2400"/>
          </a:p>
          <a:p>
            <a:pPr indent="-381000" lvl="2" marL="1371600" rtl="0" algn="l">
              <a:lnSpc>
                <a:spcPct val="100000"/>
              </a:lnSpc>
              <a:spcBef>
                <a:spcPts val="0"/>
              </a:spcBef>
              <a:spcAft>
                <a:spcPts val="0"/>
              </a:spcAft>
              <a:buSzPts val="2400"/>
              <a:buChar char="■"/>
            </a:pPr>
            <a:r>
              <a:rPr b="1" lang="en-US" sz="2400"/>
              <a:t>String</a:t>
            </a:r>
            <a:endParaRPr b="1" sz="2400"/>
          </a:p>
          <a:p>
            <a:pPr indent="-381000" lvl="2" marL="1371600" rtl="0" algn="l">
              <a:lnSpc>
                <a:spcPct val="100000"/>
              </a:lnSpc>
              <a:spcBef>
                <a:spcPts val="0"/>
              </a:spcBef>
              <a:spcAft>
                <a:spcPts val="0"/>
              </a:spcAft>
              <a:buSzPts val="2400"/>
              <a:buChar char="■"/>
            </a:pPr>
            <a:r>
              <a:rPr b="1" lang="en-US" sz="2400"/>
              <a:t>Integer</a:t>
            </a:r>
            <a:endParaRPr b="1" sz="2400"/>
          </a:p>
          <a:p>
            <a:pPr indent="-381000" lvl="2" marL="1371600" rtl="0" algn="l">
              <a:lnSpc>
                <a:spcPct val="100000"/>
              </a:lnSpc>
              <a:spcBef>
                <a:spcPts val="0"/>
              </a:spcBef>
              <a:spcAft>
                <a:spcPts val="0"/>
              </a:spcAft>
              <a:buSzPts val="2400"/>
              <a:buChar char="■"/>
            </a:pPr>
            <a:r>
              <a:rPr b="1" lang="en-US" sz="2400"/>
              <a:t>Float</a:t>
            </a:r>
            <a:endParaRPr b="1" sz="2400"/>
          </a:p>
          <a:p>
            <a:pPr indent="-381000" lvl="2" marL="1371600" rtl="0" algn="l">
              <a:lnSpc>
                <a:spcPct val="100000"/>
              </a:lnSpc>
              <a:spcBef>
                <a:spcPts val="0"/>
              </a:spcBef>
              <a:spcAft>
                <a:spcPts val="0"/>
              </a:spcAft>
              <a:buSzPts val="2400"/>
              <a:buChar char="■"/>
            </a:pPr>
            <a:r>
              <a:rPr b="1" lang="en-US" sz="2400"/>
              <a:t>Boolean</a:t>
            </a:r>
            <a:endParaRPr b="1" sz="2400"/>
          </a:p>
          <a:p>
            <a:pPr indent="-381000" lvl="1" marL="914400" rtl="0" algn="l">
              <a:lnSpc>
                <a:spcPct val="100000"/>
              </a:lnSpc>
              <a:spcBef>
                <a:spcPts val="0"/>
              </a:spcBef>
              <a:spcAft>
                <a:spcPts val="0"/>
              </a:spcAft>
              <a:buSzPts val="2400"/>
              <a:buChar char="○"/>
            </a:pPr>
            <a:r>
              <a:rPr b="1" lang="en-US" sz="2400"/>
              <a:t>What </a:t>
            </a:r>
            <a:r>
              <a:rPr b="1" lang="en-US" sz="2400"/>
              <a:t>different</a:t>
            </a:r>
            <a:r>
              <a:rPr b="1" lang="en-US" sz="2400"/>
              <a:t> ways can we store something in a variable:</a:t>
            </a:r>
            <a:endParaRPr b="1" sz="2400"/>
          </a:p>
          <a:p>
            <a:pPr indent="-381000" lvl="2" marL="1371600" rtl="0" algn="l">
              <a:lnSpc>
                <a:spcPct val="100000"/>
              </a:lnSpc>
              <a:spcBef>
                <a:spcPts val="0"/>
              </a:spcBef>
              <a:spcAft>
                <a:spcPts val="0"/>
              </a:spcAft>
              <a:buSzPts val="2400"/>
              <a:buChar char="■"/>
            </a:pPr>
            <a:r>
              <a:rPr b="1" lang="en-US" sz="2400"/>
              <a:t>Directly assign it: e.g. age = 12</a:t>
            </a:r>
            <a:endParaRPr b="1" sz="2400"/>
          </a:p>
          <a:p>
            <a:pPr indent="-381000" lvl="2" marL="1371600" rtl="0" algn="l">
              <a:lnSpc>
                <a:spcPct val="100000"/>
              </a:lnSpc>
              <a:spcBef>
                <a:spcPts val="0"/>
              </a:spcBef>
              <a:spcAft>
                <a:spcPts val="0"/>
              </a:spcAft>
              <a:buSzPts val="2400"/>
              <a:buChar char="■"/>
            </a:pPr>
            <a:r>
              <a:rPr b="1" lang="en-US" sz="2400"/>
              <a:t>Store an input: e.g. age = input(“what is your age?”)</a:t>
            </a:r>
            <a:endParaRPr b="1" sz="2400"/>
          </a:p>
          <a:p>
            <a:pPr indent="-381000" lvl="2" marL="1371600" rtl="0" algn="l">
              <a:lnSpc>
                <a:spcPct val="100000"/>
              </a:lnSpc>
              <a:spcBef>
                <a:spcPts val="0"/>
              </a:spcBef>
              <a:spcAft>
                <a:spcPts val="0"/>
              </a:spcAft>
              <a:buSzPts val="2400"/>
              <a:buChar char="■"/>
            </a:pPr>
            <a:r>
              <a:rPr b="1" lang="en-US" sz="2400"/>
              <a:t>Store a return value from a function: e.g. age = get_age()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2</a:t>
            </a:r>
            <a:endParaRPr b="1" sz="4800">
              <a:latin typeface="Fredoka"/>
              <a:ea typeface="Fredoka"/>
              <a:cs typeface="Fredoka"/>
              <a:sym typeface="Fredoka"/>
            </a:endParaRPr>
          </a:p>
        </p:txBody>
      </p:sp>
      <p:sp>
        <p:nvSpPr>
          <p:cNvPr id="139" name="Google Shape;139;p19"/>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40" name="Google Shape;140;p1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41" name="Google Shape;141;p19"/>
          <p:cNvSpPr txBox="1"/>
          <p:nvPr>
            <p:ph type="title"/>
          </p:nvPr>
        </p:nvSpPr>
        <p:spPr>
          <a:xfrm>
            <a:off x="4602900" y="3428988"/>
            <a:ext cx="90822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Ask the user their name and </a:t>
            </a:r>
            <a:r>
              <a:rPr b="1" lang="en-US" sz="2400"/>
              <a:t>their</a:t>
            </a:r>
            <a:r>
              <a:rPr b="1" lang="en-US" sz="2400"/>
              <a:t> country of birth using the input function and store the answers in variables</a:t>
            </a:r>
            <a:endParaRPr b="1" sz="2400"/>
          </a:p>
          <a:p>
            <a:pPr indent="-381000" lvl="0" marL="457200" rtl="0" algn="l">
              <a:lnSpc>
                <a:spcPct val="100000"/>
              </a:lnSpc>
              <a:spcBef>
                <a:spcPts val="0"/>
              </a:spcBef>
              <a:spcAft>
                <a:spcPts val="0"/>
              </a:spcAft>
              <a:buSzPts val="2400"/>
              <a:buChar char="●"/>
            </a:pPr>
            <a:r>
              <a:rPr b="1" lang="en-US" sz="2400"/>
              <a:t>Write a print command to introduce the person named in the variable and say where they were born.</a:t>
            </a:r>
            <a:endParaRPr b="1" sz="2400"/>
          </a:p>
          <a:p>
            <a:pPr indent="-381000" lvl="0" marL="457200" rtl="0" algn="l">
              <a:lnSpc>
                <a:spcPct val="100000"/>
              </a:lnSpc>
              <a:spcBef>
                <a:spcPts val="0"/>
              </a:spcBef>
              <a:spcAft>
                <a:spcPts val="0"/>
              </a:spcAft>
              <a:buSzPts val="2400"/>
              <a:buChar char="●"/>
            </a:pPr>
            <a:r>
              <a:rPr b="1" i="1" lang="en-US" sz="2400"/>
              <a:t>Bonus challenge: also ask their date of birth and display that in the print function.</a:t>
            </a:r>
            <a:endParaRPr b="1" i="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47" name="Google Shape;147;p20"/>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48" name="Google Shape;148;p2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49" name="Google Shape;149;p20"/>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p20"/>
          <p:cNvSpPr txBox="1"/>
          <p:nvPr>
            <p:ph type="title"/>
          </p:nvPr>
        </p:nvSpPr>
        <p:spPr>
          <a:xfrm>
            <a:off x="4293275" y="3573438"/>
            <a:ext cx="9082200" cy="31401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loop and what types are there?</a:t>
            </a:r>
            <a:endParaRPr b="1" sz="2400"/>
          </a:p>
          <a:p>
            <a:pPr indent="-381000" lvl="1" marL="914400" rtl="0" algn="l">
              <a:lnSpc>
                <a:spcPct val="100000"/>
              </a:lnSpc>
              <a:spcBef>
                <a:spcPts val="0"/>
              </a:spcBef>
              <a:spcAft>
                <a:spcPts val="0"/>
              </a:spcAft>
              <a:buSzPts val="2400"/>
              <a:buChar char="○"/>
            </a:pPr>
            <a:r>
              <a:rPr b="1" lang="en-US" sz="2400"/>
              <a:t>For loops:</a:t>
            </a:r>
            <a:endParaRPr b="1" sz="2400"/>
          </a:p>
          <a:p>
            <a:pPr indent="-381000" lvl="2" marL="1371600" rtl="0" algn="l">
              <a:lnSpc>
                <a:spcPct val="100000"/>
              </a:lnSpc>
              <a:spcBef>
                <a:spcPts val="0"/>
              </a:spcBef>
              <a:spcAft>
                <a:spcPts val="0"/>
              </a:spcAft>
              <a:buSzPts val="2400"/>
              <a:buChar char="■"/>
            </a:pPr>
            <a:r>
              <a:rPr b="1" lang="en-US" sz="2400"/>
              <a:t>with index variable e.g. for i in range(10):</a:t>
            </a:r>
            <a:endParaRPr b="1" sz="2400"/>
          </a:p>
          <a:p>
            <a:pPr indent="-381000" lvl="2" marL="1371600" rtl="0" algn="l">
              <a:lnSpc>
                <a:spcPct val="100000"/>
              </a:lnSpc>
              <a:spcBef>
                <a:spcPts val="0"/>
              </a:spcBef>
              <a:spcAft>
                <a:spcPts val="0"/>
              </a:spcAft>
              <a:buSzPts val="2400"/>
              <a:buChar char="■"/>
            </a:pPr>
            <a:r>
              <a:rPr b="1" lang="en-US" sz="2400"/>
              <a:t>looping through a list e.g. for animal in zoo:</a:t>
            </a:r>
            <a:endParaRPr b="1" sz="2400"/>
          </a:p>
          <a:p>
            <a:pPr indent="-381000" lvl="1" marL="914400" rtl="0" algn="l">
              <a:lnSpc>
                <a:spcPct val="100000"/>
              </a:lnSpc>
              <a:spcBef>
                <a:spcPts val="0"/>
              </a:spcBef>
              <a:spcAft>
                <a:spcPts val="0"/>
              </a:spcAft>
              <a:buSzPts val="2400"/>
              <a:buChar char="○"/>
            </a:pPr>
            <a:r>
              <a:rPr b="1" lang="en-US" sz="2400"/>
              <a:t>While loops:</a:t>
            </a:r>
            <a:endParaRPr b="1" sz="2400"/>
          </a:p>
          <a:p>
            <a:pPr indent="-381000" lvl="2" marL="1371600" rtl="0" algn="l">
              <a:lnSpc>
                <a:spcPct val="100000"/>
              </a:lnSpc>
              <a:spcBef>
                <a:spcPts val="0"/>
              </a:spcBef>
              <a:spcAft>
                <a:spcPts val="0"/>
              </a:spcAft>
              <a:buSzPts val="2400"/>
              <a:buChar char="■"/>
            </a:pPr>
            <a:r>
              <a:rPr b="1" lang="en-US" sz="2400"/>
              <a:t>e.g. while timer &lt; 50:</a:t>
            </a:r>
            <a:endParaRPr b="1" sz="2400"/>
          </a:p>
          <a:p>
            <a:pPr indent="-381000" lvl="0" marL="457200" rtl="0" algn="l">
              <a:lnSpc>
                <a:spcPct val="100000"/>
              </a:lnSpc>
              <a:spcBef>
                <a:spcPts val="0"/>
              </a:spcBef>
              <a:spcAft>
                <a:spcPts val="0"/>
              </a:spcAft>
              <a:buSzPts val="2400"/>
              <a:buChar char="●"/>
            </a:pPr>
            <a:r>
              <a:rPr b="1" lang="en-US" sz="2400"/>
              <a:t>What is a list variable and how do we write it?</a:t>
            </a:r>
            <a:endParaRPr b="1" sz="2400"/>
          </a:p>
          <a:p>
            <a:pPr indent="-381000" lvl="1" marL="914400" rtl="0" algn="l">
              <a:lnSpc>
                <a:spcPct val="100000"/>
              </a:lnSpc>
              <a:spcBef>
                <a:spcPts val="0"/>
              </a:spcBef>
              <a:spcAft>
                <a:spcPts val="0"/>
              </a:spcAft>
              <a:buSzPts val="2400"/>
              <a:buChar char="○"/>
            </a:pPr>
            <a:r>
              <a:rPr b="1" lang="en-US" sz="2400"/>
              <a:t>e.g. zoo = [“tiger”, “lion”, “elephant”, “penguin”]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3</a:t>
            </a:r>
            <a:endParaRPr b="1" sz="4800">
              <a:latin typeface="Fredoka"/>
              <a:ea typeface="Fredoka"/>
              <a:cs typeface="Fredoka"/>
              <a:sym typeface="Fredoka"/>
            </a:endParaRPr>
          </a:p>
        </p:txBody>
      </p:sp>
      <p:sp>
        <p:nvSpPr>
          <p:cNvPr id="156" name="Google Shape;156;p21"/>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57" name="Google Shape;157;p21"/>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58" name="Google Shape;158;p21"/>
          <p:cNvSpPr txBox="1"/>
          <p:nvPr>
            <p:ph type="title"/>
          </p:nvPr>
        </p:nvSpPr>
        <p:spPr>
          <a:xfrm>
            <a:off x="4602900" y="3428988"/>
            <a:ext cx="90822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Write a for loop to print the 2x table</a:t>
            </a:r>
            <a:endParaRPr b="1" sz="2400"/>
          </a:p>
          <a:p>
            <a:pPr indent="-381000" lvl="1" marL="914400" rtl="0" algn="l">
              <a:lnSpc>
                <a:spcPct val="100000"/>
              </a:lnSpc>
              <a:spcBef>
                <a:spcPts val="0"/>
              </a:spcBef>
              <a:spcAft>
                <a:spcPts val="0"/>
              </a:spcAft>
              <a:buSzPts val="2400"/>
              <a:buChar char="○"/>
            </a:pPr>
            <a:r>
              <a:rPr b="1" lang="en-US" sz="2400"/>
              <a:t>the print line </a:t>
            </a:r>
            <a:r>
              <a:rPr b="1" lang="en-US" sz="2400"/>
              <a:t>should</a:t>
            </a:r>
            <a:r>
              <a:rPr b="1" lang="en-US" sz="2400"/>
              <a:t> say something like 1 x 2  = 2</a:t>
            </a:r>
            <a:endParaRPr b="1" sz="2400"/>
          </a:p>
          <a:p>
            <a:pPr indent="-381000" lvl="1" marL="914400" rtl="0" algn="l">
              <a:lnSpc>
                <a:spcPct val="100000"/>
              </a:lnSpc>
              <a:spcBef>
                <a:spcPts val="0"/>
              </a:spcBef>
              <a:spcAft>
                <a:spcPts val="0"/>
              </a:spcAft>
              <a:buSzPts val="2400"/>
              <a:buChar char="○"/>
            </a:pPr>
            <a:r>
              <a:rPr b="1" lang="en-US" sz="2400"/>
              <a:t>go up to 10 x 2 = 20</a:t>
            </a:r>
            <a:endParaRPr b="1" sz="2400"/>
          </a:p>
          <a:p>
            <a:pPr indent="-381000" lvl="1" marL="914400" rtl="0" algn="l">
              <a:lnSpc>
                <a:spcPct val="100000"/>
              </a:lnSpc>
              <a:spcBef>
                <a:spcPts val="0"/>
              </a:spcBef>
              <a:spcAft>
                <a:spcPts val="0"/>
              </a:spcAft>
              <a:buSzPts val="2400"/>
              <a:buChar char="○"/>
            </a:pPr>
            <a:r>
              <a:rPr b="1" lang="en-US" sz="2400"/>
              <a:t>each answer is calculated!</a:t>
            </a:r>
            <a:endParaRPr b="1" sz="2400"/>
          </a:p>
          <a:p>
            <a:pPr indent="-381000" lvl="0" marL="457200" rtl="0" algn="l">
              <a:lnSpc>
                <a:spcPct val="100000"/>
              </a:lnSpc>
              <a:spcBef>
                <a:spcPts val="0"/>
              </a:spcBef>
              <a:spcAft>
                <a:spcPts val="0"/>
              </a:spcAft>
              <a:buSzPts val="2400"/>
              <a:buChar char="●"/>
            </a:pPr>
            <a:r>
              <a:rPr b="1" i="1" lang="en-US" sz="2400"/>
              <a:t>Bonus challenge: create a list variable with each person’s name in class. Use a for loop to print each name in turn.</a:t>
            </a:r>
            <a:endParaRPr b="1" i="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64" name="Google Shape;164;p22"/>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65" name="Google Shape;165;p22"/>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66" name="Google Shape;166;p22"/>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22"/>
          <p:cNvSpPr txBox="1"/>
          <p:nvPr>
            <p:ph type="title"/>
          </p:nvPr>
        </p:nvSpPr>
        <p:spPr>
          <a:xfrm>
            <a:off x="4602900" y="3352788"/>
            <a:ext cx="9082200" cy="35094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do we mean by a conditional statement?</a:t>
            </a:r>
            <a:endParaRPr b="1" sz="2400"/>
          </a:p>
          <a:p>
            <a:pPr indent="-381000" lvl="0" marL="457200" rtl="0" algn="l">
              <a:lnSpc>
                <a:spcPct val="100000"/>
              </a:lnSpc>
              <a:spcBef>
                <a:spcPts val="0"/>
              </a:spcBef>
              <a:spcAft>
                <a:spcPts val="0"/>
              </a:spcAft>
              <a:buSzPts val="2400"/>
              <a:buChar char="●"/>
            </a:pPr>
            <a:r>
              <a:rPr b="1" lang="en-US" sz="2400"/>
              <a:t>How do we write it?</a:t>
            </a:r>
            <a:endParaRPr b="1" sz="2400"/>
          </a:p>
          <a:p>
            <a:pPr indent="-381000" lvl="1" marL="914400" rtl="0" algn="l">
              <a:lnSpc>
                <a:spcPct val="100000"/>
              </a:lnSpc>
              <a:spcBef>
                <a:spcPts val="0"/>
              </a:spcBef>
              <a:spcAft>
                <a:spcPts val="0"/>
              </a:spcAft>
              <a:buSzPts val="2400"/>
              <a:buChar char="○"/>
            </a:pPr>
            <a:r>
              <a:rPr b="1" lang="en-US" sz="2400"/>
              <a:t>e.g. if light &gt; 800:</a:t>
            </a:r>
            <a:endParaRPr b="1" sz="2400"/>
          </a:p>
          <a:p>
            <a:pPr indent="0" lvl="0" marL="914400" rtl="0" algn="l">
              <a:lnSpc>
                <a:spcPct val="100000"/>
              </a:lnSpc>
              <a:spcBef>
                <a:spcPts val="0"/>
              </a:spcBef>
              <a:spcAft>
                <a:spcPts val="0"/>
              </a:spcAft>
              <a:buNone/>
            </a:pPr>
            <a:r>
              <a:rPr b="1" lang="en-US" sz="2400">
                <a:latin typeface="Arial"/>
                <a:ea typeface="Arial"/>
                <a:cs typeface="Arial"/>
                <a:sym typeface="Arial"/>
              </a:rPr>
              <a:t>	turn_streetlights_on()</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If two alternatives: use else</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If three or more: use elif for the middle ones</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Use comparison operators to write the condition e.g. ==, !=, &gt;, &lt;, &gt;=, &lt;=</a:t>
            </a:r>
            <a:endParaRPr b="1"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b="1" lang="en-US" sz="2400">
                <a:latin typeface="Arial"/>
                <a:ea typeface="Arial"/>
                <a:cs typeface="Arial"/>
                <a:sym typeface="Arial"/>
              </a:rPr>
              <a:t>Combine or alter comparisons with and, or and not</a:t>
            </a:r>
            <a:endParaRPr b="1"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4</a:t>
            </a:r>
            <a:endParaRPr b="1" sz="4800">
              <a:latin typeface="Fredoka"/>
              <a:ea typeface="Fredoka"/>
              <a:cs typeface="Fredoka"/>
              <a:sym typeface="Fredoka"/>
            </a:endParaRPr>
          </a:p>
        </p:txBody>
      </p:sp>
      <p:sp>
        <p:nvSpPr>
          <p:cNvPr id="173" name="Google Shape;173;p23"/>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74" name="Google Shape;174;p23"/>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75" name="Google Shape;175;p23"/>
          <p:cNvSpPr txBox="1"/>
          <p:nvPr>
            <p:ph type="title"/>
          </p:nvPr>
        </p:nvSpPr>
        <p:spPr>
          <a:xfrm>
            <a:off x="4602900" y="3428988"/>
            <a:ext cx="9082200" cy="35094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A theme park has a </a:t>
            </a:r>
            <a:r>
              <a:rPr b="1" lang="en-US" sz="2400"/>
              <a:t>minimum</a:t>
            </a:r>
            <a:r>
              <a:rPr b="1" lang="en-US" sz="2400"/>
              <a:t> height of 140cm for the adult rides and 110cm for the junior rides</a:t>
            </a:r>
            <a:endParaRPr b="1" sz="2400"/>
          </a:p>
          <a:p>
            <a:pPr indent="-381000" lvl="0" marL="457200" rtl="0" algn="l">
              <a:lnSpc>
                <a:spcPct val="100000"/>
              </a:lnSpc>
              <a:spcBef>
                <a:spcPts val="0"/>
              </a:spcBef>
              <a:spcAft>
                <a:spcPts val="0"/>
              </a:spcAft>
              <a:buSzPts val="2400"/>
              <a:buChar char="●"/>
            </a:pPr>
            <a:r>
              <a:rPr b="1" lang="en-US" sz="2400"/>
              <a:t>Ask the user for their height</a:t>
            </a:r>
            <a:endParaRPr b="1" sz="2400"/>
          </a:p>
          <a:p>
            <a:pPr indent="-381000" lvl="0" marL="457200" rtl="0" algn="l">
              <a:lnSpc>
                <a:spcPct val="100000"/>
              </a:lnSpc>
              <a:spcBef>
                <a:spcPts val="0"/>
              </a:spcBef>
              <a:spcAft>
                <a:spcPts val="0"/>
              </a:spcAft>
              <a:buSzPts val="2400"/>
              <a:buChar char="●"/>
            </a:pPr>
            <a:r>
              <a:rPr b="1" lang="en-US" sz="2400"/>
              <a:t>Use conditionals to tell them if they are allowed on all rides, only the junior rides or not on any rides</a:t>
            </a:r>
            <a:endParaRPr b="1" sz="2400"/>
          </a:p>
          <a:p>
            <a:pPr indent="-381000" lvl="0" marL="457200" rtl="0" algn="l">
              <a:lnSpc>
                <a:spcPct val="100000"/>
              </a:lnSpc>
              <a:spcBef>
                <a:spcPts val="0"/>
              </a:spcBef>
              <a:spcAft>
                <a:spcPts val="0"/>
              </a:spcAft>
              <a:buSzPts val="2400"/>
              <a:buChar char="●"/>
            </a:pPr>
            <a:r>
              <a:rPr b="1" i="1" lang="en-US" sz="2400"/>
              <a:t>Bonus challenge: there is also a minimum age of 11 for the adult rides. Ask the user their age and add this condition to the if statements</a:t>
            </a:r>
            <a:endParaRPr b="1" i="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181" name="Google Shape;181;p24"/>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182" name="Google Shape;182;p24"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88" name="Google Shape;188;p25"/>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89" name="Google Shape;189;p25"/>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90" name="Google Shape;190;p25"/>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25"/>
          <p:cNvSpPr txBox="1"/>
          <p:nvPr>
            <p:ph type="title"/>
          </p:nvPr>
        </p:nvSpPr>
        <p:spPr>
          <a:xfrm>
            <a:off x="4602900" y="3352788"/>
            <a:ext cx="9082200" cy="20319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module and why do we use them?</a:t>
            </a:r>
            <a:endParaRPr b="1" sz="2400"/>
          </a:p>
          <a:p>
            <a:pPr indent="-381000" lvl="0" marL="457200" rtl="0" algn="l">
              <a:lnSpc>
                <a:spcPct val="100000"/>
              </a:lnSpc>
              <a:spcBef>
                <a:spcPts val="0"/>
              </a:spcBef>
              <a:spcAft>
                <a:spcPts val="0"/>
              </a:spcAft>
              <a:buSzPts val="2400"/>
              <a:buChar char="●"/>
            </a:pPr>
            <a:r>
              <a:rPr b="1" lang="en-US" sz="2400"/>
              <a:t>How do we use a module in our programs?</a:t>
            </a:r>
            <a:endParaRPr b="1" sz="2400"/>
          </a:p>
          <a:p>
            <a:pPr indent="-381000" lvl="1" marL="914400" rtl="0" algn="l">
              <a:lnSpc>
                <a:spcPct val="100000"/>
              </a:lnSpc>
              <a:spcBef>
                <a:spcPts val="0"/>
              </a:spcBef>
              <a:spcAft>
                <a:spcPts val="0"/>
              </a:spcAft>
              <a:buSzPts val="2400"/>
              <a:buChar char="○"/>
            </a:pPr>
            <a:r>
              <a:rPr b="1" lang="en-US" sz="2400"/>
              <a:t>e.g. from random import randint</a:t>
            </a:r>
            <a:endParaRPr b="1" sz="2400"/>
          </a:p>
          <a:p>
            <a:pPr indent="-381000" lvl="1" marL="914400" rtl="0" algn="l">
              <a:lnSpc>
                <a:spcPct val="100000"/>
              </a:lnSpc>
              <a:spcBef>
                <a:spcPts val="0"/>
              </a:spcBef>
              <a:spcAft>
                <a:spcPts val="0"/>
              </a:spcAft>
              <a:buSzPts val="2400"/>
              <a:buChar char="○"/>
            </a:pPr>
            <a:r>
              <a:rPr b="1" lang="en-US" sz="2400"/>
              <a:t>but first make sure the module has been downloaded in your code editor/IDE!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5</a:t>
            </a:r>
            <a:endParaRPr b="1" sz="4800">
              <a:latin typeface="Fredoka"/>
              <a:ea typeface="Fredoka"/>
              <a:cs typeface="Fredoka"/>
              <a:sym typeface="Fredoka"/>
            </a:endParaRPr>
          </a:p>
        </p:txBody>
      </p:sp>
      <p:sp>
        <p:nvSpPr>
          <p:cNvPr id="197" name="Google Shape;197;p26"/>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98" name="Google Shape;198;p26"/>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99" name="Google Shape;199;p26"/>
          <p:cNvSpPr txBox="1"/>
          <p:nvPr>
            <p:ph type="title"/>
          </p:nvPr>
        </p:nvSpPr>
        <p:spPr>
          <a:xfrm>
            <a:off x="4602900" y="3428988"/>
            <a:ext cx="9082200" cy="16623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import the randint function from the random module</a:t>
            </a:r>
            <a:endParaRPr b="1" sz="2400"/>
          </a:p>
          <a:p>
            <a:pPr indent="-381000" lvl="1" marL="914400" rtl="0" algn="l">
              <a:lnSpc>
                <a:spcPct val="100000"/>
              </a:lnSpc>
              <a:spcBef>
                <a:spcPts val="0"/>
              </a:spcBef>
              <a:spcAft>
                <a:spcPts val="0"/>
              </a:spcAft>
              <a:buSzPts val="2400"/>
              <a:buChar char="○"/>
            </a:pPr>
            <a:r>
              <a:rPr b="1" lang="en-US" sz="2400"/>
              <a:t>random</a:t>
            </a:r>
            <a:r>
              <a:rPr b="1" lang="en-US" sz="2400"/>
              <a:t> is already built-in to Mu!</a:t>
            </a:r>
            <a:endParaRPr b="1" sz="2400"/>
          </a:p>
          <a:p>
            <a:pPr indent="-381000" lvl="0" marL="457200" rtl="0" algn="l">
              <a:lnSpc>
                <a:spcPct val="100000"/>
              </a:lnSpc>
              <a:spcBef>
                <a:spcPts val="0"/>
              </a:spcBef>
              <a:spcAft>
                <a:spcPts val="0"/>
              </a:spcAft>
              <a:buSzPts val="2400"/>
              <a:buChar char="●"/>
            </a:pPr>
            <a:r>
              <a:rPr b="1" lang="en-US" sz="2400"/>
              <a:t>using a for loop print 5 random integers between 1 and 100</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spcBef>
                <a:spcPts val="0"/>
              </a:spcBef>
              <a:spcAft>
                <a:spcPts val="0"/>
              </a:spcAft>
              <a:buClr>
                <a:srgbClr val="000000"/>
              </a:buClr>
              <a:buSzPts val="1800"/>
              <a:buFont typeface="Arial"/>
              <a:buNone/>
            </a:pPr>
            <a:r>
              <a:rPr lang="en-US"/>
              <a:t>Slide </a:t>
            </a:r>
            <a:fld id="{00000000-1234-1234-1234-123412341234}" type="slidenum">
              <a:rPr lang="en-US"/>
              <a:t>‹#›</a:t>
            </a:fld>
            <a:endParaRPr/>
          </a:p>
        </p:txBody>
      </p:sp>
      <p:sp>
        <p:nvSpPr>
          <p:cNvPr id="58" name="Google Shape;58;p9"/>
          <p:cNvSpPr txBox="1"/>
          <p:nvPr/>
        </p:nvSpPr>
        <p:spPr>
          <a:xfrm>
            <a:off x="7339913" y="6759655"/>
            <a:ext cx="360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205" name="Google Shape;205;p27"/>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06" name="Google Shape;206;p27"/>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07" name="Google Shape;207;p27"/>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p27"/>
          <p:cNvSpPr txBox="1"/>
          <p:nvPr>
            <p:ph type="title"/>
          </p:nvPr>
        </p:nvSpPr>
        <p:spPr>
          <a:xfrm>
            <a:off x="4602900" y="3197388"/>
            <a:ext cx="9082200" cy="2401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is a function?</a:t>
            </a:r>
            <a:endParaRPr b="1" sz="2400"/>
          </a:p>
          <a:p>
            <a:pPr indent="-381000" lvl="0" marL="457200" rtl="0" algn="l">
              <a:lnSpc>
                <a:spcPct val="100000"/>
              </a:lnSpc>
              <a:spcBef>
                <a:spcPts val="0"/>
              </a:spcBef>
              <a:spcAft>
                <a:spcPts val="0"/>
              </a:spcAft>
              <a:buSzPts val="2400"/>
              <a:buChar char="●"/>
            </a:pPr>
            <a:r>
              <a:rPr b="1" lang="en-US" sz="2400"/>
              <a:t>How do we use a function?</a:t>
            </a:r>
            <a:endParaRPr b="1" sz="2400"/>
          </a:p>
          <a:p>
            <a:pPr indent="-381000" lvl="1" marL="914400" rtl="0" algn="l">
              <a:lnSpc>
                <a:spcPct val="100000"/>
              </a:lnSpc>
              <a:spcBef>
                <a:spcPts val="0"/>
              </a:spcBef>
              <a:spcAft>
                <a:spcPts val="0"/>
              </a:spcAft>
              <a:buSzPts val="2400"/>
              <a:buChar char="○"/>
            </a:pPr>
            <a:r>
              <a:rPr b="1" lang="en-US" sz="2400"/>
              <a:t>call a function</a:t>
            </a:r>
            <a:endParaRPr b="1" sz="2400"/>
          </a:p>
          <a:p>
            <a:pPr indent="-381000" lvl="0" marL="457200" rtl="0" algn="l">
              <a:lnSpc>
                <a:spcPct val="100000"/>
              </a:lnSpc>
              <a:spcBef>
                <a:spcPts val="0"/>
              </a:spcBef>
              <a:spcAft>
                <a:spcPts val="0"/>
              </a:spcAft>
              <a:buSzPts val="2400"/>
              <a:buChar char="●"/>
            </a:pPr>
            <a:r>
              <a:rPr b="1" lang="en-US" sz="2400"/>
              <a:t>How do we define a function?</a:t>
            </a:r>
            <a:endParaRPr b="1" sz="2400"/>
          </a:p>
          <a:p>
            <a:pPr indent="-381000" lvl="0" marL="457200" rtl="0" algn="l">
              <a:lnSpc>
                <a:spcPct val="100000"/>
              </a:lnSpc>
              <a:spcBef>
                <a:spcPts val="0"/>
              </a:spcBef>
              <a:spcAft>
                <a:spcPts val="0"/>
              </a:spcAft>
              <a:buSzPts val="2400"/>
              <a:buChar char="●"/>
            </a:pPr>
            <a:r>
              <a:rPr b="1" lang="en-US" sz="2400"/>
              <a:t>What is an argument?</a:t>
            </a:r>
            <a:endParaRPr b="1" sz="2400"/>
          </a:p>
          <a:p>
            <a:pPr indent="-381000" lvl="0" marL="457200" rtl="0" algn="l">
              <a:lnSpc>
                <a:spcPct val="100000"/>
              </a:lnSpc>
              <a:spcBef>
                <a:spcPts val="0"/>
              </a:spcBef>
              <a:spcAft>
                <a:spcPts val="0"/>
              </a:spcAft>
              <a:buSzPts val="2400"/>
              <a:buChar char="●"/>
            </a:pPr>
            <a:r>
              <a:rPr b="1" lang="en-US" sz="2400"/>
              <a:t>What is a return value?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Time for think of some everyday functions!</a:t>
            </a:r>
            <a:endParaRPr b="1" sz="4800">
              <a:latin typeface="Fredoka"/>
              <a:ea typeface="Fredoka"/>
              <a:cs typeface="Fredoka"/>
              <a:sym typeface="Fredoka"/>
            </a:endParaRPr>
          </a:p>
        </p:txBody>
      </p:sp>
      <p:sp>
        <p:nvSpPr>
          <p:cNvPr id="214" name="Google Shape;214;p28"/>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15" name="Google Shape;215;p2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16" name="Google Shape;216;p28"/>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862950" y="1833388"/>
            <a:ext cx="9082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Coding challenge 6</a:t>
            </a:r>
            <a:endParaRPr b="1" sz="4800">
              <a:latin typeface="Fredoka"/>
              <a:ea typeface="Fredoka"/>
              <a:cs typeface="Fredoka"/>
              <a:sym typeface="Fredoka"/>
            </a:endParaRPr>
          </a:p>
        </p:txBody>
      </p:sp>
      <p:sp>
        <p:nvSpPr>
          <p:cNvPr id="222" name="Google Shape;222;p29"/>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23" name="Google Shape;223;p29"/>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24" name="Google Shape;224;p29"/>
          <p:cNvSpPr txBox="1"/>
          <p:nvPr>
            <p:ph type="title"/>
          </p:nvPr>
        </p:nvSpPr>
        <p:spPr>
          <a:xfrm>
            <a:off x="4602900" y="3428988"/>
            <a:ext cx="9082200" cy="31401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b="1" lang="en-US" sz="2400"/>
              <a:t>Using your Mu editor in Python mode</a:t>
            </a:r>
            <a:endParaRPr b="1" sz="2400"/>
          </a:p>
          <a:p>
            <a:pPr indent="-381000" lvl="0" marL="457200" rtl="0" algn="l">
              <a:lnSpc>
                <a:spcPct val="100000"/>
              </a:lnSpc>
              <a:spcBef>
                <a:spcPts val="0"/>
              </a:spcBef>
              <a:spcAft>
                <a:spcPts val="0"/>
              </a:spcAft>
              <a:buSzPts val="2400"/>
              <a:buChar char="●"/>
            </a:pPr>
            <a:r>
              <a:rPr b="1" lang="en-US" sz="2400"/>
              <a:t>define a </a:t>
            </a:r>
            <a:r>
              <a:rPr b="1" lang="en-US" sz="2400"/>
              <a:t>function</a:t>
            </a:r>
            <a:r>
              <a:rPr b="1" lang="en-US" sz="2400"/>
              <a:t> to square a number (multiply by itself)</a:t>
            </a:r>
            <a:endParaRPr b="1" sz="2400"/>
          </a:p>
          <a:p>
            <a:pPr indent="-381000" lvl="1" marL="914400" rtl="0" algn="l">
              <a:lnSpc>
                <a:spcPct val="100000"/>
              </a:lnSpc>
              <a:spcBef>
                <a:spcPts val="0"/>
              </a:spcBef>
              <a:spcAft>
                <a:spcPts val="0"/>
              </a:spcAft>
              <a:buSzPts val="2400"/>
              <a:buChar char="○"/>
            </a:pPr>
            <a:r>
              <a:rPr b="1" lang="en-US" sz="2400"/>
              <a:t>it takes an integer as an argument</a:t>
            </a:r>
            <a:endParaRPr b="1" sz="2400"/>
          </a:p>
          <a:p>
            <a:pPr indent="-381000" lvl="1" marL="914400" rtl="0" algn="l">
              <a:lnSpc>
                <a:spcPct val="100000"/>
              </a:lnSpc>
              <a:spcBef>
                <a:spcPts val="0"/>
              </a:spcBef>
              <a:spcAft>
                <a:spcPts val="0"/>
              </a:spcAft>
              <a:buSzPts val="2400"/>
              <a:buChar char="○"/>
            </a:pPr>
            <a:r>
              <a:rPr b="1" lang="en-US" sz="2400"/>
              <a:t>it returns the square: e.g. with an input of 5 it returns 25, with an input of 9 it returns 81 etc…</a:t>
            </a:r>
            <a:endParaRPr b="1" sz="2400"/>
          </a:p>
          <a:p>
            <a:pPr indent="-381000" lvl="0" marL="457200" rtl="0" algn="l">
              <a:lnSpc>
                <a:spcPct val="100000"/>
              </a:lnSpc>
              <a:spcBef>
                <a:spcPts val="0"/>
              </a:spcBef>
              <a:spcAft>
                <a:spcPts val="0"/>
              </a:spcAft>
              <a:buSzPts val="2400"/>
              <a:buChar char="●"/>
            </a:pPr>
            <a:r>
              <a:rPr b="1" lang="en-US" sz="2400"/>
              <a:t>in the main program, ask the user for a number</a:t>
            </a:r>
            <a:endParaRPr b="1" sz="2400"/>
          </a:p>
          <a:p>
            <a:pPr indent="-381000" lvl="0" marL="457200" rtl="0" algn="l">
              <a:lnSpc>
                <a:spcPct val="100000"/>
              </a:lnSpc>
              <a:spcBef>
                <a:spcPts val="0"/>
              </a:spcBef>
              <a:spcAft>
                <a:spcPts val="0"/>
              </a:spcAft>
              <a:buSzPts val="2400"/>
              <a:buChar char="●"/>
            </a:pPr>
            <a:r>
              <a:rPr b="1" lang="en-US" sz="2400"/>
              <a:t>print out the square of that number by using the function</a:t>
            </a:r>
            <a:endParaRPr b="1" sz="2400"/>
          </a:p>
          <a:p>
            <a:pPr indent="0" lvl="0" marL="914400" rtl="0" algn="l">
              <a:lnSpc>
                <a:spcPct val="100000"/>
              </a:lnSpc>
              <a:spcBef>
                <a:spcPts val="0"/>
              </a:spcBef>
              <a:spcAft>
                <a:spcPts val="0"/>
              </a:spcAft>
              <a:buNone/>
            </a:pPr>
            <a:r>
              <a:t/>
            </a:r>
            <a:endParaRPr b="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2642375" y="1833400"/>
            <a:ext cx="12384000" cy="1108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3000"/>
              <a:t>To finish our revision of basic Python - we will complete a special revision exercise in Turing Lab</a:t>
            </a:r>
            <a:endParaRPr b="1" sz="3000">
              <a:latin typeface="Fredoka"/>
              <a:ea typeface="Fredoka"/>
              <a:cs typeface="Fredoka"/>
              <a:sym typeface="Fredoka"/>
            </a:endParaRPr>
          </a:p>
        </p:txBody>
      </p:sp>
      <p:sp>
        <p:nvSpPr>
          <p:cNvPr id="230" name="Google Shape;230;p30"/>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31" name="Google Shape;231;p3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32" name="Google Shape;232;p30"/>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3" name="Google Shape;233;p30"/>
          <p:cNvSpPr txBox="1"/>
          <p:nvPr>
            <p:ph type="title"/>
          </p:nvPr>
        </p:nvSpPr>
        <p:spPr>
          <a:xfrm>
            <a:off x="4602900" y="3197388"/>
            <a:ext cx="9082200" cy="16623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Log on to your Turing Lab account</a:t>
            </a:r>
            <a:endParaRPr b="1" sz="2400"/>
          </a:p>
          <a:p>
            <a:pPr indent="-381000" lvl="0" marL="457200" rtl="0" algn="l">
              <a:lnSpc>
                <a:spcPct val="100000"/>
              </a:lnSpc>
              <a:spcBef>
                <a:spcPts val="0"/>
              </a:spcBef>
              <a:spcAft>
                <a:spcPts val="0"/>
              </a:spcAft>
              <a:buSzPts val="2400"/>
              <a:buChar char="●"/>
            </a:pPr>
            <a:r>
              <a:rPr b="1" lang="en-US" sz="2400"/>
              <a:t>The Module is called “GCSE Revision Pack”</a:t>
            </a:r>
            <a:endParaRPr b="1" sz="2400"/>
          </a:p>
          <a:p>
            <a:pPr indent="-381000" lvl="0" marL="457200" rtl="0" algn="l">
              <a:lnSpc>
                <a:spcPct val="100000"/>
              </a:lnSpc>
              <a:spcBef>
                <a:spcPts val="0"/>
              </a:spcBef>
              <a:spcAft>
                <a:spcPts val="0"/>
              </a:spcAft>
              <a:buSzPts val="2400"/>
              <a:buChar char="●"/>
            </a:pPr>
            <a:r>
              <a:rPr b="1" lang="en-US" sz="2400"/>
              <a:t>You will already have been </a:t>
            </a:r>
            <a:r>
              <a:rPr b="1" lang="en-US" sz="2400"/>
              <a:t>assigned</a:t>
            </a:r>
            <a:r>
              <a:rPr b="1" lang="en-US" sz="2400"/>
              <a:t> to this class and been assigned this mini course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US"/>
              <a:t>We will download a fully functional IDE</a:t>
            </a:r>
            <a:endParaRPr/>
          </a:p>
          <a:p>
            <a:pPr indent="-419100" lvl="0" marL="457200" rtl="0" algn="l">
              <a:lnSpc>
                <a:spcPct val="100000"/>
              </a:lnSpc>
              <a:spcBef>
                <a:spcPts val="0"/>
              </a:spcBef>
              <a:spcAft>
                <a:spcPts val="0"/>
              </a:spcAft>
              <a:buSzPts val="3000"/>
              <a:buChar char="●"/>
            </a:pPr>
            <a:r>
              <a:rPr lang="en-US"/>
              <a:t>We will learn about version control and Github</a:t>
            </a:r>
            <a:endParaRPr/>
          </a:p>
          <a:p>
            <a:pPr indent="-419100" lvl="0" marL="457200" rtl="0" algn="l">
              <a:lnSpc>
                <a:spcPct val="100000"/>
              </a:lnSpc>
              <a:spcBef>
                <a:spcPts val="0"/>
              </a:spcBef>
              <a:spcAft>
                <a:spcPts val="0"/>
              </a:spcAft>
              <a:buSzPts val="3000"/>
              <a:buChar char="●"/>
            </a:pPr>
            <a:r>
              <a:rPr lang="en-US"/>
              <a:t>We will download Github desktop and sign up to get a Github account</a:t>
            </a:r>
            <a:endParaRPr/>
          </a:p>
          <a:p>
            <a:pPr indent="-419100" lvl="0" marL="457200" rtl="0" algn="l">
              <a:lnSpc>
                <a:spcPct val="100000"/>
              </a:lnSpc>
              <a:spcBef>
                <a:spcPts val="0"/>
              </a:spcBef>
              <a:spcAft>
                <a:spcPts val="0"/>
              </a:spcAft>
              <a:buSzPts val="3000"/>
              <a:buChar char="●"/>
            </a:pPr>
            <a:r>
              <a:rPr lang="en-US"/>
              <a:t>We will download the Python Arcade module</a:t>
            </a:r>
            <a:endParaRPr/>
          </a:p>
          <a:p>
            <a:pPr indent="-419100" lvl="0" marL="457200" rtl="0" algn="l">
              <a:lnSpc>
                <a:spcPct val="100000"/>
              </a:lnSpc>
              <a:spcBef>
                <a:spcPts val="0"/>
              </a:spcBef>
              <a:spcAft>
                <a:spcPts val="0"/>
              </a:spcAft>
              <a:buSzPts val="3000"/>
              <a:buChar char="●"/>
            </a:pPr>
            <a:r>
              <a:rPr lang="en-US"/>
              <a:t>We will start to learn how to use the module</a:t>
            </a:r>
            <a:endParaRPr/>
          </a:p>
        </p:txBody>
      </p:sp>
      <p:sp>
        <p:nvSpPr>
          <p:cNvPr id="239" name="Google Shape;239;p31"/>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240" name="Google Shape;240;p31"/>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46" name="Google Shape;246;p32"/>
          <p:cNvSpPr txBox="1"/>
          <p:nvPr/>
        </p:nvSpPr>
        <p:spPr>
          <a:xfrm>
            <a:off x="7339913" y="6759655"/>
            <a:ext cx="360817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download a fully functional IDE</a:t>
            </a:r>
            <a:endParaRPr/>
          </a:p>
          <a:p>
            <a:pPr indent="-419100" lvl="0" marL="457200" rtl="0" algn="l">
              <a:spcBef>
                <a:spcPts val="0"/>
              </a:spcBef>
              <a:spcAft>
                <a:spcPts val="0"/>
              </a:spcAft>
              <a:buSzPts val="3000"/>
              <a:buChar char="●"/>
            </a:pPr>
            <a:r>
              <a:rPr lang="en-US"/>
              <a:t>We will learn about version control and Github</a:t>
            </a:r>
            <a:endParaRPr/>
          </a:p>
          <a:p>
            <a:pPr indent="-419100" lvl="0" marL="457200" rtl="0" algn="l">
              <a:spcBef>
                <a:spcPts val="0"/>
              </a:spcBef>
              <a:spcAft>
                <a:spcPts val="0"/>
              </a:spcAft>
              <a:buSzPts val="3000"/>
              <a:buChar char="●"/>
            </a:pPr>
            <a:r>
              <a:rPr lang="en-US"/>
              <a:t>We will download Github desktop and sign up to get a Github account</a:t>
            </a:r>
            <a:endParaRPr/>
          </a:p>
        </p:txBody>
      </p:sp>
      <p:sp>
        <p:nvSpPr>
          <p:cNvPr id="252" name="Google Shape;252;p33"/>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53" name="Google Shape;253;p33"/>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t>Time for the data type game!</a:t>
            </a:r>
            <a:endParaRPr b="1" sz="4800">
              <a:latin typeface="Fredoka"/>
              <a:ea typeface="Fredoka"/>
              <a:cs typeface="Fredoka"/>
              <a:sym typeface="Fredoka"/>
            </a:endParaRPr>
          </a:p>
        </p:txBody>
      </p:sp>
      <p:sp>
        <p:nvSpPr>
          <p:cNvPr id="259" name="Google Shape;259;p34"/>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260" name="Google Shape;260;p34"/>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261" name="Google Shape;261;p34"/>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Let’s download an IDE! (1)</a:t>
            </a:r>
            <a:endParaRPr/>
          </a:p>
        </p:txBody>
      </p:sp>
      <p:sp>
        <p:nvSpPr>
          <p:cNvPr id="267" name="Google Shape;267;p35"/>
          <p:cNvSpPr/>
          <p:nvPr>
            <p:ph idx="3" type="pic"/>
          </p:nvPr>
        </p:nvSpPr>
        <p:spPr>
          <a:xfrm>
            <a:off x="16017425" y="1039725"/>
            <a:ext cx="1343700" cy="1312800"/>
          </a:xfrm>
          <a:prstGeom prst="ellipse">
            <a:avLst/>
          </a:prstGeom>
        </p:spPr>
      </p:sp>
      <p:sp>
        <p:nvSpPr>
          <p:cNvPr id="268" name="Google Shape;268;p35"/>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269" name="Google Shape;269;p35"/>
          <p:cNvSpPr txBox="1"/>
          <p:nvPr/>
        </p:nvSpPr>
        <p:spPr>
          <a:xfrm>
            <a:off x="4657950" y="3312900"/>
            <a:ext cx="8791200" cy="5155500"/>
          </a:xfrm>
          <a:prstGeom prst="rect">
            <a:avLst/>
          </a:prstGeom>
          <a:noFill/>
          <a:ln>
            <a:noFill/>
          </a:ln>
        </p:spPr>
        <p:txBody>
          <a:bodyPr anchorCtr="0" anchor="t" bIns="91425" lIns="91425" spcFirstLastPara="1" rIns="91425" wrap="square" tIns="91425">
            <a:spAutoFit/>
          </a:bodyPr>
          <a:lstStyle/>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What is an IDE?</a:t>
            </a:r>
            <a:endParaRPr sz="2800">
              <a:solidFill>
                <a:schemeClr val="dk1"/>
              </a:solidFill>
              <a:latin typeface="Fredoka"/>
              <a:ea typeface="Fredoka"/>
              <a:cs typeface="Fredoka"/>
              <a:sym typeface="Fredoka"/>
            </a:endParaRPr>
          </a:p>
          <a:p>
            <a:pPr indent="-406400" lvl="1" marL="9144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difference between IDE and text editor</a:t>
            </a:r>
            <a:endParaRPr sz="2800">
              <a:solidFill>
                <a:schemeClr val="dk1"/>
              </a:solidFill>
              <a:latin typeface="Fredoka"/>
              <a:ea typeface="Fredoka"/>
              <a:cs typeface="Fredoka"/>
              <a:sym typeface="Fredoka"/>
            </a:endParaRPr>
          </a:p>
          <a:p>
            <a:pPr indent="-406400" lvl="1" marL="9144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Popular IDE</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Mu is an IDE for Python beginners with a built in game design module (Pygame Zero) for basic game design</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Pycharm is an IDE specifically for Python and is used by professional programmers</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Python Arcade works best with this type of IDE</a:t>
            </a:r>
            <a:endParaRPr sz="2800">
              <a:solidFill>
                <a:schemeClr val="dk1"/>
              </a:solidFill>
              <a:latin typeface="Fredoka"/>
              <a:ea typeface="Fredoka"/>
              <a:cs typeface="Fredoka"/>
              <a:sym typeface="Fredoka"/>
            </a:endParaRPr>
          </a:p>
          <a:p>
            <a:pPr indent="0" lvl="0" marL="0" rtl="0" algn="l">
              <a:lnSpc>
                <a:spcPct val="90000"/>
              </a:lnSpc>
              <a:spcBef>
                <a:spcPts val="1000"/>
              </a:spcBef>
              <a:spcAft>
                <a:spcPts val="0"/>
              </a:spcAft>
              <a:buNone/>
            </a:pPr>
            <a:r>
              <a:t/>
            </a:r>
            <a:endParaRPr sz="2800">
              <a:solidFill>
                <a:schemeClr val="dk1"/>
              </a:solidFill>
              <a:latin typeface="Fredoka"/>
              <a:ea typeface="Fredoka"/>
              <a:cs typeface="Fredoka"/>
              <a:sym typeface="Fredoka"/>
            </a:endParaRPr>
          </a:p>
          <a:p>
            <a:pPr indent="0" lvl="0" marL="0" rtl="0" algn="r">
              <a:lnSpc>
                <a:spcPct val="90000"/>
              </a:lnSpc>
              <a:spcBef>
                <a:spcPts val="1000"/>
              </a:spcBef>
              <a:spcAft>
                <a:spcPts val="1000"/>
              </a:spcAft>
              <a:buNone/>
            </a:pPr>
            <a:r>
              <a:rPr lang="en-US">
                <a:solidFill>
                  <a:schemeClr val="dk1"/>
                </a:solidFill>
                <a:latin typeface="Fredoka"/>
                <a:ea typeface="Fredoka"/>
                <a:cs typeface="Fredoka"/>
                <a:sym typeface="Fredoka"/>
              </a:rPr>
              <a:t>*other search engines are available!</a:t>
            </a:r>
            <a:endParaRPr>
              <a:solidFill>
                <a:schemeClr val="dk1"/>
              </a:solidFill>
              <a:latin typeface="Fredoka"/>
              <a:ea typeface="Fredoka"/>
              <a:cs typeface="Fredoka"/>
              <a:sym typeface="Fredok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Let’s download an IDE! (2)</a:t>
            </a:r>
            <a:endParaRPr/>
          </a:p>
        </p:txBody>
      </p:sp>
      <p:sp>
        <p:nvSpPr>
          <p:cNvPr id="275" name="Google Shape;275;p36"/>
          <p:cNvSpPr/>
          <p:nvPr>
            <p:ph idx="3" type="pic"/>
          </p:nvPr>
        </p:nvSpPr>
        <p:spPr>
          <a:xfrm>
            <a:off x="16017425" y="1039725"/>
            <a:ext cx="1343700" cy="1312800"/>
          </a:xfrm>
          <a:prstGeom prst="ellipse">
            <a:avLst/>
          </a:prstGeom>
        </p:spPr>
      </p:sp>
      <p:sp>
        <p:nvSpPr>
          <p:cNvPr id="276" name="Google Shape;276;p36"/>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277" name="Google Shape;277;p36"/>
          <p:cNvSpPr txBox="1"/>
          <p:nvPr/>
        </p:nvSpPr>
        <p:spPr>
          <a:xfrm>
            <a:off x="3308675" y="3343425"/>
            <a:ext cx="11953800" cy="3801000"/>
          </a:xfrm>
          <a:prstGeom prst="rect">
            <a:avLst/>
          </a:prstGeom>
          <a:noFill/>
          <a:ln>
            <a:noFill/>
          </a:ln>
        </p:spPr>
        <p:txBody>
          <a:bodyPr anchorCtr="0" anchor="t" bIns="91425" lIns="91425" spcFirstLastPara="1" rIns="91425" wrap="square" tIns="91425">
            <a:spAutoFit/>
          </a:bodyPr>
          <a:lstStyle/>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If you are going to download Pycharm, you can Google it or use the download link is as follows:</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www.jetbrains.com/pycharm/download</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The Windows and Apple versions are different, but the link should automatically select the right one</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Scroll down to download the community edition</a:t>
            </a:r>
            <a:endParaRPr sz="2800">
              <a:solidFill>
                <a:schemeClr val="dk1"/>
              </a:solidFill>
              <a:latin typeface="Fredoka"/>
              <a:ea typeface="Fredoka"/>
              <a:cs typeface="Fredoka"/>
              <a:sym typeface="Fredoka"/>
            </a:endParaRPr>
          </a:p>
          <a:p>
            <a:pPr indent="-406400" lvl="0" marL="457200" rtl="0" algn="l">
              <a:lnSpc>
                <a:spcPct val="90000"/>
              </a:lnSpc>
              <a:spcBef>
                <a:spcPts val="1000"/>
              </a:spcBef>
              <a:spcAft>
                <a:spcPts val="1000"/>
              </a:spcAft>
              <a:buClr>
                <a:schemeClr val="dk1"/>
              </a:buClr>
              <a:buSzPts val="2800"/>
              <a:buFont typeface="Fredoka"/>
              <a:buChar char="●"/>
            </a:pPr>
            <a:r>
              <a:rPr lang="en-US" sz="2800">
                <a:solidFill>
                  <a:schemeClr val="dk1"/>
                </a:solidFill>
                <a:latin typeface="Fredoka"/>
                <a:ea typeface="Fredoka"/>
                <a:cs typeface="Fredoka"/>
                <a:sym typeface="Fredoka"/>
              </a:rPr>
              <a:t>If you want to use a different IDE, e.g. Visual Studio: similarly make sure to choose the free edition. Check with an instructor if in doubt.</a:t>
            </a:r>
            <a:endParaRPr>
              <a:solidFill>
                <a:schemeClr val="dk1"/>
              </a:solidFill>
              <a:latin typeface="Fredoka"/>
              <a:ea typeface="Fredoka"/>
              <a:cs typeface="Fredoka"/>
              <a:sym typeface="Fredo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2984700" y="1807300"/>
            <a:ext cx="12137700" cy="110796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4A0D50"/>
              </a:buClr>
              <a:buSzPts val="6000"/>
              <a:buFont typeface="Fredoka"/>
              <a:buNone/>
            </a:pPr>
            <a:r>
              <a:rPr lang="en-US"/>
              <a:t>Let's introduce ourselves!</a:t>
            </a:r>
            <a:endParaRPr/>
          </a:p>
        </p:txBody>
      </p:sp>
      <p:sp>
        <p:nvSpPr>
          <p:cNvPr id="64" name="Google Shape;64;p10"/>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65" name="Google Shape;65;p10"/>
          <p:cNvSpPr txBox="1"/>
          <p:nvPr>
            <p:ph idx="12" type="sldNum"/>
          </p:nvPr>
        </p:nvSpPr>
        <p:spPr>
          <a:xfrm>
            <a:off x="16614775" y="9636125"/>
            <a:ext cx="1673225" cy="650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6" name="Google Shape;66;p10"/>
          <p:cNvPicPr preferRelativeResize="0"/>
          <p:nvPr>
            <p:ph idx="2" type="pic"/>
          </p:nvPr>
        </p:nvPicPr>
        <p:blipFill rotWithShape="1">
          <a:blip r:embed="rId3">
            <a:alphaModFix/>
          </a:blip>
          <a:srcRect b="7000" l="0" r="0" t="7001"/>
          <a:stretch/>
        </p:blipFill>
        <p:spPr>
          <a:xfrm>
            <a:off x="5779861" y="4253805"/>
            <a:ext cx="6950700" cy="3985200"/>
          </a:xfrm>
          <a:prstGeom prst="rect">
            <a:avLst/>
          </a:prstGeom>
          <a:noFill/>
          <a:ln>
            <a:noFill/>
          </a:ln>
        </p:spPr>
      </p:pic>
      <p:sp>
        <p:nvSpPr>
          <p:cNvPr id="67" name="Google Shape;67;p10"/>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a:t>
            </a:r>
            <a:r>
              <a:rPr lang="en-US" sz="1900">
                <a:solidFill>
                  <a:schemeClr val="lt1"/>
                </a:solidFill>
                <a:latin typeface="Fredoka"/>
                <a:ea typeface="Fredoka"/>
                <a:cs typeface="Fredoka"/>
                <a:sym typeface="Fredoka"/>
              </a:rPr>
              <a:t>5</a:t>
            </a:r>
            <a:r>
              <a:rPr b="0" i="0" lang="en-US" sz="1900" u="none" cap="none" strike="noStrike">
                <a:solidFill>
                  <a:schemeClr val="lt1"/>
                </a:solidFill>
                <a:latin typeface="Fredoka"/>
                <a:ea typeface="Fredoka"/>
                <a:cs typeface="Fredoka"/>
                <a:sym typeface="Fredoka"/>
              </a:rPr>
              <a:t>min</a:t>
            </a:r>
            <a:endParaRPr b="0" i="0" sz="1900" u="none" cap="none" strike="noStrike">
              <a:solidFill>
                <a:schemeClr val="lt1"/>
              </a:solidFill>
              <a:latin typeface="Fredoka"/>
              <a:ea typeface="Fredoka"/>
              <a:cs typeface="Fredoka"/>
              <a:sym typeface="Fredoka"/>
            </a:endParaRPr>
          </a:p>
        </p:txBody>
      </p:sp>
      <p:pic>
        <p:nvPicPr>
          <p:cNvPr id="68" name="Google Shape;68;p10"/>
          <p:cNvPicPr preferRelativeResize="0"/>
          <p:nvPr>
            <p:ph idx="3" type="pic"/>
          </p:nvPr>
        </p:nvPicPr>
        <p:blipFill rotWithShape="1">
          <a:blip r:embed="rId4">
            <a:alphaModFix/>
          </a:blip>
          <a:srcRect b="1143" l="0" r="0" t="1152"/>
          <a:stretch/>
        </p:blipFill>
        <p:spPr>
          <a:xfrm>
            <a:off x="16017425" y="1039725"/>
            <a:ext cx="1343700" cy="1312800"/>
          </a:xfrm>
          <a:prstGeom prst="ellipse">
            <a:avLst/>
          </a:prstGeom>
          <a:noFill/>
          <a:ln>
            <a:noFill/>
          </a:ln>
          <a:effectLst>
            <a:outerShdw blurRad="57150" rotWithShape="0" algn="bl" dir="5400000" dist="95250">
              <a:srgbClr val="4A0D50">
                <a:alpha val="49410"/>
              </a:srgbClr>
            </a:outerShdw>
          </a:effectLst>
        </p:spPr>
      </p:pic>
      <p:sp>
        <p:nvSpPr>
          <p:cNvPr id="69" name="Google Shape;69;p10"/>
          <p:cNvSpPr txBox="1"/>
          <p:nvPr/>
        </p:nvSpPr>
        <p:spPr>
          <a:xfrm>
            <a:off x="16017425" y="600575"/>
            <a:ext cx="1343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4A0D50"/>
                </a:solidFill>
                <a:latin typeface="Fredoka"/>
                <a:ea typeface="Fredoka"/>
                <a:cs typeface="Fredoka"/>
                <a:sym typeface="Fredoka"/>
              </a:rPr>
              <a:t>Off-screen activity</a:t>
            </a:r>
            <a:endParaRPr b="0" i="0" sz="1500" u="none" cap="none" strike="noStrike">
              <a:solidFill>
                <a:srgbClr val="4A0D50"/>
              </a:solidFill>
              <a:latin typeface="Fredoka"/>
              <a:ea typeface="Fredoka"/>
              <a:cs typeface="Fredoka"/>
              <a:sym typeface="Fredok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Using your IDE</a:t>
            </a:r>
            <a:endParaRPr/>
          </a:p>
        </p:txBody>
      </p:sp>
      <p:sp>
        <p:nvSpPr>
          <p:cNvPr id="283" name="Google Shape;283;p37"/>
          <p:cNvSpPr/>
          <p:nvPr>
            <p:ph idx="3" type="pic"/>
          </p:nvPr>
        </p:nvSpPr>
        <p:spPr>
          <a:xfrm>
            <a:off x="16017425" y="1039725"/>
            <a:ext cx="1343700" cy="1312800"/>
          </a:xfrm>
          <a:prstGeom prst="ellipse">
            <a:avLst/>
          </a:prstGeom>
        </p:spPr>
      </p:sp>
      <p:sp>
        <p:nvSpPr>
          <p:cNvPr id="284" name="Google Shape;284;p37"/>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285" name="Google Shape;285;p37"/>
          <p:cNvSpPr txBox="1"/>
          <p:nvPr/>
        </p:nvSpPr>
        <p:spPr>
          <a:xfrm>
            <a:off x="4657950" y="3922500"/>
            <a:ext cx="8791200" cy="3953700"/>
          </a:xfrm>
          <a:prstGeom prst="rect">
            <a:avLst/>
          </a:prstGeom>
          <a:noFill/>
          <a:ln>
            <a:noFill/>
          </a:ln>
        </p:spPr>
        <p:txBody>
          <a:bodyPr anchorCtr="0" anchor="t" bIns="91425" lIns="91425" spcFirstLastPara="1" rIns="91425" wrap="square" tIns="91425">
            <a:spAutoFit/>
          </a:bodyPr>
          <a:lstStyle/>
          <a:p>
            <a:pPr indent="-368300" lvl="1" marL="914400" rtl="0" algn="l">
              <a:lnSpc>
                <a:spcPct val="90000"/>
              </a:lnSpc>
              <a:spcBef>
                <a:spcPts val="1000"/>
              </a:spcBef>
              <a:spcAft>
                <a:spcPts val="0"/>
              </a:spcAft>
              <a:buClr>
                <a:schemeClr val="dk1"/>
              </a:buClr>
              <a:buSzPts val="2200"/>
              <a:buFont typeface="Fredoka"/>
              <a:buChar char="○"/>
            </a:pPr>
            <a:r>
              <a:rPr lang="en-US" sz="2200">
                <a:solidFill>
                  <a:schemeClr val="dk1"/>
                </a:solidFill>
                <a:latin typeface="Fredoka"/>
                <a:ea typeface="Fredoka"/>
                <a:cs typeface="Fredoka"/>
                <a:sym typeface="Fredoka"/>
              </a:rPr>
              <a:t>Creating a project in Pycharm</a:t>
            </a:r>
            <a:endParaRPr sz="2200">
              <a:solidFill>
                <a:schemeClr val="dk1"/>
              </a:solidFill>
              <a:latin typeface="Fredoka"/>
              <a:ea typeface="Fredoka"/>
              <a:cs typeface="Fredoka"/>
              <a:sym typeface="Fredoka"/>
            </a:endParaRPr>
          </a:p>
          <a:p>
            <a:pPr indent="-355600" lvl="2" marL="1371600" rtl="0" algn="l">
              <a:lnSpc>
                <a:spcPct val="90000"/>
              </a:lnSpc>
              <a:spcBef>
                <a:spcPts val="1000"/>
              </a:spcBef>
              <a:spcAft>
                <a:spcPts val="0"/>
              </a:spcAft>
              <a:buClr>
                <a:schemeClr val="dk1"/>
              </a:buClr>
              <a:buSzPts val="2000"/>
              <a:buFont typeface="Fredoka"/>
              <a:buChar char="■"/>
            </a:pPr>
            <a:r>
              <a:rPr lang="en-US" sz="2200">
                <a:solidFill>
                  <a:schemeClr val="dk1"/>
                </a:solidFill>
                <a:latin typeface="Fredoka"/>
                <a:ea typeface="Fredoka"/>
                <a:cs typeface="Fredoka"/>
                <a:sym typeface="Fredoka"/>
              </a:rPr>
              <a:t>What is a virtual environment?</a:t>
            </a:r>
            <a:endParaRPr sz="22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200">
                <a:latin typeface="Fredoka"/>
                <a:ea typeface="Fredoka"/>
                <a:cs typeface="Fredoka"/>
                <a:sym typeface="Fredoka"/>
              </a:rPr>
              <a:t>Lets try writing some simple programs</a:t>
            </a:r>
            <a:endParaRPr sz="2200">
              <a:latin typeface="Fredoka"/>
              <a:ea typeface="Fredoka"/>
              <a:cs typeface="Fredoka"/>
              <a:sym typeface="Fredoka"/>
            </a:endParaRPr>
          </a:p>
          <a:p>
            <a:pPr indent="-368300" lvl="1" marL="9144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What do you notice about the text editor window?</a:t>
            </a:r>
            <a:endParaRPr sz="2200">
              <a:latin typeface="Fredoka"/>
              <a:ea typeface="Fredoka"/>
              <a:cs typeface="Fredoka"/>
              <a:sym typeface="Fredoka"/>
            </a:endParaRPr>
          </a:p>
          <a:p>
            <a:pPr indent="0" lvl="0" marL="0" rtl="0" algn="l">
              <a:lnSpc>
                <a:spcPct val="90000"/>
              </a:lnSpc>
              <a:spcBef>
                <a:spcPts val="1000"/>
              </a:spcBef>
              <a:spcAft>
                <a:spcPts val="0"/>
              </a:spcAft>
              <a:buNone/>
            </a:pPr>
            <a:r>
              <a:t/>
            </a:r>
            <a:endParaRPr sz="2200">
              <a:latin typeface="Fredoka"/>
              <a:ea typeface="Fredoka"/>
              <a:cs typeface="Fredoka"/>
              <a:sym typeface="Fredoka"/>
            </a:endParaRPr>
          </a:p>
          <a:p>
            <a:pPr indent="0" lvl="0" marL="0" rtl="0" algn="l">
              <a:lnSpc>
                <a:spcPct val="90000"/>
              </a:lnSpc>
              <a:spcBef>
                <a:spcPts val="1000"/>
              </a:spcBef>
              <a:spcAft>
                <a:spcPts val="0"/>
              </a:spcAft>
              <a:buNone/>
            </a:pPr>
            <a:r>
              <a:t/>
            </a:r>
            <a:endParaRPr sz="2200">
              <a:latin typeface="Fredoka"/>
              <a:ea typeface="Fredoka"/>
              <a:cs typeface="Fredoka"/>
              <a:sym typeface="Fredoka"/>
            </a:endParaRPr>
          </a:p>
          <a:p>
            <a:pPr indent="0" lvl="0" marL="0" rtl="0" algn="l">
              <a:lnSpc>
                <a:spcPct val="90000"/>
              </a:lnSpc>
              <a:spcBef>
                <a:spcPts val="1000"/>
              </a:spcBef>
              <a:spcAft>
                <a:spcPts val="0"/>
              </a:spcAft>
              <a:buNone/>
            </a:pPr>
            <a:r>
              <a:rPr lang="en-US" sz="2200">
                <a:latin typeface="Fredoka"/>
                <a:ea typeface="Fredoka"/>
                <a:cs typeface="Fredoka"/>
                <a:sym typeface="Fredoka"/>
              </a:rPr>
              <a:t>Watch at home: here’s a useful beginners guide to using Pycharm:</a:t>
            </a:r>
            <a:endParaRPr sz="2200">
              <a:latin typeface="Fredoka"/>
              <a:ea typeface="Fredoka"/>
              <a:cs typeface="Fredoka"/>
              <a:sym typeface="Fredoka"/>
            </a:endParaRPr>
          </a:p>
          <a:p>
            <a:pPr indent="0" lvl="0" marL="0" rtl="0" algn="l">
              <a:lnSpc>
                <a:spcPct val="90000"/>
              </a:lnSpc>
              <a:spcBef>
                <a:spcPts val="1000"/>
              </a:spcBef>
              <a:spcAft>
                <a:spcPts val="0"/>
              </a:spcAft>
              <a:buNone/>
            </a:pPr>
            <a:r>
              <a:rPr lang="en-US" sz="2200" u="sng">
                <a:solidFill>
                  <a:schemeClr val="hlink"/>
                </a:solidFill>
                <a:latin typeface="Fredoka"/>
                <a:ea typeface="Fredoka"/>
                <a:cs typeface="Fredoka"/>
                <a:sym typeface="Fredoka"/>
                <a:hlinkClick r:id="rId3"/>
              </a:rPr>
              <a:t>https://www.youtube.com/watch?v=HHcZbXsZtm0</a:t>
            </a:r>
            <a:endParaRPr sz="2200">
              <a:latin typeface="Fredoka"/>
              <a:ea typeface="Fredoka"/>
              <a:cs typeface="Fredoka"/>
              <a:sym typeface="Fredoka"/>
            </a:endParaRPr>
          </a:p>
          <a:p>
            <a:pPr indent="0" lvl="0" marL="0" rtl="0" algn="l">
              <a:lnSpc>
                <a:spcPct val="90000"/>
              </a:lnSpc>
              <a:spcBef>
                <a:spcPts val="1000"/>
              </a:spcBef>
              <a:spcAft>
                <a:spcPts val="1000"/>
              </a:spcAft>
              <a:buNone/>
            </a:pPr>
            <a:r>
              <a:t/>
            </a:r>
            <a:endParaRPr sz="2200">
              <a:latin typeface="Fredoka"/>
              <a:ea typeface="Fredoka"/>
              <a:cs typeface="Fredoka"/>
              <a:sym typeface="Fredok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291" name="Google Shape;291;p38"/>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292" name="Google Shape;292;p38"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What is version control?</a:t>
            </a:r>
            <a:endParaRPr/>
          </a:p>
        </p:txBody>
      </p:sp>
      <p:sp>
        <p:nvSpPr>
          <p:cNvPr id="298" name="Google Shape;298;p39"/>
          <p:cNvSpPr/>
          <p:nvPr>
            <p:ph idx="3" type="pic"/>
          </p:nvPr>
        </p:nvSpPr>
        <p:spPr>
          <a:xfrm>
            <a:off x="16017425" y="1039725"/>
            <a:ext cx="1343700" cy="1312800"/>
          </a:xfrm>
          <a:prstGeom prst="ellipse">
            <a:avLst/>
          </a:prstGeom>
        </p:spPr>
      </p:sp>
      <p:sp>
        <p:nvSpPr>
          <p:cNvPr id="299" name="Google Shape;299;p39"/>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00" name="Google Shape;300;p39"/>
          <p:cNvSpPr txBox="1"/>
          <p:nvPr/>
        </p:nvSpPr>
        <p:spPr>
          <a:xfrm>
            <a:off x="4657950" y="3541500"/>
            <a:ext cx="8791200" cy="4434900"/>
          </a:xfrm>
          <a:prstGeom prst="rect">
            <a:avLst/>
          </a:prstGeom>
          <a:noFill/>
          <a:ln>
            <a:noFill/>
          </a:ln>
        </p:spPr>
        <p:txBody>
          <a:bodyPr anchorCtr="0" anchor="t" bIns="91425" lIns="91425" spcFirstLastPara="1" rIns="91425" wrap="square" tIns="91425">
            <a:spAutoFit/>
          </a:bodyPr>
          <a:lstStyle/>
          <a:p>
            <a:pPr indent="-355600" lvl="1" marL="914400" rtl="0" algn="l">
              <a:lnSpc>
                <a:spcPct val="90000"/>
              </a:lnSpc>
              <a:spcBef>
                <a:spcPts val="1000"/>
              </a:spcBef>
              <a:spcAft>
                <a:spcPts val="0"/>
              </a:spcAft>
              <a:buClr>
                <a:schemeClr val="dk1"/>
              </a:buClr>
              <a:buSzPts val="2000"/>
              <a:buFont typeface="Fredoka"/>
              <a:buChar char="○"/>
            </a:pPr>
            <a:r>
              <a:rPr lang="en-US" sz="2200" u="sng">
                <a:solidFill>
                  <a:schemeClr val="hlink"/>
                </a:solidFill>
                <a:latin typeface="Fredoka"/>
                <a:ea typeface="Fredoka"/>
                <a:cs typeface="Fredoka"/>
                <a:sym typeface="Fredoka"/>
                <a:hlinkClick r:id="rId3"/>
              </a:rPr>
              <a:t>https://www.youtube.com/watch?v=2ReR1YJrNOM</a:t>
            </a:r>
            <a:endParaRPr sz="2200">
              <a:latin typeface="Fredoka"/>
              <a:ea typeface="Fredoka"/>
              <a:cs typeface="Fredoka"/>
              <a:sym typeface="Fredoka"/>
            </a:endParaRPr>
          </a:p>
          <a:p>
            <a:pPr indent="0" lvl="0" marL="914400" rtl="0" algn="l">
              <a:lnSpc>
                <a:spcPct val="90000"/>
              </a:lnSpc>
              <a:spcBef>
                <a:spcPts val="1000"/>
              </a:spcBef>
              <a:spcAft>
                <a:spcPts val="0"/>
              </a:spcAft>
              <a:buNone/>
            </a:pPr>
            <a:r>
              <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Git = the software we have on our computer to manage the version control / backup of our projects</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Github = the website which allows us to save our project repositories on the internet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set up a Github account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Next you will download Github Desktop</a:t>
            </a:r>
            <a:endParaRPr sz="2200">
              <a:latin typeface="Fredoka"/>
              <a:ea typeface="Fredoka"/>
              <a:cs typeface="Fredoka"/>
              <a:sym typeface="Fredoka"/>
            </a:endParaRPr>
          </a:p>
          <a:p>
            <a:pPr indent="-368300" lvl="1" marL="9144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This is a version of Git which is easier for beginners</a:t>
            </a:r>
            <a:endParaRPr sz="2200">
              <a:latin typeface="Fredoka"/>
              <a:ea typeface="Fredoka"/>
              <a:cs typeface="Fredoka"/>
              <a:sym typeface="Fredoka"/>
            </a:endParaRPr>
          </a:p>
          <a:p>
            <a:pPr indent="-368300" lvl="1" marL="914400" rtl="0" algn="l">
              <a:lnSpc>
                <a:spcPct val="90000"/>
              </a:lnSpc>
              <a:spcBef>
                <a:spcPts val="1000"/>
              </a:spcBef>
              <a:spcAft>
                <a:spcPts val="1000"/>
              </a:spcAft>
              <a:buSzPts val="2200"/>
              <a:buFont typeface="Fredoka"/>
              <a:buChar char="○"/>
            </a:pPr>
            <a:r>
              <a:rPr lang="en-US" sz="2200">
                <a:latin typeface="Fredoka"/>
                <a:ea typeface="Fredoka"/>
                <a:cs typeface="Fredoka"/>
                <a:sym typeface="Fredoka"/>
              </a:rPr>
              <a:t>It works by point/click rather than having to type Git commands in the command line interface</a:t>
            </a:r>
            <a:endParaRPr sz="22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Setting up your Github account	</a:t>
            </a:r>
            <a:endParaRPr/>
          </a:p>
        </p:txBody>
      </p:sp>
      <p:sp>
        <p:nvSpPr>
          <p:cNvPr id="306" name="Google Shape;306;p40"/>
          <p:cNvSpPr/>
          <p:nvPr>
            <p:ph idx="3" type="pic"/>
          </p:nvPr>
        </p:nvSpPr>
        <p:spPr>
          <a:xfrm>
            <a:off x="16017425" y="1039725"/>
            <a:ext cx="1343700" cy="1312800"/>
          </a:xfrm>
          <a:prstGeom prst="ellipse">
            <a:avLst/>
          </a:prstGeom>
        </p:spPr>
      </p:sp>
      <p:sp>
        <p:nvSpPr>
          <p:cNvPr id="307" name="Google Shape;307;p40"/>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08" name="Google Shape;308;p40"/>
          <p:cNvSpPr txBox="1"/>
          <p:nvPr/>
        </p:nvSpPr>
        <p:spPr>
          <a:xfrm>
            <a:off x="4657950" y="3541500"/>
            <a:ext cx="8791200" cy="28311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indent="-368300" lvl="0" marL="457200" rtl="0" algn="l">
              <a:lnSpc>
                <a:spcPct val="90000"/>
              </a:lnSpc>
              <a:spcBef>
                <a:spcPts val="1000"/>
              </a:spcBef>
              <a:spcAft>
                <a:spcPts val="100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Installing Github Desktop</a:t>
            </a:r>
            <a:r>
              <a:rPr lang="en-US"/>
              <a:t>	</a:t>
            </a:r>
            <a:endParaRPr/>
          </a:p>
        </p:txBody>
      </p:sp>
      <p:sp>
        <p:nvSpPr>
          <p:cNvPr id="314" name="Google Shape;314;p41"/>
          <p:cNvSpPr/>
          <p:nvPr>
            <p:ph idx="3" type="pic"/>
          </p:nvPr>
        </p:nvSpPr>
        <p:spPr>
          <a:xfrm>
            <a:off x="16017425" y="1039725"/>
            <a:ext cx="1343700" cy="1312800"/>
          </a:xfrm>
          <a:prstGeom prst="ellipse">
            <a:avLst/>
          </a:prstGeom>
        </p:spPr>
      </p:sp>
      <p:sp>
        <p:nvSpPr>
          <p:cNvPr id="315" name="Google Shape;315;p41"/>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16" name="Google Shape;316;p41"/>
          <p:cNvSpPr txBox="1"/>
          <p:nvPr/>
        </p:nvSpPr>
        <p:spPr>
          <a:xfrm>
            <a:off x="4657950" y="3541500"/>
            <a:ext cx="8791200" cy="32643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indent="-368300" lvl="0" marL="457200" rtl="0" algn="l">
              <a:lnSpc>
                <a:spcPct val="90000"/>
              </a:lnSpc>
              <a:spcBef>
                <a:spcPts val="1000"/>
              </a:spcBef>
              <a:spcAft>
                <a:spcPts val="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a:p>
            <a:pPr indent="-368300" lvl="0" marL="457200" rtl="0" algn="l">
              <a:lnSpc>
                <a:spcPct val="90000"/>
              </a:lnSpc>
              <a:spcBef>
                <a:spcPts val="1000"/>
              </a:spcBef>
              <a:spcAft>
                <a:spcPts val="1000"/>
              </a:spcAft>
              <a:buSzPts val="2200"/>
              <a:buFont typeface="Fredoka"/>
              <a:buChar char="●"/>
            </a:pPr>
            <a:r>
              <a:rPr lang="en-US" sz="2200" u="sng">
                <a:solidFill>
                  <a:schemeClr val="hlink"/>
                </a:solidFill>
                <a:latin typeface="Fredoka"/>
                <a:ea typeface="Fredoka"/>
                <a:cs typeface="Fredoka"/>
                <a:sym typeface="Fredoka"/>
                <a:hlinkClick r:id="rId3"/>
              </a:rPr>
              <a:t>https://www.youtube.com/watch?v=8Dd7KRpKeaE</a:t>
            </a:r>
            <a:endParaRPr sz="22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introduce the Python Arcade module and its documentation</a:t>
            </a:r>
            <a:endParaRPr/>
          </a:p>
          <a:p>
            <a:pPr indent="-419100" lvl="0" marL="457200" rtl="0" algn="l">
              <a:spcBef>
                <a:spcPts val="0"/>
              </a:spcBef>
              <a:spcAft>
                <a:spcPts val="0"/>
              </a:spcAft>
              <a:buSzPts val="3000"/>
              <a:buChar char="●"/>
            </a:pPr>
            <a:r>
              <a:rPr lang="en-US"/>
              <a:t>We will “fork” a repository containing tutorial files for learning Python Arcade</a:t>
            </a:r>
            <a:endParaRPr/>
          </a:p>
          <a:p>
            <a:pPr indent="-419100" lvl="0" marL="457200" rtl="0" algn="l">
              <a:spcBef>
                <a:spcPts val="0"/>
              </a:spcBef>
              <a:spcAft>
                <a:spcPts val="0"/>
              </a:spcAft>
              <a:buSzPts val="3000"/>
              <a:buChar char="●"/>
            </a:pPr>
            <a:r>
              <a:t/>
            </a:r>
            <a:endParaRPr/>
          </a:p>
          <a:p>
            <a:pPr indent="0" lvl="0" marL="0" rtl="0" algn="l">
              <a:lnSpc>
                <a:spcPct val="100000"/>
              </a:lnSpc>
              <a:spcBef>
                <a:spcPts val="0"/>
              </a:spcBef>
              <a:spcAft>
                <a:spcPts val="0"/>
              </a:spcAft>
              <a:buSzPts val="3000"/>
              <a:buNone/>
            </a:pPr>
            <a:r>
              <a:t/>
            </a:r>
            <a:endParaRPr/>
          </a:p>
        </p:txBody>
      </p:sp>
      <p:sp>
        <p:nvSpPr>
          <p:cNvPr id="322" name="Google Shape;322;p42"/>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323" name="Google Shape;323;p42"/>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329" name="Google Shape;329;p43"/>
          <p:cNvSpPr txBox="1"/>
          <p:nvPr/>
        </p:nvSpPr>
        <p:spPr>
          <a:xfrm>
            <a:off x="7339913" y="6759655"/>
            <a:ext cx="360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US"/>
              <a:t>We will introduce the Python Arcade module and its documentation</a:t>
            </a:r>
            <a:endParaRPr/>
          </a:p>
          <a:p>
            <a:pPr indent="-419100" lvl="0" marL="457200" rtl="0" algn="l">
              <a:spcBef>
                <a:spcPts val="0"/>
              </a:spcBef>
              <a:spcAft>
                <a:spcPts val="0"/>
              </a:spcAft>
              <a:buSzPts val="3000"/>
              <a:buChar char="●"/>
            </a:pPr>
            <a:r>
              <a:rPr lang="en-US"/>
              <a:t>We will “fork” a repository containing tutorial files for learning Python Arcade</a:t>
            </a:r>
            <a:endParaRPr/>
          </a:p>
        </p:txBody>
      </p:sp>
      <p:sp>
        <p:nvSpPr>
          <p:cNvPr id="335" name="Google Shape;335;p44"/>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36" name="Google Shape;336;p44"/>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Python Arcade</a:t>
            </a:r>
            <a:endParaRPr sz="3600"/>
          </a:p>
        </p:txBody>
      </p:sp>
      <p:sp>
        <p:nvSpPr>
          <p:cNvPr id="342" name="Google Shape;342;p45"/>
          <p:cNvSpPr/>
          <p:nvPr>
            <p:ph idx="3" type="pic"/>
          </p:nvPr>
        </p:nvSpPr>
        <p:spPr>
          <a:xfrm>
            <a:off x="16017425" y="1039725"/>
            <a:ext cx="1343700" cy="1312800"/>
          </a:xfrm>
          <a:prstGeom prst="ellipse">
            <a:avLst/>
          </a:prstGeom>
        </p:spPr>
      </p:sp>
      <p:sp>
        <p:nvSpPr>
          <p:cNvPr id="343" name="Google Shape;343;p45"/>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44" name="Google Shape;344;p45"/>
          <p:cNvSpPr txBox="1"/>
          <p:nvPr/>
        </p:nvSpPr>
        <p:spPr>
          <a:xfrm>
            <a:off x="4657950" y="3465300"/>
            <a:ext cx="9389700" cy="4944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already used a Python module to help you write computer games: Pygame Zero</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limited in what you can do with it, so in this course we will use Python Arcade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a:t>
            </a:r>
            <a:r>
              <a:rPr lang="en-US" sz="2400">
                <a:solidFill>
                  <a:schemeClr val="dk1"/>
                </a:solidFill>
                <a:latin typeface="Fredoka"/>
                <a:ea typeface="Fredoka"/>
                <a:cs typeface="Fredoka"/>
                <a:sym typeface="Fredoka"/>
              </a:rPr>
              <a:t>ou can find all the documentation for this module at this website:</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https://learn.arcade.academy</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will follow this loosely for the rest of the course</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are currently following the topics in chapters 2 &amp; 3</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We will skip most of chapters 4 to 15 as these topics were covered in Python Beginners and our revision in the first lesson</a:t>
            </a:r>
            <a:endParaRPr sz="24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2984700" y="1807300"/>
            <a:ext cx="121377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Remember the key advantages of version control systems and code repositories:</a:t>
            </a:r>
            <a:endParaRPr sz="3600"/>
          </a:p>
        </p:txBody>
      </p:sp>
      <p:sp>
        <p:nvSpPr>
          <p:cNvPr id="350" name="Google Shape;350;p46"/>
          <p:cNvSpPr/>
          <p:nvPr>
            <p:ph idx="3" type="pic"/>
          </p:nvPr>
        </p:nvSpPr>
        <p:spPr>
          <a:xfrm>
            <a:off x="16017425" y="1039725"/>
            <a:ext cx="1343700" cy="1312800"/>
          </a:xfrm>
          <a:prstGeom prst="ellipse">
            <a:avLst/>
          </a:prstGeom>
        </p:spPr>
      </p:sp>
      <p:sp>
        <p:nvSpPr>
          <p:cNvPr id="351" name="Google Shape;351;p46"/>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52" name="Google Shape;352;p46"/>
          <p:cNvSpPr txBox="1"/>
          <p:nvPr/>
        </p:nvSpPr>
        <p:spPr>
          <a:xfrm>
            <a:off x="4657950" y="3465300"/>
            <a:ext cx="9389700" cy="32292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go back to a previous version if your code changes have gone wrong</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have a copy of all your work on the cloud if you have a hardware failure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code in teams so that more than one person can work on a program at the same time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can find useful code and code ideas on the internet repos (GitHub)</a:t>
            </a:r>
            <a:endParaRPr sz="26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What is this course about?</a:t>
            </a:r>
            <a:endParaRPr/>
          </a:p>
        </p:txBody>
      </p:sp>
      <p:sp>
        <p:nvSpPr>
          <p:cNvPr id="75" name="Google Shape;75;p11"/>
          <p:cNvSpPr/>
          <p:nvPr>
            <p:ph idx="3" type="pic"/>
          </p:nvPr>
        </p:nvSpPr>
        <p:spPr>
          <a:xfrm>
            <a:off x="16017425" y="1039725"/>
            <a:ext cx="1343700" cy="1312800"/>
          </a:xfrm>
          <a:prstGeom prst="ellipse">
            <a:avLst/>
          </a:prstGeom>
        </p:spPr>
      </p:sp>
      <p:sp>
        <p:nvSpPr>
          <p:cNvPr id="76" name="Google Shape;76;p11"/>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Clr>
                <a:srgbClr val="000000"/>
              </a:buClr>
              <a:buSzPts val="1800"/>
              <a:buFont typeface="Arial"/>
              <a:buNone/>
            </a:pPr>
            <a:r>
              <a:rPr lang="en-US"/>
              <a:t>Slide </a:t>
            </a:r>
            <a:fld id="{00000000-1234-1234-1234-123412341234}" type="slidenum">
              <a:rPr lang="en-US"/>
              <a:t>‹#›</a:t>
            </a:fld>
            <a:endParaRPr/>
          </a:p>
        </p:txBody>
      </p:sp>
      <p:sp>
        <p:nvSpPr>
          <p:cNvPr id="77" name="Google Shape;77;p11"/>
          <p:cNvSpPr txBox="1"/>
          <p:nvPr>
            <p:ph type="title"/>
          </p:nvPr>
        </p:nvSpPr>
        <p:spPr>
          <a:xfrm>
            <a:off x="4602900" y="3428988"/>
            <a:ext cx="9082200" cy="4063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We assume you already know the basics of Python:</a:t>
            </a:r>
            <a:endParaRPr sz="2400">
              <a:latin typeface="Arial"/>
              <a:ea typeface="Arial"/>
              <a:cs typeface="Arial"/>
              <a:sym typeface="Arial"/>
            </a:endParaRPr>
          </a:p>
          <a:p>
            <a:pPr indent="-355600" lvl="1" marL="914400" rtl="0" algn="l">
              <a:lnSpc>
                <a:spcPct val="100000"/>
              </a:lnSpc>
              <a:spcBef>
                <a:spcPts val="0"/>
              </a:spcBef>
              <a:spcAft>
                <a:spcPts val="0"/>
              </a:spcAft>
              <a:buSzPts val="2000"/>
              <a:buChar char="○"/>
            </a:pPr>
            <a:r>
              <a:rPr lang="en-US" sz="2000"/>
              <a:t>syntax - commas, brackets, </a:t>
            </a:r>
            <a:r>
              <a:rPr lang="en-US" sz="2000"/>
              <a:t>indentation….</a:t>
            </a:r>
            <a:endParaRPr sz="2000"/>
          </a:p>
          <a:p>
            <a:pPr indent="-355600" lvl="1" marL="914400" rtl="0" algn="l">
              <a:lnSpc>
                <a:spcPct val="100000"/>
              </a:lnSpc>
              <a:spcBef>
                <a:spcPts val="0"/>
              </a:spcBef>
              <a:spcAft>
                <a:spcPts val="0"/>
              </a:spcAft>
              <a:buSzPts val="2000"/>
              <a:buChar char="○"/>
            </a:pPr>
            <a:r>
              <a:rPr lang="en-US" sz="2000"/>
              <a:t>functions - calling and defining</a:t>
            </a:r>
            <a:endParaRPr sz="2000"/>
          </a:p>
          <a:p>
            <a:pPr indent="-355600" lvl="1" marL="914400" rtl="0" algn="l">
              <a:lnSpc>
                <a:spcPct val="100000"/>
              </a:lnSpc>
              <a:spcBef>
                <a:spcPts val="0"/>
              </a:spcBef>
              <a:spcAft>
                <a:spcPts val="0"/>
              </a:spcAft>
              <a:buSzPts val="2000"/>
              <a:buChar char="○"/>
            </a:pPr>
            <a:r>
              <a:rPr lang="en-US" sz="2000"/>
              <a:t>conditional statements (if, elif, else)</a:t>
            </a:r>
            <a:endParaRPr sz="2000"/>
          </a:p>
          <a:p>
            <a:pPr indent="-355600" lvl="1" marL="914400" rtl="0" algn="l">
              <a:lnSpc>
                <a:spcPct val="100000"/>
              </a:lnSpc>
              <a:spcBef>
                <a:spcPts val="0"/>
              </a:spcBef>
              <a:spcAft>
                <a:spcPts val="0"/>
              </a:spcAft>
              <a:buSzPts val="2000"/>
              <a:buChar char="○"/>
            </a:pPr>
            <a:r>
              <a:rPr lang="en-US" sz="2000"/>
              <a:t>loops (for and while)</a:t>
            </a:r>
            <a:endParaRPr sz="2000"/>
          </a:p>
          <a:p>
            <a:pPr indent="-355600" lvl="1" marL="914400" rtl="0" algn="l">
              <a:lnSpc>
                <a:spcPct val="100000"/>
              </a:lnSpc>
              <a:spcBef>
                <a:spcPts val="0"/>
              </a:spcBef>
              <a:spcAft>
                <a:spcPts val="0"/>
              </a:spcAft>
              <a:buSzPts val="2000"/>
              <a:buChar char="○"/>
            </a:pPr>
            <a:r>
              <a:rPr lang="en-US" sz="2000"/>
              <a:t>logical operators (AND, OR, NOT)</a:t>
            </a:r>
            <a:endParaRPr sz="2000"/>
          </a:p>
          <a:p>
            <a:pPr indent="-355600" lvl="1" marL="914400" rtl="0" algn="l">
              <a:lnSpc>
                <a:spcPct val="100000"/>
              </a:lnSpc>
              <a:spcBef>
                <a:spcPts val="0"/>
              </a:spcBef>
              <a:spcAft>
                <a:spcPts val="0"/>
              </a:spcAft>
              <a:buSzPts val="2000"/>
              <a:buChar char="○"/>
            </a:pPr>
            <a:r>
              <a:rPr lang="en-US" sz="2000"/>
              <a:t>comparison operators (==, =!, &gt;, &lt;, &gt;=, &lt;=)</a:t>
            </a:r>
            <a:endParaRPr sz="2000"/>
          </a:p>
          <a:p>
            <a:pPr indent="-355600" lvl="1" marL="914400" rtl="0" algn="l">
              <a:lnSpc>
                <a:spcPct val="100000"/>
              </a:lnSpc>
              <a:spcBef>
                <a:spcPts val="0"/>
              </a:spcBef>
              <a:spcAft>
                <a:spcPts val="0"/>
              </a:spcAft>
              <a:buSzPts val="2000"/>
              <a:buChar char="○"/>
            </a:pPr>
            <a:r>
              <a:rPr lang="en-US" sz="2000"/>
              <a:t>inputs</a:t>
            </a:r>
            <a:endParaRPr sz="2000"/>
          </a:p>
          <a:p>
            <a:pPr indent="-355600" lvl="1" marL="914400" rtl="0" algn="l">
              <a:lnSpc>
                <a:spcPct val="100000"/>
              </a:lnSpc>
              <a:spcBef>
                <a:spcPts val="0"/>
              </a:spcBef>
              <a:spcAft>
                <a:spcPts val="0"/>
              </a:spcAft>
              <a:buSzPts val="2000"/>
              <a:buChar char="○"/>
            </a:pPr>
            <a:r>
              <a:rPr lang="en-US" sz="2000"/>
              <a:t>modules - importing and using</a:t>
            </a:r>
            <a:endParaRPr sz="2000"/>
          </a:p>
          <a:p>
            <a:pPr indent="-355600" lvl="1" marL="914400" rtl="0" algn="l">
              <a:lnSpc>
                <a:spcPct val="100000"/>
              </a:lnSpc>
              <a:spcBef>
                <a:spcPts val="0"/>
              </a:spcBef>
              <a:spcAft>
                <a:spcPts val="0"/>
              </a:spcAft>
              <a:buSzPts val="2000"/>
              <a:buChar char="○"/>
            </a:pPr>
            <a:r>
              <a:rPr lang="en-US" sz="2000"/>
              <a:t>general principles: comment your code, don’t repeat yourself, etc…..</a:t>
            </a:r>
            <a:endParaRPr sz="2000"/>
          </a:p>
          <a:p>
            <a:pPr indent="0" lvl="0" marL="0" rtl="0" algn="l">
              <a:lnSpc>
                <a:spcPct val="100000"/>
              </a:lnSpc>
              <a:spcBef>
                <a:spcPts val="0"/>
              </a:spcBef>
              <a:spcAft>
                <a:spcPts val="0"/>
              </a:spcAft>
              <a:buNone/>
            </a:pPr>
            <a:r>
              <a:t/>
            </a:r>
            <a:endParaRPr sz="2400"/>
          </a:p>
          <a:p>
            <a:pPr indent="0" lvl="0" marL="0" rtl="0" algn="ctr">
              <a:lnSpc>
                <a:spcPct val="100000"/>
              </a:lnSpc>
              <a:spcBef>
                <a:spcPts val="0"/>
              </a:spcBef>
              <a:spcAft>
                <a:spcPts val="0"/>
              </a:spcAft>
              <a:buNone/>
            </a:pPr>
            <a:r>
              <a:rPr b="1" lang="en-US" sz="2400" u="sng"/>
              <a:t>But if you don’t remember all of it don’t worry!</a:t>
            </a:r>
            <a:endParaRPr b="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2984700" y="1807300"/>
            <a:ext cx="121377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We will now fork</a:t>
            </a:r>
            <a:r>
              <a:rPr lang="en-US" sz="3600"/>
              <a:t> code repositories to help us learn OOP and Python Arcade:</a:t>
            </a:r>
            <a:endParaRPr sz="3600"/>
          </a:p>
        </p:txBody>
      </p:sp>
      <p:sp>
        <p:nvSpPr>
          <p:cNvPr id="358" name="Google Shape;358;p47"/>
          <p:cNvSpPr/>
          <p:nvPr>
            <p:ph idx="3" type="pic"/>
          </p:nvPr>
        </p:nvSpPr>
        <p:spPr>
          <a:xfrm>
            <a:off x="16017425" y="1039725"/>
            <a:ext cx="1343700" cy="1312800"/>
          </a:xfrm>
          <a:prstGeom prst="ellipse">
            <a:avLst/>
          </a:prstGeom>
        </p:spPr>
      </p:sp>
      <p:sp>
        <p:nvSpPr>
          <p:cNvPr id="359" name="Google Shape;359;p47"/>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60" name="Google Shape;360;p47"/>
          <p:cNvSpPr txBox="1"/>
          <p:nvPr/>
        </p:nvSpPr>
        <p:spPr>
          <a:xfrm>
            <a:off x="4642400" y="3216650"/>
            <a:ext cx="9389700" cy="5772000"/>
          </a:xfrm>
          <a:prstGeom prst="rect">
            <a:avLst/>
          </a:prstGeom>
          <a:noFill/>
          <a:ln>
            <a:noFill/>
          </a:ln>
        </p:spPr>
        <p:txBody>
          <a:bodyPr anchorCtr="0" anchor="t" bIns="91425" lIns="91425" spcFirstLastPara="1" rIns="91425" wrap="square" tIns="91425">
            <a:spAutoFit/>
          </a:bodyPr>
          <a:lstStyle/>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let’s fork a repository that contains info for our course</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make sure you are logged in to your GitHub account on your browser</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now </a:t>
            </a:r>
            <a:r>
              <a:rPr lang="en-US" sz="2000">
                <a:solidFill>
                  <a:schemeClr val="dk1"/>
                </a:solidFill>
                <a:latin typeface="Fredoka"/>
                <a:ea typeface="Fredoka"/>
                <a:cs typeface="Fredoka"/>
                <a:sym typeface="Fredoka"/>
              </a:rPr>
              <a:t>go to this GitHub repo webpage: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https://github.com/batecsw/OOP_class_work</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press the button saying “fork” - this creates a copy of the repo on your GitHub account</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however, this is on the cloud, not your computer: next you need to make a copy on your hard drive, called a “clone”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go to GitHub desktop, from the file menu select “clone repository”, by default your GitHub repos are shown</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if this is your first repo, you will instead see a “Let’s get started” welcome screen, and you can select “Clone a repository from the internet” instead</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select “OOP_class_work” and change the “local path” to “Pycharm Projects” - this means the folder will be in the right place for your Pycharm IDE.</a:t>
            </a:r>
            <a:endParaRPr sz="2000">
              <a:solidFill>
                <a:schemeClr val="dk1"/>
              </a:solidFill>
              <a:latin typeface="Fredoka"/>
              <a:ea typeface="Fredoka"/>
              <a:cs typeface="Fredoka"/>
              <a:sym typeface="Fredoka"/>
            </a:endParaRPr>
          </a:p>
          <a:p>
            <a:pPr indent="-355600" lvl="0" marL="457200" rtl="0" algn="l">
              <a:lnSpc>
                <a:spcPct val="90000"/>
              </a:lnSpc>
              <a:spcBef>
                <a:spcPts val="1000"/>
              </a:spcBef>
              <a:spcAft>
                <a:spcPts val="1000"/>
              </a:spcAft>
              <a:buClr>
                <a:schemeClr val="dk1"/>
              </a:buClr>
              <a:buSzPts val="2000"/>
              <a:buFont typeface="Fredoka"/>
              <a:buChar char="●"/>
            </a:pPr>
            <a:r>
              <a:rPr lang="en-US" sz="2000">
                <a:solidFill>
                  <a:schemeClr val="dk1"/>
                </a:solidFill>
                <a:latin typeface="Fredoka"/>
                <a:ea typeface="Fredoka"/>
                <a:cs typeface="Fredoka"/>
                <a:sym typeface="Fredoka"/>
              </a:rPr>
              <a:t>now click on “Clone”, select “for my own purposes” when asked how you are going to use it.</a:t>
            </a:r>
            <a:endParaRPr sz="20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Forking and Cloning (2)</a:t>
            </a:r>
            <a:r>
              <a:rPr lang="en-US" sz="3600"/>
              <a:t>:</a:t>
            </a:r>
            <a:endParaRPr sz="3600"/>
          </a:p>
        </p:txBody>
      </p:sp>
      <p:sp>
        <p:nvSpPr>
          <p:cNvPr id="366" name="Google Shape;366;p48"/>
          <p:cNvSpPr/>
          <p:nvPr>
            <p:ph idx="3" type="pic"/>
          </p:nvPr>
        </p:nvSpPr>
        <p:spPr>
          <a:xfrm>
            <a:off x="16017425" y="1039725"/>
            <a:ext cx="1343700" cy="1312800"/>
          </a:xfrm>
          <a:prstGeom prst="ellipse">
            <a:avLst/>
          </a:prstGeom>
        </p:spPr>
      </p:sp>
      <p:sp>
        <p:nvSpPr>
          <p:cNvPr id="367" name="Google Shape;367;p48"/>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68" name="Google Shape;368;p48"/>
          <p:cNvSpPr txBox="1"/>
          <p:nvPr/>
        </p:nvSpPr>
        <p:spPr>
          <a:xfrm>
            <a:off x="4735650" y="3170050"/>
            <a:ext cx="9389700" cy="4944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complicated, but the good news is that GitHub Desktop will now look after keeping the repo on your computer and the copy in the cloud on github.com synced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to Pycharm - you should be able to open this folder</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open the Word document - I will keep this document updated to contain all the useful links you need, so you don’t have to type them out!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next go to this GitHub repo webpage:</a:t>
            </a:r>
            <a:endParaRPr sz="2400">
              <a:solidFill>
                <a:schemeClr val="dk1"/>
              </a:solidFill>
              <a:latin typeface="Fredoka"/>
              <a:ea typeface="Fredoka"/>
              <a:cs typeface="Fredoka"/>
              <a:sym typeface="Fredoka"/>
            </a:endParaRPr>
          </a:p>
          <a:p>
            <a:pPr indent="-381000" lvl="1" marL="914400" rtl="0" algn="l">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https://github.com/pythonarcade/learn-arcade-work</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contains the tutorials and example programs for Arcade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repeat the process to fork the repo to your GitHub and clone it to your hard drive</a:t>
            </a:r>
            <a:endParaRPr sz="2600">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Install Python Arcade</a:t>
            </a:r>
            <a:endParaRPr sz="3600"/>
          </a:p>
        </p:txBody>
      </p:sp>
      <p:sp>
        <p:nvSpPr>
          <p:cNvPr id="374" name="Google Shape;374;p49"/>
          <p:cNvSpPr/>
          <p:nvPr>
            <p:ph idx="3" type="pic"/>
          </p:nvPr>
        </p:nvSpPr>
        <p:spPr>
          <a:xfrm>
            <a:off x="16017425" y="1039725"/>
            <a:ext cx="1343700" cy="1312800"/>
          </a:xfrm>
          <a:prstGeom prst="ellipse">
            <a:avLst/>
          </a:prstGeom>
        </p:spPr>
      </p:sp>
      <p:sp>
        <p:nvSpPr>
          <p:cNvPr id="375" name="Google Shape;375;p49"/>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76" name="Google Shape;376;p49"/>
          <p:cNvSpPr txBox="1"/>
          <p:nvPr/>
        </p:nvSpPr>
        <p:spPr>
          <a:xfrm>
            <a:off x="4735650" y="3170050"/>
            <a:ext cx="9389700" cy="53523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after forking/cloning the Arcade tutorial repo, go back to Pycharm and open “Learn Arcade Work” as a new project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in the lab 01 folder, open the lab_01 python file and type in a “Hello World” print command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Pycharm saves changes automatically - but after the first save it realises you don’t have the Arcade module needed to run some of the programs inside the project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will prompt you to install the Arcade module - go ahead and install it</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IMPORTANT: Arcade is not yet compatible with Python 3.12. If you recently installed or updated Python, you will need to roll it back to the 3.11 version. Your Python version is shown on the bottom right of the Pycharm window. Ask for help if this applies to you!</a:t>
            </a:r>
            <a:endParaRPr sz="24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0"/>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Committing</a:t>
            </a:r>
            <a:r>
              <a:rPr lang="en-US" sz="3600"/>
              <a:t> your code!</a:t>
            </a:r>
            <a:endParaRPr sz="3600"/>
          </a:p>
        </p:txBody>
      </p:sp>
      <p:sp>
        <p:nvSpPr>
          <p:cNvPr id="382" name="Google Shape;382;p50"/>
          <p:cNvSpPr/>
          <p:nvPr>
            <p:ph idx="3" type="pic"/>
          </p:nvPr>
        </p:nvSpPr>
        <p:spPr>
          <a:xfrm>
            <a:off x="16017425" y="1039725"/>
            <a:ext cx="1343700" cy="1312800"/>
          </a:xfrm>
          <a:prstGeom prst="ellipse">
            <a:avLst/>
          </a:prstGeom>
        </p:spPr>
      </p:sp>
      <p:sp>
        <p:nvSpPr>
          <p:cNvPr id="383" name="Google Shape;383;p50"/>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84" name="Google Shape;384;p50"/>
          <p:cNvSpPr txBox="1"/>
          <p:nvPr/>
        </p:nvSpPr>
        <p:spPr>
          <a:xfrm>
            <a:off x="4735650" y="3170050"/>
            <a:ext cx="9389700" cy="44832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back to GitHub Desktop and select the learn-arcade-work repo if it isn’t the one already selected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the learn-arcade-work project folder is a local repository which is being monitored by GitHub Desktop</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has noticed that the Lab_01.py file has changed!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now “commit” this to the code repo on your hard drive</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to complete the process you should now “push commits to origin remote” - this means saving the changes to your GitHub repo in the cloud</a:t>
            </a:r>
            <a:endParaRPr sz="2400">
              <a:solidFill>
                <a:schemeClr val="dk1"/>
              </a:solidFill>
              <a:latin typeface="Fredoka"/>
              <a:ea typeface="Fredoka"/>
              <a:cs typeface="Fredoka"/>
              <a:sym typeface="Fredoka"/>
            </a:endParaRPr>
          </a:p>
          <a:p>
            <a:pPr indent="-381000" lvl="0" marL="457200" rtl="0" algn="l">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should commit your code changes AT LEAST once per lesson at the end, more often if you make a lot of changes</a:t>
            </a:r>
            <a:endParaRPr sz="2400">
              <a:solidFill>
                <a:schemeClr val="dk1"/>
              </a:solidFill>
              <a:latin typeface="Fredoka"/>
              <a:ea typeface="Fredoka"/>
              <a:cs typeface="Fredoka"/>
              <a:sym typeface="Fred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390" name="Google Shape;390;p51"/>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pic>
        <p:nvPicPr>
          <p:cNvPr id="391" name="Google Shape;391;p51" title="15 Minute Timer - Relaxing Zen Music"/>
          <p:cNvPicPr preferRelativeResize="0"/>
          <p:nvPr/>
        </p:nvPicPr>
        <p:blipFill rotWithShape="1">
          <a:blip r:embed="rId3">
            <a:alphaModFix/>
          </a:blip>
          <a:srcRect b="0" l="0" r="0" t="0"/>
          <a:stretch/>
        </p:blipFill>
        <p:spPr>
          <a:xfrm>
            <a:off x="6136502" y="4166458"/>
            <a:ext cx="6014995" cy="3398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2984700" y="1807300"/>
            <a:ext cx="121377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sz="3600"/>
              <a:t>Using the Learn Arcade Tutorial</a:t>
            </a:r>
            <a:endParaRPr sz="3600"/>
          </a:p>
        </p:txBody>
      </p:sp>
      <p:sp>
        <p:nvSpPr>
          <p:cNvPr id="397" name="Google Shape;397;p52"/>
          <p:cNvSpPr/>
          <p:nvPr>
            <p:ph idx="3" type="pic"/>
          </p:nvPr>
        </p:nvSpPr>
        <p:spPr>
          <a:xfrm>
            <a:off x="16017425" y="1039725"/>
            <a:ext cx="1343700" cy="1312800"/>
          </a:xfrm>
          <a:prstGeom prst="ellipse">
            <a:avLst/>
          </a:prstGeom>
        </p:spPr>
      </p:sp>
      <p:sp>
        <p:nvSpPr>
          <p:cNvPr id="398" name="Google Shape;398;p52"/>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399" name="Google Shape;399;p52"/>
          <p:cNvSpPr txBox="1"/>
          <p:nvPr/>
        </p:nvSpPr>
        <p:spPr>
          <a:xfrm>
            <a:off x="4657950" y="3922500"/>
            <a:ext cx="8791200" cy="2360100"/>
          </a:xfrm>
          <a:prstGeom prst="rect">
            <a:avLst/>
          </a:prstGeom>
          <a:noFill/>
          <a:ln>
            <a:noFill/>
          </a:ln>
        </p:spPr>
        <p:txBody>
          <a:bodyPr anchorCtr="0" anchor="t" bIns="91425" lIns="91425" spcFirstLastPara="1" rIns="91425" wrap="square" tIns="91425">
            <a:spAutoFit/>
          </a:bodyPr>
          <a:lstStyle/>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a:t>
            </a:r>
            <a:r>
              <a:rPr lang="en-US" sz="2000">
                <a:solidFill>
                  <a:schemeClr val="dk1"/>
                </a:solidFill>
                <a:latin typeface="Fredoka"/>
                <a:ea typeface="Fredoka"/>
                <a:cs typeface="Fredoka"/>
                <a:sym typeface="Fredoka"/>
              </a:rPr>
              <a:t>which</a:t>
            </a:r>
            <a:r>
              <a:rPr lang="en-US" sz="2000">
                <a:solidFill>
                  <a:schemeClr val="dk1"/>
                </a:solidFill>
                <a:latin typeface="Fredoka"/>
                <a:ea typeface="Fredoka"/>
                <a:cs typeface="Fredoka"/>
                <a:sym typeface="Fredoka"/>
              </a:rPr>
              <a:t> contain the information and “labs” which are practice exercises for you to code</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indent="-355600" lvl="1" marL="914400" rtl="0" algn="l">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indent="0" lvl="0" marL="0" rtl="0" algn="l">
              <a:lnSpc>
                <a:spcPct val="90000"/>
              </a:lnSpc>
              <a:spcBef>
                <a:spcPts val="1000"/>
              </a:spcBef>
              <a:spcAft>
                <a:spcPts val="0"/>
              </a:spcAft>
              <a:buNone/>
            </a:pPr>
            <a:r>
              <a:t/>
            </a:r>
            <a:endParaRPr sz="2000">
              <a:solidFill>
                <a:schemeClr val="dk1"/>
              </a:solidFill>
              <a:latin typeface="Fredoka"/>
              <a:ea typeface="Fredoka"/>
              <a:cs typeface="Fredoka"/>
              <a:sym typeface="Fredoka"/>
            </a:endParaRPr>
          </a:p>
          <a:p>
            <a:pPr indent="0" lvl="0" marL="0" rtl="0" algn="ctr">
              <a:lnSpc>
                <a:spcPct val="90000"/>
              </a:lnSpc>
              <a:spcBef>
                <a:spcPts val="1000"/>
              </a:spcBef>
              <a:spcAft>
                <a:spcPts val="1000"/>
              </a:spcAft>
              <a:buNone/>
            </a:pPr>
            <a:r>
              <a:t/>
            </a:r>
            <a:endParaRPr b="1" sz="2000">
              <a:solidFill>
                <a:schemeClr val="dk1"/>
              </a:solidFill>
              <a:latin typeface="Fredoka"/>
              <a:ea typeface="Fredoka"/>
              <a:cs typeface="Fredoka"/>
              <a:sym typeface="Fredok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idx="1" type="body"/>
          </p:nvPr>
        </p:nvSpPr>
        <p:spPr>
          <a:xfrm>
            <a:off x="3278000" y="5062375"/>
            <a:ext cx="12156000" cy="44076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US"/>
              <a:t>We will learn about classes and objects - Object Oriented Programming</a:t>
            </a:r>
            <a:endParaRPr/>
          </a:p>
          <a:p>
            <a:pPr indent="-419100" lvl="0" marL="457200" rtl="0" algn="l">
              <a:lnSpc>
                <a:spcPct val="100000"/>
              </a:lnSpc>
              <a:spcBef>
                <a:spcPts val="0"/>
              </a:spcBef>
              <a:spcAft>
                <a:spcPts val="0"/>
              </a:spcAft>
              <a:buSzPts val="3000"/>
              <a:buChar char="●"/>
            </a:pPr>
            <a:r>
              <a:rPr lang="en-US"/>
              <a:t>We will use these to create a text based adventure game</a:t>
            </a:r>
            <a:endParaRPr/>
          </a:p>
          <a:p>
            <a:pPr indent="0" lvl="0" marL="0" rtl="0" algn="l">
              <a:lnSpc>
                <a:spcPct val="100000"/>
              </a:lnSpc>
              <a:spcBef>
                <a:spcPts val="0"/>
              </a:spcBef>
              <a:spcAft>
                <a:spcPts val="0"/>
              </a:spcAft>
              <a:buSzPts val="3000"/>
              <a:buNone/>
            </a:pPr>
            <a:r>
              <a:t/>
            </a:r>
            <a:endParaRPr/>
          </a:p>
        </p:txBody>
      </p:sp>
      <p:sp>
        <p:nvSpPr>
          <p:cNvPr id="405" name="Google Shape;405;p53"/>
          <p:cNvSpPr txBox="1"/>
          <p:nvPr/>
        </p:nvSpPr>
        <p:spPr>
          <a:xfrm>
            <a:off x="13884550" y="123575"/>
            <a:ext cx="3445200" cy="477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Fredoka"/>
                <a:ea typeface="Fredoka"/>
                <a:cs typeface="Fredoka"/>
                <a:sym typeface="Fredoka"/>
              </a:rPr>
              <a:t>Estimated time: 15min</a:t>
            </a:r>
            <a:endParaRPr b="0" i="0" sz="1900" u="none" cap="none" strike="noStrike">
              <a:solidFill>
                <a:schemeClr val="lt1"/>
              </a:solidFill>
              <a:latin typeface="Fredoka"/>
              <a:ea typeface="Fredoka"/>
              <a:cs typeface="Fredoka"/>
              <a:sym typeface="Fredoka"/>
            </a:endParaRPr>
          </a:p>
        </p:txBody>
      </p:sp>
      <p:sp>
        <p:nvSpPr>
          <p:cNvPr id="406" name="Google Shape;406;p53"/>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412" name="Google Shape;412;p54"/>
          <p:cNvSpPr txBox="1"/>
          <p:nvPr/>
        </p:nvSpPr>
        <p:spPr>
          <a:xfrm>
            <a:off x="7339913" y="6759655"/>
            <a:ext cx="360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What is this course about?</a:t>
            </a:r>
            <a:endParaRPr/>
          </a:p>
        </p:txBody>
      </p:sp>
      <p:sp>
        <p:nvSpPr>
          <p:cNvPr id="83" name="Google Shape;83;p12"/>
          <p:cNvSpPr/>
          <p:nvPr>
            <p:ph idx="3" type="pic"/>
          </p:nvPr>
        </p:nvSpPr>
        <p:spPr>
          <a:xfrm>
            <a:off x="16017425" y="1039725"/>
            <a:ext cx="1343700" cy="1312800"/>
          </a:xfrm>
          <a:prstGeom prst="ellipse">
            <a:avLst/>
          </a:prstGeom>
        </p:spPr>
      </p:sp>
      <p:sp>
        <p:nvSpPr>
          <p:cNvPr id="84" name="Google Shape;84;p12"/>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85" name="Google Shape;85;p12"/>
          <p:cNvSpPr txBox="1"/>
          <p:nvPr>
            <p:ph type="title"/>
          </p:nvPr>
        </p:nvSpPr>
        <p:spPr>
          <a:xfrm>
            <a:off x="4602900" y="3428988"/>
            <a:ext cx="9082200" cy="5356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We will first do some revision to make sure you are all back up to speed before we move on to the next stage!</a:t>
            </a:r>
            <a:endParaRPr b="1" sz="2400"/>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We will then download some software that will help us with this course:</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t>An “adult” IDE (code editor) in place of Mu</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US" sz="2400"/>
              <a:t>Github - who knows what this is?</a:t>
            </a:r>
            <a:endParaRPr sz="2400"/>
          </a:p>
          <a:p>
            <a:pPr indent="-381000" lvl="1" marL="914400" rtl="0" algn="l">
              <a:lnSpc>
                <a:spcPct val="100000"/>
              </a:lnSpc>
              <a:spcBef>
                <a:spcPts val="0"/>
              </a:spcBef>
              <a:spcAft>
                <a:spcPts val="0"/>
              </a:spcAft>
              <a:buSzPts val="2400"/>
              <a:buChar char="○"/>
            </a:pPr>
            <a:r>
              <a:rPr lang="en-US" sz="2400"/>
              <a:t>Python Arcade - a special module that will help us write more sophisticated games in Python</a:t>
            </a:r>
            <a:endParaRPr sz="2400"/>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The main part of the course will concern Object Oriented Programming (OOP).</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US" sz="2400"/>
              <a:t>Who has heard of this before?</a:t>
            </a:r>
            <a:endParaRPr sz="2400"/>
          </a:p>
          <a:p>
            <a:pPr indent="-381000" lvl="1" marL="914400" rtl="0" algn="l">
              <a:lnSpc>
                <a:spcPct val="100000"/>
              </a:lnSpc>
              <a:spcBef>
                <a:spcPts val="0"/>
              </a:spcBef>
              <a:spcAft>
                <a:spcPts val="0"/>
              </a:spcAft>
              <a:buSzPts val="2400"/>
              <a:buChar char="○"/>
            </a:pPr>
            <a:r>
              <a:rPr lang="en-US" sz="2400"/>
              <a:t>It is used by almost all professional programmers when writing their coding projects</a:t>
            </a:r>
            <a:endParaRPr sz="2400"/>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We need OOP to write complex games in Python Arcade</a:t>
            </a:r>
            <a:endParaRPr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idx="1" type="body"/>
          </p:nvPr>
        </p:nvSpPr>
        <p:spPr>
          <a:xfrm>
            <a:off x="3228200" y="4448425"/>
            <a:ext cx="12156000" cy="47265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SzPts val="3000"/>
              <a:buChar char="●"/>
            </a:pPr>
            <a:r>
              <a:rPr lang="en-US"/>
              <a:t>Let’s remember the basics!</a:t>
            </a:r>
            <a:endParaRPr/>
          </a:p>
          <a:p>
            <a:pPr indent="-419100" lvl="0" marL="457200" rtl="0" algn="l">
              <a:lnSpc>
                <a:spcPct val="100000"/>
              </a:lnSpc>
              <a:spcBef>
                <a:spcPts val="0"/>
              </a:spcBef>
              <a:spcAft>
                <a:spcPts val="0"/>
              </a:spcAft>
              <a:buSzPts val="3000"/>
              <a:buChar char="●"/>
            </a:pPr>
            <a:r>
              <a:rPr lang="en-US"/>
              <a:t>Some revision exercises on Turing Lab</a:t>
            </a:r>
            <a:endParaRPr/>
          </a:p>
        </p:txBody>
      </p:sp>
      <p:sp>
        <p:nvSpPr>
          <p:cNvPr id="91" name="Google Shape;91;p13"/>
          <p:cNvSpPr txBox="1"/>
          <p:nvPr>
            <p:ph idx="12" type="sldNum"/>
          </p:nvPr>
        </p:nvSpPr>
        <p:spPr>
          <a:xfrm>
            <a:off x="15965075" y="9636275"/>
            <a:ext cx="1673100" cy="6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92" name="Google Shape;92;p13"/>
          <p:cNvSpPr txBox="1"/>
          <p:nvPr>
            <p:ph idx="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2984700" y="1807300"/>
            <a:ext cx="121377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US"/>
              <a:t>First let’s check:</a:t>
            </a:r>
            <a:endParaRPr/>
          </a:p>
        </p:txBody>
      </p:sp>
      <p:sp>
        <p:nvSpPr>
          <p:cNvPr id="98" name="Google Shape;98;p14"/>
          <p:cNvSpPr/>
          <p:nvPr>
            <p:ph idx="3" type="pic"/>
          </p:nvPr>
        </p:nvSpPr>
        <p:spPr>
          <a:xfrm>
            <a:off x="16017425" y="1039725"/>
            <a:ext cx="1343700" cy="1312800"/>
          </a:xfrm>
          <a:prstGeom prst="ellipse">
            <a:avLst/>
          </a:prstGeom>
        </p:spPr>
      </p:sp>
      <p:sp>
        <p:nvSpPr>
          <p:cNvPr id="99" name="Google Shape;99;p14"/>
          <p:cNvSpPr txBox="1"/>
          <p:nvPr>
            <p:ph idx="12" type="sldNum"/>
          </p:nvPr>
        </p:nvSpPr>
        <p:spPr>
          <a:xfrm>
            <a:off x="969275" y="0"/>
            <a:ext cx="1673100" cy="650700"/>
          </a:xfrm>
          <a:prstGeom prst="rect">
            <a:avLst/>
          </a:prstGeom>
        </p:spPr>
        <p:txBody>
          <a:bodyPr anchorCtr="0" anchor="t" bIns="167625" lIns="167625" spcFirstLastPara="1" rIns="167625" wrap="square" tIns="167625">
            <a:noAutofit/>
          </a:bodyPr>
          <a:lstStyle/>
          <a:p>
            <a:pPr indent="0" lvl="0" marL="0" rtl="0" algn="l">
              <a:spcBef>
                <a:spcPts val="0"/>
              </a:spcBef>
              <a:spcAft>
                <a:spcPts val="0"/>
              </a:spcAft>
              <a:buNone/>
            </a:pPr>
            <a:r>
              <a:rPr lang="en-US"/>
              <a:t>Slide </a:t>
            </a:r>
            <a:fld id="{00000000-1234-1234-1234-123412341234}" type="slidenum">
              <a:rPr lang="en-US"/>
              <a:t>‹#›</a:t>
            </a:fld>
            <a:endParaRPr/>
          </a:p>
        </p:txBody>
      </p:sp>
      <p:sp>
        <p:nvSpPr>
          <p:cNvPr id="100" name="Google Shape;100;p14"/>
          <p:cNvSpPr txBox="1"/>
          <p:nvPr>
            <p:ph type="title"/>
          </p:nvPr>
        </p:nvSpPr>
        <p:spPr>
          <a:xfrm>
            <a:off x="4602900" y="3428988"/>
            <a:ext cx="9082200" cy="1723800"/>
          </a:xfrm>
          <a:prstGeom prst="rect">
            <a:avLst/>
          </a:prstGeom>
          <a:noFill/>
          <a:ln>
            <a:noFill/>
          </a:ln>
        </p:spPr>
        <p:txBody>
          <a:bodyPr anchorCtr="0" anchor="t" bIns="91425" lIns="91425" spcFirstLastPara="1" rIns="91425" wrap="square" tIns="91425">
            <a:spAutoFit/>
          </a:bodyPr>
          <a:lstStyle/>
          <a:p>
            <a:pPr indent="-406400" lvl="0" marL="457200" rtl="0" algn="l">
              <a:lnSpc>
                <a:spcPct val="100000"/>
              </a:lnSpc>
              <a:spcBef>
                <a:spcPts val="0"/>
              </a:spcBef>
              <a:spcAft>
                <a:spcPts val="0"/>
              </a:spcAft>
              <a:buSzPts val="2800"/>
              <a:buChar char="●"/>
            </a:pPr>
            <a:r>
              <a:rPr b="1" lang="en-US" sz="2800"/>
              <a:t>Does everybody already have:</a:t>
            </a:r>
            <a:endParaRPr b="1" sz="2800"/>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Python downloaded on your laptop</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Turing Lab Account</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Mu editor downloaded on your laptop (</a:t>
            </a:r>
            <a:r>
              <a:rPr lang="en-US" sz="2400"/>
              <a:t>only for this lesson</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862950" y="1833388"/>
            <a:ext cx="9082200" cy="1662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06" name="Google Shape;106;p15"/>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07" name="Google Shape;107;p15"/>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2642375" y="1833400"/>
            <a:ext cx="123840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6000"/>
              <a:buNone/>
            </a:pPr>
            <a:r>
              <a:rPr b="1" lang="en-US" sz="4800">
                <a:latin typeface="Fredoka"/>
                <a:ea typeface="Fredoka"/>
                <a:cs typeface="Fredoka"/>
                <a:sym typeface="Fredoka"/>
              </a:rPr>
              <a:t>What can you remember about Python?</a:t>
            </a:r>
            <a:endParaRPr b="1" sz="4800">
              <a:latin typeface="Fredoka"/>
              <a:ea typeface="Fredoka"/>
              <a:cs typeface="Fredoka"/>
              <a:sym typeface="Fredoka"/>
            </a:endParaRPr>
          </a:p>
        </p:txBody>
      </p:sp>
      <p:sp>
        <p:nvSpPr>
          <p:cNvPr id="113" name="Google Shape;113;p16"/>
          <p:cNvSpPr txBox="1"/>
          <p:nvPr/>
        </p:nvSpPr>
        <p:spPr>
          <a:xfrm>
            <a:off x="16017425" y="600575"/>
            <a:ext cx="1343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4A0D50"/>
              </a:solidFill>
              <a:latin typeface="Fredoka"/>
              <a:ea typeface="Fredoka"/>
              <a:cs typeface="Fredoka"/>
              <a:sym typeface="Fredoka"/>
            </a:endParaRPr>
          </a:p>
        </p:txBody>
      </p:sp>
      <p:sp>
        <p:nvSpPr>
          <p:cNvPr id="114" name="Google Shape;114;p16"/>
          <p:cNvSpPr txBox="1"/>
          <p:nvPr>
            <p:ph idx="12" type="sldNum"/>
          </p:nvPr>
        </p:nvSpPr>
        <p:spPr>
          <a:xfrm>
            <a:off x="969275" y="0"/>
            <a:ext cx="1673100" cy="650700"/>
          </a:xfrm>
          <a:prstGeom prst="rect">
            <a:avLst/>
          </a:prstGeom>
          <a:noFill/>
          <a:ln>
            <a:noFill/>
          </a:ln>
        </p:spPr>
        <p:txBody>
          <a:bodyPr anchorCtr="0" anchor="t" bIns="167625" lIns="167625" spcFirstLastPara="1" rIns="167625" wrap="square" tIns="167625">
            <a:noAutofit/>
          </a:bodyPr>
          <a:lstStyle/>
          <a:p>
            <a:pPr indent="0" lvl="0" marL="0" rtl="0" algn="l">
              <a:lnSpc>
                <a:spcPct val="100000"/>
              </a:lnSpc>
              <a:spcBef>
                <a:spcPts val="0"/>
              </a:spcBef>
              <a:spcAft>
                <a:spcPts val="0"/>
              </a:spcAft>
              <a:buSzPts val="1800"/>
              <a:buNone/>
            </a:pPr>
            <a:r>
              <a:rPr lang="en-US"/>
              <a:t>Slide </a:t>
            </a:r>
            <a:fld id="{00000000-1234-1234-1234-123412341234}" type="slidenum">
              <a:rPr lang="en-US"/>
              <a:t>‹#›</a:t>
            </a:fld>
            <a:endParaRPr/>
          </a:p>
        </p:txBody>
      </p:sp>
      <p:sp>
        <p:nvSpPr>
          <p:cNvPr id="115" name="Google Shape;115;p16"/>
          <p:cNvSpPr txBox="1"/>
          <p:nvPr/>
        </p:nvSpPr>
        <p:spPr>
          <a:xfrm>
            <a:off x="4273300" y="3978050"/>
            <a:ext cx="101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4602900" y="3352788"/>
            <a:ext cx="90822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0"/>
              </a:spcAft>
              <a:buSzPts val="2400"/>
              <a:buChar char="●"/>
            </a:pPr>
            <a:r>
              <a:rPr b="1" lang="en-US" sz="2400"/>
              <a:t>What do you understand by syntax?</a:t>
            </a:r>
            <a:endParaRPr b="1" sz="2400"/>
          </a:p>
          <a:p>
            <a:pPr indent="-381000" lvl="1" marL="914400" rtl="0" algn="l">
              <a:lnSpc>
                <a:spcPct val="100000"/>
              </a:lnSpc>
              <a:spcBef>
                <a:spcPts val="0"/>
              </a:spcBef>
              <a:spcAft>
                <a:spcPts val="0"/>
              </a:spcAft>
              <a:buSzPts val="2400"/>
              <a:buChar char="○"/>
            </a:pPr>
            <a:r>
              <a:rPr b="1" lang="en-US" sz="2400"/>
              <a:t>When do we need to use:</a:t>
            </a:r>
            <a:endParaRPr b="1" sz="2400"/>
          </a:p>
          <a:p>
            <a:pPr indent="-381000" lvl="2" marL="1371600" rtl="0" algn="l">
              <a:lnSpc>
                <a:spcPct val="100000"/>
              </a:lnSpc>
              <a:spcBef>
                <a:spcPts val="0"/>
              </a:spcBef>
              <a:spcAft>
                <a:spcPts val="0"/>
              </a:spcAft>
              <a:buSzPts val="2400"/>
              <a:buChar char="■"/>
            </a:pPr>
            <a:r>
              <a:rPr b="1" lang="en-US" sz="2400"/>
              <a:t>Quote marks “ or ‘</a:t>
            </a:r>
            <a:endParaRPr b="1" sz="2400"/>
          </a:p>
          <a:p>
            <a:pPr indent="-381000" lvl="2" marL="1371600" rtl="0" algn="l">
              <a:lnSpc>
                <a:spcPct val="100000"/>
              </a:lnSpc>
              <a:spcBef>
                <a:spcPts val="0"/>
              </a:spcBef>
              <a:spcAft>
                <a:spcPts val="0"/>
              </a:spcAft>
              <a:buSzPts val="2400"/>
              <a:buChar char="■"/>
            </a:pPr>
            <a:r>
              <a:rPr b="1" lang="en-US" sz="2400"/>
              <a:t>Round Brackets ()</a:t>
            </a:r>
            <a:endParaRPr b="1" sz="2400"/>
          </a:p>
          <a:p>
            <a:pPr indent="-381000" lvl="2" marL="1371600" rtl="0" algn="l">
              <a:lnSpc>
                <a:spcPct val="100000"/>
              </a:lnSpc>
              <a:spcBef>
                <a:spcPts val="0"/>
              </a:spcBef>
              <a:spcAft>
                <a:spcPts val="0"/>
              </a:spcAft>
              <a:buSzPts val="2400"/>
              <a:buChar char="■"/>
            </a:pPr>
            <a:r>
              <a:rPr b="1" lang="en-US" sz="2400"/>
              <a:t>Square Brackets []</a:t>
            </a:r>
            <a:endParaRPr b="1" sz="2400"/>
          </a:p>
          <a:p>
            <a:pPr indent="-381000" lvl="2" marL="1371600" rtl="0" algn="l">
              <a:lnSpc>
                <a:spcPct val="100000"/>
              </a:lnSpc>
              <a:spcBef>
                <a:spcPts val="0"/>
              </a:spcBef>
              <a:spcAft>
                <a:spcPts val="0"/>
              </a:spcAft>
              <a:buSzPts val="2400"/>
              <a:buChar char="■"/>
            </a:pPr>
            <a:r>
              <a:rPr b="1" lang="en-US" sz="2400"/>
              <a:t>Colon :</a:t>
            </a:r>
            <a:endParaRPr b="1" sz="2400"/>
          </a:p>
          <a:p>
            <a:pPr indent="-381000" lvl="2" marL="1371600" rtl="0" algn="l">
              <a:lnSpc>
                <a:spcPct val="100000"/>
              </a:lnSpc>
              <a:spcBef>
                <a:spcPts val="0"/>
              </a:spcBef>
              <a:spcAft>
                <a:spcPts val="0"/>
              </a:spcAft>
              <a:buSzPts val="2400"/>
              <a:buChar char="■"/>
            </a:pPr>
            <a:r>
              <a:rPr b="1" lang="en-US" sz="2400"/>
              <a:t>Indentations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KLS Workshop Presentation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