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18288000" cy="10287000"/>
  <p:notesSz cx="6858000" cy="9144000"/>
  <p:embeddedFontLst>
    <p:embeddedFont>
      <p:font typeface="Fredoka" panose="020B0604020202020204" charset="-79"/>
      <p:regular r:id="rId80"/>
      <p:bold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881D79-0CCF-45F7-9216-A95B5B79B7BA}">
  <a:tblStyle styleId="{3F881D79-0CCF-45F7-9216-A95B5B79B7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3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1.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e0f03e17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ce0f03e175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e0f03e17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2ce0f03e175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e0f03e175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2ce0f03e175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e0f03e175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2ce0f03e175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e0f03e175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ce0f03e175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e0f03e17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ce0f03e175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e0f03e17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ce0f03e175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e0f03e175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ce0f03e175_0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ce0f03e175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2ce0f03e175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e0f03e175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ce0f03e175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Prompt to play the “Everyday Functions” Off-Screen activity. See separate documents for details.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ce0f03e17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2ce0f03e175_0_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e0f03e17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2ce0f03e175_0_1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d251e616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2d251e616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ce0f03e17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2ce0f03e175_0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e0f03e175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e0f03e17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ce0f03e175_0_1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ce0f03e17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780a950dc9_1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780a950dc9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80a950dc9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780a950dc9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780a950dc9_1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780a950dc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d0429e2393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d0429e239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d0429e2393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d0429e239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780a950dc9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2780a950dc9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780a950dc9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2780a950dc9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d251e6163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2d251e6163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780a950dc9_1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780a950dc9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d251e6163a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d251e6163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ce0f03e175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ce0f03e17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d251e6163a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d251e6163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d251e6163a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d251e6163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d251e6163a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d251e6163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d251e6163a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d251e6163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780a950dc9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2780a950dc9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780a950dc9_1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780a950dc9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780a950dc9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2780a950dc9_1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780a950dc9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9" name="Google Shape;409;g2780a950dc9_1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70f67084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270f67084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70f6708402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70f670840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ce0f03e175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ce0f03e17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70f670840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270f6708402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examples e.g. students ages, hobbies, etc (from lesson 1 getting to know each other) as class structure,. Plus player characters in games (name, hit points, speed, armour etc…)</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70f670840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270f6708402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e.g. player character as an example for setting up constructor. Model is in chapter 16 of Arcade Academy.</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70f670840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6" name="Google Shape;446;g270f6708402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Show Scratch to prove how this already incorporates OOP.</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70f670840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270f6708402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70f670840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1" name="Google Shape;461;g270f6708402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de2542b8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9" name="Google Shape;469;g2de2542b82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de2542b82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2de2542b82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de2542b82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g2de2542b822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de2542b82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g2de2542b822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e.g. player character as an example for setting up constructor. Model is in chapter 16 of Arcade Academy.</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2de2542b82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8" name="Google Shape;498;g2de2542b822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Show Scratch to prove how this already incorporates OOP.</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e0240264a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g2e0240264af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This example is taken from Chapter 17 of the Learn Arcade course</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e0240264a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4" name="Google Shape;514;g2e0240264af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e0240264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2" name="Google Shape;522;g2e0240264a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2de2542b82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0" name="Google Shape;530;g2de2542b822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de2542b82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g2de2542b822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de2542b82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5" name="Google Shape;545;g2de2542b822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e1f7e4d4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g2e1f7e4d48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e1f7e4d48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9" name="Google Shape;559;g2e1f7e4d484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e1f7e4d48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6" name="Google Shape;566;g2e1f7e4d48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You can show as examples: Programs from later part of Smart Cities (imperative), Pygame Zero programs (mainly functional), Scratch and Arcade* (OOP) *=use example at the end of chapter 18 of Arcade Academy</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e1f7e4d48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g2e1f7e4d484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example at the end of chapter 18/19 of Arcade Academy. Contrast with end of Chapter 21/22 where the namespace conditional is added to the entry point - explain why this is used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e0f03e175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e0f03e17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e1f7e4d48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2" name="Google Shape;582;g2e1f7e4d484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Use example at the end of chapter 18/19 of Arcade Academy. Contrast with end of Chapter 21/22 where the namespace conditional is added to the entry point - explain why this is used</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e1f7e4d48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0" name="Google Shape;590;g2e1f7e4d484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e1f7e4d484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8" name="Google Shape;598;g2e1f7e4d484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e1f7e4d48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5" name="Google Shape;605;g2e1f7e4d484_0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e45c75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g2e45c75c3f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additional keywords here: strings, sequences, syntax</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e45c75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g2e45c75c3f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e4c8bd817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6" name="Google Shape;626;g2e4c8bd8176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e55749d3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7" name="Google Shape;637;g2e55749d3f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e0f03e17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ce0f03e175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2 teams, write down Python facts on flipchart sheets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ce0f03e17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ce0f03e175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Welcoming kids" type="blank">
  <p:cSld name="BLANK">
    <p:spTree>
      <p:nvGrpSpPr>
        <p:cNvPr id="1" name="Shape 10"/>
        <p:cNvGrpSpPr/>
        <p:nvPr/>
      </p:nvGrpSpPr>
      <p:grpSpPr>
        <a:xfrm>
          <a:off x="0" y="0"/>
          <a:ext cx="0" cy="0"/>
          <a:chOff x="0" y="0"/>
          <a:chExt cx="0" cy="0"/>
        </a:xfrm>
      </p:grpSpPr>
      <p:sp>
        <p:nvSpPr>
          <p:cNvPr id="11" name="Google Shape;11;p2"/>
          <p:cNvSpPr txBox="1"/>
          <p:nvPr/>
        </p:nvSpPr>
        <p:spPr>
          <a:xfrm>
            <a:off x="2568900" y="2227625"/>
            <a:ext cx="12330900" cy="1773300"/>
          </a:xfrm>
          <a:prstGeom prst="rect">
            <a:avLst/>
          </a:prstGeom>
          <a:noFill/>
          <a:ln>
            <a:noFill/>
          </a:ln>
        </p:spPr>
        <p:txBody>
          <a:bodyPr spcFirstLastPara="1" wrap="square" lIns="91425" tIns="91425" rIns="91425" bIns="91425" anchor="t" anchorCtr="0">
            <a:spAutoFit/>
          </a:bodyPr>
          <a:lstStyle/>
          <a:p>
            <a:pPr marL="0" marR="0" lvl="0" indent="0" algn="ctr" rtl="0">
              <a:lnSpc>
                <a:spcPct val="140015"/>
              </a:lnSpc>
              <a:spcBef>
                <a:spcPts val="0"/>
              </a:spcBef>
              <a:spcAft>
                <a:spcPts val="0"/>
              </a:spcAft>
              <a:buClr>
                <a:srgbClr val="000000"/>
              </a:buClr>
              <a:buSzPts val="6441"/>
              <a:buFont typeface="Arial"/>
              <a:buNone/>
            </a:pPr>
            <a:r>
              <a:rPr lang="en-US" sz="4800" b="0" i="0" u="none" strike="noStrike" cap="none">
                <a:solidFill>
                  <a:srgbClr val="4A0D50"/>
                </a:solidFill>
                <a:latin typeface="Fredoka"/>
                <a:ea typeface="Fredoka"/>
                <a:cs typeface="Fredoka"/>
                <a:sym typeface="Fredoka"/>
              </a:rPr>
              <a:t>Welcome to the Python </a:t>
            </a:r>
            <a:r>
              <a:rPr lang="en-US" sz="4800">
                <a:solidFill>
                  <a:srgbClr val="4A0D50"/>
                </a:solidFill>
                <a:latin typeface="Fredoka"/>
                <a:ea typeface="Fredoka"/>
                <a:cs typeface="Fredoka"/>
                <a:sym typeface="Fredoka"/>
              </a:rPr>
              <a:t>Intermediate Course</a:t>
            </a:r>
            <a:endParaRPr sz="4800">
              <a:solidFill>
                <a:srgbClr val="4A0D50"/>
              </a:solidFill>
              <a:latin typeface="Fredoka"/>
              <a:ea typeface="Fredoka"/>
              <a:cs typeface="Fredoka"/>
              <a:sym typeface="Fredoka"/>
            </a:endParaRPr>
          </a:p>
          <a:p>
            <a:pPr marL="0" marR="0" lvl="0" indent="0" algn="ctr" rtl="0">
              <a:lnSpc>
                <a:spcPct val="140015"/>
              </a:lnSpc>
              <a:spcBef>
                <a:spcPts val="0"/>
              </a:spcBef>
              <a:spcAft>
                <a:spcPts val="0"/>
              </a:spcAft>
              <a:buClr>
                <a:srgbClr val="000000"/>
              </a:buClr>
              <a:buSzPts val="6441"/>
              <a:buFont typeface="Arial"/>
              <a:buNone/>
            </a:pPr>
            <a:r>
              <a:rPr lang="en-US" sz="3600">
                <a:solidFill>
                  <a:srgbClr val="4A0D50"/>
                </a:solidFill>
                <a:latin typeface="Fredoka"/>
                <a:ea typeface="Fredoka"/>
                <a:cs typeface="Fredoka"/>
                <a:sym typeface="Fredoka"/>
              </a:rPr>
              <a:t>Object Oriented Programming</a:t>
            </a:r>
            <a:endParaRPr sz="3600">
              <a:solidFill>
                <a:srgbClr val="4A0D50"/>
              </a:solidFill>
              <a:latin typeface="Fredoka"/>
              <a:ea typeface="Fredoka"/>
              <a:cs typeface="Fredoka"/>
              <a:sym typeface="Fredoka"/>
            </a:endParaRPr>
          </a:p>
        </p:txBody>
      </p:sp>
      <p:sp>
        <p:nvSpPr>
          <p:cNvPr id="12" name="Google Shape;12;p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13" name="Google Shape;13;p2"/>
          <p:cNvPicPr preferRelativeResize="0"/>
          <p:nvPr/>
        </p:nvPicPr>
        <p:blipFill rotWithShape="1">
          <a:blip r:embed="rId2">
            <a:alphaModFix/>
          </a:blip>
          <a:srcRect/>
          <a:stretch/>
        </p:blipFill>
        <p:spPr>
          <a:xfrm>
            <a:off x="8124825" y="4368381"/>
            <a:ext cx="2038350" cy="2238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ctivity " type="obj">
  <p:cSld name="OBJECT">
    <p:spTree>
      <p:nvGrpSpPr>
        <p:cNvPr id="1" name="Shape 14"/>
        <p:cNvGrpSpPr/>
        <p:nvPr/>
      </p:nvGrpSpPr>
      <p:grpSpPr>
        <a:xfrm>
          <a:off x="0" y="0"/>
          <a:ext cx="0" cy="0"/>
          <a:chOff x="0" y="0"/>
          <a:chExt cx="0" cy="0"/>
        </a:xfrm>
      </p:grpSpPr>
      <p:sp>
        <p:nvSpPr>
          <p:cNvPr id="15" name="Google Shape;15;p3"/>
          <p:cNvSpPr txBox="1"/>
          <p:nvPr/>
        </p:nvSpPr>
        <p:spPr>
          <a:xfrm>
            <a:off x="1708412" y="2137125"/>
            <a:ext cx="138456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redoka"/>
              <a:ea typeface="Fredoka"/>
              <a:cs typeface="Fredoka"/>
              <a:sym typeface="Fredoka"/>
            </a:endParaRPr>
          </a:p>
        </p:txBody>
      </p:sp>
      <p:sp>
        <p:nvSpPr>
          <p:cNvPr id="16" name="Google Shape;16;p3"/>
          <p:cNvSpPr txBox="1">
            <a:spLocks noGrp="1"/>
          </p:cNvSpPr>
          <p:nvPr>
            <p:ph type="title"/>
          </p:nvPr>
        </p:nvSpPr>
        <p:spPr>
          <a:xfrm>
            <a:off x="2984700" y="1807300"/>
            <a:ext cx="12137700" cy="2038800"/>
          </a:xfrm>
          <a:prstGeom prst="rect">
            <a:avLst/>
          </a:prstGeom>
          <a:noFill/>
          <a:ln>
            <a:noFill/>
          </a:ln>
        </p:spPr>
        <p:txBody>
          <a:bodyPr spcFirstLastPara="1" wrap="square" lIns="91425" tIns="91425" rIns="91425" bIns="91425" anchor="t" anchorCtr="0">
            <a:spAutoFit/>
          </a:bodyPr>
          <a:lstStyle>
            <a:lvl1pPr marR="0" lvl="0" algn="ctr" rtl="0">
              <a:lnSpc>
                <a:spcPct val="100000"/>
              </a:lnSpc>
              <a:spcBef>
                <a:spcPts val="0"/>
              </a:spcBef>
              <a:spcAft>
                <a:spcPts val="0"/>
              </a:spcAft>
              <a:buClr>
                <a:srgbClr val="4A0D50"/>
              </a:buClr>
              <a:buSzPts val="6000"/>
              <a:buFont typeface="Fredoka"/>
              <a:buNone/>
              <a:defRPr sz="6000" b="0" i="0" u="none" strike="noStrike" cap="none">
                <a:solidFill>
                  <a:srgbClr val="4A0D50"/>
                </a:solidFill>
                <a:latin typeface="Fredoka"/>
                <a:ea typeface="Fredoka"/>
                <a:cs typeface="Fredoka"/>
                <a:sym typeface="Fredoka"/>
              </a:defRPr>
            </a:lvl1pPr>
            <a:lvl2pPr marR="0" lvl="1"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2pPr>
            <a:lvl3pPr marR="0" lvl="2"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3pPr>
            <a:lvl4pPr marR="0" lvl="3"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4pPr>
            <a:lvl5pPr marR="0" lvl="4"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5pPr>
            <a:lvl6pPr marR="0" lvl="5"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6pPr>
            <a:lvl7pPr marR="0" lvl="6"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7pPr>
            <a:lvl8pPr marR="0" lvl="7"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8pPr>
            <a:lvl9pPr marR="0" lvl="8" algn="l" rtl="0">
              <a:lnSpc>
                <a:spcPct val="100000"/>
              </a:lnSpc>
              <a:spcBef>
                <a:spcPts val="0"/>
              </a:spcBef>
              <a:spcAft>
                <a:spcPts val="0"/>
              </a:spcAft>
              <a:buClr>
                <a:srgbClr val="4A0D50"/>
              </a:buClr>
              <a:buSzPts val="3200"/>
              <a:buFont typeface="Arial"/>
              <a:buNone/>
              <a:defRPr sz="3200" b="0" i="0" u="none" strike="noStrike" cap="none">
                <a:solidFill>
                  <a:srgbClr val="4A0D50"/>
                </a:solidFill>
                <a:latin typeface="Arial"/>
                <a:ea typeface="Arial"/>
                <a:cs typeface="Arial"/>
                <a:sym typeface="Arial"/>
              </a:defRPr>
            </a:lvl9pPr>
          </a:lstStyle>
          <a:p>
            <a:endParaRPr/>
          </a:p>
        </p:txBody>
      </p:sp>
      <p:sp>
        <p:nvSpPr>
          <p:cNvPr id="17" name="Google Shape;17;p3"/>
          <p:cNvSpPr>
            <a:spLocks noGrp="1"/>
          </p:cNvSpPr>
          <p:nvPr>
            <p:ph type="pic" idx="2"/>
          </p:nvPr>
        </p:nvSpPr>
        <p:spPr>
          <a:xfrm>
            <a:off x="5668650" y="5205275"/>
            <a:ext cx="6950700" cy="3985200"/>
          </a:xfrm>
          <a:prstGeom prst="roundRect">
            <a:avLst>
              <a:gd name="adj" fmla="val 16667"/>
            </a:avLst>
          </a:prstGeom>
          <a:noFill/>
          <a:ln>
            <a:noFill/>
          </a:ln>
        </p:spPr>
      </p:sp>
      <p:sp>
        <p:nvSpPr>
          <p:cNvPr id="18" name="Google Shape;18;p3"/>
          <p:cNvSpPr>
            <a:spLocks noGrp="1"/>
          </p:cNvSpPr>
          <p:nvPr>
            <p:ph type="pic" idx="3"/>
          </p:nvPr>
        </p:nvSpPr>
        <p:spPr>
          <a:xfrm>
            <a:off x="16017425" y="1039725"/>
            <a:ext cx="1343700" cy="1312800"/>
          </a:xfrm>
          <a:prstGeom prst="ellipse">
            <a:avLst/>
          </a:prstGeom>
          <a:noFill/>
          <a:ln>
            <a:noFill/>
          </a:ln>
          <a:effectLst>
            <a:outerShdw blurRad="57150" dist="95250" dir="5400000" algn="bl" rotWithShape="0">
              <a:srgbClr val="4A0D50">
                <a:alpha val="49411"/>
              </a:srgbClr>
            </a:outerShdw>
          </a:effectLst>
        </p:spPr>
      </p:sp>
      <p:sp>
        <p:nvSpPr>
          <p:cNvPr id="19" name="Google Shape;19;p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20" name="Google Shape;20;p3"/>
          <p:cNvPicPr preferRelativeResize="0"/>
          <p:nvPr/>
        </p:nvPicPr>
        <p:blipFill rotWithShape="1">
          <a:blip r:embed="rId2">
            <a:alphaModFix/>
          </a:blip>
          <a:srcRect/>
          <a:stretch/>
        </p:blipFill>
        <p:spPr>
          <a:xfrm>
            <a:off x="16286255" y="8228013"/>
            <a:ext cx="1030740" cy="113188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esson activities" type="title">
  <p:cSld name="TITLE">
    <p:spTree>
      <p:nvGrpSpPr>
        <p:cNvPr id="1" name="Shape 21"/>
        <p:cNvGrpSpPr/>
        <p:nvPr/>
      </p:nvGrpSpPr>
      <p:grpSpPr>
        <a:xfrm>
          <a:off x="0" y="0"/>
          <a:ext cx="0" cy="0"/>
          <a:chOff x="0" y="0"/>
          <a:chExt cx="0" cy="0"/>
        </a:xfrm>
      </p:grpSpPr>
      <p:sp>
        <p:nvSpPr>
          <p:cNvPr id="22" name="Google Shape;22;p4"/>
          <p:cNvSpPr txBox="1"/>
          <p:nvPr/>
        </p:nvSpPr>
        <p:spPr>
          <a:xfrm>
            <a:off x="1708412" y="2137125"/>
            <a:ext cx="138456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rgbClr val="4A0D50"/>
                </a:solidFill>
                <a:latin typeface="Fredoka"/>
                <a:ea typeface="Fredoka"/>
                <a:cs typeface="Fredoka"/>
                <a:sym typeface="Fredoka"/>
              </a:rPr>
              <a:t>What we will do today?</a:t>
            </a:r>
            <a:endParaRPr sz="1400" b="0" i="0" u="none" strike="noStrike" cap="none">
              <a:solidFill>
                <a:srgbClr val="000000"/>
              </a:solidFill>
              <a:latin typeface="Fredoka"/>
              <a:ea typeface="Fredoka"/>
              <a:cs typeface="Fredoka"/>
              <a:sym typeface="Fredoka"/>
            </a:endParaRPr>
          </a:p>
        </p:txBody>
      </p:sp>
      <p:sp>
        <p:nvSpPr>
          <p:cNvPr id="23" name="Google Shape;23;p4" descr="test" title="Add here"/>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rgbClr val="F7AF1F"/>
              </a:buClr>
              <a:buSzPts val="3000"/>
              <a:buFont typeface="Fredoka"/>
              <a:buChar char="●"/>
              <a:defRPr sz="3000" b="0" i="0" u="none" strike="noStrike" cap="none">
                <a:solidFill>
                  <a:srgbClr val="F7AF1F"/>
                </a:solidFill>
                <a:latin typeface="Fredoka"/>
                <a:ea typeface="Fredoka"/>
                <a:cs typeface="Fredoka"/>
                <a:sym typeface="Fredoka"/>
              </a:defRPr>
            </a:lvl1pPr>
            <a:lvl2pPr marL="914400" marR="0" lvl="1" indent="-387350" algn="l" rtl="0">
              <a:lnSpc>
                <a:spcPct val="100000"/>
              </a:lnSpc>
              <a:spcBef>
                <a:spcPts val="0"/>
              </a:spcBef>
              <a:spcAft>
                <a:spcPts val="0"/>
              </a:spcAft>
              <a:buClr>
                <a:srgbClr val="F7AF1F"/>
              </a:buClr>
              <a:buSzPts val="2500"/>
              <a:buFont typeface="Fredoka"/>
              <a:buChar char="○"/>
              <a:defRPr sz="2500" b="0" i="0" u="none" strike="noStrike" cap="none">
                <a:solidFill>
                  <a:srgbClr val="F7AF1F"/>
                </a:solidFill>
                <a:latin typeface="Fredoka"/>
                <a:ea typeface="Fredoka"/>
                <a:cs typeface="Fredoka"/>
                <a:sym typeface="Fredoka"/>
              </a:defRPr>
            </a:lvl2pPr>
            <a:lvl3pPr marL="1371600" marR="0" lvl="2"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3pPr>
            <a:lvl4pPr marL="1828800" marR="0" lvl="3"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4pPr>
            <a:lvl5pPr marL="2286000" marR="0" lvl="4"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5pPr>
            <a:lvl6pPr marL="2743200" marR="0" lvl="5"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6pPr>
            <a:lvl7pPr marL="3200400" marR="0" lvl="6"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7pPr>
            <a:lvl8pPr marL="3657600" marR="0" lvl="7"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8pPr>
            <a:lvl9pPr marL="4114800" marR="0" lvl="8"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9pPr>
          </a:lstStyle>
          <a:p>
            <a:endParaRPr/>
          </a:p>
        </p:txBody>
      </p:sp>
      <p:sp>
        <p:nvSpPr>
          <p:cNvPr id="24" name="Google Shape;24;p4"/>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9pPr>
          </a:lstStyle>
          <a:p>
            <a:pPr marL="0" lvl="0" indent="0" algn="l" rtl="0">
              <a:spcBef>
                <a:spcPts val="0"/>
              </a:spcBef>
              <a:spcAft>
                <a:spcPts val="0"/>
              </a:spcAft>
              <a:buNone/>
            </a:pPr>
            <a:fld id="{00000000-1234-1234-1234-123412341234}" type="slidenum">
              <a:rPr lang="en-US"/>
              <a:t>‹#›</a:t>
            </a:fld>
            <a:endParaRPr/>
          </a:p>
        </p:txBody>
      </p:sp>
      <p:sp>
        <p:nvSpPr>
          <p:cNvPr id="25" name="Google Shape;25;p4"/>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26" name="Google Shape;26;p4"/>
          <p:cNvPicPr preferRelativeResize="0"/>
          <p:nvPr/>
        </p:nvPicPr>
        <p:blipFill rotWithShape="1">
          <a:blip r:embed="rId2">
            <a:alphaModFix/>
          </a:blip>
          <a:srcRect/>
          <a:stretch/>
        </p:blipFill>
        <p:spPr>
          <a:xfrm>
            <a:off x="16286255" y="8228013"/>
            <a:ext cx="1030740" cy="11318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
  <p:cSld name="OBJECT_1">
    <p:spTree>
      <p:nvGrpSpPr>
        <p:cNvPr id="1" name="Shape 27"/>
        <p:cNvGrpSpPr/>
        <p:nvPr/>
      </p:nvGrpSpPr>
      <p:grpSpPr>
        <a:xfrm>
          <a:off x="0" y="0"/>
          <a:ext cx="0" cy="0"/>
          <a:chOff x="0" y="0"/>
          <a:chExt cx="0" cy="0"/>
        </a:xfrm>
      </p:grpSpPr>
      <p:sp>
        <p:nvSpPr>
          <p:cNvPr id="28" name="Google Shape;28;p5"/>
          <p:cNvSpPr txBox="1"/>
          <p:nvPr/>
        </p:nvSpPr>
        <p:spPr>
          <a:xfrm>
            <a:off x="1708412" y="2137125"/>
            <a:ext cx="138456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redoka"/>
              <a:ea typeface="Fredoka"/>
              <a:cs typeface="Fredoka"/>
              <a:sym typeface="Fredoka"/>
            </a:endParaRPr>
          </a:p>
        </p:txBody>
      </p:sp>
      <p:sp>
        <p:nvSpPr>
          <p:cNvPr id="29" name="Google Shape;29;p5"/>
          <p:cNvSpPr txBox="1"/>
          <p:nvPr/>
        </p:nvSpPr>
        <p:spPr>
          <a:xfrm>
            <a:off x="1708412" y="2137125"/>
            <a:ext cx="138456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rgbClr val="4A0D50"/>
                </a:solidFill>
                <a:latin typeface="Fredoka"/>
                <a:ea typeface="Fredoka"/>
                <a:cs typeface="Fredoka"/>
                <a:sym typeface="Fredoka"/>
              </a:rPr>
              <a:t>Break time</a:t>
            </a:r>
            <a:endParaRPr sz="1400" b="0" i="0" u="none" strike="noStrike" cap="none">
              <a:solidFill>
                <a:srgbClr val="000000"/>
              </a:solidFill>
              <a:latin typeface="Fredoka"/>
              <a:ea typeface="Fredoka"/>
              <a:cs typeface="Fredoka"/>
              <a:sym typeface="Fredoka"/>
            </a:endParaRPr>
          </a:p>
        </p:txBody>
      </p:sp>
      <p:pic>
        <p:nvPicPr>
          <p:cNvPr id="30" name="Google Shape;30;p5"/>
          <p:cNvPicPr preferRelativeResize="0"/>
          <p:nvPr/>
        </p:nvPicPr>
        <p:blipFill rotWithShape="1">
          <a:blip r:embed="rId2">
            <a:alphaModFix/>
          </a:blip>
          <a:srcRect t="11668" b="11714"/>
          <a:stretch/>
        </p:blipFill>
        <p:spPr>
          <a:xfrm>
            <a:off x="11216300" y="1974200"/>
            <a:ext cx="2316025" cy="1774451"/>
          </a:xfrm>
          <a:prstGeom prst="rect">
            <a:avLst/>
          </a:prstGeom>
          <a:noFill/>
          <a:ln>
            <a:noFill/>
          </a:ln>
        </p:spPr>
      </p:pic>
      <p:sp>
        <p:nvSpPr>
          <p:cNvPr id="31" name="Google Shape;31;p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32" name="Google Shape;32;p5"/>
          <p:cNvPicPr preferRelativeResize="0"/>
          <p:nvPr/>
        </p:nvPicPr>
        <p:blipFill rotWithShape="1">
          <a:blip r:embed="rId3">
            <a:alphaModFix/>
          </a:blip>
          <a:srcRect/>
          <a:stretch/>
        </p:blipFill>
        <p:spPr>
          <a:xfrm>
            <a:off x="16286255" y="8228013"/>
            <a:ext cx="1030740" cy="113188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mmary">
  <p:cSld name="OBJECT_1_1">
    <p:spTree>
      <p:nvGrpSpPr>
        <p:cNvPr id="1" name="Shape 33"/>
        <p:cNvGrpSpPr/>
        <p:nvPr/>
      </p:nvGrpSpPr>
      <p:grpSpPr>
        <a:xfrm>
          <a:off x="0" y="0"/>
          <a:ext cx="0" cy="0"/>
          <a:chOff x="0" y="0"/>
          <a:chExt cx="0" cy="0"/>
        </a:xfrm>
      </p:grpSpPr>
      <p:sp>
        <p:nvSpPr>
          <p:cNvPr id="34" name="Google Shape;34;p6"/>
          <p:cNvSpPr txBox="1"/>
          <p:nvPr/>
        </p:nvSpPr>
        <p:spPr>
          <a:xfrm>
            <a:off x="1708412" y="2137125"/>
            <a:ext cx="138456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redoka"/>
              <a:ea typeface="Fredoka"/>
              <a:cs typeface="Fredoka"/>
              <a:sym typeface="Fredoka"/>
            </a:endParaRPr>
          </a:p>
        </p:txBody>
      </p:sp>
      <p:sp>
        <p:nvSpPr>
          <p:cNvPr id="35" name="Google Shape;35;p6"/>
          <p:cNvSpPr txBox="1"/>
          <p:nvPr/>
        </p:nvSpPr>
        <p:spPr>
          <a:xfrm>
            <a:off x="1708412" y="2137125"/>
            <a:ext cx="138456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rgbClr val="4A0D50"/>
                </a:solidFill>
                <a:latin typeface="Fredoka"/>
                <a:ea typeface="Fredoka"/>
                <a:cs typeface="Fredoka"/>
                <a:sym typeface="Fredoka"/>
              </a:rPr>
              <a:t>What we learned?</a:t>
            </a:r>
            <a:endParaRPr sz="1400" b="0" i="0" u="none" strike="noStrike" cap="none">
              <a:solidFill>
                <a:srgbClr val="000000"/>
              </a:solidFill>
              <a:latin typeface="Fredoka"/>
              <a:ea typeface="Fredoka"/>
              <a:cs typeface="Fredoka"/>
              <a:sym typeface="Fredoka"/>
            </a:endParaRPr>
          </a:p>
        </p:txBody>
      </p:sp>
      <p:pic>
        <p:nvPicPr>
          <p:cNvPr id="36" name="Google Shape;36;p6"/>
          <p:cNvPicPr preferRelativeResize="0"/>
          <p:nvPr/>
        </p:nvPicPr>
        <p:blipFill rotWithShape="1">
          <a:blip r:embed="rId2">
            <a:alphaModFix/>
          </a:blip>
          <a:srcRect t="15988" b="16801"/>
          <a:stretch/>
        </p:blipFill>
        <p:spPr>
          <a:xfrm>
            <a:off x="9556525" y="4675200"/>
            <a:ext cx="6479560" cy="4354749"/>
          </a:xfrm>
          <a:prstGeom prst="rect">
            <a:avLst/>
          </a:prstGeom>
          <a:noFill/>
          <a:ln>
            <a:noFill/>
          </a:ln>
        </p:spPr>
      </p:pic>
      <p:sp>
        <p:nvSpPr>
          <p:cNvPr id="37" name="Google Shape;37;p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38" name="Google Shape;38;p6"/>
          <p:cNvPicPr preferRelativeResize="0"/>
          <p:nvPr/>
        </p:nvPicPr>
        <p:blipFill rotWithShape="1">
          <a:blip r:embed="rId3">
            <a:alphaModFix/>
          </a:blip>
          <a:srcRect/>
          <a:stretch/>
        </p:blipFill>
        <p:spPr>
          <a:xfrm>
            <a:off x="16286255" y="8228013"/>
            <a:ext cx="1030740" cy="11318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Upcoming">
  <p:cSld name="OBJECT_1_1_1">
    <p:spTree>
      <p:nvGrpSpPr>
        <p:cNvPr id="1" name="Shape 39"/>
        <p:cNvGrpSpPr/>
        <p:nvPr/>
      </p:nvGrpSpPr>
      <p:grpSpPr>
        <a:xfrm>
          <a:off x="0" y="0"/>
          <a:ext cx="0" cy="0"/>
          <a:chOff x="0" y="0"/>
          <a:chExt cx="0" cy="0"/>
        </a:xfrm>
      </p:grpSpPr>
      <p:sp>
        <p:nvSpPr>
          <p:cNvPr id="40" name="Google Shape;40;p7"/>
          <p:cNvSpPr txBox="1"/>
          <p:nvPr/>
        </p:nvSpPr>
        <p:spPr>
          <a:xfrm>
            <a:off x="1708412" y="2137125"/>
            <a:ext cx="13845600" cy="2154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Fredoka"/>
              <a:ea typeface="Fredoka"/>
              <a:cs typeface="Fredoka"/>
              <a:sym typeface="Fredoka"/>
            </a:endParaRPr>
          </a:p>
        </p:txBody>
      </p:sp>
      <p:sp>
        <p:nvSpPr>
          <p:cNvPr id="41" name="Google Shape;41;p7"/>
          <p:cNvSpPr txBox="1"/>
          <p:nvPr/>
        </p:nvSpPr>
        <p:spPr>
          <a:xfrm>
            <a:off x="1708412" y="2137125"/>
            <a:ext cx="13845600" cy="12315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1" i="0" u="none" strike="noStrike" cap="none">
                <a:solidFill>
                  <a:srgbClr val="4A0D50"/>
                </a:solidFill>
                <a:latin typeface="Fredoka"/>
                <a:ea typeface="Fredoka"/>
                <a:cs typeface="Fredoka"/>
                <a:sym typeface="Fredoka"/>
              </a:rPr>
              <a:t>Upcoming…</a:t>
            </a:r>
            <a:endParaRPr sz="1400" b="0" i="0" u="none" strike="noStrike" cap="none">
              <a:solidFill>
                <a:srgbClr val="000000"/>
              </a:solidFill>
              <a:latin typeface="Fredoka"/>
              <a:ea typeface="Fredoka"/>
              <a:cs typeface="Fredoka"/>
              <a:sym typeface="Fredoka"/>
            </a:endParaRPr>
          </a:p>
        </p:txBody>
      </p:sp>
      <p:sp>
        <p:nvSpPr>
          <p:cNvPr id="42" name="Google Shape;42;p7" descr="test" title="Add here"/>
          <p:cNvSpPr txBox="1">
            <a:spLocks noGrp="1"/>
          </p:cNvSpPr>
          <p:nvPr>
            <p:ph type="body" idx="1"/>
          </p:nvPr>
        </p:nvSpPr>
        <p:spPr>
          <a:xfrm>
            <a:off x="3278000" y="5062375"/>
            <a:ext cx="12156000" cy="4407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0"/>
              </a:spcBef>
              <a:spcAft>
                <a:spcPts val="0"/>
              </a:spcAft>
              <a:buClr>
                <a:srgbClr val="F7AF1F"/>
              </a:buClr>
              <a:buSzPts val="3000"/>
              <a:buFont typeface="Fredoka"/>
              <a:buChar char="●"/>
              <a:defRPr sz="3000" b="0" i="0" u="none" strike="noStrike" cap="none">
                <a:solidFill>
                  <a:srgbClr val="F7AF1F"/>
                </a:solidFill>
                <a:latin typeface="Fredoka"/>
                <a:ea typeface="Fredoka"/>
                <a:cs typeface="Fredoka"/>
                <a:sym typeface="Fredoka"/>
              </a:defRPr>
            </a:lvl1pPr>
            <a:lvl2pPr marL="914400" marR="0" lvl="1" indent="-387350" algn="l" rtl="0">
              <a:lnSpc>
                <a:spcPct val="100000"/>
              </a:lnSpc>
              <a:spcBef>
                <a:spcPts val="0"/>
              </a:spcBef>
              <a:spcAft>
                <a:spcPts val="0"/>
              </a:spcAft>
              <a:buClr>
                <a:srgbClr val="F7AF1F"/>
              </a:buClr>
              <a:buSzPts val="2500"/>
              <a:buFont typeface="Fredoka"/>
              <a:buChar char="○"/>
              <a:defRPr sz="2500" b="0" i="0" u="none" strike="noStrike" cap="none">
                <a:solidFill>
                  <a:srgbClr val="F7AF1F"/>
                </a:solidFill>
                <a:latin typeface="Fredoka"/>
                <a:ea typeface="Fredoka"/>
                <a:cs typeface="Fredoka"/>
                <a:sym typeface="Fredoka"/>
              </a:defRPr>
            </a:lvl2pPr>
            <a:lvl3pPr marL="1371600" marR="0" lvl="2"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3pPr>
            <a:lvl4pPr marL="1828800" marR="0" lvl="3"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4pPr>
            <a:lvl5pPr marL="2286000" marR="0" lvl="4"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5pPr>
            <a:lvl6pPr marL="2743200" marR="0" lvl="5"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6pPr>
            <a:lvl7pPr marL="3200400" marR="0" lvl="6"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7pPr>
            <a:lvl8pPr marL="3657600" marR="0" lvl="7"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8pPr>
            <a:lvl9pPr marL="4114800" marR="0" lvl="8" indent="-355600" algn="l" rtl="0">
              <a:lnSpc>
                <a:spcPct val="100000"/>
              </a:lnSpc>
              <a:spcBef>
                <a:spcPts val="0"/>
              </a:spcBef>
              <a:spcAft>
                <a:spcPts val="0"/>
              </a:spcAft>
              <a:buClr>
                <a:srgbClr val="F7AF1F"/>
              </a:buClr>
              <a:buSzPts val="2000"/>
              <a:buFont typeface="Fredoka"/>
              <a:buChar char="■"/>
              <a:defRPr sz="2000" b="0" i="0" u="none" strike="noStrike" cap="none">
                <a:solidFill>
                  <a:srgbClr val="F7AF1F"/>
                </a:solidFill>
                <a:latin typeface="Fredoka"/>
                <a:ea typeface="Fredoka"/>
                <a:cs typeface="Fredoka"/>
                <a:sym typeface="Fredoka"/>
              </a:defRPr>
            </a:lvl9pPr>
          </a:lstStyle>
          <a:p>
            <a:endParaRPr/>
          </a:p>
        </p:txBody>
      </p:sp>
      <p:sp>
        <p:nvSpPr>
          <p:cNvPr id="43" name="Google Shape;43;p7"/>
          <p:cNvSpPr txBox="1"/>
          <p:nvPr/>
        </p:nvSpPr>
        <p:spPr>
          <a:xfrm>
            <a:off x="3075200" y="3991400"/>
            <a:ext cx="6070200" cy="929700"/>
          </a:xfrm>
          <a:prstGeom prst="rect">
            <a:avLst/>
          </a:prstGeom>
          <a:noFill/>
          <a:ln>
            <a:noFill/>
          </a:ln>
        </p:spPr>
        <p:txBody>
          <a:bodyPr spcFirstLastPara="1" wrap="square" lIns="91425" tIns="91425" rIns="91425" bIns="91425" anchor="t" anchorCtr="0">
            <a:spAutoFit/>
          </a:bodyPr>
          <a:lstStyle/>
          <a:p>
            <a:pPr marL="0" marR="0" lvl="0" indent="0" algn="ctr" rtl="0">
              <a:lnSpc>
                <a:spcPct val="140015"/>
              </a:lnSpc>
              <a:spcBef>
                <a:spcPts val="0"/>
              </a:spcBef>
              <a:spcAft>
                <a:spcPts val="0"/>
              </a:spcAft>
              <a:buClr>
                <a:srgbClr val="000000"/>
              </a:buClr>
              <a:buSzPts val="4841"/>
              <a:buFont typeface="Arial"/>
              <a:buNone/>
            </a:pPr>
            <a:r>
              <a:rPr lang="en-US" sz="4841" b="0" i="0" u="none" strike="noStrike" cap="none">
                <a:solidFill>
                  <a:srgbClr val="4A0D50"/>
                </a:solidFill>
                <a:latin typeface="Fredoka"/>
                <a:ea typeface="Fredoka"/>
                <a:cs typeface="Fredoka"/>
                <a:sym typeface="Fredoka"/>
              </a:rPr>
              <a:t>In the next lesson:</a:t>
            </a:r>
            <a:endParaRPr sz="2300" b="0" i="0" u="none" strike="noStrike" cap="none">
              <a:solidFill>
                <a:schemeClr val="dk1"/>
              </a:solidFill>
              <a:latin typeface="Arial"/>
              <a:ea typeface="Arial"/>
              <a:cs typeface="Arial"/>
              <a:sym typeface="Arial"/>
            </a:endParaRPr>
          </a:p>
        </p:txBody>
      </p:sp>
      <p:sp>
        <p:nvSpPr>
          <p:cNvPr id="44" name="Google Shape;44;p7"/>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F7AF1F"/>
                </a:solidFill>
                <a:latin typeface="Fredoka"/>
                <a:ea typeface="Fredoka"/>
                <a:cs typeface="Fredoka"/>
                <a:sym typeface="Fredoka"/>
              </a:defRPr>
            </a:lvl9pPr>
          </a:lstStyle>
          <a:p>
            <a:pPr marL="0" lvl="0" indent="0" algn="l" rtl="0">
              <a:spcBef>
                <a:spcPts val="0"/>
              </a:spcBef>
              <a:spcAft>
                <a:spcPts val="0"/>
              </a:spcAft>
              <a:buNone/>
            </a:pPr>
            <a:fld id="{00000000-1234-1234-1234-123412341234}" type="slidenum">
              <a:rPr lang="en-US"/>
              <a:t>‹#›</a:t>
            </a:fld>
            <a:endParaRPr/>
          </a:p>
        </p:txBody>
      </p:sp>
      <p:sp>
        <p:nvSpPr>
          <p:cNvPr id="45" name="Google Shape;45;p7"/>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lt1"/>
                </a:solidFill>
                <a:latin typeface="Fredoka"/>
                <a:ea typeface="Fredoka"/>
                <a:cs typeface="Fredoka"/>
                <a:sym typeface="Fredoka"/>
              </a:defRPr>
            </a:lvl9pPr>
          </a:lstStyle>
          <a:p>
            <a:pPr marL="0" lvl="0" indent="0" algn="l" rtl="0">
              <a:spcBef>
                <a:spcPts val="0"/>
              </a:spcBef>
              <a:spcAft>
                <a:spcPts val="0"/>
              </a:spcAft>
              <a:buNone/>
            </a:pPr>
            <a:r>
              <a:rPr lang="en-US"/>
              <a:t>Slide </a:t>
            </a:r>
            <a:fld id="{00000000-1234-1234-1234-123412341234}" type="slidenum">
              <a:rPr lang="en-US"/>
              <a:t>‹#›</a:t>
            </a:fld>
            <a:endParaRPr/>
          </a:p>
        </p:txBody>
      </p:sp>
      <p:pic>
        <p:nvPicPr>
          <p:cNvPr id="46" name="Google Shape;46;p7"/>
          <p:cNvPicPr preferRelativeResize="0"/>
          <p:nvPr/>
        </p:nvPicPr>
        <p:blipFill rotWithShape="1">
          <a:blip r:embed="rId2">
            <a:alphaModFix/>
          </a:blip>
          <a:srcRect/>
          <a:stretch/>
        </p:blipFill>
        <p:spPr>
          <a:xfrm>
            <a:off x="16286255" y="8228013"/>
            <a:ext cx="1030740" cy="113188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404B"/>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649825" y="650725"/>
            <a:ext cx="16988353" cy="8985538"/>
            <a:chOff x="0" y="0"/>
            <a:chExt cx="22651137" cy="11980717"/>
          </a:xfrm>
        </p:grpSpPr>
        <p:sp>
          <p:nvSpPr>
            <p:cNvPr id="7" name="Google Shape;7;p1"/>
            <p:cNvSpPr/>
            <p:nvPr/>
          </p:nvSpPr>
          <p:spPr>
            <a:xfrm>
              <a:off x="0" y="0"/>
              <a:ext cx="22651137" cy="11980717"/>
            </a:xfrm>
            <a:custGeom>
              <a:avLst/>
              <a:gdLst/>
              <a:ahLst/>
              <a:cxnLst/>
              <a:rect l="l" t="t" r="r" b="b"/>
              <a:pathLst>
                <a:path w="5745374" h="3038863" extrusionOk="0">
                  <a:moveTo>
                    <a:pt x="5620914" y="3038863"/>
                  </a:moveTo>
                  <a:lnTo>
                    <a:pt x="124460" y="3038863"/>
                  </a:lnTo>
                  <a:cubicBezTo>
                    <a:pt x="55880" y="3038863"/>
                    <a:pt x="0" y="2982983"/>
                    <a:pt x="0" y="2914403"/>
                  </a:cubicBezTo>
                  <a:lnTo>
                    <a:pt x="0" y="124460"/>
                  </a:lnTo>
                  <a:cubicBezTo>
                    <a:pt x="0" y="55880"/>
                    <a:pt x="55880" y="0"/>
                    <a:pt x="124460" y="0"/>
                  </a:cubicBezTo>
                  <a:lnTo>
                    <a:pt x="5620914" y="0"/>
                  </a:lnTo>
                  <a:cubicBezTo>
                    <a:pt x="5689494" y="0"/>
                    <a:pt x="5745374" y="55880"/>
                    <a:pt x="5745374" y="124460"/>
                  </a:cubicBezTo>
                  <a:lnTo>
                    <a:pt x="5745374" y="2914403"/>
                  </a:lnTo>
                  <a:cubicBezTo>
                    <a:pt x="5745374" y="2982983"/>
                    <a:pt x="5689494" y="3038863"/>
                    <a:pt x="5620914" y="3038863"/>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 name="Google Shape;8;p1"/>
            <p:cNvCxnSpPr/>
            <p:nvPr/>
          </p:nvCxnSpPr>
          <p:spPr>
            <a:xfrm>
              <a:off x="0" y="1266422"/>
              <a:ext cx="22646100" cy="0"/>
            </a:xfrm>
            <a:prstGeom prst="straightConnector1">
              <a:avLst/>
            </a:prstGeom>
            <a:noFill/>
            <a:ln w="12700" cap="rnd" cmpd="sng">
              <a:solidFill>
                <a:srgbClr val="4A0D50"/>
              </a:solidFill>
              <a:prstDash val="solid"/>
              <a:round/>
              <a:headEnd type="none" w="sm" len="sm"/>
              <a:tailEnd type="none" w="sm" len="sm"/>
            </a:ln>
          </p:spPr>
        </p:cxnSp>
      </p:grpSp>
      <p:pic>
        <p:nvPicPr>
          <p:cNvPr id="9" name="Google Shape;9;p1"/>
          <p:cNvPicPr preferRelativeResize="0"/>
          <p:nvPr/>
        </p:nvPicPr>
        <p:blipFill rotWithShape="1">
          <a:blip r:embed="rId8">
            <a:alphaModFix/>
          </a:blip>
          <a:srcRect/>
          <a:stretch/>
        </p:blipFill>
        <p:spPr>
          <a:xfrm>
            <a:off x="249550" y="6557600"/>
            <a:ext cx="4103700" cy="4103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HHcZbXsZtm0"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2ReR1YJrN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8Dd7KRpKea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learn.arcade.academy"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batecsw/OOP_class_work"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hub.com/pythonarcade/learn-arcade-work"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api.arcade.academy/en/latest/quick_index.htm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s://api.arcade.academy/en/latest/"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spcBef>
                <a:spcPts val="0"/>
              </a:spcBef>
              <a:spcAft>
                <a:spcPts val="0"/>
              </a:spcAft>
              <a:buClr>
                <a:srgbClr val="000000"/>
              </a:buClr>
              <a:buSzPts val="1800"/>
              <a:buFont typeface="Arial"/>
              <a:buNone/>
            </a:pPr>
            <a:r>
              <a:rPr lang="en-US"/>
              <a:t>Slide </a:t>
            </a:r>
            <a:fld id="{00000000-1234-1234-1234-123412341234}" type="slidenum">
              <a:rPr lang="en-US"/>
              <a:t>1</a:t>
            </a:fld>
            <a:endParaRPr/>
          </a:p>
        </p:txBody>
      </p:sp>
      <p:pic>
        <p:nvPicPr>
          <p:cNvPr id="52" name="Google Shape;52;p8"/>
          <p:cNvPicPr preferRelativeResize="0"/>
          <p:nvPr/>
        </p:nvPicPr>
        <p:blipFill>
          <a:blip r:embed="rId3">
            <a:alphaModFix/>
          </a:blip>
          <a:stretch>
            <a:fillRect/>
          </a:stretch>
        </p:blipFill>
        <p:spPr>
          <a:xfrm>
            <a:off x="6534249" y="4254775"/>
            <a:ext cx="4887075" cy="4094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1</a:t>
            </a:r>
            <a:endParaRPr sz="4800" b="1">
              <a:latin typeface="Fredoka"/>
              <a:ea typeface="Fredoka"/>
              <a:cs typeface="Fredoka"/>
              <a:sym typeface="Fredoka"/>
            </a:endParaRPr>
          </a:p>
        </p:txBody>
      </p:sp>
      <p:sp>
        <p:nvSpPr>
          <p:cNvPr id="122" name="Google Shape;122;p1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23" name="Google Shape;123;p1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10</a:t>
            </a:fld>
            <a:endParaRPr/>
          </a:p>
        </p:txBody>
      </p:sp>
      <p:sp>
        <p:nvSpPr>
          <p:cNvPr id="124" name="Google Shape;124;p17"/>
          <p:cNvSpPr txBox="1">
            <a:spLocks noGrp="1"/>
          </p:cNvSpPr>
          <p:nvPr>
            <p:ph type="title"/>
          </p:nvPr>
        </p:nvSpPr>
        <p:spPr>
          <a:xfrm>
            <a:off x="4602900" y="3428988"/>
            <a:ext cx="9082200" cy="24012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Define variables called name and age and give them the name and age of a person (you choose)</a:t>
            </a:r>
            <a:endParaRPr sz="2400" b="1"/>
          </a:p>
          <a:p>
            <a:pPr marL="457200" lvl="0" indent="-381000" algn="l" rtl="0">
              <a:lnSpc>
                <a:spcPct val="100000"/>
              </a:lnSpc>
              <a:spcBef>
                <a:spcPts val="0"/>
              </a:spcBef>
              <a:spcAft>
                <a:spcPts val="0"/>
              </a:spcAft>
              <a:buSzPts val="2400"/>
              <a:buChar char="●"/>
            </a:pPr>
            <a:r>
              <a:rPr lang="en-US" sz="2400" b="1"/>
              <a:t>Write a print command to say hello to the person named in the variable and tell them how old they are.</a:t>
            </a:r>
            <a:endParaRPr sz="2400" b="1"/>
          </a:p>
          <a:p>
            <a:pPr marL="457200" lvl="0" indent="-381000" algn="l" rtl="0">
              <a:lnSpc>
                <a:spcPct val="100000"/>
              </a:lnSpc>
              <a:spcBef>
                <a:spcPts val="0"/>
              </a:spcBef>
              <a:spcAft>
                <a:spcPts val="0"/>
              </a:spcAft>
              <a:buSzPts val="2400"/>
              <a:buChar char="●"/>
            </a:pPr>
            <a:r>
              <a:rPr lang="en-US" sz="2400" b="1" i="1"/>
              <a:t>Bonus challenge: also print their year of birth.</a:t>
            </a:r>
            <a:endParaRPr sz="2400"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30" name="Google Shape;130;p1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31" name="Google Shape;131;p1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11</a:t>
            </a:fld>
            <a:endParaRPr/>
          </a:p>
        </p:txBody>
      </p:sp>
      <p:sp>
        <p:nvSpPr>
          <p:cNvPr id="132" name="Google Shape;132;p18"/>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33" name="Google Shape;133;p18"/>
          <p:cNvSpPr txBox="1">
            <a:spLocks noGrp="1"/>
          </p:cNvSpPr>
          <p:nvPr>
            <p:ph type="title"/>
          </p:nvPr>
        </p:nvSpPr>
        <p:spPr>
          <a:xfrm>
            <a:off x="4602900" y="3352788"/>
            <a:ext cx="9082200" cy="49872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is a variable and what do we use it for?</a:t>
            </a:r>
            <a:endParaRPr sz="2400" b="1"/>
          </a:p>
          <a:p>
            <a:pPr marL="914400" lvl="1" indent="-381000" algn="l" rtl="0">
              <a:lnSpc>
                <a:spcPct val="100000"/>
              </a:lnSpc>
              <a:spcBef>
                <a:spcPts val="0"/>
              </a:spcBef>
              <a:spcAft>
                <a:spcPts val="0"/>
              </a:spcAft>
              <a:buSzPts val="2400"/>
              <a:buChar char="○"/>
            </a:pPr>
            <a:r>
              <a:rPr lang="en-US" sz="2400" b="1"/>
              <a:t>What types of data can we store in a variable?</a:t>
            </a:r>
            <a:endParaRPr sz="2400" b="1"/>
          </a:p>
          <a:p>
            <a:pPr marL="1371600" lvl="2" indent="-381000" algn="l" rtl="0">
              <a:lnSpc>
                <a:spcPct val="100000"/>
              </a:lnSpc>
              <a:spcBef>
                <a:spcPts val="0"/>
              </a:spcBef>
              <a:spcAft>
                <a:spcPts val="0"/>
              </a:spcAft>
              <a:buSzPts val="2400"/>
              <a:buChar char="■"/>
            </a:pPr>
            <a:r>
              <a:rPr lang="en-US" sz="2400" b="1"/>
              <a:t>String</a:t>
            </a:r>
            <a:endParaRPr sz="2400" b="1"/>
          </a:p>
          <a:p>
            <a:pPr marL="1371600" lvl="2" indent="-381000" algn="l" rtl="0">
              <a:lnSpc>
                <a:spcPct val="100000"/>
              </a:lnSpc>
              <a:spcBef>
                <a:spcPts val="0"/>
              </a:spcBef>
              <a:spcAft>
                <a:spcPts val="0"/>
              </a:spcAft>
              <a:buSzPts val="2400"/>
              <a:buChar char="■"/>
            </a:pPr>
            <a:r>
              <a:rPr lang="en-US" sz="2400" b="1"/>
              <a:t>Integer</a:t>
            </a:r>
            <a:endParaRPr sz="2400" b="1"/>
          </a:p>
          <a:p>
            <a:pPr marL="1371600" lvl="2" indent="-381000" algn="l" rtl="0">
              <a:lnSpc>
                <a:spcPct val="100000"/>
              </a:lnSpc>
              <a:spcBef>
                <a:spcPts val="0"/>
              </a:spcBef>
              <a:spcAft>
                <a:spcPts val="0"/>
              </a:spcAft>
              <a:buSzPts val="2400"/>
              <a:buChar char="■"/>
            </a:pPr>
            <a:r>
              <a:rPr lang="en-US" sz="2400" b="1"/>
              <a:t>Float</a:t>
            </a:r>
            <a:endParaRPr sz="2400" b="1"/>
          </a:p>
          <a:p>
            <a:pPr marL="1371600" lvl="2" indent="-381000" algn="l" rtl="0">
              <a:lnSpc>
                <a:spcPct val="100000"/>
              </a:lnSpc>
              <a:spcBef>
                <a:spcPts val="0"/>
              </a:spcBef>
              <a:spcAft>
                <a:spcPts val="0"/>
              </a:spcAft>
              <a:buSzPts val="2400"/>
              <a:buChar char="■"/>
            </a:pPr>
            <a:r>
              <a:rPr lang="en-US" sz="2400" b="1"/>
              <a:t>Boolean</a:t>
            </a:r>
            <a:endParaRPr sz="2400" b="1"/>
          </a:p>
          <a:p>
            <a:pPr marL="914400" lvl="1" indent="-381000" algn="l" rtl="0">
              <a:lnSpc>
                <a:spcPct val="100000"/>
              </a:lnSpc>
              <a:spcBef>
                <a:spcPts val="0"/>
              </a:spcBef>
              <a:spcAft>
                <a:spcPts val="0"/>
              </a:spcAft>
              <a:buSzPts val="2400"/>
              <a:buChar char="○"/>
            </a:pPr>
            <a:r>
              <a:rPr lang="en-US" sz="2400" b="1"/>
              <a:t>What different ways can we store something in a variable:</a:t>
            </a:r>
            <a:endParaRPr sz="2400" b="1"/>
          </a:p>
          <a:p>
            <a:pPr marL="1371600" lvl="2" indent="-381000" algn="l" rtl="0">
              <a:lnSpc>
                <a:spcPct val="100000"/>
              </a:lnSpc>
              <a:spcBef>
                <a:spcPts val="0"/>
              </a:spcBef>
              <a:spcAft>
                <a:spcPts val="0"/>
              </a:spcAft>
              <a:buSzPts val="2400"/>
              <a:buChar char="■"/>
            </a:pPr>
            <a:r>
              <a:rPr lang="en-US" sz="2400" b="1"/>
              <a:t>Directly assign it: e.g. age = 12</a:t>
            </a:r>
            <a:endParaRPr sz="2400" b="1"/>
          </a:p>
          <a:p>
            <a:pPr marL="1371600" lvl="2" indent="-381000" algn="l" rtl="0">
              <a:lnSpc>
                <a:spcPct val="100000"/>
              </a:lnSpc>
              <a:spcBef>
                <a:spcPts val="0"/>
              </a:spcBef>
              <a:spcAft>
                <a:spcPts val="0"/>
              </a:spcAft>
              <a:buSzPts val="2400"/>
              <a:buChar char="■"/>
            </a:pPr>
            <a:r>
              <a:rPr lang="en-US" sz="2400" b="1"/>
              <a:t>Store an input: e.g. age = input(“what is your age?”)</a:t>
            </a:r>
            <a:endParaRPr sz="2400" b="1"/>
          </a:p>
          <a:p>
            <a:pPr marL="1371600" lvl="2" indent="-381000" algn="l" rtl="0">
              <a:lnSpc>
                <a:spcPct val="100000"/>
              </a:lnSpc>
              <a:spcBef>
                <a:spcPts val="0"/>
              </a:spcBef>
              <a:spcAft>
                <a:spcPts val="0"/>
              </a:spcAft>
              <a:buSzPts val="2400"/>
              <a:buChar char="■"/>
            </a:pPr>
            <a:r>
              <a:rPr lang="en-US" sz="2400" b="1"/>
              <a:t>Store a return value from a function: e.g. age = get_age()</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2</a:t>
            </a:r>
            <a:endParaRPr sz="4800" b="1">
              <a:latin typeface="Fredoka"/>
              <a:ea typeface="Fredoka"/>
              <a:cs typeface="Fredoka"/>
              <a:sym typeface="Fredoka"/>
            </a:endParaRPr>
          </a:p>
        </p:txBody>
      </p:sp>
      <p:sp>
        <p:nvSpPr>
          <p:cNvPr id="139" name="Google Shape;139;p19"/>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40" name="Google Shape;140;p1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12</a:t>
            </a:fld>
            <a:endParaRPr/>
          </a:p>
        </p:txBody>
      </p:sp>
      <p:sp>
        <p:nvSpPr>
          <p:cNvPr id="141" name="Google Shape;141;p19"/>
          <p:cNvSpPr txBox="1">
            <a:spLocks noGrp="1"/>
          </p:cNvSpPr>
          <p:nvPr>
            <p:ph type="title"/>
          </p:nvPr>
        </p:nvSpPr>
        <p:spPr>
          <a:xfrm>
            <a:off x="4602900" y="3428988"/>
            <a:ext cx="9082200" cy="2770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Ask the user their name and their country of birth using the input function and store the answers in variables</a:t>
            </a:r>
            <a:endParaRPr sz="2400" b="1"/>
          </a:p>
          <a:p>
            <a:pPr marL="457200" lvl="0" indent="-381000" algn="l" rtl="0">
              <a:lnSpc>
                <a:spcPct val="100000"/>
              </a:lnSpc>
              <a:spcBef>
                <a:spcPts val="0"/>
              </a:spcBef>
              <a:spcAft>
                <a:spcPts val="0"/>
              </a:spcAft>
              <a:buSzPts val="2400"/>
              <a:buChar char="●"/>
            </a:pPr>
            <a:r>
              <a:rPr lang="en-US" sz="2400" b="1"/>
              <a:t>Write a print command to introduce the person named in the variable and say where they were born.</a:t>
            </a:r>
            <a:endParaRPr sz="2400" b="1"/>
          </a:p>
          <a:p>
            <a:pPr marL="457200" lvl="0" indent="-381000" algn="l" rtl="0">
              <a:lnSpc>
                <a:spcPct val="100000"/>
              </a:lnSpc>
              <a:spcBef>
                <a:spcPts val="0"/>
              </a:spcBef>
              <a:spcAft>
                <a:spcPts val="0"/>
              </a:spcAft>
              <a:buSzPts val="2400"/>
              <a:buChar char="●"/>
            </a:pPr>
            <a:r>
              <a:rPr lang="en-US" sz="2400" b="1" i="1"/>
              <a:t>Bonus challenge: also ask their date of birth and display that in the print function.</a:t>
            </a:r>
            <a:endParaRPr sz="2400" b="1"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47" name="Google Shape;147;p20"/>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48" name="Google Shape;148;p2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13</a:t>
            </a:fld>
            <a:endParaRPr/>
          </a:p>
        </p:txBody>
      </p:sp>
      <p:sp>
        <p:nvSpPr>
          <p:cNvPr id="149" name="Google Shape;149;p20"/>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0" name="Google Shape;150;p20"/>
          <p:cNvSpPr txBox="1">
            <a:spLocks noGrp="1"/>
          </p:cNvSpPr>
          <p:nvPr>
            <p:ph type="title"/>
          </p:nvPr>
        </p:nvSpPr>
        <p:spPr>
          <a:xfrm>
            <a:off x="4293275" y="3573438"/>
            <a:ext cx="9082200" cy="3140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is a loop and what types are there?</a:t>
            </a:r>
            <a:endParaRPr sz="2400" b="1"/>
          </a:p>
          <a:p>
            <a:pPr marL="914400" lvl="1" indent="-381000" algn="l" rtl="0">
              <a:lnSpc>
                <a:spcPct val="100000"/>
              </a:lnSpc>
              <a:spcBef>
                <a:spcPts val="0"/>
              </a:spcBef>
              <a:spcAft>
                <a:spcPts val="0"/>
              </a:spcAft>
              <a:buSzPts val="2400"/>
              <a:buChar char="○"/>
            </a:pPr>
            <a:r>
              <a:rPr lang="en-US" sz="2400" b="1"/>
              <a:t>For loops:</a:t>
            </a:r>
            <a:endParaRPr sz="2400" b="1"/>
          </a:p>
          <a:p>
            <a:pPr marL="1371600" lvl="2" indent="-381000" algn="l" rtl="0">
              <a:lnSpc>
                <a:spcPct val="100000"/>
              </a:lnSpc>
              <a:spcBef>
                <a:spcPts val="0"/>
              </a:spcBef>
              <a:spcAft>
                <a:spcPts val="0"/>
              </a:spcAft>
              <a:buSzPts val="2400"/>
              <a:buChar char="■"/>
            </a:pPr>
            <a:r>
              <a:rPr lang="en-US" sz="2400" b="1"/>
              <a:t>with index variable e.g. for i in range(10):</a:t>
            </a:r>
            <a:endParaRPr sz="2400" b="1"/>
          </a:p>
          <a:p>
            <a:pPr marL="1371600" lvl="2" indent="-381000" algn="l" rtl="0">
              <a:lnSpc>
                <a:spcPct val="100000"/>
              </a:lnSpc>
              <a:spcBef>
                <a:spcPts val="0"/>
              </a:spcBef>
              <a:spcAft>
                <a:spcPts val="0"/>
              </a:spcAft>
              <a:buSzPts val="2400"/>
              <a:buChar char="■"/>
            </a:pPr>
            <a:r>
              <a:rPr lang="en-US" sz="2400" b="1"/>
              <a:t>looping through a list e.g. for animal in zoo:</a:t>
            </a:r>
            <a:endParaRPr sz="2400" b="1"/>
          </a:p>
          <a:p>
            <a:pPr marL="914400" lvl="1" indent="-381000" algn="l" rtl="0">
              <a:lnSpc>
                <a:spcPct val="100000"/>
              </a:lnSpc>
              <a:spcBef>
                <a:spcPts val="0"/>
              </a:spcBef>
              <a:spcAft>
                <a:spcPts val="0"/>
              </a:spcAft>
              <a:buSzPts val="2400"/>
              <a:buChar char="○"/>
            </a:pPr>
            <a:r>
              <a:rPr lang="en-US" sz="2400" b="1"/>
              <a:t>While loops:</a:t>
            </a:r>
            <a:endParaRPr sz="2400" b="1"/>
          </a:p>
          <a:p>
            <a:pPr marL="1371600" lvl="2" indent="-381000" algn="l" rtl="0">
              <a:lnSpc>
                <a:spcPct val="100000"/>
              </a:lnSpc>
              <a:spcBef>
                <a:spcPts val="0"/>
              </a:spcBef>
              <a:spcAft>
                <a:spcPts val="0"/>
              </a:spcAft>
              <a:buSzPts val="2400"/>
              <a:buChar char="■"/>
            </a:pPr>
            <a:r>
              <a:rPr lang="en-US" sz="2400" b="1"/>
              <a:t>e.g. while timer &lt; 50:</a:t>
            </a:r>
            <a:endParaRPr sz="2400" b="1"/>
          </a:p>
          <a:p>
            <a:pPr marL="457200" lvl="0" indent="-381000" algn="l" rtl="0">
              <a:lnSpc>
                <a:spcPct val="100000"/>
              </a:lnSpc>
              <a:spcBef>
                <a:spcPts val="0"/>
              </a:spcBef>
              <a:spcAft>
                <a:spcPts val="0"/>
              </a:spcAft>
              <a:buSzPts val="2400"/>
              <a:buChar char="●"/>
            </a:pPr>
            <a:r>
              <a:rPr lang="en-US" sz="2400" b="1"/>
              <a:t>What is a list variable and how do we write it?</a:t>
            </a:r>
            <a:endParaRPr sz="2400" b="1"/>
          </a:p>
          <a:p>
            <a:pPr marL="914400" lvl="1" indent="-381000" algn="l" rtl="0">
              <a:lnSpc>
                <a:spcPct val="100000"/>
              </a:lnSpc>
              <a:spcBef>
                <a:spcPts val="0"/>
              </a:spcBef>
              <a:spcAft>
                <a:spcPts val="0"/>
              </a:spcAft>
              <a:buSzPts val="2400"/>
              <a:buChar char="○"/>
            </a:pPr>
            <a:r>
              <a:rPr lang="en-US" sz="2400" b="1"/>
              <a:t>e.g. zoo = [“tiger”, “lion”, “elephant”, “penguin”]</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3</a:t>
            </a:r>
            <a:endParaRPr sz="4800" b="1">
              <a:latin typeface="Fredoka"/>
              <a:ea typeface="Fredoka"/>
              <a:cs typeface="Fredoka"/>
              <a:sym typeface="Fredoka"/>
            </a:endParaRPr>
          </a:p>
        </p:txBody>
      </p:sp>
      <p:sp>
        <p:nvSpPr>
          <p:cNvPr id="156" name="Google Shape;156;p21"/>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57" name="Google Shape;157;p2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14</a:t>
            </a:fld>
            <a:endParaRPr/>
          </a:p>
        </p:txBody>
      </p:sp>
      <p:sp>
        <p:nvSpPr>
          <p:cNvPr id="158" name="Google Shape;158;p21"/>
          <p:cNvSpPr txBox="1">
            <a:spLocks noGrp="1"/>
          </p:cNvSpPr>
          <p:nvPr>
            <p:ph type="title"/>
          </p:nvPr>
        </p:nvSpPr>
        <p:spPr>
          <a:xfrm>
            <a:off x="4602900" y="3428988"/>
            <a:ext cx="9082200" cy="2770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Write a for loop to print the 2x table</a:t>
            </a:r>
            <a:endParaRPr sz="2400" b="1"/>
          </a:p>
          <a:p>
            <a:pPr marL="914400" lvl="1" indent="-381000" algn="l" rtl="0">
              <a:lnSpc>
                <a:spcPct val="100000"/>
              </a:lnSpc>
              <a:spcBef>
                <a:spcPts val="0"/>
              </a:spcBef>
              <a:spcAft>
                <a:spcPts val="0"/>
              </a:spcAft>
              <a:buSzPts val="2400"/>
              <a:buChar char="○"/>
            </a:pPr>
            <a:r>
              <a:rPr lang="en-US" sz="2400" b="1"/>
              <a:t>the print line should say something like 1 x 2  = 2</a:t>
            </a:r>
            <a:endParaRPr sz="2400" b="1"/>
          </a:p>
          <a:p>
            <a:pPr marL="914400" lvl="1" indent="-381000" algn="l" rtl="0">
              <a:lnSpc>
                <a:spcPct val="100000"/>
              </a:lnSpc>
              <a:spcBef>
                <a:spcPts val="0"/>
              </a:spcBef>
              <a:spcAft>
                <a:spcPts val="0"/>
              </a:spcAft>
              <a:buSzPts val="2400"/>
              <a:buChar char="○"/>
            </a:pPr>
            <a:r>
              <a:rPr lang="en-US" sz="2400" b="1"/>
              <a:t>go up to 10 x 2 = 20</a:t>
            </a:r>
            <a:endParaRPr sz="2400" b="1"/>
          </a:p>
          <a:p>
            <a:pPr marL="914400" lvl="1" indent="-381000" algn="l" rtl="0">
              <a:lnSpc>
                <a:spcPct val="100000"/>
              </a:lnSpc>
              <a:spcBef>
                <a:spcPts val="0"/>
              </a:spcBef>
              <a:spcAft>
                <a:spcPts val="0"/>
              </a:spcAft>
              <a:buSzPts val="2400"/>
              <a:buChar char="○"/>
            </a:pPr>
            <a:r>
              <a:rPr lang="en-US" sz="2400" b="1"/>
              <a:t>each answer is calculated!</a:t>
            </a:r>
            <a:endParaRPr sz="2400" b="1"/>
          </a:p>
          <a:p>
            <a:pPr marL="457200" lvl="0" indent="-381000" algn="l" rtl="0">
              <a:lnSpc>
                <a:spcPct val="100000"/>
              </a:lnSpc>
              <a:spcBef>
                <a:spcPts val="0"/>
              </a:spcBef>
              <a:spcAft>
                <a:spcPts val="0"/>
              </a:spcAft>
              <a:buSzPts val="2400"/>
              <a:buChar char="●"/>
            </a:pPr>
            <a:r>
              <a:rPr lang="en-US" sz="2400" b="1" i="1"/>
              <a:t>Bonus challenge: create a list variable with each person’s name in class. Use a for loop to print each name in turn.</a:t>
            </a:r>
            <a:endParaRPr sz="2400" b="1" i="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64" name="Google Shape;164;p22"/>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65" name="Google Shape;165;p2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15</a:t>
            </a:fld>
            <a:endParaRPr/>
          </a:p>
        </p:txBody>
      </p:sp>
      <p:sp>
        <p:nvSpPr>
          <p:cNvPr id="166" name="Google Shape;166;p22"/>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67" name="Google Shape;167;p22"/>
          <p:cNvSpPr txBox="1">
            <a:spLocks noGrp="1"/>
          </p:cNvSpPr>
          <p:nvPr>
            <p:ph type="title"/>
          </p:nvPr>
        </p:nvSpPr>
        <p:spPr>
          <a:xfrm>
            <a:off x="4602900" y="3352788"/>
            <a:ext cx="9082200" cy="35094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do we mean by a conditional statement?</a:t>
            </a:r>
            <a:endParaRPr sz="2400" b="1"/>
          </a:p>
          <a:p>
            <a:pPr marL="457200" lvl="0" indent="-381000" algn="l" rtl="0">
              <a:lnSpc>
                <a:spcPct val="100000"/>
              </a:lnSpc>
              <a:spcBef>
                <a:spcPts val="0"/>
              </a:spcBef>
              <a:spcAft>
                <a:spcPts val="0"/>
              </a:spcAft>
              <a:buSzPts val="2400"/>
              <a:buChar char="●"/>
            </a:pPr>
            <a:r>
              <a:rPr lang="en-US" sz="2400" b="1"/>
              <a:t>How do we write it?</a:t>
            </a:r>
            <a:endParaRPr sz="2400" b="1"/>
          </a:p>
          <a:p>
            <a:pPr marL="914400" lvl="1" indent="-381000" algn="l" rtl="0">
              <a:lnSpc>
                <a:spcPct val="100000"/>
              </a:lnSpc>
              <a:spcBef>
                <a:spcPts val="0"/>
              </a:spcBef>
              <a:spcAft>
                <a:spcPts val="0"/>
              </a:spcAft>
              <a:buSzPts val="2400"/>
              <a:buChar char="○"/>
            </a:pPr>
            <a:r>
              <a:rPr lang="en-US" sz="2400" b="1"/>
              <a:t>e.g. if light &gt; 800:</a:t>
            </a:r>
            <a:endParaRPr sz="2400" b="1"/>
          </a:p>
          <a:p>
            <a:pPr marL="914400" lvl="0" indent="0" algn="l" rtl="0">
              <a:lnSpc>
                <a:spcPct val="100000"/>
              </a:lnSpc>
              <a:spcBef>
                <a:spcPts val="0"/>
              </a:spcBef>
              <a:spcAft>
                <a:spcPts val="0"/>
              </a:spcAft>
              <a:buNone/>
            </a:pPr>
            <a:r>
              <a:rPr lang="en-US" sz="2400" b="1">
                <a:latin typeface="Arial"/>
                <a:ea typeface="Arial"/>
                <a:cs typeface="Arial"/>
                <a:sym typeface="Arial"/>
              </a:rPr>
              <a:t>	turn_streetlights_on()</a:t>
            </a:r>
            <a:endParaRPr sz="2400" b="1">
              <a:latin typeface="Arial"/>
              <a:ea typeface="Arial"/>
              <a:cs typeface="Arial"/>
              <a:sym typeface="Arial"/>
            </a:endParaRPr>
          </a:p>
          <a:p>
            <a:pPr marL="457200" lvl="0" indent="-381000" algn="l" rtl="0">
              <a:lnSpc>
                <a:spcPct val="100000"/>
              </a:lnSpc>
              <a:spcBef>
                <a:spcPts val="0"/>
              </a:spcBef>
              <a:spcAft>
                <a:spcPts val="0"/>
              </a:spcAft>
              <a:buSzPts val="2400"/>
              <a:buFont typeface="Arial"/>
              <a:buChar char="●"/>
            </a:pPr>
            <a:r>
              <a:rPr lang="en-US" sz="2400" b="1">
                <a:latin typeface="Arial"/>
                <a:ea typeface="Arial"/>
                <a:cs typeface="Arial"/>
                <a:sym typeface="Arial"/>
              </a:rPr>
              <a:t>If two alternatives: use else</a:t>
            </a:r>
            <a:endParaRPr sz="2400" b="1">
              <a:latin typeface="Arial"/>
              <a:ea typeface="Arial"/>
              <a:cs typeface="Arial"/>
              <a:sym typeface="Arial"/>
            </a:endParaRPr>
          </a:p>
          <a:p>
            <a:pPr marL="457200" lvl="0" indent="-381000" algn="l" rtl="0">
              <a:lnSpc>
                <a:spcPct val="100000"/>
              </a:lnSpc>
              <a:spcBef>
                <a:spcPts val="0"/>
              </a:spcBef>
              <a:spcAft>
                <a:spcPts val="0"/>
              </a:spcAft>
              <a:buSzPts val="2400"/>
              <a:buFont typeface="Arial"/>
              <a:buChar char="●"/>
            </a:pPr>
            <a:r>
              <a:rPr lang="en-US" sz="2400" b="1">
                <a:latin typeface="Arial"/>
                <a:ea typeface="Arial"/>
                <a:cs typeface="Arial"/>
                <a:sym typeface="Arial"/>
              </a:rPr>
              <a:t>If three or more: use elif for the middle ones</a:t>
            </a:r>
            <a:endParaRPr sz="2400" b="1">
              <a:latin typeface="Arial"/>
              <a:ea typeface="Arial"/>
              <a:cs typeface="Arial"/>
              <a:sym typeface="Arial"/>
            </a:endParaRPr>
          </a:p>
          <a:p>
            <a:pPr marL="457200" lvl="0" indent="-381000" algn="l" rtl="0">
              <a:lnSpc>
                <a:spcPct val="100000"/>
              </a:lnSpc>
              <a:spcBef>
                <a:spcPts val="0"/>
              </a:spcBef>
              <a:spcAft>
                <a:spcPts val="0"/>
              </a:spcAft>
              <a:buSzPts val="2400"/>
              <a:buFont typeface="Arial"/>
              <a:buChar char="●"/>
            </a:pPr>
            <a:r>
              <a:rPr lang="en-US" sz="2400" b="1">
                <a:latin typeface="Arial"/>
                <a:ea typeface="Arial"/>
                <a:cs typeface="Arial"/>
                <a:sym typeface="Arial"/>
              </a:rPr>
              <a:t>Use comparison operators to write the condition e.g. ==, !=, &gt;, &lt;, &gt;=, &lt;=</a:t>
            </a:r>
            <a:endParaRPr sz="2400" b="1">
              <a:latin typeface="Arial"/>
              <a:ea typeface="Arial"/>
              <a:cs typeface="Arial"/>
              <a:sym typeface="Arial"/>
            </a:endParaRPr>
          </a:p>
          <a:p>
            <a:pPr marL="457200" lvl="0" indent="-381000" algn="l" rtl="0">
              <a:lnSpc>
                <a:spcPct val="100000"/>
              </a:lnSpc>
              <a:spcBef>
                <a:spcPts val="0"/>
              </a:spcBef>
              <a:spcAft>
                <a:spcPts val="0"/>
              </a:spcAft>
              <a:buSzPts val="2400"/>
              <a:buFont typeface="Arial"/>
              <a:buChar char="●"/>
            </a:pPr>
            <a:r>
              <a:rPr lang="en-US" sz="2400" b="1">
                <a:latin typeface="Arial"/>
                <a:ea typeface="Arial"/>
                <a:cs typeface="Arial"/>
                <a:sym typeface="Arial"/>
              </a:rPr>
              <a:t>Combine or alter comparisons with and, or and not</a:t>
            </a:r>
            <a:endParaRPr sz="2400"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4</a:t>
            </a:r>
            <a:endParaRPr sz="4800" b="1">
              <a:latin typeface="Fredoka"/>
              <a:ea typeface="Fredoka"/>
              <a:cs typeface="Fredoka"/>
              <a:sym typeface="Fredoka"/>
            </a:endParaRPr>
          </a:p>
        </p:txBody>
      </p:sp>
      <p:sp>
        <p:nvSpPr>
          <p:cNvPr id="173" name="Google Shape;173;p23"/>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74" name="Google Shape;174;p2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16</a:t>
            </a:fld>
            <a:endParaRPr/>
          </a:p>
        </p:txBody>
      </p:sp>
      <p:sp>
        <p:nvSpPr>
          <p:cNvPr id="175" name="Google Shape;175;p23"/>
          <p:cNvSpPr txBox="1">
            <a:spLocks noGrp="1"/>
          </p:cNvSpPr>
          <p:nvPr>
            <p:ph type="title"/>
          </p:nvPr>
        </p:nvSpPr>
        <p:spPr>
          <a:xfrm>
            <a:off x="4602900" y="3428988"/>
            <a:ext cx="9082200" cy="35094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A theme park has a minimum height of 140cm for the adult rides and 110cm for the junior rides</a:t>
            </a:r>
            <a:endParaRPr sz="2400" b="1"/>
          </a:p>
          <a:p>
            <a:pPr marL="457200" lvl="0" indent="-381000" algn="l" rtl="0">
              <a:lnSpc>
                <a:spcPct val="100000"/>
              </a:lnSpc>
              <a:spcBef>
                <a:spcPts val="0"/>
              </a:spcBef>
              <a:spcAft>
                <a:spcPts val="0"/>
              </a:spcAft>
              <a:buSzPts val="2400"/>
              <a:buChar char="●"/>
            </a:pPr>
            <a:r>
              <a:rPr lang="en-US" sz="2400" b="1"/>
              <a:t>Ask the user for their height</a:t>
            </a:r>
            <a:endParaRPr sz="2400" b="1"/>
          </a:p>
          <a:p>
            <a:pPr marL="457200" lvl="0" indent="-381000" algn="l" rtl="0">
              <a:lnSpc>
                <a:spcPct val="100000"/>
              </a:lnSpc>
              <a:spcBef>
                <a:spcPts val="0"/>
              </a:spcBef>
              <a:spcAft>
                <a:spcPts val="0"/>
              </a:spcAft>
              <a:buSzPts val="2400"/>
              <a:buChar char="●"/>
            </a:pPr>
            <a:r>
              <a:rPr lang="en-US" sz="2400" b="1"/>
              <a:t>Use conditionals to tell them if they are allowed on all rides, only the junior rides or not on any rides</a:t>
            </a:r>
            <a:endParaRPr sz="2400" b="1"/>
          </a:p>
          <a:p>
            <a:pPr marL="457200" lvl="0" indent="-381000" algn="l" rtl="0">
              <a:lnSpc>
                <a:spcPct val="100000"/>
              </a:lnSpc>
              <a:spcBef>
                <a:spcPts val="0"/>
              </a:spcBef>
              <a:spcAft>
                <a:spcPts val="0"/>
              </a:spcAft>
              <a:buSzPts val="2400"/>
              <a:buChar char="●"/>
            </a:pPr>
            <a:r>
              <a:rPr lang="en-US" sz="2400" b="1" i="1"/>
              <a:t>Bonus challenge: there is also a minimum age of 11 for the adult rides. Ask the user their age and add this condition to the if statements</a:t>
            </a:r>
            <a:endParaRPr sz="2400" b="1"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181" name="Google Shape;181;p2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17</a:t>
            </a:fld>
            <a:endParaRPr/>
          </a:p>
        </p:txBody>
      </p:sp>
      <p:pic>
        <p:nvPicPr>
          <p:cNvPr id="182" name="Google Shape;182;p24"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88" name="Google Shape;188;p25"/>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89" name="Google Shape;189;p2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18</a:t>
            </a:fld>
            <a:endParaRPr/>
          </a:p>
        </p:txBody>
      </p:sp>
      <p:sp>
        <p:nvSpPr>
          <p:cNvPr id="190" name="Google Shape;190;p25"/>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1" name="Google Shape;191;p25"/>
          <p:cNvSpPr txBox="1">
            <a:spLocks noGrp="1"/>
          </p:cNvSpPr>
          <p:nvPr>
            <p:ph type="title"/>
          </p:nvPr>
        </p:nvSpPr>
        <p:spPr>
          <a:xfrm>
            <a:off x="4602900" y="3352788"/>
            <a:ext cx="9082200" cy="2031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is a module and why do we use them?</a:t>
            </a:r>
            <a:endParaRPr sz="2400" b="1"/>
          </a:p>
          <a:p>
            <a:pPr marL="457200" lvl="0" indent="-381000" algn="l" rtl="0">
              <a:lnSpc>
                <a:spcPct val="100000"/>
              </a:lnSpc>
              <a:spcBef>
                <a:spcPts val="0"/>
              </a:spcBef>
              <a:spcAft>
                <a:spcPts val="0"/>
              </a:spcAft>
              <a:buSzPts val="2400"/>
              <a:buChar char="●"/>
            </a:pPr>
            <a:r>
              <a:rPr lang="en-US" sz="2400" b="1"/>
              <a:t>How do we use a module in our programs?</a:t>
            </a:r>
            <a:endParaRPr sz="2400" b="1"/>
          </a:p>
          <a:p>
            <a:pPr marL="914400" lvl="1" indent="-381000" algn="l" rtl="0">
              <a:lnSpc>
                <a:spcPct val="100000"/>
              </a:lnSpc>
              <a:spcBef>
                <a:spcPts val="0"/>
              </a:spcBef>
              <a:spcAft>
                <a:spcPts val="0"/>
              </a:spcAft>
              <a:buSzPts val="2400"/>
              <a:buChar char="○"/>
            </a:pPr>
            <a:r>
              <a:rPr lang="en-US" sz="2400" b="1"/>
              <a:t>e.g. from random import randint</a:t>
            </a:r>
            <a:endParaRPr sz="2400" b="1"/>
          </a:p>
          <a:p>
            <a:pPr marL="914400" lvl="1" indent="-381000" algn="l" rtl="0">
              <a:lnSpc>
                <a:spcPct val="100000"/>
              </a:lnSpc>
              <a:spcBef>
                <a:spcPts val="0"/>
              </a:spcBef>
              <a:spcAft>
                <a:spcPts val="0"/>
              </a:spcAft>
              <a:buSzPts val="2400"/>
              <a:buChar char="○"/>
            </a:pPr>
            <a:r>
              <a:rPr lang="en-US" sz="2400" b="1"/>
              <a:t>but first make sure the module has been downloaded in your code editor/IDE!</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5</a:t>
            </a:r>
            <a:endParaRPr sz="4800" b="1">
              <a:latin typeface="Fredoka"/>
              <a:ea typeface="Fredoka"/>
              <a:cs typeface="Fredoka"/>
              <a:sym typeface="Fredoka"/>
            </a:endParaRPr>
          </a:p>
        </p:txBody>
      </p:sp>
      <p:sp>
        <p:nvSpPr>
          <p:cNvPr id="197" name="Google Shape;197;p26"/>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98" name="Google Shape;198;p2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19</a:t>
            </a:fld>
            <a:endParaRPr/>
          </a:p>
        </p:txBody>
      </p:sp>
      <p:sp>
        <p:nvSpPr>
          <p:cNvPr id="199" name="Google Shape;199;p26"/>
          <p:cNvSpPr txBox="1">
            <a:spLocks noGrp="1"/>
          </p:cNvSpPr>
          <p:nvPr>
            <p:ph type="title"/>
          </p:nvPr>
        </p:nvSpPr>
        <p:spPr>
          <a:xfrm>
            <a:off x="4602900" y="3428988"/>
            <a:ext cx="9082200" cy="16623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import the randint function from the random module</a:t>
            </a:r>
            <a:endParaRPr sz="2400" b="1"/>
          </a:p>
          <a:p>
            <a:pPr marL="914400" lvl="1" indent="-381000" algn="l" rtl="0">
              <a:lnSpc>
                <a:spcPct val="100000"/>
              </a:lnSpc>
              <a:spcBef>
                <a:spcPts val="0"/>
              </a:spcBef>
              <a:spcAft>
                <a:spcPts val="0"/>
              </a:spcAft>
              <a:buSzPts val="2400"/>
              <a:buChar char="○"/>
            </a:pPr>
            <a:r>
              <a:rPr lang="en-US" sz="2400" b="1"/>
              <a:t>random is already built-in to Mu!</a:t>
            </a:r>
            <a:endParaRPr sz="2400" b="1"/>
          </a:p>
          <a:p>
            <a:pPr marL="457200" lvl="0" indent="-381000" algn="l" rtl="0">
              <a:lnSpc>
                <a:spcPct val="100000"/>
              </a:lnSpc>
              <a:spcBef>
                <a:spcPts val="0"/>
              </a:spcBef>
              <a:spcAft>
                <a:spcPts val="0"/>
              </a:spcAft>
              <a:buSzPts val="2400"/>
              <a:buChar char="●"/>
            </a:pPr>
            <a:r>
              <a:rPr lang="en-US" sz="2400" b="1"/>
              <a:t>using a for loop print 5 random integers between 1 and 100</a:t>
            </a:r>
            <a:endParaRPr sz="24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spcBef>
                <a:spcPts val="0"/>
              </a:spcBef>
              <a:spcAft>
                <a:spcPts val="0"/>
              </a:spcAft>
              <a:buClr>
                <a:srgbClr val="000000"/>
              </a:buClr>
              <a:buSzPts val="1800"/>
              <a:buFont typeface="Arial"/>
              <a:buNone/>
            </a:pPr>
            <a:r>
              <a:rPr lang="en-US"/>
              <a:t>Slide </a:t>
            </a:r>
            <a:fld id="{00000000-1234-1234-1234-123412341234}" type="slidenum">
              <a:rPr lang="en-US"/>
              <a:t>2</a:t>
            </a:fld>
            <a:endParaRPr/>
          </a:p>
        </p:txBody>
      </p:sp>
      <p:sp>
        <p:nvSpPr>
          <p:cNvPr id="58" name="Google Shape;58;p9"/>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205" name="Google Shape;205;p2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06" name="Google Shape;206;p2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20</a:t>
            </a:fld>
            <a:endParaRPr/>
          </a:p>
        </p:txBody>
      </p:sp>
      <p:sp>
        <p:nvSpPr>
          <p:cNvPr id="207" name="Google Shape;207;p27"/>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8" name="Google Shape;208;p27"/>
          <p:cNvSpPr txBox="1">
            <a:spLocks noGrp="1"/>
          </p:cNvSpPr>
          <p:nvPr>
            <p:ph type="title"/>
          </p:nvPr>
        </p:nvSpPr>
        <p:spPr>
          <a:xfrm>
            <a:off x="4602900" y="3197388"/>
            <a:ext cx="9082200" cy="24012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is a function?</a:t>
            </a:r>
            <a:endParaRPr sz="2400" b="1"/>
          </a:p>
          <a:p>
            <a:pPr marL="457200" lvl="0" indent="-381000" algn="l" rtl="0">
              <a:lnSpc>
                <a:spcPct val="100000"/>
              </a:lnSpc>
              <a:spcBef>
                <a:spcPts val="0"/>
              </a:spcBef>
              <a:spcAft>
                <a:spcPts val="0"/>
              </a:spcAft>
              <a:buSzPts val="2400"/>
              <a:buChar char="●"/>
            </a:pPr>
            <a:r>
              <a:rPr lang="en-US" sz="2400" b="1"/>
              <a:t>How do we use a function?</a:t>
            </a:r>
            <a:endParaRPr sz="2400" b="1"/>
          </a:p>
          <a:p>
            <a:pPr marL="914400" lvl="1" indent="-381000" algn="l" rtl="0">
              <a:lnSpc>
                <a:spcPct val="100000"/>
              </a:lnSpc>
              <a:spcBef>
                <a:spcPts val="0"/>
              </a:spcBef>
              <a:spcAft>
                <a:spcPts val="0"/>
              </a:spcAft>
              <a:buSzPts val="2400"/>
              <a:buChar char="○"/>
            </a:pPr>
            <a:r>
              <a:rPr lang="en-US" sz="2400" b="1"/>
              <a:t>call a function</a:t>
            </a:r>
            <a:endParaRPr sz="2400" b="1"/>
          </a:p>
          <a:p>
            <a:pPr marL="457200" lvl="0" indent="-381000" algn="l" rtl="0">
              <a:lnSpc>
                <a:spcPct val="100000"/>
              </a:lnSpc>
              <a:spcBef>
                <a:spcPts val="0"/>
              </a:spcBef>
              <a:spcAft>
                <a:spcPts val="0"/>
              </a:spcAft>
              <a:buSzPts val="2400"/>
              <a:buChar char="●"/>
            </a:pPr>
            <a:r>
              <a:rPr lang="en-US" sz="2400" b="1"/>
              <a:t>How do we define a function?</a:t>
            </a:r>
            <a:endParaRPr sz="2400" b="1"/>
          </a:p>
          <a:p>
            <a:pPr marL="457200" lvl="0" indent="-381000" algn="l" rtl="0">
              <a:lnSpc>
                <a:spcPct val="100000"/>
              </a:lnSpc>
              <a:spcBef>
                <a:spcPts val="0"/>
              </a:spcBef>
              <a:spcAft>
                <a:spcPts val="0"/>
              </a:spcAft>
              <a:buSzPts val="2400"/>
              <a:buChar char="●"/>
            </a:pPr>
            <a:r>
              <a:rPr lang="en-US" sz="2400" b="1"/>
              <a:t>What is an argument?</a:t>
            </a:r>
            <a:endParaRPr sz="2400" b="1"/>
          </a:p>
          <a:p>
            <a:pPr marL="457200" lvl="0" indent="-381000" algn="l" rtl="0">
              <a:lnSpc>
                <a:spcPct val="100000"/>
              </a:lnSpc>
              <a:spcBef>
                <a:spcPts val="0"/>
              </a:spcBef>
              <a:spcAft>
                <a:spcPts val="0"/>
              </a:spcAft>
              <a:buSzPts val="2400"/>
              <a:buChar char="●"/>
            </a:pPr>
            <a:r>
              <a:rPr lang="en-US" sz="2400" b="1"/>
              <a:t>What is a return value?</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Time for think of some everyday functions!</a:t>
            </a:r>
            <a:endParaRPr sz="4800" b="1">
              <a:latin typeface="Fredoka"/>
              <a:ea typeface="Fredoka"/>
              <a:cs typeface="Fredoka"/>
              <a:sym typeface="Fredoka"/>
            </a:endParaRPr>
          </a:p>
        </p:txBody>
      </p:sp>
      <p:sp>
        <p:nvSpPr>
          <p:cNvPr id="214" name="Google Shape;214;p2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15" name="Google Shape;215;p2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21</a:t>
            </a:fld>
            <a:endParaRPr/>
          </a:p>
        </p:txBody>
      </p:sp>
      <p:sp>
        <p:nvSpPr>
          <p:cNvPr id="216" name="Google Shape;216;p28"/>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9"/>
          <p:cNvSpPr txBox="1">
            <a:spLocks noGrp="1"/>
          </p:cNvSpPr>
          <p:nvPr>
            <p:ph type="title"/>
          </p:nvPr>
        </p:nvSpPr>
        <p:spPr>
          <a:xfrm>
            <a:off x="4862950" y="18333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Coding challenge 6</a:t>
            </a:r>
            <a:endParaRPr sz="4800" b="1">
              <a:latin typeface="Fredoka"/>
              <a:ea typeface="Fredoka"/>
              <a:cs typeface="Fredoka"/>
              <a:sym typeface="Fredoka"/>
            </a:endParaRPr>
          </a:p>
        </p:txBody>
      </p:sp>
      <p:sp>
        <p:nvSpPr>
          <p:cNvPr id="222" name="Google Shape;222;p29"/>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23" name="Google Shape;223;p2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22</a:t>
            </a:fld>
            <a:endParaRPr/>
          </a:p>
        </p:txBody>
      </p:sp>
      <p:sp>
        <p:nvSpPr>
          <p:cNvPr id="224" name="Google Shape;224;p29"/>
          <p:cNvSpPr txBox="1">
            <a:spLocks noGrp="1"/>
          </p:cNvSpPr>
          <p:nvPr>
            <p:ph type="title"/>
          </p:nvPr>
        </p:nvSpPr>
        <p:spPr>
          <a:xfrm>
            <a:off x="4602900" y="3428988"/>
            <a:ext cx="9082200" cy="3140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Using your Mu editor in Python mode</a:t>
            </a:r>
            <a:endParaRPr sz="2400" b="1"/>
          </a:p>
          <a:p>
            <a:pPr marL="457200" lvl="0" indent="-381000" algn="l" rtl="0">
              <a:lnSpc>
                <a:spcPct val="100000"/>
              </a:lnSpc>
              <a:spcBef>
                <a:spcPts val="0"/>
              </a:spcBef>
              <a:spcAft>
                <a:spcPts val="0"/>
              </a:spcAft>
              <a:buSzPts val="2400"/>
              <a:buChar char="●"/>
            </a:pPr>
            <a:r>
              <a:rPr lang="en-US" sz="2400" b="1"/>
              <a:t>define a function to square a number (multiply by itself)</a:t>
            </a:r>
            <a:endParaRPr sz="2400" b="1"/>
          </a:p>
          <a:p>
            <a:pPr marL="914400" lvl="1" indent="-381000" algn="l" rtl="0">
              <a:lnSpc>
                <a:spcPct val="100000"/>
              </a:lnSpc>
              <a:spcBef>
                <a:spcPts val="0"/>
              </a:spcBef>
              <a:spcAft>
                <a:spcPts val="0"/>
              </a:spcAft>
              <a:buSzPts val="2400"/>
              <a:buChar char="○"/>
            </a:pPr>
            <a:r>
              <a:rPr lang="en-US" sz="2400" b="1"/>
              <a:t>it takes an integer as an argument</a:t>
            </a:r>
            <a:endParaRPr sz="2400" b="1"/>
          </a:p>
          <a:p>
            <a:pPr marL="914400" lvl="1" indent="-381000" algn="l" rtl="0">
              <a:lnSpc>
                <a:spcPct val="100000"/>
              </a:lnSpc>
              <a:spcBef>
                <a:spcPts val="0"/>
              </a:spcBef>
              <a:spcAft>
                <a:spcPts val="0"/>
              </a:spcAft>
              <a:buSzPts val="2400"/>
              <a:buChar char="○"/>
            </a:pPr>
            <a:r>
              <a:rPr lang="en-US" sz="2400" b="1"/>
              <a:t>it returns the square: e.g. with an input of 5 it returns 25, with an input of 9 it returns 81 etc…</a:t>
            </a:r>
            <a:endParaRPr sz="2400" b="1"/>
          </a:p>
          <a:p>
            <a:pPr marL="457200" lvl="0" indent="-381000" algn="l" rtl="0">
              <a:lnSpc>
                <a:spcPct val="100000"/>
              </a:lnSpc>
              <a:spcBef>
                <a:spcPts val="0"/>
              </a:spcBef>
              <a:spcAft>
                <a:spcPts val="0"/>
              </a:spcAft>
              <a:buSzPts val="2400"/>
              <a:buChar char="●"/>
            </a:pPr>
            <a:r>
              <a:rPr lang="en-US" sz="2400" b="1"/>
              <a:t>in the main program, ask the user for a number</a:t>
            </a:r>
            <a:endParaRPr sz="2400" b="1"/>
          </a:p>
          <a:p>
            <a:pPr marL="457200" lvl="0" indent="-381000" algn="l" rtl="0">
              <a:lnSpc>
                <a:spcPct val="100000"/>
              </a:lnSpc>
              <a:spcBef>
                <a:spcPts val="0"/>
              </a:spcBef>
              <a:spcAft>
                <a:spcPts val="0"/>
              </a:spcAft>
              <a:buSzPts val="2400"/>
              <a:buChar char="●"/>
            </a:pPr>
            <a:r>
              <a:rPr lang="en-US" sz="2400" b="1"/>
              <a:t>print out the square of that number by using the function</a:t>
            </a:r>
            <a:endParaRPr sz="2400" b="1"/>
          </a:p>
          <a:p>
            <a:pPr marL="914400" lvl="0" indent="0" algn="l" rtl="0">
              <a:lnSpc>
                <a:spcPct val="100000"/>
              </a:lnSpc>
              <a:spcBef>
                <a:spcPts val="0"/>
              </a:spcBef>
              <a:spcAft>
                <a:spcPts val="0"/>
              </a:spcAft>
              <a:buNone/>
            </a:pPr>
            <a:endParaRPr sz="24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2642375" y="1833400"/>
            <a:ext cx="12384000" cy="11082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3000" b="1"/>
              <a:t>To finish our revision of basic Python - we will complete a special revision exercise in Turing Lab</a:t>
            </a:r>
            <a:endParaRPr sz="3000" b="1">
              <a:latin typeface="Fredoka"/>
              <a:ea typeface="Fredoka"/>
              <a:cs typeface="Fredoka"/>
              <a:sym typeface="Fredoka"/>
            </a:endParaRPr>
          </a:p>
        </p:txBody>
      </p:sp>
      <p:sp>
        <p:nvSpPr>
          <p:cNvPr id="230" name="Google Shape;230;p30"/>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31" name="Google Shape;231;p3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23</a:t>
            </a:fld>
            <a:endParaRPr/>
          </a:p>
        </p:txBody>
      </p:sp>
      <p:sp>
        <p:nvSpPr>
          <p:cNvPr id="232" name="Google Shape;232;p30"/>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3" name="Google Shape;233;p30"/>
          <p:cNvSpPr txBox="1">
            <a:spLocks noGrp="1"/>
          </p:cNvSpPr>
          <p:nvPr>
            <p:ph type="title"/>
          </p:nvPr>
        </p:nvSpPr>
        <p:spPr>
          <a:xfrm>
            <a:off x="4602900" y="3197388"/>
            <a:ext cx="9082200" cy="16623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Log on to your Turing Lab account</a:t>
            </a:r>
            <a:endParaRPr sz="2400" b="1"/>
          </a:p>
          <a:p>
            <a:pPr marL="457200" lvl="0" indent="-381000" algn="l" rtl="0">
              <a:lnSpc>
                <a:spcPct val="100000"/>
              </a:lnSpc>
              <a:spcBef>
                <a:spcPts val="0"/>
              </a:spcBef>
              <a:spcAft>
                <a:spcPts val="0"/>
              </a:spcAft>
              <a:buSzPts val="2400"/>
              <a:buChar char="●"/>
            </a:pPr>
            <a:r>
              <a:rPr lang="en-US" sz="2400" b="1"/>
              <a:t>The Module is called “GCSE Revision Pack”</a:t>
            </a:r>
            <a:endParaRPr sz="2400" b="1"/>
          </a:p>
          <a:p>
            <a:pPr marL="457200" lvl="0" indent="-381000" algn="l" rtl="0">
              <a:lnSpc>
                <a:spcPct val="100000"/>
              </a:lnSpc>
              <a:spcBef>
                <a:spcPts val="0"/>
              </a:spcBef>
              <a:spcAft>
                <a:spcPts val="0"/>
              </a:spcAft>
              <a:buSzPts val="2400"/>
              <a:buChar char="●"/>
            </a:pPr>
            <a:r>
              <a:rPr lang="en-US" sz="2400" b="1"/>
              <a:t>You will already have been assigned to this class and been assigned this mini course</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body" idx="1"/>
          </p:nvPr>
        </p:nvSpPr>
        <p:spPr>
          <a:xfrm>
            <a:off x="3278000" y="5062375"/>
            <a:ext cx="12156000" cy="44076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US"/>
              <a:t>We will download a fully functional IDE</a:t>
            </a:r>
            <a:endParaRPr/>
          </a:p>
          <a:p>
            <a:pPr marL="457200" lvl="0" indent="-419100" algn="l" rtl="0">
              <a:lnSpc>
                <a:spcPct val="100000"/>
              </a:lnSpc>
              <a:spcBef>
                <a:spcPts val="0"/>
              </a:spcBef>
              <a:spcAft>
                <a:spcPts val="0"/>
              </a:spcAft>
              <a:buSzPts val="3000"/>
              <a:buChar char="●"/>
            </a:pPr>
            <a:r>
              <a:rPr lang="en-US"/>
              <a:t>We will learn about version control and Github</a:t>
            </a:r>
            <a:endParaRPr/>
          </a:p>
          <a:p>
            <a:pPr marL="457200" lvl="0" indent="-419100" algn="l" rtl="0">
              <a:lnSpc>
                <a:spcPct val="100000"/>
              </a:lnSpc>
              <a:spcBef>
                <a:spcPts val="0"/>
              </a:spcBef>
              <a:spcAft>
                <a:spcPts val="0"/>
              </a:spcAft>
              <a:buSzPts val="3000"/>
              <a:buChar char="●"/>
            </a:pPr>
            <a:r>
              <a:rPr lang="en-US"/>
              <a:t>We will download Github desktop and sign up to get a Github account</a:t>
            </a:r>
            <a:endParaRPr/>
          </a:p>
          <a:p>
            <a:pPr marL="457200" lvl="0" indent="-419100" algn="l" rtl="0">
              <a:lnSpc>
                <a:spcPct val="100000"/>
              </a:lnSpc>
              <a:spcBef>
                <a:spcPts val="0"/>
              </a:spcBef>
              <a:spcAft>
                <a:spcPts val="0"/>
              </a:spcAft>
              <a:buSzPts val="3000"/>
              <a:buChar char="●"/>
            </a:pPr>
            <a:r>
              <a:rPr lang="en-US"/>
              <a:t>We will download the Python Arcade module</a:t>
            </a:r>
            <a:endParaRPr/>
          </a:p>
          <a:p>
            <a:pPr marL="457200" lvl="0" indent="-419100" algn="l" rtl="0">
              <a:lnSpc>
                <a:spcPct val="100000"/>
              </a:lnSpc>
              <a:spcBef>
                <a:spcPts val="0"/>
              </a:spcBef>
              <a:spcAft>
                <a:spcPts val="0"/>
              </a:spcAft>
              <a:buSzPts val="3000"/>
              <a:buChar char="●"/>
            </a:pPr>
            <a:r>
              <a:rPr lang="en-US"/>
              <a:t>We will start to learn how to use the module</a:t>
            </a:r>
            <a:endParaRPr/>
          </a:p>
        </p:txBody>
      </p:sp>
      <p:sp>
        <p:nvSpPr>
          <p:cNvPr id="239" name="Google Shape;239;p31"/>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240" name="Google Shape;240;p31"/>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25</a:t>
            </a:fld>
            <a:endParaRPr/>
          </a:p>
        </p:txBody>
      </p:sp>
      <p:sp>
        <p:nvSpPr>
          <p:cNvPr id="246" name="Google Shape;246;p32"/>
          <p:cNvSpPr txBox="1"/>
          <p:nvPr/>
        </p:nvSpPr>
        <p:spPr>
          <a:xfrm>
            <a:off x="7339913" y="6759655"/>
            <a:ext cx="3608173"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We will download a fully functional IDE</a:t>
            </a:r>
            <a:endParaRPr/>
          </a:p>
          <a:p>
            <a:pPr marL="457200" lvl="0" indent="-419100" algn="l" rtl="0">
              <a:spcBef>
                <a:spcPts val="0"/>
              </a:spcBef>
              <a:spcAft>
                <a:spcPts val="0"/>
              </a:spcAft>
              <a:buSzPts val="3000"/>
              <a:buChar char="●"/>
            </a:pPr>
            <a:r>
              <a:rPr lang="en-US"/>
              <a:t>We will learn about version control and Github</a:t>
            </a:r>
            <a:endParaRPr/>
          </a:p>
          <a:p>
            <a:pPr marL="457200" lvl="0" indent="-419100" algn="l" rtl="0">
              <a:spcBef>
                <a:spcPts val="0"/>
              </a:spcBef>
              <a:spcAft>
                <a:spcPts val="0"/>
              </a:spcAft>
              <a:buSzPts val="3000"/>
              <a:buChar char="●"/>
            </a:pPr>
            <a:r>
              <a:rPr lang="en-US"/>
              <a:t>We will download Github desktop and sign up to get a Github account</a:t>
            </a:r>
            <a:endParaRPr/>
          </a:p>
        </p:txBody>
      </p:sp>
      <p:sp>
        <p:nvSpPr>
          <p:cNvPr id="252" name="Google Shape;252;p33"/>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26</a:t>
            </a:fld>
            <a:endParaRPr/>
          </a:p>
        </p:txBody>
      </p:sp>
      <p:sp>
        <p:nvSpPr>
          <p:cNvPr id="253" name="Google Shape;253;p33"/>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Time for the data type game!</a:t>
            </a:r>
            <a:endParaRPr sz="4800" b="1">
              <a:latin typeface="Fredoka"/>
              <a:ea typeface="Fredoka"/>
              <a:cs typeface="Fredoka"/>
              <a:sym typeface="Fredoka"/>
            </a:endParaRPr>
          </a:p>
        </p:txBody>
      </p:sp>
      <p:sp>
        <p:nvSpPr>
          <p:cNvPr id="259" name="Google Shape;259;p34"/>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260" name="Google Shape;260;p3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27</a:t>
            </a:fld>
            <a:endParaRPr/>
          </a:p>
        </p:txBody>
      </p:sp>
      <p:sp>
        <p:nvSpPr>
          <p:cNvPr id="261" name="Google Shape;261;p34"/>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Let’s download an IDE! (1)</a:t>
            </a:r>
            <a:endParaRPr/>
          </a:p>
        </p:txBody>
      </p:sp>
      <p:sp>
        <p:nvSpPr>
          <p:cNvPr id="267" name="Google Shape;267;p35"/>
          <p:cNvSpPr>
            <a:spLocks noGrp="1"/>
          </p:cNvSpPr>
          <p:nvPr>
            <p:ph type="pic" idx="3"/>
          </p:nvPr>
        </p:nvSpPr>
        <p:spPr>
          <a:xfrm>
            <a:off x="16017425" y="1039725"/>
            <a:ext cx="1343700" cy="1312800"/>
          </a:xfrm>
          <a:prstGeom prst="ellipse">
            <a:avLst/>
          </a:prstGeom>
        </p:spPr>
        <p:txBody>
          <a:bodyPr/>
          <a:lstStyle/>
          <a:p>
            <a:endParaRPr lang="en-GB"/>
          </a:p>
        </p:txBody>
      </p:sp>
      <p:sp>
        <p:nvSpPr>
          <p:cNvPr id="268" name="Google Shape;268;p35"/>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28</a:t>
            </a:fld>
            <a:endParaRPr/>
          </a:p>
        </p:txBody>
      </p:sp>
      <p:sp>
        <p:nvSpPr>
          <p:cNvPr id="269" name="Google Shape;269;p35"/>
          <p:cNvSpPr txBox="1"/>
          <p:nvPr/>
        </p:nvSpPr>
        <p:spPr>
          <a:xfrm>
            <a:off x="4657950" y="3312900"/>
            <a:ext cx="8791200" cy="5155500"/>
          </a:xfrm>
          <a:prstGeom prst="rect">
            <a:avLst/>
          </a:prstGeom>
          <a:noFill/>
          <a:ln>
            <a:noFill/>
          </a:ln>
        </p:spPr>
        <p:txBody>
          <a:bodyPr spcFirstLastPara="1" wrap="square" lIns="91425" tIns="91425" rIns="91425" bIns="91425" anchor="t" anchorCtr="0">
            <a:spAutoFit/>
          </a:bodyPr>
          <a:lstStyle/>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What is an IDE?</a:t>
            </a:r>
            <a:endParaRPr sz="2800">
              <a:solidFill>
                <a:schemeClr val="dk1"/>
              </a:solidFill>
              <a:latin typeface="Fredoka"/>
              <a:ea typeface="Fredoka"/>
              <a:cs typeface="Fredoka"/>
              <a:sym typeface="Fredoka"/>
            </a:endParaRPr>
          </a:p>
          <a:p>
            <a:pPr marL="914400" lvl="1"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Google*: difference between IDE and text editor</a:t>
            </a:r>
            <a:endParaRPr sz="2800">
              <a:solidFill>
                <a:schemeClr val="dk1"/>
              </a:solidFill>
              <a:latin typeface="Fredoka"/>
              <a:ea typeface="Fredoka"/>
              <a:cs typeface="Fredoka"/>
              <a:sym typeface="Fredoka"/>
            </a:endParaRPr>
          </a:p>
          <a:p>
            <a:pPr marL="914400" lvl="1"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Google*: Popular IDE</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Mu is an IDE for Python beginners with a built in game design module (Pygame Zero) for basic game design</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Pycharm is an IDE specifically for Python and is used by professional programmers</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Python Arcade works best with this type of IDE</a:t>
            </a:r>
            <a:endParaRPr sz="2800">
              <a:solidFill>
                <a:schemeClr val="dk1"/>
              </a:solidFill>
              <a:latin typeface="Fredoka"/>
              <a:ea typeface="Fredoka"/>
              <a:cs typeface="Fredoka"/>
              <a:sym typeface="Fredoka"/>
            </a:endParaRPr>
          </a:p>
          <a:p>
            <a:pPr marL="0" lvl="0" indent="0" algn="l" rtl="0">
              <a:lnSpc>
                <a:spcPct val="90000"/>
              </a:lnSpc>
              <a:spcBef>
                <a:spcPts val="1000"/>
              </a:spcBef>
              <a:spcAft>
                <a:spcPts val="0"/>
              </a:spcAft>
              <a:buNone/>
            </a:pPr>
            <a:endParaRPr sz="2800">
              <a:solidFill>
                <a:schemeClr val="dk1"/>
              </a:solidFill>
              <a:latin typeface="Fredoka"/>
              <a:ea typeface="Fredoka"/>
              <a:cs typeface="Fredoka"/>
              <a:sym typeface="Fredoka"/>
            </a:endParaRPr>
          </a:p>
          <a:p>
            <a:pPr marL="0" lvl="0" indent="0" algn="r" rtl="0">
              <a:lnSpc>
                <a:spcPct val="90000"/>
              </a:lnSpc>
              <a:spcBef>
                <a:spcPts val="1000"/>
              </a:spcBef>
              <a:spcAft>
                <a:spcPts val="1000"/>
              </a:spcAft>
              <a:buNone/>
            </a:pPr>
            <a:r>
              <a:rPr lang="en-US">
                <a:solidFill>
                  <a:schemeClr val="dk1"/>
                </a:solidFill>
                <a:latin typeface="Fredoka"/>
                <a:ea typeface="Fredoka"/>
                <a:cs typeface="Fredoka"/>
                <a:sym typeface="Fredoka"/>
              </a:rPr>
              <a:t>*other search engines are available!</a:t>
            </a:r>
            <a:endParaRPr>
              <a:solidFill>
                <a:schemeClr val="dk1"/>
              </a:solidFill>
              <a:latin typeface="Fredoka"/>
              <a:ea typeface="Fredoka"/>
              <a:cs typeface="Fredoka"/>
              <a:sym typeface="Fredok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Let’s download an IDE! (2)</a:t>
            </a:r>
            <a:endParaRPr/>
          </a:p>
        </p:txBody>
      </p:sp>
      <p:sp>
        <p:nvSpPr>
          <p:cNvPr id="275" name="Google Shape;275;p36"/>
          <p:cNvSpPr>
            <a:spLocks noGrp="1"/>
          </p:cNvSpPr>
          <p:nvPr>
            <p:ph type="pic" idx="3"/>
          </p:nvPr>
        </p:nvSpPr>
        <p:spPr>
          <a:xfrm>
            <a:off x="16017425" y="1039725"/>
            <a:ext cx="1343700" cy="1312800"/>
          </a:xfrm>
          <a:prstGeom prst="ellipse">
            <a:avLst/>
          </a:prstGeom>
        </p:spPr>
        <p:txBody>
          <a:bodyPr/>
          <a:lstStyle/>
          <a:p>
            <a:endParaRPr lang="en-GB"/>
          </a:p>
        </p:txBody>
      </p:sp>
      <p:sp>
        <p:nvSpPr>
          <p:cNvPr id="276" name="Google Shape;276;p36"/>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29</a:t>
            </a:fld>
            <a:endParaRPr/>
          </a:p>
        </p:txBody>
      </p:sp>
      <p:sp>
        <p:nvSpPr>
          <p:cNvPr id="277" name="Google Shape;277;p36"/>
          <p:cNvSpPr txBox="1"/>
          <p:nvPr/>
        </p:nvSpPr>
        <p:spPr>
          <a:xfrm>
            <a:off x="3308675" y="3343425"/>
            <a:ext cx="11953800" cy="3801000"/>
          </a:xfrm>
          <a:prstGeom prst="rect">
            <a:avLst/>
          </a:prstGeom>
          <a:noFill/>
          <a:ln>
            <a:noFill/>
          </a:ln>
        </p:spPr>
        <p:txBody>
          <a:bodyPr spcFirstLastPara="1" wrap="square" lIns="91425" tIns="91425" rIns="91425" bIns="91425" anchor="t" anchorCtr="0">
            <a:spAutoFit/>
          </a:bodyPr>
          <a:lstStyle/>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If you are going to download Pycharm, you can Google it or use the download link is as follows:</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www.jetbrains.com/pycharm/download</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The Windows and Apple versions are different, but the link should automatically select the right one</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0"/>
              </a:spcAft>
              <a:buClr>
                <a:schemeClr val="dk1"/>
              </a:buClr>
              <a:buSzPts val="2800"/>
              <a:buFont typeface="Fredoka"/>
              <a:buChar char="●"/>
            </a:pPr>
            <a:r>
              <a:rPr lang="en-US" sz="2800">
                <a:solidFill>
                  <a:schemeClr val="dk1"/>
                </a:solidFill>
                <a:latin typeface="Fredoka"/>
                <a:ea typeface="Fredoka"/>
                <a:cs typeface="Fredoka"/>
                <a:sym typeface="Fredoka"/>
              </a:rPr>
              <a:t>Scroll down to download the community edition</a:t>
            </a:r>
            <a:endParaRPr sz="2800">
              <a:solidFill>
                <a:schemeClr val="dk1"/>
              </a:solidFill>
              <a:latin typeface="Fredoka"/>
              <a:ea typeface="Fredoka"/>
              <a:cs typeface="Fredoka"/>
              <a:sym typeface="Fredoka"/>
            </a:endParaRPr>
          </a:p>
          <a:p>
            <a:pPr marL="457200" lvl="0" indent="-406400" algn="l" rtl="0">
              <a:lnSpc>
                <a:spcPct val="90000"/>
              </a:lnSpc>
              <a:spcBef>
                <a:spcPts val="1000"/>
              </a:spcBef>
              <a:spcAft>
                <a:spcPts val="1000"/>
              </a:spcAft>
              <a:buClr>
                <a:schemeClr val="dk1"/>
              </a:buClr>
              <a:buSzPts val="2800"/>
              <a:buFont typeface="Fredoka"/>
              <a:buChar char="●"/>
            </a:pPr>
            <a:r>
              <a:rPr lang="en-US" sz="2800">
                <a:solidFill>
                  <a:schemeClr val="dk1"/>
                </a:solidFill>
                <a:latin typeface="Fredoka"/>
                <a:ea typeface="Fredoka"/>
                <a:cs typeface="Fredoka"/>
                <a:sym typeface="Fredoka"/>
              </a:rPr>
              <a:t>If you want to use a different IDE, e.g. Visual Studio: similarly make sure to choose the free edition. Check with an instructor if in doubt.</a:t>
            </a:r>
            <a:endParaRPr>
              <a:solidFill>
                <a:schemeClr val="dk1"/>
              </a:solidFill>
              <a:latin typeface="Fredoka"/>
              <a:ea typeface="Fredoka"/>
              <a:cs typeface="Fredoka"/>
              <a:sym typeface="Fredok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2984700" y="1807300"/>
            <a:ext cx="12137700" cy="110796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4A0D50"/>
              </a:buClr>
              <a:buSzPts val="6000"/>
              <a:buFont typeface="Fredoka"/>
              <a:buNone/>
            </a:pPr>
            <a:r>
              <a:rPr lang="en-US"/>
              <a:t>Let's introduce ourselves!</a:t>
            </a:r>
            <a:endParaRPr/>
          </a:p>
        </p:txBody>
      </p:sp>
      <p:sp>
        <p:nvSpPr>
          <p:cNvPr id="64" name="Google Shape;64;p1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a:t>
            </a:fld>
            <a:endParaRPr/>
          </a:p>
        </p:txBody>
      </p:sp>
      <p:sp>
        <p:nvSpPr>
          <p:cNvPr id="65" name="Google Shape;65;p10"/>
          <p:cNvSpPr txBox="1">
            <a:spLocks noGrp="1"/>
          </p:cNvSpPr>
          <p:nvPr>
            <p:ph type="sldNum" idx="12"/>
          </p:nvPr>
        </p:nvSpPr>
        <p:spPr>
          <a:xfrm>
            <a:off x="16614775" y="9636125"/>
            <a:ext cx="1673225" cy="650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pic>
        <p:nvPicPr>
          <p:cNvPr id="66" name="Google Shape;66;p10"/>
          <p:cNvPicPr preferRelativeResize="0">
            <a:picLocks noGrp="1"/>
          </p:cNvPicPr>
          <p:nvPr>
            <p:ph type="pic" idx="2"/>
          </p:nvPr>
        </p:nvPicPr>
        <p:blipFill rotWithShape="1">
          <a:blip r:embed="rId3">
            <a:alphaModFix/>
          </a:blip>
          <a:srcRect t="7001" b="7000"/>
          <a:stretch/>
        </p:blipFill>
        <p:spPr>
          <a:xfrm>
            <a:off x="5779861" y="4253805"/>
            <a:ext cx="6950700" cy="3985200"/>
          </a:xfrm>
          <a:prstGeom prst="rect">
            <a:avLst/>
          </a:prstGeom>
          <a:noFill/>
          <a:ln>
            <a:noFill/>
          </a:ln>
        </p:spPr>
      </p:pic>
      <p:sp>
        <p:nvSpPr>
          <p:cNvPr id="67" name="Google Shape;67;p10"/>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a:t>
            </a:r>
            <a:r>
              <a:rPr lang="en-US" sz="1900">
                <a:solidFill>
                  <a:schemeClr val="lt1"/>
                </a:solidFill>
                <a:latin typeface="Fredoka"/>
                <a:ea typeface="Fredoka"/>
                <a:cs typeface="Fredoka"/>
                <a:sym typeface="Fredoka"/>
              </a:rPr>
              <a:t>5</a:t>
            </a:r>
            <a:r>
              <a:rPr lang="en-US" sz="1900" b="0" i="0" u="none" strike="noStrike" cap="none">
                <a:solidFill>
                  <a:schemeClr val="lt1"/>
                </a:solidFill>
                <a:latin typeface="Fredoka"/>
                <a:ea typeface="Fredoka"/>
                <a:cs typeface="Fredoka"/>
                <a:sym typeface="Fredoka"/>
              </a:rPr>
              <a:t>min</a:t>
            </a:r>
            <a:endParaRPr sz="1900" b="0" i="0" u="none" strike="noStrike" cap="none">
              <a:solidFill>
                <a:schemeClr val="lt1"/>
              </a:solidFill>
              <a:latin typeface="Fredoka"/>
              <a:ea typeface="Fredoka"/>
              <a:cs typeface="Fredoka"/>
              <a:sym typeface="Fredoka"/>
            </a:endParaRPr>
          </a:p>
        </p:txBody>
      </p:sp>
      <p:pic>
        <p:nvPicPr>
          <p:cNvPr id="68" name="Google Shape;68;p10"/>
          <p:cNvPicPr preferRelativeResize="0">
            <a:picLocks noGrp="1"/>
          </p:cNvPicPr>
          <p:nvPr>
            <p:ph type="pic" idx="3"/>
          </p:nvPr>
        </p:nvPicPr>
        <p:blipFill rotWithShape="1">
          <a:blip r:embed="rId4">
            <a:alphaModFix/>
          </a:blip>
          <a:srcRect t="1152" b="1143"/>
          <a:stretch/>
        </p:blipFill>
        <p:spPr>
          <a:xfrm>
            <a:off x="16017425" y="1039725"/>
            <a:ext cx="1343700" cy="1312800"/>
          </a:xfrm>
          <a:prstGeom prst="ellipse">
            <a:avLst/>
          </a:prstGeom>
          <a:noFill/>
          <a:ln>
            <a:noFill/>
          </a:ln>
          <a:effectLst>
            <a:outerShdw blurRad="57150" dist="95250" dir="5400000" algn="bl" rotWithShape="0">
              <a:srgbClr val="4A0D50">
                <a:alpha val="49410"/>
              </a:srgbClr>
            </a:outerShdw>
          </a:effectLst>
        </p:spPr>
      </p:pic>
      <p:sp>
        <p:nvSpPr>
          <p:cNvPr id="69" name="Google Shape;69;p10"/>
          <p:cNvSpPr txBox="1"/>
          <p:nvPr/>
        </p:nvSpPr>
        <p:spPr>
          <a:xfrm>
            <a:off x="16017425" y="600575"/>
            <a:ext cx="13437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500" b="0" i="0" u="none" strike="noStrike" cap="none">
                <a:solidFill>
                  <a:srgbClr val="4A0D50"/>
                </a:solidFill>
                <a:latin typeface="Fredoka"/>
                <a:ea typeface="Fredoka"/>
                <a:cs typeface="Fredoka"/>
                <a:sym typeface="Fredoka"/>
              </a:rPr>
              <a:t>Off-screen activity</a:t>
            </a:r>
            <a:endParaRPr sz="1500" b="0" i="0" u="none" strike="noStrike" cap="none">
              <a:solidFill>
                <a:srgbClr val="4A0D50"/>
              </a:solidFill>
              <a:latin typeface="Fredoka"/>
              <a:ea typeface="Fredoka"/>
              <a:cs typeface="Fredoka"/>
              <a:sym typeface="Fredok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Using your IDE</a:t>
            </a:r>
            <a:endParaRPr/>
          </a:p>
        </p:txBody>
      </p:sp>
      <p:sp>
        <p:nvSpPr>
          <p:cNvPr id="283" name="Google Shape;283;p37"/>
          <p:cNvSpPr>
            <a:spLocks noGrp="1"/>
          </p:cNvSpPr>
          <p:nvPr>
            <p:ph type="pic" idx="3"/>
          </p:nvPr>
        </p:nvSpPr>
        <p:spPr>
          <a:xfrm>
            <a:off x="16017425" y="1039725"/>
            <a:ext cx="1343700" cy="1312800"/>
          </a:xfrm>
          <a:prstGeom prst="ellipse">
            <a:avLst/>
          </a:prstGeom>
        </p:spPr>
        <p:txBody>
          <a:bodyPr/>
          <a:lstStyle/>
          <a:p>
            <a:endParaRPr lang="en-GB"/>
          </a:p>
        </p:txBody>
      </p:sp>
      <p:sp>
        <p:nvSpPr>
          <p:cNvPr id="284" name="Google Shape;284;p37"/>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30</a:t>
            </a:fld>
            <a:endParaRPr/>
          </a:p>
        </p:txBody>
      </p:sp>
      <p:sp>
        <p:nvSpPr>
          <p:cNvPr id="285" name="Google Shape;285;p37"/>
          <p:cNvSpPr txBox="1"/>
          <p:nvPr/>
        </p:nvSpPr>
        <p:spPr>
          <a:xfrm>
            <a:off x="4657950" y="3922500"/>
            <a:ext cx="8791200" cy="3953700"/>
          </a:xfrm>
          <a:prstGeom prst="rect">
            <a:avLst/>
          </a:prstGeom>
          <a:noFill/>
          <a:ln>
            <a:noFill/>
          </a:ln>
        </p:spPr>
        <p:txBody>
          <a:bodyPr spcFirstLastPara="1" wrap="square" lIns="91425" tIns="91425" rIns="91425" bIns="91425" anchor="t" anchorCtr="0">
            <a:spAutoFit/>
          </a:bodyPr>
          <a:lstStyle/>
          <a:p>
            <a:pPr marL="914400" lvl="1" indent="-368300" algn="l" rtl="0">
              <a:lnSpc>
                <a:spcPct val="90000"/>
              </a:lnSpc>
              <a:spcBef>
                <a:spcPts val="1000"/>
              </a:spcBef>
              <a:spcAft>
                <a:spcPts val="0"/>
              </a:spcAft>
              <a:buClr>
                <a:schemeClr val="dk1"/>
              </a:buClr>
              <a:buSzPts val="2200"/>
              <a:buFont typeface="Fredoka"/>
              <a:buChar char="○"/>
            </a:pPr>
            <a:r>
              <a:rPr lang="en-US" sz="2200">
                <a:solidFill>
                  <a:schemeClr val="dk1"/>
                </a:solidFill>
                <a:latin typeface="Fredoka"/>
                <a:ea typeface="Fredoka"/>
                <a:cs typeface="Fredoka"/>
                <a:sym typeface="Fredoka"/>
              </a:rPr>
              <a:t>Creating a project in Pycharm</a:t>
            </a:r>
            <a:endParaRPr sz="2200">
              <a:solidFill>
                <a:schemeClr val="dk1"/>
              </a:solidFill>
              <a:latin typeface="Fredoka"/>
              <a:ea typeface="Fredoka"/>
              <a:cs typeface="Fredoka"/>
              <a:sym typeface="Fredoka"/>
            </a:endParaRPr>
          </a:p>
          <a:p>
            <a:pPr marL="1371600" lvl="2" indent="-355600" algn="l" rtl="0">
              <a:lnSpc>
                <a:spcPct val="90000"/>
              </a:lnSpc>
              <a:spcBef>
                <a:spcPts val="1000"/>
              </a:spcBef>
              <a:spcAft>
                <a:spcPts val="0"/>
              </a:spcAft>
              <a:buClr>
                <a:schemeClr val="dk1"/>
              </a:buClr>
              <a:buSzPts val="2000"/>
              <a:buFont typeface="Fredoka"/>
              <a:buChar char="■"/>
            </a:pPr>
            <a:r>
              <a:rPr lang="en-US" sz="2200">
                <a:solidFill>
                  <a:schemeClr val="dk1"/>
                </a:solidFill>
                <a:latin typeface="Fredoka"/>
                <a:ea typeface="Fredoka"/>
                <a:cs typeface="Fredoka"/>
                <a:sym typeface="Fredoka"/>
              </a:rPr>
              <a:t>What is a virtual environment?</a:t>
            </a:r>
            <a:endParaRPr sz="22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200">
                <a:latin typeface="Fredoka"/>
                <a:ea typeface="Fredoka"/>
                <a:cs typeface="Fredoka"/>
                <a:sym typeface="Fredoka"/>
              </a:rPr>
              <a:t>Lets try writing some simple programs</a:t>
            </a:r>
            <a:endParaRPr sz="2200">
              <a:latin typeface="Fredoka"/>
              <a:ea typeface="Fredoka"/>
              <a:cs typeface="Fredoka"/>
              <a:sym typeface="Fredoka"/>
            </a:endParaRPr>
          </a:p>
          <a:p>
            <a:pPr marL="914400" lvl="1"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What do you notice about the text editor window?</a:t>
            </a:r>
            <a:endParaRPr sz="2200">
              <a:latin typeface="Fredoka"/>
              <a:ea typeface="Fredoka"/>
              <a:cs typeface="Fredoka"/>
              <a:sym typeface="Fredoka"/>
            </a:endParaRPr>
          </a:p>
          <a:p>
            <a:pPr marL="0" lvl="0" indent="0" algn="l" rtl="0">
              <a:lnSpc>
                <a:spcPct val="90000"/>
              </a:lnSpc>
              <a:spcBef>
                <a:spcPts val="1000"/>
              </a:spcBef>
              <a:spcAft>
                <a:spcPts val="0"/>
              </a:spcAft>
              <a:buNone/>
            </a:pPr>
            <a:endParaRPr sz="2200">
              <a:latin typeface="Fredoka"/>
              <a:ea typeface="Fredoka"/>
              <a:cs typeface="Fredoka"/>
              <a:sym typeface="Fredoka"/>
            </a:endParaRPr>
          </a:p>
          <a:p>
            <a:pPr marL="0" lvl="0" indent="0" algn="l" rtl="0">
              <a:lnSpc>
                <a:spcPct val="90000"/>
              </a:lnSpc>
              <a:spcBef>
                <a:spcPts val="1000"/>
              </a:spcBef>
              <a:spcAft>
                <a:spcPts val="0"/>
              </a:spcAft>
              <a:buNone/>
            </a:pPr>
            <a:endParaRPr sz="2200">
              <a:latin typeface="Fredoka"/>
              <a:ea typeface="Fredoka"/>
              <a:cs typeface="Fredoka"/>
              <a:sym typeface="Fredoka"/>
            </a:endParaRPr>
          </a:p>
          <a:p>
            <a:pPr marL="0" lvl="0" indent="0" algn="l" rtl="0">
              <a:lnSpc>
                <a:spcPct val="90000"/>
              </a:lnSpc>
              <a:spcBef>
                <a:spcPts val="1000"/>
              </a:spcBef>
              <a:spcAft>
                <a:spcPts val="0"/>
              </a:spcAft>
              <a:buNone/>
            </a:pPr>
            <a:r>
              <a:rPr lang="en-US" sz="2200">
                <a:latin typeface="Fredoka"/>
                <a:ea typeface="Fredoka"/>
                <a:cs typeface="Fredoka"/>
                <a:sym typeface="Fredoka"/>
              </a:rPr>
              <a:t>Watch at home: here’s a useful beginners guide to using Pycharm:</a:t>
            </a:r>
            <a:endParaRPr sz="2200">
              <a:latin typeface="Fredoka"/>
              <a:ea typeface="Fredoka"/>
              <a:cs typeface="Fredoka"/>
              <a:sym typeface="Fredoka"/>
            </a:endParaRPr>
          </a:p>
          <a:p>
            <a:pPr marL="0" lvl="0" indent="0" algn="l" rtl="0">
              <a:lnSpc>
                <a:spcPct val="90000"/>
              </a:lnSpc>
              <a:spcBef>
                <a:spcPts val="1000"/>
              </a:spcBef>
              <a:spcAft>
                <a:spcPts val="0"/>
              </a:spcAft>
              <a:buNone/>
            </a:pPr>
            <a:r>
              <a:rPr lang="en-US" sz="2200" u="sng">
                <a:solidFill>
                  <a:schemeClr val="hlink"/>
                </a:solidFill>
                <a:latin typeface="Fredoka"/>
                <a:ea typeface="Fredoka"/>
                <a:cs typeface="Fredoka"/>
                <a:sym typeface="Fredoka"/>
                <a:hlinkClick r:id="rId3"/>
              </a:rPr>
              <a:t>https://www.youtube.com/watch?v=HHcZbXsZtm0</a:t>
            </a:r>
            <a:endParaRPr sz="2200">
              <a:latin typeface="Fredoka"/>
              <a:ea typeface="Fredoka"/>
              <a:cs typeface="Fredoka"/>
              <a:sym typeface="Fredoka"/>
            </a:endParaRPr>
          </a:p>
          <a:p>
            <a:pPr marL="0" lvl="0" indent="0" algn="l" rtl="0">
              <a:lnSpc>
                <a:spcPct val="90000"/>
              </a:lnSpc>
              <a:spcBef>
                <a:spcPts val="1000"/>
              </a:spcBef>
              <a:spcAft>
                <a:spcPts val="1000"/>
              </a:spcAft>
              <a:buNone/>
            </a:pPr>
            <a:endParaRPr sz="2200">
              <a:latin typeface="Fredoka"/>
              <a:ea typeface="Fredoka"/>
              <a:cs typeface="Fredoka"/>
              <a:sym typeface="Fredok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291" name="Google Shape;291;p3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31</a:t>
            </a:fld>
            <a:endParaRPr/>
          </a:p>
        </p:txBody>
      </p:sp>
      <p:pic>
        <p:nvPicPr>
          <p:cNvPr id="292" name="Google Shape;292;p38"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What is version control?</a:t>
            </a:r>
            <a:endParaRPr/>
          </a:p>
        </p:txBody>
      </p:sp>
      <p:sp>
        <p:nvSpPr>
          <p:cNvPr id="298" name="Google Shape;298;p39"/>
          <p:cNvSpPr>
            <a:spLocks noGrp="1"/>
          </p:cNvSpPr>
          <p:nvPr>
            <p:ph type="pic" idx="3"/>
          </p:nvPr>
        </p:nvSpPr>
        <p:spPr>
          <a:xfrm>
            <a:off x="16017425" y="1039725"/>
            <a:ext cx="1343700" cy="1312800"/>
          </a:xfrm>
          <a:prstGeom prst="ellipse">
            <a:avLst/>
          </a:prstGeom>
        </p:spPr>
        <p:txBody>
          <a:bodyPr/>
          <a:lstStyle/>
          <a:p>
            <a:endParaRPr lang="en-GB"/>
          </a:p>
        </p:txBody>
      </p:sp>
      <p:sp>
        <p:nvSpPr>
          <p:cNvPr id="299" name="Google Shape;299;p39"/>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32</a:t>
            </a:fld>
            <a:endParaRPr/>
          </a:p>
        </p:txBody>
      </p:sp>
      <p:sp>
        <p:nvSpPr>
          <p:cNvPr id="300" name="Google Shape;300;p39"/>
          <p:cNvSpPr txBox="1"/>
          <p:nvPr/>
        </p:nvSpPr>
        <p:spPr>
          <a:xfrm>
            <a:off x="4657950" y="3541500"/>
            <a:ext cx="8791200" cy="4434900"/>
          </a:xfrm>
          <a:prstGeom prst="rect">
            <a:avLst/>
          </a:prstGeom>
          <a:noFill/>
          <a:ln>
            <a:noFill/>
          </a:ln>
        </p:spPr>
        <p:txBody>
          <a:bodyPr spcFirstLastPara="1" wrap="square" lIns="91425" tIns="91425" rIns="91425" bIns="91425" anchor="t" anchorCtr="0">
            <a:spAutoFit/>
          </a:bodyPr>
          <a:lstStyle/>
          <a:p>
            <a:pPr marL="914400" lvl="1" indent="-355600" algn="l" rtl="0">
              <a:lnSpc>
                <a:spcPct val="90000"/>
              </a:lnSpc>
              <a:spcBef>
                <a:spcPts val="1000"/>
              </a:spcBef>
              <a:spcAft>
                <a:spcPts val="0"/>
              </a:spcAft>
              <a:buClr>
                <a:schemeClr val="dk1"/>
              </a:buClr>
              <a:buSzPts val="2000"/>
              <a:buFont typeface="Fredoka"/>
              <a:buChar char="○"/>
            </a:pPr>
            <a:r>
              <a:rPr lang="en-US" sz="2200" u="sng">
                <a:solidFill>
                  <a:schemeClr val="hlink"/>
                </a:solidFill>
                <a:latin typeface="Fredoka"/>
                <a:ea typeface="Fredoka"/>
                <a:cs typeface="Fredoka"/>
                <a:sym typeface="Fredoka"/>
                <a:hlinkClick r:id="rId3"/>
              </a:rPr>
              <a:t>https://www.youtube.com/watch?v=2ReR1YJrNOM</a:t>
            </a:r>
            <a:endParaRPr sz="2200">
              <a:latin typeface="Fredoka"/>
              <a:ea typeface="Fredoka"/>
              <a:cs typeface="Fredoka"/>
              <a:sym typeface="Fredoka"/>
            </a:endParaRPr>
          </a:p>
          <a:p>
            <a:pPr marL="914400" lvl="0" indent="0" algn="l" rtl="0">
              <a:lnSpc>
                <a:spcPct val="90000"/>
              </a:lnSpc>
              <a:spcBef>
                <a:spcPts val="1000"/>
              </a:spcBef>
              <a:spcAft>
                <a:spcPts val="0"/>
              </a:spcAft>
              <a:buNone/>
            </a:pP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Git = the software we have on our computer to manage the version control / backup of our projects</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Github = the website which allows us to save our project repositories on the internet</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set up a Github account</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Next you will download Github Desktop</a:t>
            </a:r>
            <a:endParaRPr sz="2200">
              <a:latin typeface="Fredoka"/>
              <a:ea typeface="Fredoka"/>
              <a:cs typeface="Fredoka"/>
              <a:sym typeface="Fredoka"/>
            </a:endParaRPr>
          </a:p>
          <a:p>
            <a:pPr marL="914400" lvl="1"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This is a version of Git which is easier for beginners</a:t>
            </a:r>
            <a:endParaRPr sz="2200">
              <a:latin typeface="Fredoka"/>
              <a:ea typeface="Fredoka"/>
              <a:cs typeface="Fredoka"/>
              <a:sym typeface="Fredoka"/>
            </a:endParaRPr>
          </a:p>
          <a:p>
            <a:pPr marL="914400" lvl="1" indent="-368300" algn="l" rtl="0">
              <a:lnSpc>
                <a:spcPct val="90000"/>
              </a:lnSpc>
              <a:spcBef>
                <a:spcPts val="1000"/>
              </a:spcBef>
              <a:spcAft>
                <a:spcPts val="1000"/>
              </a:spcAft>
              <a:buSzPts val="2200"/>
              <a:buFont typeface="Fredoka"/>
              <a:buChar char="○"/>
            </a:pPr>
            <a:r>
              <a:rPr lang="en-US" sz="2200">
                <a:latin typeface="Fredoka"/>
                <a:ea typeface="Fredoka"/>
                <a:cs typeface="Fredoka"/>
                <a:sym typeface="Fredoka"/>
              </a:rPr>
              <a:t>It works by point/click rather than having to type Git commands in the command line interface</a:t>
            </a:r>
            <a:endParaRPr sz="22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Setting up your Github account	</a:t>
            </a:r>
            <a:endParaRPr/>
          </a:p>
        </p:txBody>
      </p:sp>
      <p:sp>
        <p:nvSpPr>
          <p:cNvPr id="306" name="Google Shape;306;p40"/>
          <p:cNvSpPr>
            <a:spLocks noGrp="1"/>
          </p:cNvSpPr>
          <p:nvPr>
            <p:ph type="pic" idx="3"/>
          </p:nvPr>
        </p:nvSpPr>
        <p:spPr>
          <a:xfrm>
            <a:off x="16017425" y="1039725"/>
            <a:ext cx="1343700" cy="1312800"/>
          </a:xfrm>
          <a:prstGeom prst="ellipse">
            <a:avLst/>
          </a:prstGeom>
        </p:spPr>
        <p:txBody>
          <a:bodyPr/>
          <a:lstStyle/>
          <a:p>
            <a:endParaRPr lang="en-GB"/>
          </a:p>
        </p:txBody>
      </p:sp>
      <p:sp>
        <p:nvSpPr>
          <p:cNvPr id="307" name="Google Shape;307;p40"/>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33</a:t>
            </a:fld>
            <a:endParaRPr/>
          </a:p>
        </p:txBody>
      </p:sp>
      <p:sp>
        <p:nvSpPr>
          <p:cNvPr id="308" name="Google Shape;308;p40"/>
          <p:cNvSpPr txBox="1"/>
          <p:nvPr/>
        </p:nvSpPr>
        <p:spPr>
          <a:xfrm>
            <a:off x="4657950" y="3541500"/>
            <a:ext cx="8791200" cy="2831100"/>
          </a:xfrm>
          <a:prstGeom prst="rect">
            <a:avLst/>
          </a:prstGeom>
          <a:noFill/>
          <a:ln>
            <a:noFill/>
          </a:ln>
        </p:spPr>
        <p:txBody>
          <a:bodyPr spcFirstLastPara="1" wrap="square" lIns="91425" tIns="91425" rIns="91425" bIns="91425" anchor="t" anchorCtr="0">
            <a:spAutoFit/>
          </a:bodyPr>
          <a:lstStyle/>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need access to an e-mail account </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You will need to type in the e-mail address, create a password and verify the account</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Make sure you let your browser save your password</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After verification answer the questions, but make sure you choose the free account version</a:t>
            </a:r>
            <a:endParaRPr sz="2200">
              <a:latin typeface="Fredoka"/>
              <a:ea typeface="Fredoka"/>
              <a:cs typeface="Fredoka"/>
              <a:sym typeface="Fredoka"/>
            </a:endParaRPr>
          </a:p>
          <a:p>
            <a:pPr marL="457200" lvl="0" indent="-368300" algn="l" rtl="0">
              <a:lnSpc>
                <a:spcPct val="90000"/>
              </a:lnSpc>
              <a:spcBef>
                <a:spcPts val="1000"/>
              </a:spcBef>
              <a:spcAft>
                <a:spcPts val="1000"/>
              </a:spcAft>
              <a:buSzPts val="2200"/>
              <a:buFont typeface="Fredoka"/>
              <a:buChar char="●"/>
            </a:pPr>
            <a:r>
              <a:rPr lang="en-US" sz="2200">
                <a:latin typeface="Fredoka"/>
                <a:ea typeface="Fredoka"/>
                <a:cs typeface="Fredoka"/>
                <a:sym typeface="Fredoka"/>
              </a:rPr>
              <a:t>Now you can personalise your account!</a:t>
            </a:r>
            <a:endParaRPr sz="22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Installing Github Desktop	</a:t>
            </a:r>
            <a:endParaRPr/>
          </a:p>
        </p:txBody>
      </p:sp>
      <p:sp>
        <p:nvSpPr>
          <p:cNvPr id="314" name="Google Shape;314;p41"/>
          <p:cNvSpPr>
            <a:spLocks noGrp="1"/>
          </p:cNvSpPr>
          <p:nvPr>
            <p:ph type="pic" idx="3"/>
          </p:nvPr>
        </p:nvSpPr>
        <p:spPr>
          <a:xfrm>
            <a:off x="16017425" y="1039725"/>
            <a:ext cx="1343700" cy="1312800"/>
          </a:xfrm>
          <a:prstGeom prst="ellipse">
            <a:avLst/>
          </a:prstGeom>
        </p:spPr>
        <p:txBody>
          <a:bodyPr/>
          <a:lstStyle/>
          <a:p>
            <a:endParaRPr lang="en-GB"/>
          </a:p>
        </p:txBody>
      </p:sp>
      <p:sp>
        <p:nvSpPr>
          <p:cNvPr id="315" name="Google Shape;315;p41"/>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34</a:t>
            </a:fld>
            <a:endParaRPr/>
          </a:p>
        </p:txBody>
      </p:sp>
      <p:sp>
        <p:nvSpPr>
          <p:cNvPr id="316" name="Google Shape;316;p41"/>
          <p:cNvSpPr txBox="1"/>
          <p:nvPr/>
        </p:nvSpPr>
        <p:spPr>
          <a:xfrm>
            <a:off x="4657950" y="3541500"/>
            <a:ext cx="8791200" cy="3264300"/>
          </a:xfrm>
          <a:prstGeom prst="rect">
            <a:avLst/>
          </a:prstGeom>
          <a:noFill/>
          <a:ln>
            <a:noFill/>
          </a:ln>
        </p:spPr>
        <p:txBody>
          <a:bodyPr spcFirstLastPara="1" wrap="square" lIns="91425" tIns="91425" rIns="91425" bIns="91425" anchor="t" anchorCtr="0">
            <a:spAutoFit/>
          </a:bodyPr>
          <a:lstStyle/>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First you will need access to an e-mail account </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You will need to type in the e-mail address, create a password and verify the account</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Make sure you let your browser save your password</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After verification answer the questions, but make sure you choose the free account version</a:t>
            </a:r>
            <a:endParaRPr sz="2200">
              <a:latin typeface="Fredoka"/>
              <a:ea typeface="Fredoka"/>
              <a:cs typeface="Fredoka"/>
              <a:sym typeface="Fredoka"/>
            </a:endParaRPr>
          </a:p>
          <a:p>
            <a:pPr marL="457200" lvl="0" indent="-368300" algn="l" rtl="0">
              <a:lnSpc>
                <a:spcPct val="90000"/>
              </a:lnSpc>
              <a:spcBef>
                <a:spcPts val="1000"/>
              </a:spcBef>
              <a:spcAft>
                <a:spcPts val="0"/>
              </a:spcAft>
              <a:buSzPts val="2200"/>
              <a:buFont typeface="Fredoka"/>
              <a:buChar char="●"/>
            </a:pPr>
            <a:r>
              <a:rPr lang="en-US" sz="2200">
                <a:latin typeface="Fredoka"/>
                <a:ea typeface="Fredoka"/>
                <a:cs typeface="Fredoka"/>
                <a:sym typeface="Fredoka"/>
              </a:rPr>
              <a:t>Now you can personalise your account!</a:t>
            </a:r>
            <a:endParaRPr sz="2200">
              <a:latin typeface="Fredoka"/>
              <a:ea typeface="Fredoka"/>
              <a:cs typeface="Fredoka"/>
              <a:sym typeface="Fredoka"/>
            </a:endParaRPr>
          </a:p>
          <a:p>
            <a:pPr marL="457200" lvl="0" indent="-368300" algn="l" rtl="0">
              <a:lnSpc>
                <a:spcPct val="90000"/>
              </a:lnSpc>
              <a:spcBef>
                <a:spcPts val="1000"/>
              </a:spcBef>
              <a:spcAft>
                <a:spcPts val="1000"/>
              </a:spcAft>
              <a:buSzPts val="2200"/>
              <a:buFont typeface="Fredoka"/>
              <a:buChar char="●"/>
            </a:pPr>
            <a:r>
              <a:rPr lang="en-US" sz="2200" u="sng">
                <a:solidFill>
                  <a:schemeClr val="hlink"/>
                </a:solidFill>
                <a:latin typeface="Fredoka"/>
                <a:ea typeface="Fredoka"/>
                <a:cs typeface="Fredoka"/>
                <a:sym typeface="Fredoka"/>
                <a:hlinkClick r:id="rId3"/>
              </a:rPr>
              <a:t>https://www.youtube.com/watch?v=8Dd7KRpKeaE</a:t>
            </a:r>
            <a:endParaRPr sz="22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2"/>
          <p:cNvSpPr txBox="1">
            <a:spLocks noGrp="1"/>
          </p:cNvSpPr>
          <p:nvPr>
            <p:ph type="body" idx="1"/>
          </p:nvPr>
        </p:nvSpPr>
        <p:spPr>
          <a:xfrm>
            <a:off x="3278000" y="5062375"/>
            <a:ext cx="12156000" cy="44076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We will introduce the Python Arcade module and its documentation</a:t>
            </a:r>
            <a:endParaRPr/>
          </a:p>
          <a:p>
            <a:pPr marL="457200" lvl="0" indent="-419100" algn="l" rtl="0">
              <a:spcBef>
                <a:spcPts val="0"/>
              </a:spcBef>
              <a:spcAft>
                <a:spcPts val="0"/>
              </a:spcAft>
              <a:buSzPts val="3000"/>
              <a:buChar char="●"/>
            </a:pPr>
            <a:r>
              <a:rPr lang="en-US"/>
              <a:t>We will “fork” a repository containing tutorial files for learning Python Arcade</a:t>
            </a:r>
            <a:endParaRPr/>
          </a:p>
          <a:p>
            <a:pPr marL="457200" lvl="0" indent="-419100" algn="l" rtl="0">
              <a:spcBef>
                <a:spcPts val="0"/>
              </a:spcBef>
              <a:spcAft>
                <a:spcPts val="0"/>
              </a:spcAft>
              <a:buSzPts val="3000"/>
              <a:buChar char="●"/>
            </a:pPr>
            <a:endParaRPr/>
          </a:p>
          <a:p>
            <a:pPr marL="0" lvl="0" indent="0" algn="l" rtl="0">
              <a:lnSpc>
                <a:spcPct val="100000"/>
              </a:lnSpc>
              <a:spcBef>
                <a:spcPts val="0"/>
              </a:spcBef>
              <a:spcAft>
                <a:spcPts val="0"/>
              </a:spcAft>
              <a:buSzPts val="3000"/>
              <a:buNone/>
            </a:pPr>
            <a:endParaRPr/>
          </a:p>
        </p:txBody>
      </p:sp>
      <p:sp>
        <p:nvSpPr>
          <p:cNvPr id="322" name="Google Shape;322;p42"/>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323" name="Google Shape;323;p42"/>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36</a:t>
            </a:fld>
            <a:endParaRPr/>
          </a:p>
        </p:txBody>
      </p:sp>
      <p:sp>
        <p:nvSpPr>
          <p:cNvPr id="329" name="Google Shape;329;p43"/>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3</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We will introduce the Python Arcade module and its documentation</a:t>
            </a:r>
            <a:endParaRPr/>
          </a:p>
          <a:p>
            <a:pPr marL="457200" lvl="0" indent="-419100" algn="l" rtl="0">
              <a:spcBef>
                <a:spcPts val="0"/>
              </a:spcBef>
              <a:spcAft>
                <a:spcPts val="0"/>
              </a:spcAft>
              <a:buSzPts val="3000"/>
              <a:buChar char="●"/>
            </a:pPr>
            <a:r>
              <a:rPr lang="en-US"/>
              <a:t>We will “fork” a repository containing tutorial files for learning Python Arcade</a:t>
            </a:r>
            <a:endParaRPr/>
          </a:p>
        </p:txBody>
      </p:sp>
      <p:sp>
        <p:nvSpPr>
          <p:cNvPr id="335" name="Google Shape;335;p44"/>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37</a:t>
            </a:fld>
            <a:endParaRPr/>
          </a:p>
        </p:txBody>
      </p:sp>
      <p:sp>
        <p:nvSpPr>
          <p:cNvPr id="336" name="Google Shape;336;p44"/>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5"/>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Python Arcade</a:t>
            </a:r>
            <a:endParaRPr sz="3600"/>
          </a:p>
        </p:txBody>
      </p:sp>
      <p:sp>
        <p:nvSpPr>
          <p:cNvPr id="342" name="Google Shape;342;p45"/>
          <p:cNvSpPr>
            <a:spLocks noGrp="1"/>
          </p:cNvSpPr>
          <p:nvPr>
            <p:ph type="pic" idx="3"/>
          </p:nvPr>
        </p:nvSpPr>
        <p:spPr>
          <a:xfrm>
            <a:off x="16017425" y="1039725"/>
            <a:ext cx="1343700" cy="1312800"/>
          </a:xfrm>
          <a:prstGeom prst="ellipse">
            <a:avLst/>
          </a:prstGeom>
        </p:spPr>
        <p:txBody>
          <a:bodyPr/>
          <a:lstStyle/>
          <a:p>
            <a:endParaRPr lang="en-GB"/>
          </a:p>
        </p:txBody>
      </p:sp>
      <p:sp>
        <p:nvSpPr>
          <p:cNvPr id="343" name="Google Shape;343;p45"/>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38</a:t>
            </a:fld>
            <a:endParaRPr/>
          </a:p>
        </p:txBody>
      </p:sp>
      <p:sp>
        <p:nvSpPr>
          <p:cNvPr id="344" name="Google Shape;344;p45"/>
          <p:cNvSpPr txBox="1"/>
          <p:nvPr/>
        </p:nvSpPr>
        <p:spPr>
          <a:xfrm>
            <a:off x="4657950" y="3465300"/>
            <a:ext cx="9389700" cy="49440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already used a Python module to help you write computer games: Pygame Zero</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is a bit limited in what you can do with it, so in this course we will use Python Arcade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find all the documentation for this module at this website:</a:t>
            </a:r>
            <a:endParaRPr sz="2400">
              <a:solidFill>
                <a:schemeClr val="dk1"/>
              </a:solidFill>
              <a:latin typeface="Fredoka"/>
              <a:ea typeface="Fredoka"/>
              <a:cs typeface="Fredoka"/>
              <a:sym typeface="Fredoka"/>
            </a:endParaRPr>
          </a:p>
          <a:p>
            <a:pPr marL="914400" lvl="1" indent="-381000" algn="l" rtl="0">
              <a:lnSpc>
                <a:spcPct val="90000"/>
              </a:lnSpc>
              <a:spcBef>
                <a:spcPts val="1000"/>
              </a:spcBef>
              <a:spcAft>
                <a:spcPts val="0"/>
              </a:spcAft>
              <a:buClr>
                <a:schemeClr val="dk1"/>
              </a:buClr>
              <a:buSzPts val="2400"/>
              <a:buFont typeface="Fredoka"/>
              <a:buChar char="○"/>
            </a:pPr>
            <a:r>
              <a:rPr lang="en-US" sz="2400" u="sng">
                <a:solidFill>
                  <a:schemeClr val="hlink"/>
                </a:solidFill>
                <a:latin typeface="Fredoka"/>
                <a:ea typeface="Fredoka"/>
                <a:cs typeface="Fredoka"/>
                <a:sym typeface="Fredoka"/>
                <a:hlinkClick r:id="rId3"/>
              </a:rPr>
              <a:t>https://learn.arcade.academy</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We will follow this loosely for the rest of the course</a:t>
            </a:r>
            <a:endParaRPr sz="2400">
              <a:solidFill>
                <a:schemeClr val="dk1"/>
              </a:solidFill>
              <a:latin typeface="Fredoka"/>
              <a:ea typeface="Fredoka"/>
              <a:cs typeface="Fredoka"/>
              <a:sym typeface="Fredoka"/>
            </a:endParaRPr>
          </a:p>
          <a:p>
            <a:pPr marL="914400" lvl="1"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We are currently following the topics in chapters 2 &amp; 3</a:t>
            </a:r>
            <a:endParaRPr sz="2400">
              <a:solidFill>
                <a:schemeClr val="dk1"/>
              </a:solidFill>
              <a:latin typeface="Fredoka"/>
              <a:ea typeface="Fredoka"/>
              <a:cs typeface="Fredoka"/>
              <a:sym typeface="Fredoka"/>
            </a:endParaRPr>
          </a:p>
          <a:p>
            <a:pPr marL="914400" lvl="1"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We will skip most of chapters 4 to 15 as these topics were covered in Python Beginners and our revision in the first lesson</a:t>
            </a:r>
            <a:endParaRPr sz="2400">
              <a:solidFill>
                <a:schemeClr val="dk1"/>
              </a:solidFill>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6"/>
          <p:cNvSpPr txBox="1">
            <a:spLocks noGrp="1"/>
          </p:cNvSpPr>
          <p:nvPr>
            <p:ph type="title"/>
          </p:nvPr>
        </p:nvSpPr>
        <p:spPr>
          <a:xfrm>
            <a:off x="2984700" y="1807300"/>
            <a:ext cx="12137700" cy="12930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Remember the key advantages of version control systems and code repositories:</a:t>
            </a:r>
            <a:endParaRPr sz="3600"/>
          </a:p>
        </p:txBody>
      </p:sp>
      <p:sp>
        <p:nvSpPr>
          <p:cNvPr id="350" name="Google Shape;350;p46"/>
          <p:cNvSpPr>
            <a:spLocks noGrp="1"/>
          </p:cNvSpPr>
          <p:nvPr>
            <p:ph type="pic" idx="3"/>
          </p:nvPr>
        </p:nvSpPr>
        <p:spPr>
          <a:xfrm>
            <a:off x="16017425" y="1039725"/>
            <a:ext cx="1343700" cy="1312800"/>
          </a:xfrm>
          <a:prstGeom prst="ellipse">
            <a:avLst/>
          </a:prstGeom>
        </p:spPr>
        <p:txBody>
          <a:bodyPr/>
          <a:lstStyle/>
          <a:p>
            <a:endParaRPr lang="en-GB"/>
          </a:p>
        </p:txBody>
      </p:sp>
      <p:sp>
        <p:nvSpPr>
          <p:cNvPr id="351" name="Google Shape;351;p46"/>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39</a:t>
            </a:fld>
            <a:endParaRPr/>
          </a:p>
        </p:txBody>
      </p:sp>
      <p:sp>
        <p:nvSpPr>
          <p:cNvPr id="352" name="Google Shape;352;p46"/>
          <p:cNvSpPr txBox="1"/>
          <p:nvPr/>
        </p:nvSpPr>
        <p:spPr>
          <a:xfrm>
            <a:off x="4657950" y="3465300"/>
            <a:ext cx="9389700" cy="32292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go back to a previous version if your code changes have gone wrong</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have a copy of all your work on the cloud if you have a hardware failure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code in teams so that more than one person can work on a program at the same time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you can find useful code and code ideas on the internet repos (GitHub)</a:t>
            </a:r>
            <a:endParaRPr sz="26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What is this course about?</a:t>
            </a:r>
            <a:endParaRPr/>
          </a:p>
        </p:txBody>
      </p:sp>
      <p:sp>
        <p:nvSpPr>
          <p:cNvPr id="75" name="Google Shape;75;p11"/>
          <p:cNvSpPr>
            <a:spLocks noGrp="1"/>
          </p:cNvSpPr>
          <p:nvPr>
            <p:ph type="pic" idx="3"/>
          </p:nvPr>
        </p:nvSpPr>
        <p:spPr>
          <a:xfrm>
            <a:off x="16017425" y="1039725"/>
            <a:ext cx="1343700" cy="1312800"/>
          </a:xfrm>
          <a:prstGeom prst="ellipse">
            <a:avLst/>
          </a:prstGeom>
        </p:spPr>
        <p:txBody>
          <a:bodyPr/>
          <a:lstStyle/>
          <a:p>
            <a:endParaRPr lang="en-GB"/>
          </a:p>
        </p:txBody>
      </p:sp>
      <p:sp>
        <p:nvSpPr>
          <p:cNvPr id="76" name="Google Shape;76;p11"/>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Clr>
                <a:srgbClr val="000000"/>
              </a:buClr>
              <a:buSzPts val="1800"/>
              <a:buFont typeface="Arial"/>
              <a:buNone/>
            </a:pPr>
            <a:r>
              <a:rPr lang="en-US"/>
              <a:t>Slide </a:t>
            </a:r>
            <a:fld id="{00000000-1234-1234-1234-123412341234}" type="slidenum">
              <a:rPr lang="en-US"/>
              <a:t>4</a:t>
            </a:fld>
            <a:endParaRPr/>
          </a:p>
        </p:txBody>
      </p:sp>
      <p:sp>
        <p:nvSpPr>
          <p:cNvPr id="77" name="Google Shape;77;p11"/>
          <p:cNvSpPr txBox="1">
            <a:spLocks noGrp="1"/>
          </p:cNvSpPr>
          <p:nvPr>
            <p:ph type="title"/>
          </p:nvPr>
        </p:nvSpPr>
        <p:spPr>
          <a:xfrm>
            <a:off x="4602900" y="3428988"/>
            <a:ext cx="9082200" cy="4063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a:latin typeface="Arial"/>
                <a:ea typeface="Arial"/>
                <a:cs typeface="Arial"/>
                <a:sym typeface="Arial"/>
              </a:rPr>
              <a:t>We assume you already know the basics of Python:</a:t>
            </a:r>
            <a:endParaRPr sz="2400">
              <a:latin typeface="Arial"/>
              <a:ea typeface="Arial"/>
              <a:cs typeface="Arial"/>
              <a:sym typeface="Arial"/>
            </a:endParaRPr>
          </a:p>
          <a:p>
            <a:pPr marL="914400" lvl="1" indent="-355600" algn="l" rtl="0">
              <a:lnSpc>
                <a:spcPct val="100000"/>
              </a:lnSpc>
              <a:spcBef>
                <a:spcPts val="0"/>
              </a:spcBef>
              <a:spcAft>
                <a:spcPts val="0"/>
              </a:spcAft>
              <a:buSzPts val="2000"/>
              <a:buChar char="○"/>
            </a:pPr>
            <a:r>
              <a:rPr lang="en-US" sz="2000"/>
              <a:t>syntax - commas, brackets, indentation….</a:t>
            </a:r>
            <a:endParaRPr sz="2000"/>
          </a:p>
          <a:p>
            <a:pPr marL="914400" lvl="1" indent="-355600" algn="l" rtl="0">
              <a:lnSpc>
                <a:spcPct val="100000"/>
              </a:lnSpc>
              <a:spcBef>
                <a:spcPts val="0"/>
              </a:spcBef>
              <a:spcAft>
                <a:spcPts val="0"/>
              </a:spcAft>
              <a:buSzPts val="2000"/>
              <a:buChar char="○"/>
            </a:pPr>
            <a:r>
              <a:rPr lang="en-US" sz="2000"/>
              <a:t>functions - calling and defining</a:t>
            </a:r>
            <a:endParaRPr sz="2000"/>
          </a:p>
          <a:p>
            <a:pPr marL="914400" lvl="1" indent="-355600" algn="l" rtl="0">
              <a:lnSpc>
                <a:spcPct val="100000"/>
              </a:lnSpc>
              <a:spcBef>
                <a:spcPts val="0"/>
              </a:spcBef>
              <a:spcAft>
                <a:spcPts val="0"/>
              </a:spcAft>
              <a:buSzPts val="2000"/>
              <a:buChar char="○"/>
            </a:pPr>
            <a:r>
              <a:rPr lang="en-US" sz="2000"/>
              <a:t>conditional statements (if, elif, else)</a:t>
            </a:r>
            <a:endParaRPr sz="2000"/>
          </a:p>
          <a:p>
            <a:pPr marL="914400" lvl="1" indent="-355600" algn="l" rtl="0">
              <a:lnSpc>
                <a:spcPct val="100000"/>
              </a:lnSpc>
              <a:spcBef>
                <a:spcPts val="0"/>
              </a:spcBef>
              <a:spcAft>
                <a:spcPts val="0"/>
              </a:spcAft>
              <a:buSzPts val="2000"/>
              <a:buChar char="○"/>
            </a:pPr>
            <a:r>
              <a:rPr lang="en-US" sz="2000"/>
              <a:t>loops (for and while)</a:t>
            </a:r>
            <a:endParaRPr sz="2000"/>
          </a:p>
          <a:p>
            <a:pPr marL="914400" lvl="1" indent="-355600" algn="l" rtl="0">
              <a:lnSpc>
                <a:spcPct val="100000"/>
              </a:lnSpc>
              <a:spcBef>
                <a:spcPts val="0"/>
              </a:spcBef>
              <a:spcAft>
                <a:spcPts val="0"/>
              </a:spcAft>
              <a:buSzPts val="2000"/>
              <a:buChar char="○"/>
            </a:pPr>
            <a:r>
              <a:rPr lang="en-US" sz="2000"/>
              <a:t>logical operators (AND, OR, NOT)</a:t>
            </a:r>
            <a:endParaRPr sz="2000"/>
          </a:p>
          <a:p>
            <a:pPr marL="914400" lvl="1" indent="-355600" algn="l" rtl="0">
              <a:lnSpc>
                <a:spcPct val="100000"/>
              </a:lnSpc>
              <a:spcBef>
                <a:spcPts val="0"/>
              </a:spcBef>
              <a:spcAft>
                <a:spcPts val="0"/>
              </a:spcAft>
              <a:buSzPts val="2000"/>
              <a:buChar char="○"/>
            </a:pPr>
            <a:r>
              <a:rPr lang="en-US" sz="2000"/>
              <a:t>comparison operators (==, =!, &gt;, &lt;, &gt;=, &lt;=)</a:t>
            </a:r>
            <a:endParaRPr sz="2000"/>
          </a:p>
          <a:p>
            <a:pPr marL="914400" lvl="1" indent="-355600" algn="l" rtl="0">
              <a:lnSpc>
                <a:spcPct val="100000"/>
              </a:lnSpc>
              <a:spcBef>
                <a:spcPts val="0"/>
              </a:spcBef>
              <a:spcAft>
                <a:spcPts val="0"/>
              </a:spcAft>
              <a:buSzPts val="2000"/>
              <a:buChar char="○"/>
            </a:pPr>
            <a:r>
              <a:rPr lang="en-US" sz="2000"/>
              <a:t>inputs</a:t>
            </a:r>
            <a:endParaRPr sz="2000"/>
          </a:p>
          <a:p>
            <a:pPr marL="914400" lvl="1" indent="-355600" algn="l" rtl="0">
              <a:lnSpc>
                <a:spcPct val="100000"/>
              </a:lnSpc>
              <a:spcBef>
                <a:spcPts val="0"/>
              </a:spcBef>
              <a:spcAft>
                <a:spcPts val="0"/>
              </a:spcAft>
              <a:buSzPts val="2000"/>
              <a:buChar char="○"/>
            </a:pPr>
            <a:r>
              <a:rPr lang="en-US" sz="2000"/>
              <a:t>modules - importing and using</a:t>
            </a:r>
            <a:endParaRPr sz="2000"/>
          </a:p>
          <a:p>
            <a:pPr marL="914400" lvl="1" indent="-355600" algn="l" rtl="0">
              <a:lnSpc>
                <a:spcPct val="100000"/>
              </a:lnSpc>
              <a:spcBef>
                <a:spcPts val="0"/>
              </a:spcBef>
              <a:spcAft>
                <a:spcPts val="0"/>
              </a:spcAft>
              <a:buSzPts val="2000"/>
              <a:buChar char="○"/>
            </a:pPr>
            <a:r>
              <a:rPr lang="en-US" sz="2000"/>
              <a:t>general principles: comment your code, don’t repeat yourself, etc…..</a:t>
            </a:r>
            <a:endParaRPr sz="2000"/>
          </a:p>
          <a:p>
            <a:pPr marL="0" lvl="0" indent="0" algn="l" rtl="0">
              <a:lnSpc>
                <a:spcPct val="100000"/>
              </a:lnSpc>
              <a:spcBef>
                <a:spcPts val="0"/>
              </a:spcBef>
              <a:spcAft>
                <a:spcPts val="0"/>
              </a:spcAft>
              <a:buNone/>
            </a:pPr>
            <a:endParaRPr sz="2400"/>
          </a:p>
          <a:p>
            <a:pPr marL="0" lvl="0" indent="0" algn="ctr" rtl="0">
              <a:lnSpc>
                <a:spcPct val="100000"/>
              </a:lnSpc>
              <a:spcBef>
                <a:spcPts val="0"/>
              </a:spcBef>
              <a:spcAft>
                <a:spcPts val="0"/>
              </a:spcAft>
              <a:buNone/>
            </a:pPr>
            <a:r>
              <a:rPr lang="en-US" sz="2400" b="1" u="sng"/>
              <a:t>But if you don’t remember all of it don’t worry!</a:t>
            </a:r>
            <a:endParaRPr b="1"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2984700" y="1807300"/>
            <a:ext cx="12137700" cy="12930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We will now fork code repositories to help us learn OOP and Python Arcade:</a:t>
            </a:r>
            <a:endParaRPr sz="3600"/>
          </a:p>
        </p:txBody>
      </p:sp>
      <p:sp>
        <p:nvSpPr>
          <p:cNvPr id="358" name="Google Shape;358;p47"/>
          <p:cNvSpPr>
            <a:spLocks noGrp="1"/>
          </p:cNvSpPr>
          <p:nvPr>
            <p:ph type="pic" idx="3"/>
          </p:nvPr>
        </p:nvSpPr>
        <p:spPr>
          <a:xfrm>
            <a:off x="16017425" y="1039725"/>
            <a:ext cx="1343700" cy="1312800"/>
          </a:xfrm>
          <a:prstGeom prst="ellipse">
            <a:avLst/>
          </a:prstGeom>
        </p:spPr>
        <p:txBody>
          <a:bodyPr/>
          <a:lstStyle/>
          <a:p>
            <a:endParaRPr lang="en-GB"/>
          </a:p>
        </p:txBody>
      </p:sp>
      <p:sp>
        <p:nvSpPr>
          <p:cNvPr id="359" name="Google Shape;359;p47"/>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40</a:t>
            </a:fld>
            <a:endParaRPr/>
          </a:p>
        </p:txBody>
      </p:sp>
      <p:sp>
        <p:nvSpPr>
          <p:cNvPr id="360" name="Google Shape;360;p47"/>
          <p:cNvSpPr txBox="1"/>
          <p:nvPr/>
        </p:nvSpPr>
        <p:spPr>
          <a:xfrm>
            <a:off x="4642400" y="3216650"/>
            <a:ext cx="9389700" cy="5772000"/>
          </a:xfrm>
          <a:prstGeom prst="rect">
            <a:avLst/>
          </a:prstGeom>
          <a:noFill/>
          <a:ln>
            <a:noFill/>
          </a:ln>
        </p:spPr>
        <p:txBody>
          <a:bodyPr spcFirstLastPara="1" wrap="square" lIns="91425" tIns="91425" rIns="91425" bIns="91425" anchor="t" anchorCtr="0">
            <a:spAutoFit/>
          </a:bodyPr>
          <a:lstStyle/>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first let’s fork a repository that contains info for our course</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first make sure you are logged in to your GitHub account on your browser</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now go to this GitHub repo webpage: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u="sng">
                <a:solidFill>
                  <a:schemeClr val="hlink"/>
                </a:solidFill>
                <a:latin typeface="Fredoka"/>
                <a:ea typeface="Fredoka"/>
                <a:cs typeface="Fredoka"/>
                <a:sym typeface="Fredoka"/>
                <a:hlinkClick r:id="rId3"/>
              </a:rPr>
              <a:t>https://github.com/batecsw/OOP_class_work</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press the button saying “fork” - this creates a copy of the repo on your GitHub account</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however, this is on the cloud, not your computer: next you need to make a copy on your hard drive, called a “clone”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go to GitHub desktop, from the file menu select “clone repository”, by default your GitHub repos are shown</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if this is your first repo, you will instead see a “Let’s get started” welcome screen, and you can select “Clone a repository from the internet” instead</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select “OOP_class_work” and change the “local path” to “Pycharm Projects” - this means the folder will be in the right place for your Pycharm IDE.</a:t>
            </a:r>
            <a:endParaRPr sz="2000">
              <a:solidFill>
                <a:schemeClr val="dk1"/>
              </a:solidFill>
              <a:latin typeface="Fredoka"/>
              <a:ea typeface="Fredoka"/>
              <a:cs typeface="Fredoka"/>
              <a:sym typeface="Fredoka"/>
            </a:endParaRPr>
          </a:p>
          <a:p>
            <a:pPr marL="457200" lvl="0" indent="-355600" algn="l" rtl="0">
              <a:lnSpc>
                <a:spcPct val="90000"/>
              </a:lnSpc>
              <a:spcBef>
                <a:spcPts val="1000"/>
              </a:spcBef>
              <a:spcAft>
                <a:spcPts val="1000"/>
              </a:spcAft>
              <a:buClr>
                <a:schemeClr val="dk1"/>
              </a:buClr>
              <a:buSzPts val="2000"/>
              <a:buFont typeface="Fredoka"/>
              <a:buChar char="●"/>
            </a:pPr>
            <a:r>
              <a:rPr lang="en-US" sz="2000">
                <a:solidFill>
                  <a:schemeClr val="dk1"/>
                </a:solidFill>
                <a:latin typeface="Fredoka"/>
                <a:ea typeface="Fredoka"/>
                <a:cs typeface="Fredoka"/>
                <a:sym typeface="Fredoka"/>
              </a:rPr>
              <a:t>now click on “Clone”, select “for my own purposes” when asked how you are going to use it.</a:t>
            </a:r>
            <a:endParaRPr sz="2000">
              <a:solidFill>
                <a:schemeClr val="dk1"/>
              </a:solidFill>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Forking and Cloning (2):</a:t>
            </a:r>
            <a:endParaRPr sz="3600"/>
          </a:p>
        </p:txBody>
      </p:sp>
      <p:sp>
        <p:nvSpPr>
          <p:cNvPr id="366" name="Google Shape;366;p48"/>
          <p:cNvSpPr>
            <a:spLocks noGrp="1"/>
          </p:cNvSpPr>
          <p:nvPr>
            <p:ph type="pic" idx="3"/>
          </p:nvPr>
        </p:nvSpPr>
        <p:spPr>
          <a:xfrm>
            <a:off x="16017425" y="1039725"/>
            <a:ext cx="1343700" cy="1312800"/>
          </a:xfrm>
          <a:prstGeom prst="ellipse">
            <a:avLst/>
          </a:prstGeom>
        </p:spPr>
        <p:txBody>
          <a:bodyPr/>
          <a:lstStyle/>
          <a:p>
            <a:endParaRPr lang="en-GB"/>
          </a:p>
        </p:txBody>
      </p:sp>
      <p:sp>
        <p:nvSpPr>
          <p:cNvPr id="367" name="Google Shape;367;p48"/>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41</a:t>
            </a:fld>
            <a:endParaRPr/>
          </a:p>
        </p:txBody>
      </p:sp>
      <p:sp>
        <p:nvSpPr>
          <p:cNvPr id="368" name="Google Shape;368;p48"/>
          <p:cNvSpPr txBox="1"/>
          <p:nvPr/>
        </p:nvSpPr>
        <p:spPr>
          <a:xfrm>
            <a:off x="4735650" y="3170050"/>
            <a:ext cx="9389700" cy="49440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is a bit complicated, but the good news is that GitHub Desktop will now look after keeping the repo on your computer and the copy in the cloud on github.com synced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go to Pycharm - you should be able to open this folder</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open the Word document - I will keep this document updated to contain all the useful links you need, so you don’t have to type them out!</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next go to this GitHub repo webpage:</a:t>
            </a:r>
            <a:endParaRPr sz="2400">
              <a:solidFill>
                <a:schemeClr val="dk1"/>
              </a:solidFill>
              <a:latin typeface="Fredoka"/>
              <a:ea typeface="Fredoka"/>
              <a:cs typeface="Fredoka"/>
              <a:sym typeface="Fredoka"/>
            </a:endParaRPr>
          </a:p>
          <a:p>
            <a:pPr marL="914400" lvl="1" indent="-381000" algn="l" rtl="0">
              <a:lnSpc>
                <a:spcPct val="90000"/>
              </a:lnSpc>
              <a:spcBef>
                <a:spcPts val="1000"/>
              </a:spcBef>
              <a:spcAft>
                <a:spcPts val="0"/>
              </a:spcAft>
              <a:buClr>
                <a:schemeClr val="dk1"/>
              </a:buClr>
              <a:buSzPts val="2400"/>
              <a:buFont typeface="Fredoka"/>
              <a:buChar char="○"/>
            </a:pPr>
            <a:r>
              <a:rPr lang="en-US" sz="2400" u="sng">
                <a:solidFill>
                  <a:schemeClr val="hlink"/>
                </a:solidFill>
                <a:latin typeface="Fredoka"/>
                <a:ea typeface="Fredoka"/>
                <a:cs typeface="Fredoka"/>
                <a:sym typeface="Fredoka"/>
                <a:hlinkClick r:id="rId3"/>
              </a:rPr>
              <a:t>https://github.com/pythonarcade/learn-arcade-work</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this contains the tutorials and example programs for Arcade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repeat the process to fork the repo to your GitHub and clone it to your hard drive</a:t>
            </a:r>
            <a:endParaRPr sz="2600">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Install Python Arcade</a:t>
            </a:r>
            <a:endParaRPr sz="3600"/>
          </a:p>
        </p:txBody>
      </p:sp>
      <p:sp>
        <p:nvSpPr>
          <p:cNvPr id="374" name="Google Shape;374;p49"/>
          <p:cNvSpPr>
            <a:spLocks noGrp="1"/>
          </p:cNvSpPr>
          <p:nvPr>
            <p:ph type="pic" idx="3"/>
          </p:nvPr>
        </p:nvSpPr>
        <p:spPr>
          <a:xfrm>
            <a:off x="16017425" y="1039725"/>
            <a:ext cx="1343700" cy="1312800"/>
          </a:xfrm>
          <a:prstGeom prst="ellipse">
            <a:avLst/>
          </a:prstGeom>
        </p:spPr>
        <p:txBody>
          <a:bodyPr/>
          <a:lstStyle/>
          <a:p>
            <a:endParaRPr lang="en-GB"/>
          </a:p>
        </p:txBody>
      </p:sp>
      <p:sp>
        <p:nvSpPr>
          <p:cNvPr id="375" name="Google Shape;375;p49"/>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42</a:t>
            </a:fld>
            <a:endParaRPr/>
          </a:p>
        </p:txBody>
      </p:sp>
      <p:sp>
        <p:nvSpPr>
          <p:cNvPr id="376" name="Google Shape;376;p49"/>
          <p:cNvSpPr txBox="1"/>
          <p:nvPr/>
        </p:nvSpPr>
        <p:spPr>
          <a:xfrm>
            <a:off x="4735650" y="3170050"/>
            <a:ext cx="9389700" cy="53523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after forking/cloning the Arcade tutorial repo, go back to Pycharm and open “Learn Arcade Work” as a new project</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in the lab 01 folder, open the lab_01 python file and type in a “Hello World” print command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Pycharm saves changes automatically - but after the first save it realises you don’t have the Arcade module needed to run some of the programs inside the project</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It will prompt you to install the Arcade module - go ahead and install it</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IMPORTANT: Arcade is not yet compatible with Python 3.12. If you recently installed or updated Python, you will need to roll it back to the 3.11 version. Your Python version is shown on the bottom right of the Pycharm window. Ask for help if this applies to you!</a:t>
            </a:r>
            <a:endParaRPr sz="2400">
              <a:solidFill>
                <a:schemeClr val="dk1"/>
              </a:solidFill>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0"/>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Committing your code!</a:t>
            </a:r>
            <a:endParaRPr sz="3600"/>
          </a:p>
        </p:txBody>
      </p:sp>
      <p:sp>
        <p:nvSpPr>
          <p:cNvPr id="382" name="Google Shape;382;p50"/>
          <p:cNvSpPr>
            <a:spLocks noGrp="1"/>
          </p:cNvSpPr>
          <p:nvPr>
            <p:ph type="pic" idx="3"/>
          </p:nvPr>
        </p:nvSpPr>
        <p:spPr>
          <a:xfrm>
            <a:off x="16017425" y="1039725"/>
            <a:ext cx="1343700" cy="1312800"/>
          </a:xfrm>
          <a:prstGeom prst="ellipse">
            <a:avLst/>
          </a:prstGeom>
        </p:spPr>
        <p:txBody>
          <a:bodyPr/>
          <a:lstStyle/>
          <a:p>
            <a:endParaRPr lang="en-GB"/>
          </a:p>
        </p:txBody>
      </p:sp>
      <p:sp>
        <p:nvSpPr>
          <p:cNvPr id="383" name="Google Shape;383;p50"/>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43</a:t>
            </a:fld>
            <a:endParaRPr/>
          </a:p>
        </p:txBody>
      </p:sp>
      <p:sp>
        <p:nvSpPr>
          <p:cNvPr id="384" name="Google Shape;384;p50"/>
          <p:cNvSpPr txBox="1"/>
          <p:nvPr/>
        </p:nvSpPr>
        <p:spPr>
          <a:xfrm>
            <a:off x="4735650" y="3170050"/>
            <a:ext cx="9389700" cy="4483200"/>
          </a:xfrm>
          <a:prstGeom prst="rect">
            <a:avLst/>
          </a:prstGeom>
          <a:noFill/>
          <a:ln>
            <a:noFill/>
          </a:ln>
        </p:spPr>
        <p:txBody>
          <a:bodyPr spcFirstLastPara="1" wrap="square" lIns="91425" tIns="91425" rIns="91425" bIns="91425" anchor="t" anchorCtr="0">
            <a:spAutoFit/>
          </a:bodyPr>
          <a:lstStyle/>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go back to GitHub Desktop and select the learn-arcade-work repo if it isn’t the one already selected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the learn-arcade-work project folder is a local repository which is being monitored by GitHub Desktop</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it has noticed that the Lab_01.py file has changed!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you can now “commit” this to the code repo on your hard drive</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0"/>
              </a:spcAft>
              <a:buClr>
                <a:schemeClr val="dk1"/>
              </a:buClr>
              <a:buSzPts val="2400"/>
              <a:buFont typeface="Fredoka"/>
              <a:buChar char="●"/>
            </a:pPr>
            <a:r>
              <a:rPr lang="en-US" sz="2400">
                <a:solidFill>
                  <a:schemeClr val="dk1"/>
                </a:solidFill>
                <a:latin typeface="Fredoka"/>
                <a:ea typeface="Fredoka"/>
                <a:cs typeface="Fredoka"/>
                <a:sym typeface="Fredoka"/>
              </a:rPr>
              <a:t>to complete the process you should now “push commits to origin remote” - this means saving the changes to your GitHub repo in the cloud</a:t>
            </a:r>
            <a:endParaRPr sz="2400">
              <a:solidFill>
                <a:schemeClr val="dk1"/>
              </a:solidFill>
              <a:latin typeface="Fredoka"/>
              <a:ea typeface="Fredoka"/>
              <a:cs typeface="Fredoka"/>
              <a:sym typeface="Fredoka"/>
            </a:endParaRPr>
          </a:p>
          <a:p>
            <a:pPr marL="457200" lvl="0" indent="-381000" algn="l" rtl="0">
              <a:lnSpc>
                <a:spcPct val="90000"/>
              </a:lnSpc>
              <a:spcBef>
                <a:spcPts val="1000"/>
              </a:spcBef>
              <a:spcAft>
                <a:spcPts val="1000"/>
              </a:spcAft>
              <a:buClr>
                <a:schemeClr val="dk1"/>
              </a:buClr>
              <a:buSzPts val="2400"/>
              <a:buFont typeface="Fredoka"/>
              <a:buChar char="●"/>
            </a:pPr>
            <a:r>
              <a:rPr lang="en-US" sz="2400">
                <a:solidFill>
                  <a:schemeClr val="dk1"/>
                </a:solidFill>
                <a:latin typeface="Fredoka"/>
                <a:ea typeface="Fredoka"/>
                <a:cs typeface="Fredoka"/>
                <a:sym typeface="Fredoka"/>
              </a:rPr>
              <a:t>you should commit your code changes AT LEAST once per lesson at the end, more often if you make a lot of changes</a:t>
            </a:r>
            <a:endParaRPr sz="2400">
              <a:solidFill>
                <a:schemeClr val="dk1"/>
              </a:solidFill>
              <a:latin typeface="Fredoka"/>
              <a:ea typeface="Fredoka"/>
              <a:cs typeface="Fredoka"/>
              <a:sym typeface="Fredok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390" name="Google Shape;390;p5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44</a:t>
            </a:fld>
            <a:endParaRPr/>
          </a:p>
        </p:txBody>
      </p:sp>
      <p:pic>
        <p:nvPicPr>
          <p:cNvPr id="391" name="Google Shape;391;p51"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Effect transition="in" filter="fade">
                                      <p:cBhvr>
                                        <p:cTn id="7" dur="1"/>
                                        <p:tgtEl>
                                          <p:spTgt spid="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2"/>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Using the Learn Arcade Tutorial</a:t>
            </a:r>
            <a:endParaRPr sz="3600"/>
          </a:p>
        </p:txBody>
      </p:sp>
      <p:sp>
        <p:nvSpPr>
          <p:cNvPr id="397" name="Google Shape;397;p52"/>
          <p:cNvSpPr>
            <a:spLocks noGrp="1"/>
          </p:cNvSpPr>
          <p:nvPr>
            <p:ph type="pic" idx="3"/>
          </p:nvPr>
        </p:nvSpPr>
        <p:spPr>
          <a:xfrm>
            <a:off x="16017425" y="1039725"/>
            <a:ext cx="1343700" cy="1312800"/>
          </a:xfrm>
          <a:prstGeom prst="ellipse">
            <a:avLst/>
          </a:prstGeom>
        </p:spPr>
        <p:txBody>
          <a:bodyPr/>
          <a:lstStyle/>
          <a:p>
            <a:endParaRPr lang="en-GB"/>
          </a:p>
        </p:txBody>
      </p:sp>
      <p:sp>
        <p:nvSpPr>
          <p:cNvPr id="398" name="Google Shape;398;p52"/>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45</a:t>
            </a:fld>
            <a:endParaRPr/>
          </a:p>
        </p:txBody>
      </p:sp>
      <p:sp>
        <p:nvSpPr>
          <p:cNvPr id="399" name="Google Shape;399;p52"/>
          <p:cNvSpPr txBox="1"/>
          <p:nvPr/>
        </p:nvSpPr>
        <p:spPr>
          <a:xfrm>
            <a:off x="4657950" y="3922500"/>
            <a:ext cx="8791200" cy="2360100"/>
          </a:xfrm>
          <a:prstGeom prst="rect">
            <a:avLst/>
          </a:prstGeom>
          <a:noFill/>
          <a:ln>
            <a:noFill/>
          </a:ln>
        </p:spPr>
        <p:txBody>
          <a:bodyPr spcFirstLastPara="1" wrap="square" lIns="91425" tIns="91425" rIns="91425" bIns="91425" anchor="t" anchorCtr="0">
            <a:spAutoFit/>
          </a:bodyPr>
          <a:lstStyle/>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the tutorial is split into “chapters” which contain the information and “labs” which are practice exercises for you to code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let’s follow along with “5. How to Draw with Your Computer” chapter</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at home you can open the Lab_2.py file and draw your own picture</a:t>
            </a:r>
            <a:endParaRPr sz="2000">
              <a:solidFill>
                <a:schemeClr val="dk1"/>
              </a:solidFill>
              <a:latin typeface="Fredoka"/>
              <a:ea typeface="Fredoka"/>
              <a:cs typeface="Fredoka"/>
              <a:sym typeface="Fredoka"/>
            </a:endParaRPr>
          </a:p>
          <a:p>
            <a:pPr marL="0" lvl="0" indent="0" algn="l" rtl="0">
              <a:lnSpc>
                <a:spcPct val="90000"/>
              </a:lnSpc>
              <a:spcBef>
                <a:spcPts val="1000"/>
              </a:spcBef>
              <a:spcAft>
                <a:spcPts val="0"/>
              </a:spcAft>
              <a:buNone/>
            </a:pPr>
            <a:endParaRPr sz="2000">
              <a:solidFill>
                <a:schemeClr val="dk1"/>
              </a:solidFill>
              <a:latin typeface="Fredoka"/>
              <a:ea typeface="Fredoka"/>
              <a:cs typeface="Fredoka"/>
              <a:sym typeface="Fredoka"/>
            </a:endParaRPr>
          </a:p>
          <a:p>
            <a:pPr marL="0" lvl="0" indent="0" algn="ctr" rtl="0">
              <a:lnSpc>
                <a:spcPct val="90000"/>
              </a:lnSpc>
              <a:spcBef>
                <a:spcPts val="1000"/>
              </a:spcBef>
              <a:spcAft>
                <a:spcPts val="1000"/>
              </a:spcAft>
              <a:buNone/>
            </a:pPr>
            <a:endParaRPr sz="2000" b="1">
              <a:solidFill>
                <a:schemeClr val="dk1"/>
              </a:solidFill>
              <a:latin typeface="Fredoka"/>
              <a:ea typeface="Fredoka"/>
              <a:cs typeface="Fredoka"/>
              <a:sym typeface="Fredok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3"/>
          <p:cNvSpPr txBox="1">
            <a:spLocks noGrp="1"/>
          </p:cNvSpPr>
          <p:nvPr>
            <p:ph type="body" idx="1"/>
          </p:nvPr>
        </p:nvSpPr>
        <p:spPr>
          <a:xfrm>
            <a:off x="3278000" y="5062375"/>
            <a:ext cx="12156000" cy="44076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600"/>
              </a:spcBef>
              <a:spcAft>
                <a:spcPts val="0"/>
              </a:spcAft>
              <a:buSzPts val="3000"/>
              <a:buChar char="●"/>
            </a:pPr>
            <a:r>
              <a:rPr lang="en-US"/>
              <a:t>We will learn about classes and objects - Object Oriented Programming</a:t>
            </a:r>
            <a:endParaRPr/>
          </a:p>
          <a:p>
            <a:pPr marL="457200" lvl="0" indent="-419100" algn="l" rtl="0">
              <a:lnSpc>
                <a:spcPct val="100000"/>
              </a:lnSpc>
              <a:spcBef>
                <a:spcPts val="0"/>
              </a:spcBef>
              <a:spcAft>
                <a:spcPts val="0"/>
              </a:spcAft>
              <a:buSzPts val="3000"/>
              <a:buChar char="●"/>
            </a:pPr>
            <a:r>
              <a:rPr lang="en-US"/>
              <a:t>We will use these to create a text based adventure game</a:t>
            </a:r>
            <a:endParaRPr/>
          </a:p>
          <a:p>
            <a:pPr marL="0" lvl="0" indent="0" algn="l" rtl="0">
              <a:lnSpc>
                <a:spcPct val="100000"/>
              </a:lnSpc>
              <a:spcBef>
                <a:spcPts val="0"/>
              </a:spcBef>
              <a:spcAft>
                <a:spcPts val="0"/>
              </a:spcAft>
              <a:buSzPts val="3000"/>
              <a:buNone/>
            </a:pPr>
            <a:endParaRPr/>
          </a:p>
        </p:txBody>
      </p:sp>
      <p:sp>
        <p:nvSpPr>
          <p:cNvPr id="405" name="Google Shape;405;p53"/>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406" name="Google Shape;406;p53"/>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47</a:t>
            </a:fld>
            <a:endParaRPr/>
          </a:p>
        </p:txBody>
      </p:sp>
      <p:sp>
        <p:nvSpPr>
          <p:cNvPr id="412" name="Google Shape;412;p54"/>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5"/>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We will learn how to draw to the screen using Python Arcade functions</a:t>
            </a:r>
            <a:endParaRPr/>
          </a:p>
          <a:p>
            <a:pPr marL="457200" lvl="0" indent="-419100" algn="l" rtl="0">
              <a:spcBef>
                <a:spcPts val="0"/>
              </a:spcBef>
              <a:spcAft>
                <a:spcPts val="0"/>
              </a:spcAft>
              <a:buSzPts val="3000"/>
              <a:buChar char="●"/>
            </a:pPr>
            <a:r>
              <a:rPr lang="en-US"/>
              <a:t>We will learn about Classes and Objects - Object Oriented Programming</a:t>
            </a:r>
            <a:endParaRPr/>
          </a:p>
          <a:p>
            <a:pPr marL="457200" lvl="0" indent="-419100" algn="l" rtl="0">
              <a:spcBef>
                <a:spcPts val="0"/>
              </a:spcBef>
              <a:spcAft>
                <a:spcPts val="0"/>
              </a:spcAft>
              <a:buSzPts val="3000"/>
              <a:buChar char="●"/>
            </a:pPr>
            <a:r>
              <a:rPr lang="en-US"/>
              <a:t>We will use these to create a text based adventure game</a:t>
            </a:r>
            <a:endParaRPr/>
          </a:p>
        </p:txBody>
      </p:sp>
      <p:sp>
        <p:nvSpPr>
          <p:cNvPr id="418" name="Google Shape;418;p55"/>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48</a:t>
            </a:fld>
            <a:endParaRPr/>
          </a:p>
        </p:txBody>
      </p:sp>
      <p:sp>
        <p:nvSpPr>
          <p:cNvPr id="419" name="Google Shape;419;p55"/>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6"/>
          <p:cNvSpPr txBox="1">
            <a:spLocks noGrp="1"/>
          </p:cNvSpPr>
          <p:nvPr>
            <p:ph type="title"/>
          </p:nvPr>
        </p:nvSpPr>
        <p:spPr>
          <a:xfrm>
            <a:off x="2984700" y="1807300"/>
            <a:ext cx="12137700" cy="7389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sz="3600"/>
              <a:t>Using the Learn Arcade Tutorial</a:t>
            </a:r>
            <a:endParaRPr sz="3600"/>
          </a:p>
        </p:txBody>
      </p:sp>
      <p:sp>
        <p:nvSpPr>
          <p:cNvPr id="425" name="Google Shape;425;p56"/>
          <p:cNvSpPr>
            <a:spLocks noGrp="1"/>
          </p:cNvSpPr>
          <p:nvPr>
            <p:ph type="pic" idx="3"/>
          </p:nvPr>
        </p:nvSpPr>
        <p:spPr>
          <a:xfrm>
            <a:off x="16017425" y="1039725"/>
            <a:ext cx="1343700" cy="1312800"/>
          </a:xfrm>
          <a:prstGeom prst="ellipse">
            <a:avLst/>
          </a:prstGeom>
        </p:spPr>
        <p:txBody>
          <a:bodyPr/>
          <a:lstStyle/>
          <a:p>
            <a:endParaRPr lang="en-GB"/>
          </a:p>
        </p:txBody>
      </p:sp>
      <p:sp>
        <p:nvSpPr>
          <p:cNvPr id="426" name="Google Shape;426;p56"/>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49</a:t>
            </a:fld>
            <a:endParaRPr/>
          </a:p>
        </p:txBody>
      </p:sp>
      <p:sp>
        <p:nvSpPr>
          <p:cNvPr id="427" name="Google Shape;427;p56"/>
          <p:cNvSpPr txBox="1"/>
          <p:nvPr/>
        </p:nvSpPr>
        <p:spPr>
          <a:xfrm>
            <a:off x="4657950" y="3922500"/>
            <a:ext cx="8791200" cy="3853200"/>
          </a:xfrm>
          <a:prstGeom prst="rect">
            <a:avLst/>
          </a:prstGeom>
          <a:noFill/>
          <a:ln>
            <a:noFill/>
          </a:ln>
        </p:spPr>
        <p:txBody>
          <a:bodyPr spcFirstLastPara="1" wrap="square" lIns="91425" tIns="91425" rIns="91425" bIns="91425" anchor="t" anchorCtr="0">
            <a:spAutoFit/>
          </a:bodyPr>
          <a:lstStyle/>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the tutorial is split into “chapters” which contain the information and “labs” which are practice exercises for you to code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let’s follow along with “5. How to Draw with Your Computer” chapter</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at home you can open the Lab_2.py file and draw your own picture</a:t>
            </a:r>
            <a:endParaRPr sz="2000">
              <a:solidFill>
                <a:schemeClr val="dk1"/>
              </a:solidFill>
              <a:latin typeface="Fredoka"/>
              <a:ea typeface="Fredoka"/>
              <a:cs typeface="Fredoka"/>
              <a:sym typeface="Fredoka"/>
            </a:endParaRPr>
          </a:p>
          <a:p>
            <a:pPr marL="914400" lvl="1" indent="-355600" algn="l" rtl="0">
              <a:lnSpc>
                <a:spcPct val="90000"/>
              </a:lnSpc>
              <a:spcBef>
                <a:spcPts val="1000"/>
              </a:spcBef>
              <a:spcAft>
                <a:spcPts val="0"/>
              </a:spcAft>
              <a:buClr>
                <a:schemeClr val="dk1"/>
              </a:buClr>
              <a:buSzPts val="2000"/>
              <a:buFont typeface="Fredoka"/>
              <a:buChar char="○"/>
            </a:pPr>
            <a:r>
              <a:rPr lang="en-US" sz="2000">
                <a:solidFill>
                  <a:schemeClr val="dk1"/>
                </a:solidFill>
                <a:latin typeface="Fredoka"/>
                <a:ea typeface="Fredoka"/>
                <a:cs typeface="Fredoka"/>
                <a:sym typeface="Fredoka"/>
              </a:rPr>
              <a:t>Note that you can look up how to use all the Arcade functions at this address:</a:t>
            </a:r>
            <a:endParaRPr sz="2000">
              <a:solidFill>
                <a:schemeClr val="dk1"/>
              </a:solidFill>
              <a:latin typeface="Fredoka"/>
              <a:ea typeface="Fredoka"/>
              <a:cs typeface="Fredoka"/>
              <a:sym typeface="Fredoka"/>
            </a:endParaRPr>
          </a:p>
          <a:p>
            <a:pPr marL="1371600" lvl="2" indent="-355600" algn="l" rtl="0">
              <a:lnSpc>
                <a:spcPct val="90000"/>
              </a:lnSpc>
              <a:spcBef>
                <a:spcPts val="1000"/>
              </a:spcBef>
              <a:spcAft>
                <a:spcPts val="0"/>
              </a:spcAft>
              <a:buClr>
                <a:schemeClr val="dk1"/>
              </a:buClr>
              <a:buSzPts val="2000"/>
              <a:buFont typeface="Fredoka"/>
              <a:buChar char="■"/>
            </a:pPr>
            <a:r>
              <a:rPr lang="en-US" sz="2000" u="sng">
                <a:solidFill>
                  <a:schemeClr val="hlink"/>
                </a:solidFill>
                <a:latin typeface="Fredoka"/>
                <a:ea typeface="Fredoka"/>
                <a:cs typeface="Fredoka"/>
                <a:sym typeface="Fredoka"/>
                <a:hlinkClick r:id="rId3"/>
              </a:rPr>
              <a:t>https://api.arcade.academy/en/latest/quick_index.html</a:t>
            </a:r>
            <a:endParaRPr sz="2000">
              <a:solidFill>
                <a:schemeClr val="dk1"/>
              </a:solidFill>
              <a:latin typeface="Fredoka"/>
              <a:ea typeface="Fredoka"/>
              <a:cs typeface="Fredoka"/>
              <a:sym typeface="Fredoka"/>
            </a:endParaRPr>
          </a:p>
          <a:p>
            <a:pPr marL="457200" lvl="0" indent="0" algn="l" rtl="0">
              <a:lnSpc>
                <a:spcPct val="90000"/>
              </a:lnSpc>
              <a:spcBef>
                <a:spcPts val="1000"/>
              </a:spcBef>
              <a:spcAft>
                <a:spcPts val="0"/>
              </a:spcAft>
              <a:buNone/>
            </a:pPr>
            <a:endParaRPr sz="2000">
              <a:solidFill>
                <a:schemeClr val="dk1"/>
              </a:solidFill>
              <a:latin typeface="Fredoka"/>
              <a:ea typeface="Fredoka"/>
              <a:cs typeface="Fredoka"/>
              <a:sym typeface="Fredoka"/>
            </a:endParaRPr>
          </a:p>
          <a:p>
            <a:pPr marL="0" lvl="0" indent="0" algn="l" rtl="0">
              <a:lnSpc>
                <a:spcPct val="90000"/>
              </a:lnSpc>
              <a:spcBef>
                <a:spcPts val="1000"/>
              </a:spcBef>
              <a:spcAft>
                <a:spcPts val="0"/>
              </a:spcAft>
              <a:buNone/>
            </a:pPr>
            <a:endParaRPr sz="2000">
              <a:solidFill>
                <a:schemeClr val="dk1"/>
              </a:solidFill>
              <a:latin typeface="Fredoka"/>
              <a:ea typeface="Fredoka"/>
              <a:cs typeface="Fredoka"/>
              <a:sym typeface="Fredoka"/>
            </a:endParaRPr>
          </a:p>
          <a:p>
            <a:pPr marL="0" lvl="0" indent="0" algn="ctr" rtl="0">
              <a:lnSpc>
                <a:spcPct val="90000"/>
              </a:lnSpc>
              <a:spcBef>
                <a:spcPts val="1000"/>
              </a:spcBef>
              <a:spcAft>
                <a:spcPts val="1000"/>
              </a:spcAft>
              <a:buNone/>
            </a:pPr>
            <a:endParaRPr sz="2000" b="1">
              <a:solidFill>
                <a:schemeClr val="dk1"/>
              </a:solidFill>
              <a:latin typeface="Fredoka"/>
              <a:ea typeface="Fredoka"/>
              <a:cs typeface="Fredoka"/>
              <a:sym typeface="Fredok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What is this course about?</a:t>
            </a:r>
            <a:endParaRPr/>
          </a:p>
        </p:txBody>
      </p:sp>
      <p:sp>
        <p:nvSpPr>
          <p:cNvPr id="83" name="Google Shape;83;p12"/>
          <p:cNvSpPr>
            <a:spLocks noGrp="1"/>
          </p:cNvSpPr>
          <p:nvPr>
            <p:ph type="pic" idx="3"/>
          </p:nvPr>
        </p:nvSpPr>
        <p:spPr>
          <a:xfrm>
            <a:off x="16017425" y="1039725"/>
            <a:ext cx="1343700" cy="1312800"/>
          </a:xfrm>
          <a:prstGeom prst="ellipse">
            <a:avLst/>
          </a:prstGeom>
        </p:spPr>
        <p:txBody>
          <a:bodyPr/>
          <a:lstStyle/>
          <a:p>
            <a:endParaRPr lang="en-GB"/>
          </a:p>
        </p:txBody>
      </p:sp>
      <p:sp>
        <p:nvSpPr>
          <p:cNvPr id="84" name="Google Shape;84;p12"/>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5</a:t>
            </a:fld>
            <a:endParaRPr/>
          </a:p>
        </p:txBody>
      </p:sp>
      <p:sp>
        <p:nvSpPr>
          <p:cNvPr id="85" name="Google Shape;85;p12"/>
          <p:cNvSpPr txBox="1">
            <a:spLocks noGrp="1"/>
          </p:cNvSpPr>
          <p:nvPr>
            <p:ph type="title"/>
          </p:nvPr>
        </p:nvSpPr>
        <p:spPr>
          <a:xfrm>
            <a:off x="4602900" y="3428988"/>
            <a:ext cx="9082200" cy="5356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We will first do some revision to make sure you are all back up to speed before we move on to the next stage!</a:t>
            </a:r>
            <a:endParaRPr sz="2400" b="1"/>
          </a:p>
          <a:p>
            <a:pPr marL="457200" lvl="0" indent="-381000" algn="l" rtl="0">
              <a:lnSpc>
                <a:spcPct val="100000"/>
              </a:lnSpc>
              <a:spcBef>
                <a:spcPts val="0"/>
              </a:spcBef>
              <a:spcAft>
                <a:spcPts val="0"/>
              </a:spcAft>
              <a:buSzPts val="2400"/>
              <a:buFont typeface="Arial"/>
              <a:buChar char="●"/>
            </a:pPr>
            <a:r>
              <a:rPr lang="en-US" sz="2400">
                <a:latin typeface="Arial"/>
                <a:ea typeface="Arial"/>
                <a:cs typeface="Arial"/>
                <a:sym typeface="Arial"/>
              </a:rPr>
              <a:t>We will then download some software that will help us with this course:</a:t>
            </a:r>
            <a:endParaRPr sz="2400">
              <a:latin typeface="Arial"/>
              <a:ea typeface="Arial"/>
              <a:cs typeface="Arial"/>
              <a:sym typeface="Arial"/>
            </a:endParaRPr>
          </a:p>
          <a:p>
            <a:pPr marL="914400" lvl="1" indent="-381000" algn="l" rtl="0">
              <a:lnSpc>
                <a:spcPct val="100000"/>
              </a:lnSpc>
              <a:spcBef>
                <a:spcPts val="0"/>
              </a:spcBef>
              <a:spcAft>
                <a:spcPts val="0"/>
              </a:spcAft>
              <a:buSzPts val="2400"/>
              <a:buFont typeface="Arial"/>
              <a:buChar char="○"/>
            </a:pPr>
            <a:r>
              <a:rPr lang="en-US" sz="2400"/>
              <a:t>An “adult” IDE (code editor) in place of Mu</a:t>
            </a:r>
            <a:endParaRPr sz="2400">
              <a:latin typeface="Arial"/>
              <a:ea typeface="Arial"/>
              <a:cs typeface="Arial"/>
              <a:sym typeface="Arial"/>
            </a:endParaRPr>
          </a:p>
          <a:p>
            <a:pPr marL="914400" lvl="1" indent="-381000" algn="l" rtl="0">
              <a:lnSpc>
                <a:spcPct val="100000"/>
              </a:lnSpc>
              <a:spcBef>
                <a:spcPts val="0"/>
              </a:spcBef>
              <a:spcAft>
                <a:spcPts val="0"/>
              </a:spcAft>
              <a:buSzPts val="2400"/>
              <a:buChar char="○"/>
            </a:pPr>
            <a:r>
              <a:rPr lang="en-US" sz="2400"/>
              <a:t>Github - who knows what this is?</a:t>
            </a:r>
            <a:endParaRPr sz="2400"/>
          </a:p>
          <a:p>
            <a:pPr marL="914400" lvl="1" indent="-381000" algn="l" rtl="0">
              <a:lnSpc>
                <a:spcPct val="100000"/>
              </a:lnSpc>
              <a:spcBef>
                <a:spcPts val="0"/>
              </a:spcBef>
              <a:spcAft>
                <a:spcPts val="0"/>
              </a:spcAft>
              <a:buSzPts val="2400"/>
              <a:buChar char="○"/>
            </a:pPr>
            <a:r>
              <a:rPr lang="en-US" sz="2400"/>
              <a:t>Python Arcade - a special module that will help us write more sophisticated games in Python</a:t>
            </a:r>
            <a:endParaRPr sz="2400"/>
          </a:p>
          <a:p>
            <a:pPr marL="457200" lvl="0" indent="-381000" algn="l" rtl="0">
              <a:lnSpc>
                <a:spcPct val="100000"/>
              </a:lnSpc>
              <a:spcBef>
                <a:spcPts val="0"/>
              </a:spcBef>
              <a:spcAft>
                <a:spcPts val="0"/>
              </a:spcAft>
              <a:buSzPts val="2400"/>
              <a:buFont typeface="Arial"/>
              <a:buChar char="●"/>
            </a:pPr>
            <a:r>
              <a:rPr lang="en-US" sz="2400">
                <a:latin typeface="Arial"/>
                <a:ea typeface="Arial"/>
                <a:cs typeface="Arial"/>
                <a:sym typeface="Arial"/>
              </a:rPr>
              <a:t>The main part of the course will concern Object Oriented Programming (OOP).</a:t>
            </a:r>
            <a:endParaRPr sz="2400">
              <a:latin typeface="Arial"/>
              <a:ea typeface="Arial"/>
              <a:cs typeface="Arial"/>
              <a:sym typeface="Arial"/>
            </a:endParaRPr>
          </a:p>
          <a:p>
            <a:pPr marL="914400" lvl="1" indent="-381000" algn="l" rtl="0">
              <a:lnSpc>
                <a:spcPct val="100000"/>
              </a:lnSpc>
              <a:spcBef>
                <a:spcPts val="0"/>
              </a:spcBef>
              <a:spcAft>
                <a:spcPts val="0"/>
              </a:spcAft>
              <a:buSzPts val="2400"/>
              <a:buChar char="○"/>
            </a:pPr>
            <a:r>
              <a:rPr lang="en-US" sz="2400"/>
              <a:t>Who has heard of this before?</a:t>
            </a:r>
            <a:endParaRPr sz="2400"/>
          </a:p>
          <a:p>
            <a:pPr marL="914400" lvl="1" indent="-381000" algn="l" rtl="0">
              <a:lnSpc>
                <a:spcPct val="100000"/>
              </a:lnSpc>
              <a:spcBef>
                <a:spcPts val="0"/>
              </a:spcBef>
              <a:spcAft>
                <a:spcPts val="0"/>
              </a:spcAft>
              <a:buSzPts val="2400"/>
              <a:buChar char="○"/>
            </a:pPr>
            <a:r>
              <a:rPr lang="en-US" sz="2400"/>
              <a:t>It is used by almost all professional programmers when writing their coding projects</a:t>
            </a:r>
            <a:endParaRPr sz="2400"/>
          </a:p>
          <a:p>
            <a:pPr marL="457200" lvl="0" indent="-381000" algn="l" rtl="0">
              <a:lnSpc>
                <a:spcPct val="100000"/>
              </a:lnSpc>
              <a:spcBef>
                <a:spcPts val="0"/>
              </a:spcBef>
              <a:spcAft>
                <a:spcPts val="0"/>
              </a:spcAft>
              <a:buSzPts val="2400"/>
              <a:buFont typeface="Arial"/>
              <a:buChar char="●"/>
            </a:pPr>
            <a:r>
              <a:rPr lang="en-US" sz="2400">
                <a:latin typeface="Arial"/>
                <a:ea typeface="Arial"/>
                <a:cs typeface="Arial"/>
                <a:sym typeface="Arial"/>
              </a:rPr>
              <a:t>We need OOP to write complex games in Python Arcade</a:t>
            </a: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7"/>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433" name="Google Shape;433;p5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34" name="Google Shape;434;p5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50</a:t>
            </a:fld>
            <a:endParaRPr/>
          </a:p>
        </p:txBody>
      </p:sp>
      <p:sp>
        <p:nvSpPr>
          <p:cNvPr id="435" name="Google Shape;435;p57"/>
          <p:cNvSpPr txBox="1">
            <a:spLocks noGrp="1"/>
          </p:cNvSpPr>
          <p:nvPr>
            <p:ph type="title"/>
          </p:nvPr>
        </p:nvSpPr>
        <p:spPr>
          <a:xfrm>
            <a:off x="4602900" y="3428988"/>
            <a:ext cx="9082200" cy="12930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What is OOP?</a:t>
            </a:r>
            <a:endParaRPr sz="2400" b="1"/>
          </a:p>
          <a:p>
            <a:pPr marL="457200" lvl="0" indent="-381000" algn="l" rtl="0">
              <a:lnSpc>
                <a:spcPct val="100000"/>
              </a:lnSpc>
              <a:spcBef>
                <a:spcPts val="0"/>
              </a:spcBef>
              <a:spcAft>
                <a:spcPts val="0"/>
              </a:spcAft>
              <a:buSzPts val="2400"/>
              <a:buChar char="●"/>
            </a:pPr>
            <a:r>
              <a:rPr lang="en-US" sz="2400" b="1"/>
              <a:t>What is a Class</a:t>
            </a:r>
            <a:endParaRPr sz="2400" b="1"/>
          </a:p>
          <a:p>
            <a:pPr marL="457200" lvl="0" indent="-381000" algn="l" rtl="0">
              <a:lnSpc>
                <a:spcPct val="100000"/>
              </a:lnSpc>
              <a:spcBef>
                <a:spcPts val="0"/>
              </a:spcBef>
              <a:spcAft>
                <a:spcPts val="0"/>
              </a:spcAft>
              <a:buSzPts val="2400"/>
              <a:buChar char="●"/>
            </a:pPr>
            <a:r>
              <a:rPr lang="en-US" sz="2400" b="1"/>
              <a:t>What is an object?</a:t>
            </a:r>
            <a:endParaRPr sz="24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8"/>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441" name="Google Shape;441;p5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42" name="Google Shape;442;p5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51</a:t>
            </a:fld>
            <a:endParaRPr/>
          </a:p>
        </p:txBody>
      </p:sp>
      <p:sp>
        <p:nvSpPr>
          <p:cNvPr id="443" name="Google Shape;443;p58"/>
          <p:cNvSpPr txBox="1">
            <a:spLocks noGrp="1"/>
          </p:cNvSpPr>
          <p:nvPr>
            <p:ph type="title"/>
          </p:nvPr>
        </p:nvSpPr>
        <p:spPr>
          <a:xfrm>
            <a:off x="4602900" y="3428988"/>
            <a:ext cx="9082200" cy="4740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A class is like a blueprint or design for all the objects created using the class</a:t>
            </a:r>
            <a:endParaRPr sz="2400" b="1"/>
          </a:p>
          <a:p>
            <a:pPr marL="457200" lvl="0" indent="-381000" algn="l" rtl="0">
              <a:lnSpc>
                <a:spcPct val="100000"/>
              </a:lnSpc>
              <a:spcBef>
                <a:spcPts val="0"/>
              </a:spcBef>
              <a:spcAft>
                <a:spcPts val="0"/>
              </a:spcAft>
              <a:buSzPts val="2400"/>
              <a:buChar char="●"/>
            </a:pPr>
            <a:r>
              <a:rPr lang="en-US" sz="2400" b="1"/>
              <a:t>Variables inside an object are called attributes or instance variables</a:t>
            </a:r>
            <a:endParaRPr sz="2400" b="1"/>
          </a:p>
          <a:p>
            <a:pPr marL="457200" lvl="0" indent="-381000" algn="l" rtl="0">
              <a:lnSpc>
                <a:spcPct val="100000"/>
              </a:lnSpc>
              <a:spcBef>
                <a:spcPts val="0"/>
              </a:spcBef>
              <a:spcAft>
                <a:spcPts val="0"/>
              </a:spcAft>
              <a:buSzPts val="2400"/>
              <a:buChar char="●"/>
            </a:pPr>
            <a:r>
              <a:rPr lang="en-US" sz="2400" b="1"/>
              <a:t>Functions within an object are called methods</a:t>
            </a:r>
            <a:endParaRPr sz="2400" b="1"/>
          </a:p>
          <a:p>
            <a:pPr marL="457200" lvl="0" indent="-381000" algn="l" rtl="0">
              <a:lnSpc>
                <a:spcPct val="100000"/>
              </a:lnSpc>
              <a:spcBef>
                <a:spcPts val="0"/>
              </a:spcBef>
              <a:spcAft>
                <a:spcPts val="0"/>
              </a:spcAft>
              <a:buSzPts val="2400"/>
              <a:buChar char="●"/>
            </a:pPr>
            <a:r>
              <a:rPr lang="en-US" sz="2400" b="1"/>
              <a:t>Class names start with a capital letter</a:t>
            </a:r>
            <a:endParaRPr sz="2400" b="1"/>
          </a:p>
          <a:p>
            <a:pPr marL="457200" lvl="0" indent="-381000" algn="l" rtl="0">
              <a:lnSpc>
                <a:spcPct val="100000"/>
              </a:lnSpc>
              <a:spcBef>
                <a:spcPts val="0"/>
              </a:spcBef>
              <a:spcAft>
                <a:spcPts val="0"/>
              </a:spcAft>
              <a:buSzPts val="2400"/>
              <a:buChar char="●"/>
            </a:pPr>
            <a:r>
              <a:rPr lang="en-US" sz="2400" b="1"/>
              <a:t>Classes contain a special __init__ function</a:t>
            </a:r>
            <a:endParaRPr sz="2400" b="1"/>
          </a:p>
          <a:p>
            <a:pPr marL="914400" lvl="1" indent="-355600" algn="l" rtl="0">
              <a:lnSpc>
                <a:spcPct val="100000"/>
              </a:lnSpc>
              <a:spcBef>
                <a:spcPts val="0"/>
              </a:spcBef>
              <a:spcAft>
                <a:spcPts val="0"/>
              </a:spcAft>
              <a:buSzPts val="2000"/>
              <a:buChar char="○"/>
            </a:pPr>
            <a:r>
              <a:rPr lang="en-US" sz="2000" b="1"/>
              <a:t>it is an example of a “magic” or “dunder” function, and has two underscores before and after the name</a:t>
            </a:r>
            <a:endParaRPr sz="2000" b="1"/>
          </a:p>
          <a:p>
            <a:pPr marL="914400" lvl="1" indent="-355600" algn="l" rtl="0">
              <a:lnSpc>
                <a:spcPct val="100000"/>
              </a:lnSpc>
              <a:spcBef>
                <a:spcPts val="0"/>
              </a:spcBef>
              <a:spcAft>
                <a:spcPts val="0"/>
              </a:spcAft>
              <a:buSzPts val="2000"/>
              <a:buChar char="○"/>
            </a:pPr>
            <a:r>
              <a:rPr lang="en-US" sz="2000" b="1"/>
              <a:t>the init function is sometimes called the “constructor” function</a:t>
            </a:r>
            <a:endParaRPr sz="2000" b="1"/>
          </a:p>
          <a:p>
            <a:pPr marL="914400" lvl="1" indent="-355600" algn="l" rtl="0">
              <a:lnSpc>
                <a:spcPct val="100000"/>
              </a:lnSpc>
              <a:spcBef>
                <a:spcPts val="0"/>
              </a:spcBef>
              <a:spcAft>
                <a:spcPts val="0"/>
              </a:spcAft>
              <a:buSzPts val="2000"/>
              <a:buChar char="○"/>
            </a:pPr>
            <a:r>
              <a:rPr lang="en-US" sz="2000" b="1"/>
              <a:t>the job of the constructor is to set up the variables</a:t>
            </a:r>
            <a:endParaRPr sz="2000" b="1"/>
          </a:p>
          <a:p>
            <a:pPr marL="457200" lvl="0" indent="-381000" algn="l" rtl="0">
              <a:lnSpc>
                <a:spcPct val="100000"/>
              </a:lnSpc>
              <a:spcBef>
                <a:spcPts val="0"/>
              </a:spcBef>
              <a:spcAft>
                <a:spcPts val="0"/>
              </a:spcAft>
              <a:buSzPts val="2400"/>
              <a:buChar char="●"/>
            </a:pPr>
            <a:r>
              <a:rPr lang="en-US" sz="2400" b="1"/>
              <a:t>You can find a full description in Chapters 16 and 17 of the Arcade Academy </a:t>
            </a:r>
            <a:endParaRPr sz="2400"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59"/>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449" name="Google Shape;449;p59"/>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50" name="Google Shape;450;p5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52</a:t>
            </a:fld>
            <a:endParaRPr/>
          </a:p>
        </p:txBody>
      </p:sp>
      <p:sp>
        <p:nvSpPr>
          <p:cNvPr id="451" name="Google Shape;451;p59"/>
          <p:cNvSpPr txBox="1">
            <a:spLocks noGrp="1"/>
          </p:cNvSpPr>
          <p:nvPr>
            <p:ph type="title"/>
          </p:nvPr>
        </p:nvSpPr>
        <p:spPr>
          <a:xfrm>
            <a:off x="4602900" y="3428988"/>
            <a:ext cx="9082200" cy="554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Who has done OOP Before?</a:t>
            </a:r>
            <a:endParaRPr sz="240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0"/>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457" name="Google Shape;457;p6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53</a:t>
            </a:fld>
            <a:endParaRPr/>
          </a:p>
        </p:txBody>
      </p:sp>
      <p:pic>
        <p:nvPicPr>
          <p:cNvPr id="458" name="Google Shape;458;p60"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fade">
                                      <p:cBhvr>
                                        <p:cTn id="7" dur="1"/>
                                        <p:tgtEl>
                                          <p:spTgt spid="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Text Based Adventure Game</a:t>
            </a:r>
            <a:endParaRPr sz="4800" b="1">
              <a:latin typeface="Fredoka"/>
              <a:ea typeface="Fredoka"/>
              <a:cs typeface="Fredoka"/>
              <a:sym typeface="Fredoka"/>
            </a:endParaRPr>
          </a:p>
        </p:txBody>
      </p:sp>
      <p:sp>
        <p:nvSpPr>
          <p:cNvPr id="464" name="Google Shape;464;p61"/>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65" name="Google Shape;465;p6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54</a:t>
            </a:fld>
            <a:endParaRPr/>
          </a:p>
        </p:txBody>
      </p:sp>
      <p:sp>
        <p:nvSpPr>
          <p:cNvPr id="466" name="Google Shape;466;p61"/>
          <p:cNvSpPr txBox="1">
            <a:spLocks noGrp="1"/>
          </p:cNvSpPr>
          <p:nvPr>
            <p:ph type="title"/>
          </p:nvPr>
        </p:nvSpPr>
        <p:spPr>
          <a:xfrm>
            <a:off x="4602900" y="3429000"/>
            <a:ext cx="10004100" cy="2678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We will use classes and objects to build a multi-room house/castle/dungeon</a:t>
            </a:r>
            <a:endParaRPr sz="2400" b="1"/>
          </a:p>
          <a:p>
            <a:pPr marL="457200" lvl="0" indent="-381000" algn="l" rtl="0">
              <a:lnSpc>
                <a:spcPct val="100000"/>
              </a:lnSpc>
              <a:spcBef>
                <a:spcPts val="0"/>
              </a:spcBef>
              <a:spcAft>
                <a:spcPts val="0"/>
              </a:spcAft>
              <a:buSzPts val="2400"/>
              <a:buChar char="●"/>
            </a:pPr>
            <a:r>
              <a:rPr lang="en-US" sz="2400" b="1"/>
              <a:t>On the Arcade Academy website you can find the full instructions for this on the Lab 6 page:</a:t>
            </a:r>
            <a:endParaRPr sz="2400" b="1"/>
          </a:p>
          <a:p>
            <a:pPr marL="914400" lvl="1" indent="-342900" algn="l" rtl="0">
              <a:lnSpc>
                <a:spcPct val="100000"/>
              </a:lnSpc>
              <a:spcBef>
                <a:spcPts val="0"/>
              </a:spcBef>
              <a:spcAft>
                <a:spcPts val="0"/>
              </a:spcAft>
              <a:buSzPts val="1800"/>
              <a:buChar char="○"/>
            </a:pPr>
            <a:r>
              <a:rPr lang="en-US" sz="1800" b="1"/>
              <a:t>https://learn.arcade.academy/en/latest/labs/lab_06_text_adventure/adventure.html</a:t>
            </a:r>
            <a:endParaRPr sz="1800" b="1"/>
          </a:p>
          <a:p>
            <a:pPr marL="0" lvl="0" indent="0" algn="l" rtl="0">
              <a:lnSpc>
                <a:spcPct val="100000"/>
              </a:lnSpc>
              <a:spcBef>
                <a:spcPts val="0"/>
              </a:spcBef>
              <a:spcAft>
                <a:spcPts val="0"/>
              </a:spcAft>
              <a:buNone/>
            </a:pPr>
            <a:endParaRPr sz="2400" b="1"/>
          </a:p>
          <a:p>
            <a:pPr marL="457200" lvl="0" indent="-381000" algn="l" rtl="0">
              <a:lnSpc>
                <a:spcPct val="100000"/>
              </a:lnSpc>
              <a:spcBef>
                <a:spcPts val="0"/>
              </a:spcBef>
              <a:spcAft>
                <a:spcPts val="0"/>
              </a:spcAft>
              <a:buSzPts val="2400"/>
              <a:buChar char="●"/>
            </a:pPr>
            <a:r>
              <a:rPr lang="en-US" sz="2400" b="1"/>
              <a:t>First draw a plan of your house/dungeon!</a:t>
            </a:r>
            <a:endParaRPr sz="24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55</a:t>
            </a:fld>
            <a:endParaRPr/>
          </a:p>
        </p:txBody>
      </p:sp>
      <p:sp>
        <p:nvSpPr>
          <p:cNvPr id="472" name="Google Shape;472;p62"/>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3"/>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Let’s see what pictures you made!</a:t>
            </a:r>
            <a:endParaRPr/>
          </a:p>
          <a:p>
            <a:pPr marL="457200" lvl="0" indent="-419100" algn="l" rtl="0">
              <a:spcBef>
                <a:spcPts val="0"/>
              </a:spcBef>
              <a:spcAft>
                <a:spcPts val="0"/>
              </a:spcAft>
              <a:buSzPts val="3000"/>
              <a:buChar char="●"/>
            </a:pPr>
            <a:r>
              <a:rPr lang="en-US"/>
              <a:t>Recap on Classes and Objects - Object Oriented Programming</a:t>
            </a:r>
            <a:endParaRPr/>
          </a:p>
          <a:p>
            <a:pPr marL="457200" lvl="0" indent="-419100" algn="l" rtl="0">
              <a:spcBef>
                <a:spcPts val="0"/>
              </a:spcBef>
              <a:spcAft>
                <a:spcPts val="0"/>
              </a:spcAft>
              <a:buSzPts val="3000"/>
              <a:buChar char="●"/>
            </a:pPr>
            <a:r>
              <a:rPr lang="en-US"/>
              <a:t>We will use these to create a text based adventure game</a:t>
            </a:r>
            <a:endParaRPr/>
          </a:p>
          <a:p>
            <a:pPr marL="457200" lvl="0" indent="-419100" algn="l" rtl="0">
              <a:spcBef>
                <a:spcPts val="0"/>
              </a:spcBef>
              <a:spcAft>
                <a:spcPts val="0"/>
              </a:spcAft>
              <a:buSzPts val="3000"/>
              <a:buChar char="●"/>
            </a:pPr>
            <a:endParaRPr/>
          </a:p>
        </p:txBody>
      </p:sp>
      <p:sp>
        <p:nvSpPr>
          <p:cNvPr id="478" name="Google Shape;478;p63"/>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56</a:t>
            </a:fld>
            <a:endParaRPr/>
          </a:p>
        </p:txBody>
      </p:sp>
      <p:sp>
        <p:nvSpPr>
          <p:cNvPr id="479" name="Google Shape;479;p63"/>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4"/>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Drawing Pictures</a:t>
            </a:r>
            <a:endParaRPr sz="4800" b="1">
              <a:latin typeface="Fredoka"/>
              <a:ea typeface="Fredoka"/>
              <a:cs typeface="Fredoka"/>
              <a:sym typeface="Fredoka"/>
            </a:endParaRPr>
          </a:p>
        </p:txBody>
      </p:sp>
      <p:sp>
        <p:nvSpPr>
          <p:cNvPr id="485" name="Google Shape;485;p64"/>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86" name="Google Shape;486;p6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57</a:t>
            </a:fld>
            <a:endParaRPr/>
          </a:p>
        </p:txBody>
      </p:sp>
      <p:sp>
        <p:nvSpPr>
          <p:cNvPr id="487" name="Google Shape;487;p64"/>
          <p:cNvSpPr txBox="1">
            <a:spLocks noGrp="1"/>
          </p:cNvSpPr>
          <p:nvPr>
            <p:ph type="title"/>
          </p:nvPr>
        </p:nvSpPr>
        <p:spPr>
          <a:xfrm>
            <a:off x="4602900" y="3429000"/>
            <a:ext cx="10004100" cy="3140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When you make your own game, you will probably use a combination of drawing shapes like in this exercise plus using sprites as well</a:t>
            </a:r>
            <a:endParaRPr sz="2400" b="1"/>
          </a:p>
          <a:p>
            <a:pPr marL="457200" lvl="0" indent="-381000" algn="l" rtl="0">
              <a:lnSpc>
                <a:spcPct val="100000"/>
              </a:lnSpc>
              <a:spcBef>
                <a:spcPts val="0"/>
              </a:spcBef>
              <a:spcAft>
                <a:spcPts val="0"/>
              </a:spcAft>
              <a:buSzPts val="2400"/>
              <a:buChar char="●"/>
            </a:pPr>
            <a:r>
              <a:rPr lang="en-US" sz="2400" b="1"/>
              <a:t>If you have not done this already, make sure you read and follow chapter 5 in Arcade Academy and watch the linked YouTube video</a:t>
            </a:r>
            <a:endParaRPr sz="2400" b="1"/>
          </a:p>
          <a:p>
            <a:pPr marL="457200" lvl="0" indent="-381000" algn="l" rtl="0">
              <a:lnSpc>
                <a:spcPct val="100000"/>
              </a:lnSpc>
              <a:spcBef>
                <a:spcPts val="0"/>
              </a:spcBef>
              <a:spcAft>
                <a:spcPts val="0"/>
              </a:spcAft>
              <a:buSzPts val="2400"/>
              <a:buChar char="●"/>
            </a:pPr>
            <a:r>
              <a:rPr lang="en-US" sz="2400" b="1"/>
              <a:t>Doing this plus the lab_02 exercise helps practice this skill and familiarises you with using coordinates on the screen</a:t>
            </a:r>
            <a:endParaRPr sz="2400" b="1"/>
          </a:p>
          <a:p>
            <a:pPr marL="457200" lvl="0" indent="-381000" algn="l" rtl="0">
              <a:lnSpc>
                <a:spcPct val="100000"/>
              </a:lnSpc>
              <a:spcBef>
                <a:spcPts val="0"/>
              </a:spcBef>
              <a:spcAft>
                <a:spcPts val="0"/>
              </a:spcAft>
              <a:buSzPts val="2400"/>
              <a:buChar char="●"/>
            </a:pPr>
            <a:r>
              <a:rPr lang="en-US" sz="2400" b="1"/>
              <a:t>Let’s see what you made!</a:t>
            </a:r>
            <a:endParaRPr sz="2400"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493" name="Google Shape;493;p65"/>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494" name="Google Shape;494;p6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58</a:t>
            </a:fld>
            <a:endParaRPr/>
          </a:p>
        </p:txBody>
      </p:sp>
      <p:sp>
        <p:nvSpPr>
          <p:cNvPr id="495" name="Google Shape;495;p65"/>
          <p:cNvSpPr txBox="1">
            <a:spLocks noGrp="1"/>
          </p:cNvSpPr>
          <p:nvPr>
            <p:ph type="title"/>
          </p:nvPr>
        </p:nvSpPr>
        <p:spPr>
          <a:xfrm>
            <a:off x="4602900" y="3428988"/>
            <a:ext cx="9082200" cy="4740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A class is like a blueprint or design for all the objects created using the class</a:t>
            </a:r>
            <a:endParaRPr sz="2400" b="1"/>
          </a:p>
          <a:p>
            <a:pPr marL="457200" lvl="0" indent="-381000" algn="l" rtl="0">
              <a:lnSpc>
                <a:spcPct val="100000"/>
              </a:lnSpc>
              <a:spcBef>
                <a:spcPts val="0"/>
              </a:spcBef>
              <a:spcAft>
                <a:spcPts val="0"/>
              </a:spcAft>
              <a:buSzPts val="2400"/>
              <a:buChar char="●"/>
            </a:pPr>
            <a:r>
              <a:rPr lang="en-US" sz="2400" b="1"/>
              <a:t>Variables inside an object are called attributes or instance variables</a:t>
            </a:r>
            <a:endParaRPr sz="2400" b="1"/>
          </a:p>
          <a:p>
            <a:pPr marL="457200" lvl="0" indent="-381000" algn="l" rtl="0">
              <a:lnSpc>
                <a:spcPct val="100000"/>
              </a:lnSpc>
              <a:spcBef>
                <a:spcPts val="0"/>
              </a:spcBef>
              <a:spcAft>
                <a:spcPts val="0"/>
              </a:spcAft>
              <a:buSzPts val="2400"/>
              <a:buChar char="●"/>
            </a:pPr>
            <a:r>
              <a:rPr lang="en-US" sz="2400" b="1"/>
              <a:t>Functions within an object are called methods</a:t>
            </a:r>
            <a:endParaRPr sz="2400" b="1"/>
          </a:p>
          <a:p>
            <a:pPr marL="457200" lvl="0" indent="-381000" algn="l" rtl="0">
              <a:lnSpc>
                <a:spcPct val="100000"/>
              </a:lnSpc>
              <a:spcBef>
                <a:spcPts val="0"/>
              </a:spcBef>
              <a:spcAft>
                <a:spcPts val="0"/>
              </a:spcAft>
              <a:buSzPts val="2400"/>
              <a:buChar char="●"/>
            </a:pPr>
            <a:r>
              <a:rPr lang="en-US" sz="2400" b="1"/>
              <a:t>Class names start with a capital letter</a:t>
            </a:r>
            <a:endParaRPr sz="2400" b="1"/>
          </a:p>
          <a:p>
            <a:pPr marL="457200" lvl="0" indent="-381000" algn="l" rtl="0">
              <a:lnSpc>
                <a:spcPct val="100000"/>
              </a:lnSpc>
              <a:spcBef>
                <a:spcPts val="0"/>
              </a:spcBef>
              <a:spcAft>
                <a:spcPts val="0"/>
              </a:spcAft>
              <a:buSzPts val="2400"/>
              <a:buChar char="●"/>
            </a:pPr>
            <a:r>
              <a:rPr lang="en-US" sz="2400" b="1"/>
              <a:t>Classes contain a special __init__ function</a:t>
            </a:r>
            <a:endParaRPr sz="2400" b="1"/>
          </a:p>
          <a:p>
            <a:pPr marL="914400" lvl="1" indent="-355600" algn="l" rtl="0">
              <a:lnSpc>
                <a:spcPct val="100000"/>
              </a:lnSpc>
              <a:spcBef>
                <a:spcPts val="0"/>
              </a:spcBef>
              <a:spcAft>
                <a:spcPts val="0"/>
              </a:spcAft>
              <a:buSzPts val="2000"/>
              <a:buChar char="○"/>
            </a:pPr>
            <a:r>
              <a:rPr lang="en-US" sz="2000" b="1"/>
              <a:t>it is an example of a “magic” or “dunder” function, and has two underscores before and after the name</a:t>
            </a:r>
            <a:endParaRPr sz="2000" b="1"/>
          </a:p>
          <a:p>
            <a:pPr marL="914400" lvl="1" indent="-355600" algn="l" rtl="0">
              <a:lnSpc>
                <a:spcPct val="100000"/>
              </a:lnSpc>
              <a:spcBef>
                <a:spcPts val="0"/>
              </a:spcBef>
              <a:spcAft>
                <a:spcPts val="0"/>
              </a:spcAft>
              <a:buSzPts val="2000"/>
              <a:buChar char="○"/>
            </a:pPr>
            <a:r>
              <a:rPr lang="en-US" sz="2000" b="1"/>
              <a:t>the init function is sometimes called the “constructor” function</a:t>
            </a:r>
            <a:endParaRPr sz="2000" b="1"/>
          </a:p>
          <a:p>
            <a:pPr marL="914400" lvl="1" indent="-355600" algn="l" rtl="0">
              <a:lnSpc>
                <a:spcPct val="100000"/>
              </a:lnSpc>
              <a:spcBef>
                <a:spcPts val="0"/>
              </a:spcBef>
              <a:spcAft>
                <a:spcPts val="0"/>
              </a:spcAft>
              <a:buSzPts val="2000"/>
              <a:buChar char="○"/>
            </a:pPr>
            <a:r>
              <a:rPr lang="en-US" sz="2000" b="1"/>
              <a:t>the job of the constructor is to set up the variables</a:t>
            </a:r>
            <a:endParaRPr sz="2000" b="1"/>
          </a:p>
          <a:p>
            <a:pPr marL="457200" lvl="0" indent="-381000" algn="l" rtl="0">
              <a:lnSpc>
                <a:spcPct val="100000"/>
              </a:lnSpc>
              <a:spcBef>
                <a:spcPts val="0"/>
              </a:spcBef>
              <a:spcAft>
                <a:spcPts val="0"/>
              </a:spcAft>
              <a:buSzPts val="2400"/>
              <a:buChar char="●"/>
            </a:pPr>
            <a:r>
              <a:rPr lang="en-US" sz="2400" b="1"/>
              <a:t>You can find a full description in Chapters 16 and 17 of the Arcade Academy </a:t>
            </a:r>
            <a:endParaRPr sz="2400"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6"/>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Object Oriented Programming	</a:t>
            </a:r>
            <a:endParaRPr sz="4800" b="1">
              <a:latin typeface="Fredoka"/>
              <a:ea typeface="Fredoka"/>
              <a:cs typeface="Fredoka"/>
              <a:sym typeface="Fredoka"/>
            </a:endParaRPr>
          </a:p>
        </p:txBody>
      </p:sp>
      <p:sp>
        <p:nvSpPr>
          <p:cNvPr id="501" name="Google Shape;501;p66"/>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02" name="Google Shape;502;p6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59</a:t>
            </a:fld>
            <a:endParaRPr/>
          </a:p>
        </p:txBody>
      </p:sp>
      <p:sp>
        <p:nvSpPr>
          <p:cNvPr id="503" name="Google Shape;503;p66"/>
          <p:cNvSpPr txBox="1">
            <a:spLocks noGrp="1"/>
          </p:cNvSpPr>
          <p:nvPr>
            <p:ph type="title"/>
          </p:nvPr>
        </p:nvSpPr>
        <p:spPr>
          <a:xfrm>
            <a:off x="4602900" y="3428988"/>
            <a:ext cx="9082200" cy="4740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Who has done OOP Before?</a:t>
            </a:r>
            <a:endParaRPr sz="2400" b="1"/>
          </a:p>
          <a:p>
            <a:pPr marL="457200" lvl="0" indent="0" algn="l" rtl="0">
              <a:lnSpc>
                <a:spcPct val="100000"/>
              </a:lnSpc>
              <a:spcBef>
                <a:spcPts val="0"/>
              </a:spcBef>
              <a:spcAft>
                <a:spcPts val="0"/>
              </a:spcAft>
              <a:buNone/>
            </a:pPr>
            <a:endParaRPr sz="2400" b="1"/>
          </a:p>
          <a:p>
            <a:pPr marL="457200" lvl="0" indent="-381000" algn="l" rtl="0">
              <a:lnSpc>
                <a:spcPct val="100000"/>
              </a:lnSpc>
              <a:spcBef>
                <a:spcPts val="0"/>
              </a:spcBef>
              <a:spcAft>
                <a:spcPts val="0"/>
              </a:spcAft>
              <a:buSzPts val="2400"/>
              <a:buChar char="●"/>
            </a:pPr>
            <a:r>
              <a:rPr lang="en-US" sz="2400" b="1"/>
              <a:t>In Scratch sprites are a class and each sprite is an object</a:t>
            </a:r>
            <a:endParaRPr sz="2400" b="1"/>
          </a:p>
          <a:p>
            <a:pPr marL="914400" lvl="1" indent="-355600" algn="l" rtl="0">
              <a:lnSpc>
                <a:spcPct val="100000"/>
              </a:lnSpc>
              <a:spcBef>
                <a:spcPts val="0"/>
              </a:spcBef>
              <a:spcAft>
                <a:spcPts val="0"/>
              </a:spcAft>
              <a:buSzPts val="2000"/>
              <a:buChar char="○"/>
            </a:pPr>
            <a:r>
              <a:rPr lang="en-US" sz="2000" b="1"/>
              <a:t>each sprite has attributes (x, y, size, direction, costume)</a:t>
            </a:r>
            <a:endParaRPr sz="2000" b="1"/>
          </a:p>
          <a:p>
            <a:pPr marL="914400" lvl="1" indent="-355600" algn="l" rtl="0">
              <a:lnSpc>
                <a:spcPct val="100000"/>
              </a:lnSpc>
              <a:spcBef>
                <a:spcPts val="0"/>
              </a:spcBef>
              <a:spcAft>
                <a:spcPts val="0"/>
              </a:spcAft>
              <a:buSzPts val="2000"/>
              <a:buChar char="○"/>
            </a:pPr>
            <a:r>
              <a:rPr lang="en-US" sz="2000" b="1"/>
              <a:t>the code you write for each sprite are its methods</a:t>
            </a:r>
            <a:endParaRPr sz="2000" b="1"/>
          </a:p>
          <a:p>
            <a:pPr marL="457200" lvl="0" indent="-381000" algn="l" rtl="0">
              <a:lnSpc>
                <a:spcPct val="100000"/>
              </a:lnSpc>
              <a:spcBef>
                <a:spcPts val="0"/>
              </a:spcBef>
              <a:spcAft>
                <a:spcPts val="0"/>
              </a:spcAft>
              <a:buSzPts val="2400"/>
              <a:buChar char="●"/>
            </a:pPr>
            <a:r>
              <a:rPr lang="en-US" sz="2400" b="1"/>
              <a:t>In Pygame Zero all sprites are objects of the Actor class</a:t>
            </a:r>
            <a:endParaRPr sz="2400" b="1"/>
          </a:p>
          <a:p>
            <a:pPr marL="914400" lvl="1" indent="-355600" algn="l" rtl="0">
              <a:lnSpc>
                <a:spcPct val="100000"/>
              </a:lnSpc>
              <a:spcBef>
                <a:spcPts val="0"/>
              </a:spcBef>
              <a:spcAft>
                <a:spcPts val="0"/>
              </a:spcAft>
              <a:buSzPts val="2000"/>
              <a:buChar char="○"/>
            </a:pPr>
            <a:r>
              <a:rPr lang="en-US" sz="2000" b="1"/>
              <a:t>You already used the Python “dot notation”</a:t>
            </a:r>
            <a:endParaRPr sz="2000" b="1"/>
          </a:p>
          <a:p>
            <a:pPr marL="914400" lvl="1" indent="-355600" algn="l" rtl="0">
              <a:lnSpc>
                <a:spcPct val="100000"/>
              </a:lnSpc>
              <a:spcBef>
                <a:spcPts val="0"/>
              </a:spcBef>
              <a:spcAft>
                <a:spcPts val="0"/>
              </a:spcAft>
              <a:buSzPts val="2000"/>
              <a:buChar char="○"/>
            </a:pPr>
            <a:r>
              <a:rPr lang="en-US" sz="2000" b="1"/>
              <a:t>For example this line sets “ship” as an object of the Actor class and passes the image file into the constructor:</a:t>
            </a:r>
            <a:endParaRPr sz="2000" b="1"/>
          </a:p>
          <a:p>
            <a:pPr marL="1371600" lvl="2" indent="-355600" algn="l" rtl="0">
              <a:lnSpc>
                <a:spcPct val="100000"/>
              </a:lnSpc>
              <a:spcBef>
                <a:spcPts val="0"/>
              </a:spcBef>
              <a:spcAft>
                <a:spcPts val="0"/>
              </a:spcAft>
              <a:buClr>
                <a:srgbClr val="CC0000"/>
              </a:buClr>
              <a:buSzPts val="2000"/>
              <a:buChar char="■"/>
            </a:pPr>
            <a:r>
              <a:rPr lang="en-US" sz="2000" b="1">
                <a:solidFill>
                  <a:srgbClr val="CC0000"/>
                </a:solidFill>
              </a:rPr>
              <a:t>ship = Actor("playership1_red")</a:t>
            </a:r>
            <a:endParaRPr sz="2000" b="1">
              <a:solidFill>
                <a:srgbClr val="CC0000"/>
              </a:solidFill>
            </a:endParaRPr>
          </a:p>
          <a:p>
            <a:pPr marL="914400" lvl="1" indent="-355600" algn="l" rtl="0">
              <a:lnSpc>
                <a:spcPct val="100000"/>
              </a:lnSpc>
              <a:spcBef>
                <a:spcPts val="0"/>
              </a:spcBef>
              <a:spcAft>
                <a:spcPts val="0"/>
              </a:spcAft>
              <a:buSzPts val="2000"/>
              <a:buChar char="○"/>
            </a:pPr>
            <a:r>
              <a:rPr lang="en-US" sz="2000" b="1"/>
              <a:t>We just did not discuss what the underlying meaning was, as it was a tough topic for the beginners course</a:t>
            </a:r>
            <a:endParaRPr sz="2000" b="1"/>
          </a:p>
          <a:p>
            <a:pPr marL="914400" lvl="1" indent="-355600" algn="l" rtl="0">
              <a:lnSpc>
                <a:spcPct val="100000"/>
              </a:lnSpc>
              <a:spcBef>
                <a:spcPts val="0"/>
              </a:spcBef>
              <a:spcAft>
                <a:spcPts val="0"/>
              </a:spcAft>
              <a:buSzPts val="2000"/>
              <a:buChar char="○"/>
            </a:pPr>
            <a:r>
              <a:rPr lang="en-US" sz="2000" b="1"/>
              <a:t>Pygame Zero already had the Actor class built-in so you did not have to do the class definition yourself</a:t>
            </a:r>
            <a:endParaRPr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lnSpc>
                <a:spcPct val="100000"/>
              </a:lnSpc>
              <a:spcBef>
                <a:spcPts val="0"/>
              </a:spcBef>
              <a:spcAft>
                <a:spcPts val="0"/>
              </a:spcAft>
              <a:buSzPts val="3000"/>
              <a:buChar char="●"/>
            </a:pPr>
            <a:r>
              <a:rPr lang="en-US"/>
              <a:t>Let’s remember the basics!</a:t>
            </a:r>
            <a:endParaRPr/>
          </a:p>
          <a:p>
            <a:pPr marL="457200" lvl="0" indent="-419100" algn="l" rtl="0">
              <a:lnSpc>
                <a:spcPct val="100000"/>
              </a:lnSpc>
              <a:spcBef>
                <a:spcPts val="0"/>
              </a:spcBef>
              <a:spcAft>
                <a:spcPts val="0"/>
              </a:spcAft>
              <a:buSzPts val="3000"/>
              <a:buChar char="●"/>
            </a:pPr>
            <a:r>
              <a:rPr lang="en-US"/>
              <a:t>Some revision exercises on Turing Lab</a:t>
            </a:r>
            <a:endParaRPr/>
          </a:p>
        </p:txBody>
      </p:sp>
      <p:sp>
        <p:nvSpPr>
          <p:cNvPr id="91" name="Google Shape;91;p13"/>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6</a:t>
            </a:fld>
            <a:endParaRPr/>
          </a:p>
        </p:txBody>
      </p:sp>
      <p:sp>
        <p:nvSpPr>
          <p:cNvPr id="92" name="Google Shape;92;p13"/>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7"/>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OOP - a simple example</a:t>
            </a:r>
            <a:endParaRPr sz="4800" b="1">
              <a:latin typeface="Fredoka"/>
              <a:ea typeface="Fredoka"/>
              <a:cs typeface="Fredoka"/>
              <a:sym typeface="Fredoka"/>
            </a:endParaRPr>
          </a:p>
        </p:txBody>
      </p:sp>
      <p:sp>
        <p:nvSpPr>
          <p:cNvPr id="509" name="Google Shape;509;p6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10" name="Google Shape;510;p6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60</a:t>
            </a:fld>
            <a:endParaRPr/>
          </a:p>
        </p:txBody>
      </p:sp>
      <p:sp>
        <p:nvSpPr>
          <p:cNvPr id="511" name="Google Shape;511;p67"/>
          <p:cNvSpPr txBox="1">
            <a:spLocks noGrp="1"/>
          </p:cNvSpPr>
          <p:nvPr>
            <p:ph type="title"/>
          </p:nvPr>
        </p:nvSpPr>
        <p:spPr>
          <a:xfrm>
            <a:off x="4602900" y="3428988"/>
            <a:ext cx="9082200" cy="39405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000">
                <a:solidFill>
                  <a:srgbClr val="4A0D50"/>
                </a:solidFill>
                <a:highlight>
                  <a:srgbClr val="FCFCFC"/>
                </a:highlight>
              </a:rPr>
              <a:t>The following code defines a class called “Dog”, each time a new dog object is set up, constructor will give the dog an age, a name and a weight as attributes, and the dog will have the bark method (function). In this example the attributes are given default values by the constructor:</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b="1">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chemeClr val="dk1"/>
                </a:solidFill>
                <a:highlight>
                  <a:srgbClr val="FCFCFC"/>
                </a:highlight>
                <a:latin typeface="Arial"/>
                <a:ea typeface="Arial"/>
                <a:cs typeface="Arial"/>
                <a:sym typeface="Arial"/>
              </a:rPr>
              <a:t>class</a:t>
            </a:r>
            <a:r>
              <a:rPr lang="en-US" sz="1600">
                <a:solidFill>
                  <a:srgbClr val="404040"/>
                </a:solidFill>
                <a:highlight>
                  <a:srgbClr val="FCFCFC"/>
                </a:highlight>
                <a:latin typeface="Arial"/>
                <a:ea typeface="Arial"/>
                <a:cs typeface="Arial"/>
                <a:sym typeface="Arial"/>
              </a:rPr>
              <a:t> </a:t>
            </a:r>
            <a:r>
              <a:rPr lang="en-US" sz="1600" b="1">
                <a:solidFill>
                  <a:srgbClr val="0E84B5"/>
                </a:solidFill>
                <a:highlight>
                  <a:srgbClr val="FCFCFC"/>
                </a:highlight>
                <a:latin typeface="Arial"/>
                <a:ea typeface="Arial"/>
                <a:cs typeface="Arial"/>
                <a:sym typeface="Arial"/>
              </a:rPr>
              <a:t>Dog</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b="1">
                <a:solidFill>
                  <a:schemeClr val="dk1"/>
                </a:solidFill>
                <a:highlight>
                  <a:srgbClr val="FCFCFC"/>
                </a:highlight>
                <a:latin typeface="Arial"/>
                <a:ea typeface="Arial"/>
                <a:cs typeface="Arial"/>
                <a:sym typeface="Arial"/>
              </a:rPr>
              <a:t>def</a:t>
            </a:r>
            <a:r>
              <a:rPr lang="en-US" sz="1600">
                <a:solidFill>
                  <a:srgbClr val="404040"/>
                </a:solidFill>
                <a:highlight>
                  <a:srgbClr val="FCFCFC"/>
                </a:highlight>
                <a:latin typeface="Arial"/>
                <a:ea typeface="Arial"/>
                <a:cs typeface="Arial"/>
                <a:sym typeface="Arial"/>
              </a:rPr>
              <a:t> </a:t>
            </a:r>
            <a:r>
              <a:rPr lang="en-US" sz="1600">
                <a:solidFill>
                  <a:srgbClr val="06287E"/>
                </a:solidFill>
                <a:highlight>
                  <a:srgbClr val="FCFCFC"/>
                </a:highlight>
                <a:latin typeface="Arial"/>
                <a:ea typeface="Arial"/>
                <a:cs typeface="Arial"/>
                <a:sym typeface="Arial"/>
              </a:rPr>
              <a:t>__init__</a:t>
            </a:r>
            <a:r>
              <a:rPr lang="en-US" sz="1600">
                <a:solidFill>
                  <a:srgbClr val="404040"/>
                </a:solidFill>
                <a:highlight>
                  <a:srgbClr val="FCFCFC"/>
                </a:highlight>
                <a:latin typeface="Arial"/>
                <a:ea typeface="Arial"/>
                <a:cs typeface="Arial"/>
                <a:sym typeface="Arial"/>
              </a:rPr>
              <a:t>(</a:t>
            </a:r>
            <a:r>
              <a:rPr lang="en-US" sz="1600">
                <a:solidFill>
                  <a:srgbClr val="004BD7"/>
                </a:solidFill>
                <a:highlight>
                  <a:srgbClr val="FCFCFC"/>
                </a:highlight>
                <a:latin typeface="Arial"/>
                <a:ea typeface="Arial"/>
                <a:cs typeface="Arial"/>
                <a:sym typeface="Arial"/>
              </a:rPr>
              <a:t>self</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age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208050"/>
                </a:solidFill>
                <a:highlight>
                  <a:srgbClr val="FCFCFC"/>
                </a:highlight>
                <a:latin typeface="Arial"/>
                <a:ea typeface="Arial"/>
                <a:cs typeface="Arial"/>
                <a:sym typeface="Arial"/>
              </a:rPr>
              <a:t>0</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name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4070A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weight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208050"/>
                </a:solidFill>
                <a:highlight>
                  <a:srgbClr val="FCFCFC"/>
                </a:highlight>
                <a:latin typeface="Arial"/>
                <a:ea typeface="Arial"/>
                <a:cs typeface="Arial"/>
                <a:sym typeface="Arial"/>
              </a:rPr>
              <a:t>0</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b="1">
                <a:solidFill>
                  <a:schemeClr val="dk1"/>
                </a:solidFill>
                <a:highlight>
                  <a:srgbClr val="FCFCFC"/>
                </a:highlight>
                <a:latin typeface="Arial"/>
                <a:ea typeface="Arial"/>
                <a:cs typeface="Arial"/>
                <a:sym typeface="Arial"/>
              </a:rPr>
              <a:t>def</a:t>
            </a:r>
            <a:r>
              <a:rPr lang="en-US" sz="1600">
                <a:solidFill>
                  <a:srgbClr val="404040"/>
                </a:solidFill>
                <a:highlight>
                  <a:srgbClr val="FCFCFC"/>
                </a:highlight>
                <a:latin typeface="Arial"/>
                <a:ea typeface="Arial"/>
                <a:cs typeface="Arial"/>
                <a:sym typeface="Arial"/>
              </a:rPr>
              <a:t> </a:t>
            </a:r>
            <a:r>
              <a:rPr lang="en-US" sz="1600">
                <a:solidFill>
                  <a:srgbClr val="06287E"/>
                </a:solidFill>
                <a:highlight>
                  <a:srgbClr val="FCFCFC"/>
                </a:highlight>
                <a:latin typeface="Arial"/>
                <a:ea typeface="Arial"/>
                <a:cs typeface="Arial"/>
                <a:sym typeface="Arial"/>
              </a:rPr>
              <a:t>bark</a:t>
            </a:r>
            <a:r>
              <a:rPr lang="en-US" sz="1600">
                <a:solidFill>
                  <a:srgbClr val="404040"/>
                </a:solidFill>
                <a:highlight>
                  <a:srgbClr val="FCFCFC"/>
                </a:highlight>
                <a:latin typeface="Arial"/>
                <a:ea typeface="Arial"/>
                <a:cs typeface="Arial"/>
                <a:sym typeface="Arial"/>
              </a:rPr>
              <a:t>(</a:t>
            </a:r>
            <a:r>
              <a:rPr lang="en-US" sz="1600">
                <a:solidFill>
                  <a:srgbClr val="004BD7"/>
                </a:solidFill>
                <a:highlight>
                  <a:srgbClr val="FCFCFC"/>
                </a:highlight>
                <a:latin typeface="Arial"/>
                <a:ea typeface="Arial"/>
                <a:cs typeface="Arial"/>
                <a:sym typeface="Arial"/>
              </a:rPr>
              <a:t>self</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114300" marR="114300" lvl="0" indent="0" algn="l" rtl="0">
              <a:lnSpc>
                <a:spcPct val="15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7020"/>
                </a:solidFill>
                <a:highlight>
                  <a:srgbClr val="FCFCFC"/>
                </a:highlight>
                <a:latin typeface="Arial"/>
                <a:ea typeface="Arial"/>
                <a:cs typeface="Arial"/>
                <a:sym typeface="Arial"/>
              </a:rPr>
              <a:t>print</a:t>
            </a:r>
            <a:r>
              <a:rPr lang="en-US" sz="1600">
                <a:solidFill>
                  <a:srgbClr val="404040"/>
                </a:solidFill>
                <a:highlight>
                  <a:srgbClr val="FCFCFC"/>
                </a:highlight>
                <a:latin typeface="Arial"/>
                <a:ea typeface="Arial"/>
                <a:cs typeface="Arial"/>
                <a:sym typeface="Arial"/>
              </a:rPr>
              <a:t>(</a:t>
            </a:r>
            <a:r>
              <a:rPr lang="en-US" sz="1600">
                <a:solidFill>
                  <a:srgbClr val="4070A0"/>
                </a:solidFill>
                <a:highlight>
                  <a:srgbClr val="FCFCFC"/>
                </a:highlight>
                <a:latin typeface="Arial"/>
                <a:ea typeface="Arial"/>
                <a:cs typeface="Arial"/>
                <a:sym typeface="Arial"/>
              </a:rPr>
              <a:t>"Woof"</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200"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8"/>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OOP - a simple example</a:t>
            </a:r>
            <a:endParaRPr sz="4800" b="1">
              <a:latin typeface="Fredoka"/>
              <a:ea typeface="Fredoka"/>
              <a:cs typeface="Fredoka"/>
              <a:sym typeface="Fredoka"/>
            </a:endParaRPr>
          </a:p>
        </p:txBody>
      </p:sp>
      <p:sp>
        <p:nvSpPr>
          <p:cNvPr id="517" name="Google Shape;517;p6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18" name="Google Shape;518;p6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61</a:t>
            </a:fld>
            <a:endParaRPr/>
          </a:p>
        </p:txBody>
      </p:sp>
      <p:sp>
        <p:nvSpPr>
          <p:cNvPr id="519" name="Google Shape;519;p68"/>
          <p:cNvSpPr txBox="1">
            <a:spLocks noGrp="1"/>
          </p:cNvSpPr>
          <p:nvPr>
            <p:ph type="title"/>
          </p:nvPr>
        </p:nvSpPr>
        <p:spPr>
          <a:xfrm>
            <a:off x="4602900" y="3428988"/>
            <a:ext cx="9082200" cy="5048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000">
                <a:solidFill>
                  <a:srgbClr val="4A0D50"/>
                </a:solidFill>
                <a:highlight>
                  <a:srgbClr val="FCFCFC"/>
                </a:highlight>
              </a:rPr>
              <a:t>We can now create an instance of the Dog class like this:</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b="1">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chemeClr val="dk1"/>
                </a:solidFill>
                <a:highlight>
                  <a:srgbClr val="FCFCFC"/>
                </a:highlight>
                <a:latin typeface="Arial"/>
                <a:ea typeface="Arial"/>
                <a:cs typeface="Arial"/>
                <a:sym typeface="Arial"/>
              </a:rPr>
              <a:t>my_dog = Dog()</a:t>
            </a:r>
            <a:endParaRPr sz="1600" b="1">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600">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2000">
                <a:solidFill>
                  <a:srgbClr val="4A0D50"/>
                </a:solidFill>
                <a:highlight>
                  <a:srgbClr val="FCFCFC"/>
                </a:highlight>
              </a:rPr>
              <a:t>And set its attributes like this:</a:t>
            </a:r>
            <a:endParaRPr sz="2000">
              <a:solidFill>
                <a:srgbClr val="4A0D50"/>
              </a:solidFill>
              <a:highlight>
                <a:srgbClr val="FCFCFC"/>
              </a:highlight>
            </a:endParaRPr>
          </a:p>
          <a:p>
            <a:pPr marL="0" lvl="0" indent="0" algn="l" rtl="0">
              <a:spcBef>
                <a:spcPts val="0"/>
              </a:spcBef>
              <a:spcAft>
                <a:spcPts val="0"/>
              </a:spcAft>
              <a:buClr>
                <a:schemeClr val="dk1"/>
              </a:buClr>
              <a:buSzPts val="1100"/>
              <a:buFont typeface="Arial"/>
              <a:buNone/>
            </a:pPr>
            <a:endParaRPr sz="1600">
              <a:solidFill>
                <a:schemeClr val="dk1"/>
              </a:solidFill>
              <a:highlight>
                <a:srgbClr val="FCFCFC"/>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600">
                <a:solidFill>
                  <a:schemeClr val="dk1"/>
                </a:solidFill>
                <a:highlight>
                  <a:srgbClr val="FCFCFC"/>
                </a:highlight>
                <a:latin typeface="Arial"/>
                <a:ea typeface="Arial"/>
                <a:cs typeface="Arial"/>
                <a:sym typeface="Arial"/>
              </a:rPr>
              <a:t>my_dog.name = "Spot"</a:t>
            </a:r>
            <a:endParaRPr sz="1600">
              <a:solidFill>
                <a:schemeClr val="dk1"/>
              </a:solidFill>
              <a:highlight>
                <a:srgbClr val="FCFCFC"/>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600">
                <a:solidFill>
                  <a:schemeClr val="dk1"/>
                </a:solidFill>
                <a:highlight>
                  <a:srgbClr val="FCFCFC"/>
                </a:highlight>
                <a:latin typeface="Arial"/>
                <a:ea typeface="Arial"/>
                <a:cs typeface="Arial"/>
                <a:sym typeface="Arial"/>
              </a:rPr>
              <a:t>my_dog.weight = 20</a:t>
            </a:r>
            <a:endParaRPr sz="1600">
              <a:solidFill>
                <a:schemeClr val="dk1"/>
              </a:solidFill>
              <a:highlight>
                <a:srgbClr val="FCFCFC"/>
              </a:highlight>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600">
                <a:solidFill>
                  <a:schemeClr val="dk1"/>
                </a:solidFill>
                <a:highlight>
                  <a:srgbClr val="FCFCFC"/>
                </a:highlight>
                <a:latin typeface="Arial"/>
                <a:ea typeface="Arial"/>
                <a:cs typeface="Arial"/>
                <a:sym typeface="Arial"/>
              </a:rPr>
              <a:t>my_dog.age = 3</a:t>
            </a:r>
            <a:endParaRPr sz="1600">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2000">
              <a:solidFill>
                <a:srgbClr val="404040"/>
              </a:solidFill>
              <a:highlight>
                <a:srgbClr val="FCFCFC"/>
              </a:highlight>
            </a:endParaRPr>
          </a:p>
          <a:p>
            <a:pPr marL="0" lvl="0" indent="0" algn="l" rtl="0">
              <a:lnSpc>
                <a:spcPct val="100000"/>
              </a:lnSpc>
              <a:spcBef>
                <a:spcPts val="0"/>
              </a:spcBef>
              <a:spcAft>
                <a:spcPts val="0"/>
              </a:spcAft>
              <a:buNone/>
            </a:pPr>
            <a:r>
              <a:rPr lang="en-US" sz="2000">
                <a:solidFill>
                  <a:srgbClr val="4A0D50"/>
                </a:solidFill>
                <a:highlight>
                  <a:srgbClr val="FCFCFC"/>
                </a:highlight>
              </a:rPr>
              <a:t>Note the “dot notation” when referring to the attributes of an object e.g. my_dog.age</a:t>
            </a:r>
            <a:endParaRPr sz="2000">
              <a:solidFill>
                <a:srgbClr val="4A0D50"/>
              </a:solidFill>
              <a:highlight>
                <a:srgbClr val="FCFCFC"/>
              </a:highlight>
            </a:endParaRPr>
          </a:p>
          <a:p>
            <a:pPr marL="0" lvl="0" indent="0" algn="l" rtl="0">
              <a:lnSpc>
                <a:spcPct val="100000"/>
              </a:lnSpc>
              <a:spcBef>
                <a:spcPts val="0"/>
              </a:spcBef>
              <a:spcAft>
                <a:spcPts val="0"/>
              </a:spcAft>
              <a:buNone/>
            </a:pPr>
            <a:r>
              <a:rPr lang="en-US" sz="2000">
                <a:solidFill>
                  <a:srgbClr val="4A0D50"/>
                </a:solidFill>
                <a:highlight>
                  <a:srgbClr val="FCFCFC"/>
                </a:highlight>
              </a:rPr>
              <a:t>The same notation is used when calling a method (function) of the object:</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rgbClr val="404040"/>
                </a:solidFill>
                <a:highlight>
                  <a:srgbClr val="FCFCFC"/>
                </a:highlight>
                <a:latin typeface="Arial"/>
                <a:ea typeface="Arial"/>
                <a:cs typeface="Arial"/>
                <a:sym typeface="Arial"/>
              </a:rPr>
              <a:t>my_dog.bark()</a:t>
            </a:r>
            <a:endParaRPr sz="1600" b="1">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2000">
                <a:solidFill>
                  <a:srgbClr val="4A0D50"/>
                </a:solidFill>
                <a:highlight>
                  <a:srgbClr val="FCFCFC"/>
                </a:highlight>
              </a:rPr>
              <a:t>The brackets tell you it is a method and not an attribute.</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9">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9">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9">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9"/>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OOP - a simple example</a:t>
            </a:r>
            <a:endParaRPr sz="4800" b="1">
              <a:latin typeface="Fredoka"/>
              <a:ea typeface="Fredoka"/>
              <a:cs typeface="Fredoka"/>
              <a:sym typeface="Fredoka"/>
            </a:endParaRPr>
          </a:p>
        </p:txBody>
      </p:sp>
      <p:sp>
        <p:nvSpPr>
          <p:cNvPr id="525" name="Google Shape;525;p69"/>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26" name="Google Shape;526;p6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62</a:t>
            </a:fld>
            <a:endParaRPr/>
          </a:p>
        </p:txBody>
      </p:sp>
      <p:sp>
        <p:nvSpPr>
          <p:cNvPr id="527" name="Google Shape;527;p69"/>
          <p:cNvSpPr txBox="1">
            <a:spLocks noGrp="1"/>
          </p:cNvSpPr>
          <p:nvPr>
            <p:ph type="title"/>
          </p:nvPr>
        </p:nvSpPr>
        <p:spPr>
          <a:xfrm>
            <a:off x="4602900" y="3428988"/>
            <a:ext cx="9082200" cy="48024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US" sz="2000">
                <a:solidFill>
                  <a:srgbClr val="4A0D50"/>
                </a:solidFill>
                <a:highlight>
                  <a:srgbClr val="FCFCFC"/>
                </a:highlight>
              </a:rPr>
              <a:t>We can also modify the constructor to make the program define the attributes when the object is set up:</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b="1">
              <a:solidFill>
                <a:schemeClr val="dk1"/>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chemeClr val="dk1"/>
                </a:solidFill>
                <a:highlight>
                  <a:srgbClr val="FCFCFC"/>
                </a:highlight>
                <a:latin typeface="Arial"/>
                <a:ea typeface="Arial"/>
                <a:cs typeface="Arial"/>
                <a:sym typeface="Arial"/>
              </a:rPr>
              <a:t>class</a:t>
            </a:r>
            <a:r>
              <a:rPr lang="en-US" sz="1600">
                <a:solidFill>
                  <a:srgbClr val="404040"/>
                </a:solidFill>
                <a:highlight>
                  <a:srgbClr val="FCFCFC"/>
                </a:highlight>
                <a:latin typeface="Arial"/>
                <a:ea typeface="Arial"/>
                <a:cs typeface="Arial"/>
                <a:sym typeface="Arial"/>
              </a:rPr>
              <a:t> </a:t>
            </a:r>
            <a:r>
              <a:rPr lang="en-US" sz="1600" b="1">
                <a:solidFill>
                  <a:srgbClr val="0E84B5"/>
                </a:solidFill>
                <a:highlight>
                  <a:srgbClr val="FCFCFC"/>
                </a:highlight>
                <a:latin typeface="Arial"/>
                <a:ea typeface="Arial"/>
                <a:cs typeface="Arial"/>
                <a:sym typeface="Arial"/>
              </a:rPr>
              <a:t>Dog</a:t>
            </a:r>
            <a:r>
              <a:rPr lang="en-US" sz="1600">
                <a:solidFill>
                  <a:srgbClr val="404040"/>
                </a:solidFill>
                <a:highlight>
                  <a:srgbClr val="FCFCFC"/>
                </a:highlight>
                <a:latin typeface="Arial"/>
                <a:ea typeface="Arial"/>
                <a:cs typeface="Arial"/>
                <a:sym typeface="Arial"/>
              </a:rPr>
              <a:t>(age, name, weight):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b="1">
                <a:solidFill>
                  <a:schemeClr val="dk1"/>
                </a:solidFill>
                <a:highlight>
                  <a:srgbClr val="FCFCFC"/>
                </a:highlight>
                <a:latin typeface="Arial"/>
                <a:ea typeface="Arial"/>
                <a:cs typeface="Arial"/>
                <a:sym typeface="Arial"/>
              </a:rPr>
              <a:t>def</a:t>
            </a:r>
            <a:r>
              <a:rPr lang="en-US" sz="1600">
                <a:solidFill>
                  <a:srgbClr val="404040"/>
                </a:solidFill>
                <a:highlight>
                  <a:srgbClr val="FCFCFC"/>
                </a:highlight>
                <a:latin typeface="Arial"/>
                <a:ea typeface="Arial"/>
                <a:cs typeface="Arial"/>
                <a:sym typeface="Arial"/>
              </a:rPr>
              <a:t> </a:t>
            </a:r>
            <a:r>
              <a:rPr lang="en-US" sz="1600">
                <a:solidFill>
                  <a:srgbClr val="06287E"/>
                </a:solidFill>
                <a:highlight>
                  <a:srgbClr val="FCFCFC"/>
                </a:highlight>
                <a:latin typeface="Arial"/>
                <a:ea typeface="Arial"/>
                <a:cs typeface="Arial"/>
                <a:sym typeface="Arial"/>
              </a:rPr>
              <a:t>__init__</a:t>
            </a:r>
            <a:r>
              <a:rPr lang="en-US" sz="1600">
                <a:solidFill>
                  <a:srgbClr val="404040"/>
                </a:solidFill>
                <a:highlight>
                  <a:srgbClr val="FCFCFC"/>
                </a:highlight>
                <a:latin typeface="Arial"/>
                <a:ea typeface="Arial"/>
                <a:cs typeface="Arial"/>
                <a:sym typeface="Arial"/>
              </a:rPr>
              <a:t>(</a:t>
            </a:r>
            <a:r>
              <a:rPr lang="en-US" sz="1600">
                <a:solidFill>
                  <a:srgbClr val="004BD7"/>
                </a:solidFill>
                <a:highlight>
                  <a:srgbClr val="FCFCFC"/>
                </a:highlight>
                <a:latin typeface="Arial"/>
                <a:ea typeface="Arial"/>
                <a:cs typeface="Arial"/>
                <a:sym typeface="Arial"/>
              </a:rPr>
              <a:t>self</a:t>
            </a:r>
            <a:r>
              <a:rPr lang="en-US" sz="1600">
                <a:solidFill>
                  <a:srgbClr val="404040"/>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age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208050"/>
                </a:solidFill>
                <a:highlight>
                  <a:srgbClr val="FCFCFC"/>
                </a:highlight>
                <a:latin typeface="Arial"/>
                <a:ea typeface="Arial"/>
                <a:cs typeface="Arial"/>
                <a:sym typeface="Arial"/>
              </a:rPr>
              <a:t>age</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name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4070A0"/>
                </a:solidFill>
                <a:highlight>
                  <a:srgbClr val="FCFCFC"/>
                </a:highlight>
                <a:latin typeface="Arial"/>
                <a:ea typeface="Arial"/>
                <a:cs typeface="Arial"/>
                <a:sym typeface="Arial"/>
              </a:rPr>
              <a:t>name</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a:solidFill>
                  <a:srgbClr val="404040"/>
                </a:solidFill>
                <a:highlight>
                  <a:srgbClr val="FCFCFC"/>
                </a:highlight>
                <a:latin typeface="Arial"/>
                <a:ea typeface="Arial"/>
                <a:cs typeface="Arial"/>
                <a:sym typeface="Arial"/>
              </a:rPr>
              <a:t>        </a:t>
            </a:r>
            <a:r>
              <a:rPr lang="en-US" sz="1600">
                <a:solidFill>
                  <a:srgbClr val="004BD7"/>
                </a:solidFill>
                <a:highlight>
                  <a:srgbClr val="FCFCFC"/>
                </a:highlight>
                <a:latin typeface="Arial"/>
                <a:ea typeface="Arial"/>
                <a:cs typeface="Arial"/>
                <a:sym typeface="Arial"/>
              </a:rPr>
              <a:t>self</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weight </a:t>
            </a:r>
            <a:r>
              <a:rPr lang="en-US" sz="1600">
                <a:solidFill>
                  <a:srgbClr val="666666"/>
                </a:solidFill>
                <a:highlight>
                  <a:srgbClr val="FCFCFC"/>
                </a:highlight>
                <a:latin typeface="Arial"/>
                <a:ea typeface="Arial"/>
                <a:cs typeface="Arial"/>
                <a:sym typeface="Arial"/>
              </a:rPr>
              <a:t>=</a:t>
            </a:r>
            <a:r>
              <a:rPr lang="en-US" sz="1600">
                <a:solidFill>
                  <a:srgbClr val="404040"/>
                </a:solidFill>
                <a:highlight>
                  <a:srgbClr val="FCFCFC"/>
                </a:highlight>
                <a:latin typeface="Arial"/>
                <a:ea typeface="Arial"/>
                <a:cs typeface="Arial"/>
                <a:sym typeface="Arial"/>
              </a:rPr>
              <a:t> </a:t>
            </a:r>
            <a:r>
              <a:rPr lang="en-US" sz="1600">
                <a:solidFill>
                  <a:srgbClr val="208050"/>
                </a:solidFill>
                <a:highlight>
                  <a:srgbClr val="FCFCFC"/>
                </a:highlight>
                <a:latin typeface="Arial"/>
                <a:ea typeface="Arial"/>
                <a:cs typeface="Arial"/>
                <a:sym typeface="Arial"/>
              </a:rPr>
              <a:t>weight</a:t>
            </a: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2000">
                <a:solidFill>
                  <a:srgbClr val="4A0D50"/>
                </a:solidFill>
                <a:highlight>
                  <a:srgbClr val="FCFCFC"/>
                </a:highlight>
              </a:rPr>
              <a:t>Now, the class has name, age and weight as arguments, this requires that these are passed as arguments when an object of the class is set up:</a:t>
            </a:r>
            <a:endParaRPr sz="2000">
              <a:solidFill>
                <a:srgbClr val="4A0D50"/>
              </a:solidFill>
              <a:highlight>
                <a:srgbClr val="FCFCFC"/>
              </a:highlight>
            </a:endParaRPr>
          </a:p>
          <a:p>
            <a:pPr marL="0" lvl="0" indent="0" algn="l" rtl="0">
              <a:lnSpc>
                <a:spcPct val="10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lvl="0" indent="0" algn="l" rtl="0">
              <a:lnSpc>
                <a:spcPct val="100000"/>
              </a:lnSpc>
              <a:spcBef>
                <a:spcPts val="0"/>
              </a:spcBef>
              <a:spcAft>
                <a:spcPts val="0"/>
              </a:spcAft>
              <a:buNone/>
            </a:pPr>
            <a:r>
              <a:rPr lang="en-US" sz="1600" b="1">
                <a:solidFill>
                  <a:schemeClr val="dk1"/>
                </a:solidFill>
                <a:highlight>
                  <a:srgbClr val="FCFCFC"/>
                </a:highlight>
                <a:latin typeface="Arial"/>
                <a:ea typeface="Arial"/>
                <a:cs typeface="Arial"/>
                <a:sym typeface="Arial"/>
              </a:rPr>
              <a:t>my_dog = Dog(</a:t>
            </a:r>
            <a:r>
              <a:rPr lang="en-US" sz="1600">
                <a:solidFill>
                  <a:schemeClr val="dk1"/>
                </a:solidFill>
                <a:highlight>
                  <a:srgbClr val="FCFCFC"/>
                </a:highlight>
                <a:latin typeface="Arial"/>
                <a:ea typeface="Arial"/>
                <a:cs typeface="Arial"/>
                <a:sym typeface="Arial"/>
              </a:rPr>
              <a:t>3, “Spot”, 20</a:t>
            </a:r>
            <a:r>
              <a:rPr lang="en-US" sz="1600" b="1">
                <a:solidFill>
                  <a:schemeClr val="dk1"/>
                </a:solidFill>
                <a:highlight>
                  <a:srgbClr val="FCFCFC"/>
                </a:highlight>
                <a:latin typeface="Arial"/>
                <a:ea typeface="Arial"/>
                <a:cs typeface="Arial"/>
                <a:sym typeface="Arial"/>
              </a:rPr>
              <a:t>)</a:t>
            </a:r>
            <a:endParaRPr sz="1600">
              <a:solidFill>
                <a:srgbClr val="404040"/>
              </a:solidFill>
              <a:highlight>
                <a:srgbClr val="FCFCFC"/>
              </a:highlight>
              <a:latin typeface="Arial"/>
              <a:ea typeface="Arial"/>
              <a:cs typeface="Arial"/>
              <a:sym typeface="Arial"/>
            </a:endParaRPr>
          </a:p>
          <a:p>
            <a:pPr marL="0" marR="114300" lvl="0" indent="0" algn="l" rtl="0">
              <a:lnSpc>
                <a:spcPct val="150000"/>
              </a:lnSpc>
              <a:spcBef>
                <a:spcPts val="0"/>
              </a:spcBef>
              <a:spcAft>
                <a:spcPts val="0"/>
              </a:spcAft>
              <a:buNone/>
            </a:pPr>
            <a:endParaRPr sz="1600">
              <a:solidFill>
                <a:srgbClr val="404040"/>
              </a:solidFill>
              <a:highlight>
                <a:srgbClr val="FCFCFC"/>
              </a:highlight>
              <a:latin typeface="Arial"/>
              <a:ea typeface="Arial"/>
              <a:cs typeface="Arial"/>
              <a:sym typeface="Arial"/>
            </a:endParaRPr>
          </a:p>
          <a:p>
            <a:pPr marL="0" marR="114300" lvl="0" indent="0" algn="l" rtl="0">
              <a:lnSpc>
                <a:spcPct val="100000"/>
              </a:lnSpc>
              <a:spcBef>
                <a:spcPts val="0"/>
              </a:spcBef>
              <a:spcAft>
                <a:spcPts val="0"/>
              </a:spcAft>
              <a:buNone/>
            </a:pPr>
            <a:r>
              <a:rPr lang="en-US" sz="2000">
                <a:solidFill>
                  <a:srgbClr val="4A0D50"/>
                </a:solidFill>
                <a:highlight>
                  <a:srgbClr val="FCFCFC"/>
                </a:highlight>
              </a:rPr>
              <a:t>Now the my_dog object has its attributes set up straight away. This is the most usual of working  with objects and classes.</a:t>
            </a:r>
            <a:endParaRPr sz="2000">
              <a:solidFill>
                <a:srgbClr val="4A0D50"/>
              </a:solidFill>
              <a:highlight>
                <a:srgbClr val="FCFCFC"/>
              </a:highlight>
            </a:endParaRPr>
          </a:p>
          <a:p>
            <a:pPr marL="0" lvl="0" indent="0" algn="l" rtl="0">
              <a:lnSpc>
                <a:spcPct val="100000"/>
              </a:lnSpc>
              <a:spcBef>
                <a:spcPts val="0"/>
              </a:spcBef>
              <a:spcAft>
                <a:spcPts val="0"/>
              </a:spcAft>
              <a:buNone/>
            </a:pPr>
            <a:endParaRPr sz="1200" b="1">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0"/>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533" name="Google Shape;533;p7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63</a:t>
            </a:fld>
            <a:endParaRPr/>
          </a:p>
        </p:txBody>
      </p:sp>
      <p:pic>
        <p:nvPicPr>
          <p:cNvPr id="534" name="Google Shape;534;p70"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4"/>
                                        </p:tgtEl>
                                        <p:attrNameLst>
                                          <p:attrName>style.visibility</p:attrName>
                                        </p:attrNameLst>
                                      </p:cBhvr>
                                      <p:to>
                                        <p:strVal val="visible"/>
                                      </p:to>
                                    </p:set>
                                    <p:animEffect transition="in" filter="fade">
                                      <p:cBhvr>
                                        <p:cTn id="7" dur="1"/>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1"/>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Text Based Adventure Game</a:t>
            </a:r>
            <a:endParaRPr sz="4800" b="1">
              <a:latin typeface="Fredoka"/>
              <a:ea typeface="Fredoka"/>
              <a:cs typeface="Fredoka"/>
              <a:sym typeface="Fredoka"/>
            </a:endParaRPr>
          </a:p>
        </p:txBody>
      </p:sp>
      <p:sp>
        <p:nvSpPr>
          <p:cNvPr id="540" name="Google Shape;540;p71"/>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41" name="Google Shape;541;p7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64</a:t>
            </a:fld>
            <a:endParaRPr/>
          </a:p>
        </p:txBody>
      </p:sp>
      <p:sp>
        <p:nvSpPr>
          <p:cNvPr id="542" name="Google Shape;542;p71"/>
          <p:cNvSpPr txBox="1">
            <a:spLocks noGrp="1"/>
          </p:cNvSpPr>
          <p:nvPr>
            <p:ph type="title"/>
          </p:nvPr>
        </p:nvSpPr>
        <p:spPr>
          <a:xfrm>
            <a:off x="4602900" y="3429000"/>
            <a:ext cx="10004100" cy="26781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We will use classes and objects to build a multi-room house/castle/dungeon</a:t>
            </a:r>
            <a:endParaRPr sz="2400" b="1"/>
          </a:p>
          <a:p>
            <a:pPr marL="457200" lvl="0" indent="-381000" algn="l" rtl="0">
              <a:lnSpc>
                <a:spcPct val="100000"/>
              </a:lnSpc>
              <a:spcBef>
                <a:spcPts val="0"/>
              </a:spcBef>
              <a:spcAft>
                <a:spcPts val="0"/>
              </a:spcAft>
              <a:buSzPts val="2400"/>
              <a:buChar char="●"/>
            </a:pPr>
            <a:r>
              <a:rPr lang="en-US" sz="2400" b="1"/>
              <a:t>On the Arcade Academy website you can find the full instructions for this on the Lab 6 page:</a:t>
            </a:r>
            <a:endParaRPr sz="2400" b="1"/>
          </a:p>
          <a:p>
            <a:pPr marL="914400" lvl="1" indent="-342900" algn="l" rtl="0">
              <a:lnSpc>
                <a:spcPct val="100000"/>
              </a:lnSpc>
              <a:spcBef>
                <a:spcPts val="0"/>
              </a:spcBef>
              <a:spcAft>
                <a:spcPts val="0"/>
              </a:spcAft>
              <a:buSzPts val="1800"/>
              <a:buChar char="○"/>
            </a:pPr>
            <a:r>
              <a:rPr lang="en-US" sz="1800" b="1"/>
              <a:t>https://learn.arcade.academy/en/latest/labs/lab_06_text_adventure/adventure.html</a:t>
            </a:r>
            <a:endParaRPr sz="1800" b="1"/>
          </a:p>
          <a:p>
            <a:pPr marL="0" lvl="0" indent="0" algn="l" rtl="0">
              <a:lnSpc>
                <a:spcPct val="100000"/>
              </a:lnSpc>
              <a:spcBef>
                <a:spcPts val="0"/>
              </a:spcBef>
              <a:spcAft>
                <a:spcPts val="0"/>
              </a:spcAft>
              <a:buNone/>
            </a:pPr>
            <a:endParaRPr sz="2400" b="1"/>
          </a:p>
          <a:p>
            <a:pPr marL="457200" lvl="0" indent="-381000" algn="l" rtl="0">
              <a:lnSpc>
                <a:spcPct val="100000"/>
              </a:lnSpc>
              <a:spcBef>
                <a:spcPts val="0"/>
              </a:spcBef>
              <a:spcAft>
                <a:spcPts val="0"/>
              </a:spcAft>
              <a:buSzPts val="2400"/>
              <a:buChar char="●"/>
            </a:pPr>
            <a:r>
              <a:rPr lang="en-US" sz="2400" b="1"/>
              <a:t>First draw a plan of your house/dungeon!</a:t>
            </a:r>
            <a:endParaRPr sz="2400"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2"/>
          <p:cNvSpPr txBox="1">
            <a:spLocks noGrp="1"/>
          </p:cNvSpPr>
          <p:nvPr>
            <p:ph type="title"/>
          </p:nvPr>
        </p:nvSpPr>
        <p:spPr>
          <a:xfrm>
            <a:off x="4925100" y="1911088"/>
            <a:ext cx="90822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t>Text Based Adventure Game</a:t>
            </a:r>
            <a:endParaRPr sz="4800" b="1">
              <a:latin typeface="Fredoka"/>
              <a:ea typeface="Fredoka"/>
              <a:cs typeface="Fredoka"/>
              <a:sym typeface="Fredoka"/>
            </a:endParaRPr>
          </a:p>
        </p:txBody>
      </p:sp>
      <p:sp>
        <p:nvSpPr>
          <p:cNvPr id="548" name="Google Shape;548;p72"/>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49" name="Google Shape;549;p72"/>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65</a:t>
            </a:fld>
            <a:endParaRPr/>
          </a:p>
        </p:txBody>
      </p:sp>
      <p:sp>
        <p:nvSpPr>
          <p:cNvPr id="550" name="Google Shape;550;p72"/>
          <p:cNvSpPr txBox="1">
            <a:spLocks noGrp="1"/>
          </p:cNvSpPr>
          <p:nvPr>
            <p:ph type="title"/>
          </p:nvPr>
        </p:nvSpPr>
        <p:spPr>
          <a:xfrm>
            <a:off x="4602900" y="3429000"/>
            <a:ext cx="10004100" cy="3570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What more can you do with this game?</a:t>
            </a:r>
            <a:endParaRPr sz="2400" b="1"/>
          </a:p>
          <a:p>
            <a:pPr marL="457200" lvl="0" indent="-381000" algn="l" rtl="0">
              <a:lnSpc>
                <a:spcPct val="100000"/>
              </a:lnSpc>
              <a:spcBef>
                <a:spcPts val="0"/>
              </a:spcBef>
              <a:spcAft>
                <a:spcPts val="0"/>
              </a:spcAft>
              <a:buSzPts val="2400"/>
              <a:buChar char="●"/>
            </a:pPr>
            <a:r>
              <a:rPr lang="en-US" sz="2400" b="1"/>
              <a:t>Add additional rooms:</a:t>
            </a:r>
            <a:endParaRPr sz="2400" b="1"/>
          </a:p>
          <a:p>
            <a:pPr marL="914400" lvl="1" indent="-355600" algn="l" rtl="0">
              <a:lnSpc>
                <a:spcPct val="100000"/>
              </a:lnSpc>
              <a:spcBef>
                <a:spcPts val="0"/>
              </a:spcBef>
              <a:spcAft>
                <a:spcPts val="0"/>
              </a:spcAft>
              <a:buSzPts val="2000"/>
              <a:buChar char="○"/>
            </a:pPr>
            <a:r>
              <a:rPr lang="en-US" sz="2000" b="1"/>
              <a:t>You can do this by adding to the set-up table, to create the room object within the existing loop</a:t>
            </a:r>
            <a:endParaRPr sz="2000" b="1"/>
          </a:p>
          <a:p>
            <a:pPr marL="914400" lvl="1" indent="-355600" algn="l" rtl="0">
              <a:lnSpc>
                <a:spcPct val="100000"/>
              </a:lnSpc>
              <a:spcBef>
                <a:spcPts val="0"/>
              </a:spcBef>
              <a:spcAft>
                <a:spcPts val="0"/>
              </a:spcAft>
              <a:buSzPts val="2000"/>
              <a:buChar char="○"/>
            </a:pPr>
            <a:r>
              <a:rPr lang="en-US" sz="2000" b="1"/>
              <a:t>Or you can set up the object individually</a:t>
            </a:r>
            <a:endParaRPr sz="2000" b="1"/>
          </a:p>
          <a:p>
            <a:pPr marL="457200" lvl="0" indent="-381000" algn="l" rtl="0">
              <a:lnSpc>
                <a:spcPct val="100000"/>
              </a:lnSpc>
              <a:spcBef>
                <a:spcPts val="0"/>
              </a:spcBef>
              <a:spcAft>
                <a:spcPts val="0"/>
              </a:spcAft>
              <a:buSzPts val="2400"/>
              <a:buChar char="●"/>
            </a:pPr>
            <a:r>
              <a:rPr lang="en-US" sz="2400" b="1"/>
              <a:t>Add an additional floor/basement/dungeon level to use the up/down directions</a:t>
            </a:r>
            <a:endParaRPr sz="2400" b="1"/>
          </a:p>
          <a:p>
            <a:pPr marL="457200" lvl="0" indent="-381000" algn="l" rtl="0">
              <a:lnSpc>
                <a:spcPct val="100000"/>
              </a:lnSpc>
              <a:spcBef>
                <a:spcPts val="0"/>
              </a:spcBef>
              <a:spcAft>
                <a:spcPts val="0"/>
              </a:spcAft>
              <a:buSzPts val="2400"/>
              <a:buChar char="●"/>
            </a:pPr>
            <a:r>
              <a:rPr lang="en-US" sz="2400" b="1"/>
              <a:t>To develop the game further:</a:t>
            </a:r>
            <a:endParaRPr sz="2400" b="1"/>
          </a:p>
          <a:p>
            <a:pPr marL="914400" lvl="1" indent="-355600" algn="l" rtl="0">
              <a:lnSpc>
                <a:spcPct val="100000"/>
              </a:lnSpc>
              <a:spcBef>
                <a:spcPts val="0"/>
              </a:spcBef>
              <a:spcAft>
                <a:spcPts val="0"/>
              </a:spcAft>
              <a:buSzPts val="2000"/>
              <a:buChar char="○"/>
            </a:pPr>
            <a:r>
              <a:rPr lang="en-US" sz="2000" b="1"/>
              <a:t>Have objects which you can pick up and use</a:t>
            </a:r>
            <a:endParaRPr sz="2000" b="1"/>
          </a:p>
          <a:p>
            <a:pPr marL="914400" lvl="1" indent="-355600" algn="l" rtl="0">
              <a:lnSpc>
                <a:spcPct val="100000"/>
              </a:lnSpc>
              <a:spcBef>
                <a:spcPts val="0"/>
              </a:spcBef>
              <a:spcAft>
                <a:spcPts val="0"/>
              </a:spcAft>
              <a:buSzPts val="2000"/>
              <a:buChar char="○"/>
            </a:pPr>
            <a:r>
              <a:rPr lang="en-US" sz="2000" b="1"/>
              <a:t>Have other characters/monsters which you meet</a:t>
            </a:r>
            <a:endParaRPr sz="20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66</a:t>
            </a:fld>
            <a:endParaRPr/>
          </a:p>
        </p:txBody>
      </p:sp>
      <p:sp>
        <p:nvSpPr>
          <p:cNvPr id="556" name="Google Shape;556;p73"/>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6</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4"/>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Let’s see what pictures you made!</a:t>
            </a:r>
            <a:endParaRPr/>
          </a:p>
          <a:p>
            <a:pPr marL="457200" lvl="0" indent="-419100" algn="l" rtl="0">
              <a:spcBef>
                <a:spcPts val="0"/>
              </a:spcBef>
              <a:spcAft>
                <a:spcPts val="0"/>
              </a:spcAft>
              <a:buSzPts val="3000"/>
              <a:buChar char="●"/>
            </a:pPr>
            <a:r>
              <a:rPr lang="en-US"/>
              <a:t>Recap on Classes and Objects - Object Oriented Programming</a:t>
            </a:r>
            <a:endParaRPr/>
          </a:p>
          <a:p>
            <a:pPr marL="457200" lvl="0" indent="-419100" algn="l" rtl="0">
              <a:spcBef>
                <a:spcPts val="0"/>
              </a:spcBef>
              <a:spcAft>
                <a:spcPts val="0"/>
              </a:spcAft>
              <a:buSzPts val="3000"/>
              <a:buChar char="●"/>
            </a:pPr>
            <a:r>
              <a:rPr lang="en-US"/>
              <a:t>Understand how OOP programs are structured differently</a:t>
            </a:r>
            <a:endParaRPr/>
          </a:p>
          <a:p>
            <a:pPr marL="457200" lvl="0" indent="-419100" algn="l" rtl="0">
              <a:spcBef>
                <a:spcPts val="0"/>
              </a:spcBef>
              <a:spcAft>
                <a:spcPts val="0"/>
              </a:spcAft>
              <a:buSzPts val="3000"/>
              <a:buChar char="●"/>
            </a:pPr>
            <a:r>
              <a:rPr lang="en-US"/>
              <a:t>Start to use Arcade in an Object Oriented way</a:t>
            </a:r>
            <a:endParaRPr/>
          </a:p>
          <a:p>
            <a:pPr marL="457200" lvl="0" indent="-419100" algn="l" rtl="0">
              <a:spcBef>
                <a:spcPts val="0"/>
              </a:spcBef>
              <a:spcAft>
                <a:spcPts val="0"/>
              </a:spcAft>
              <a:buSzPts val="3000"/>
              <a:buChar char="●"/>
            </a:pPr>
            <a:r>
              <a:rPr lang="en-US"/>
              <a:t>We will also:</a:t>
            </a:r>
            <a:endParaRPr/>
          </a:p>
          <a:p>
            <a:pPr marL="914400" lvl="1" indent="-387350" algn="l" rtl="0">
              <a:spcBef>
                <a:spcPts val="0"/>
              </a:spcBef>
              <a:spcAft>
                <a:spcPts val="0"/>
              </a:spcAft>
              <a:buSzPts val="2500"/>
              <a:buChar char="○"/>
            </a:pPr>
            <a:r>
              <a:rPr lang="en-US"/>
              <a:t>check if your adventure game house is working!</a:t>
            </a:r>
            <a:endParaRPr/>
          </a:p>
          <a:p>
            <a:pPr marL="914400" lvl="1" indent="-387350" algn="l" rtl="0">
              <a:spcBef>
                <a:spcPts val="0"/>
              </a:spcBef>
              <a:spcAft>
                <a:spcPts val="0"/>
              </a:spcAft>
              <a:buSzPts val="2500"/>
              <a:buChar char="○"/>
            </a:pPr>
            <a:r>
              <a:rPr lang="en-US"/>
              <a:t>talk about your game ideas!</a:t>
            </a:r>
            <a:endParaRPr/>
          </a:p>
        </p:txBody>
      </p:sp>
      <p:sp>
        <p:nvSpPr>
          <p:cNvPr id="562" name="Google Shape;562;p74"/>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67</a:t>
            </a:fld>
            <a:endParaRPr/>
          </a:p>
        </p:txBody>
      </p:sp>
      <p:sp>
        <p:nvSpPr>
          <p:cNvPr id="563" name="Google Shape;563;p74"/>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5"/>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Different Programming Paradigms</a:t>
            </a:r>
            <a:endParaRPr sz="4200" b="1">
              <a:latin typeface="Fredoka"/>
              <a:ea typeface="Fredoka"/>
              <a:cs typeface="Fredoka"/>
              <a:sym typeface="Fredoka"/>
            </a:endParaRPr>
          </a:p>
        </p:txBody>
      </p:sp>
      <p:sp>
        <p:nvSpPr>
          <p:cNvPr id="569" name="Google Shape;569;p75"/>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70" name="Google Shape;570;p7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68</a:t>
            </a:fld>
            <a:endParaRPr/>
          </a:p>
        </p:txBody>
      </p:sp>
      <p:sp>
        <p:nvSpPr>
          <p:cNvPr id="571" name="Google Shape;571;p75"/>
          <p:cNvSpPr txBox="1">
            <a:spLocks noGrp="1"/>
          </p:cNvSpPr>
          <p:nvPr>
            <p:ph type="title"/>
          </p:nvPr>
        </p:nvSpPr>
        <p:spPr>
          <a:xfrm>
            <a:off x="4400875" y="3537775"/>
            <a:ext cx="10004100" cy="34479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Imperative Programming</a:t>
            </a:r>
            <a:endParaRPr sz="2400" b="1"/>
          </a:p>
          <a:p>
            <a:pPr marL="914400" lvl="1" indent="-355600" algn="l" rtl="0">
              <a:lnSpc>
                <a:spcPct val="100000"/>
              </a:lnSpc>
              <a:spcBef>
                <a:spcPts val="0"/>
              </a:spcBef>
              <a:spcAft>
                <a:spcPts val="0"/>
              </a:spcAft>
              <a:buSzPts val="2000"/>
              <a:buChar char="○"/>
            </a:pPr>
            <a:r>
              <a:rPr lang="en-US" sz="2000" b="1"/>
              <a:t>Commands are executed from top to bottom, in order; there are no functions or objects</a:t>
            </a:r>
            <a:endParaRPr sz="2000" b="1"/>
          </a:p>
          <a:p>
            <a:pPr marL="457200" lvl="0" indent="-381000" algn="l" rtl="0">
              <a:lnSpc>
                <a:spcPct val="100000"/>
              </a:lnSpc>
              <a:spcBef>
                <a:spcPts val="0"/>
              </a:spcBef>
              <a:spcAft>
                <a:spcPts val="0"/>
              </a:spcAft>
              <a:buSzPts val="2400"/>
              <a:buChar char="●"/>
            </a:pPr>
            <a:r>
              <a:rPr lang="en-US" sz="2400" b="1"/>
              <a:t>Functional Programming</a:t>
            </a:r>
            <a:endParaRPr sz="2400" b="1"/>
          </a:p>
          <a:p>
            <a:pPr marL="914400" lvl="1" indent="-355600" algn="l" rtl="0">
              <a:lnSpc>
                <a:spcPct val="100000"/>
              </a:lnSpc>
              <a:spcBef>
                <a:spcPts val="0"/>
              </a:spcBef>
              <a:spcAft>
                <a:spcPts val="0"/>
              </a:spcAft>
              <a:buSzPts val="2000"/>
              <a:buChar char="○"/>
            </a:pPr>
            <a:r>
              <a:rPr lang="en-US" sz="2000" b="1"/>
              <a:t>Commands are executed from top to bottom, but repetitive or complex code is abstracted away into function calls. There are no objects</a:t>
            </a:r>
            <a:endParaRPr sz="2000" b="1"/>
          </a:p>
          <a:p>
            <a:pPr marL="457200" lvl="0" indent="-381000" algn="l" rtl="0">
              <a:lnSpc>
                <a:spcPct val="100000"/>
              </a:lnSpc>
              <a:spcBef>
                <a:spcPts val="0"/>
              </a:spcBef>
              <a:spcAft>
                <a:spcPts val="0"/>
              </a:spcAft>
              <a:buSzPts val="2400"/>
              <a:buChar char="●"/>
            </a:pPr>
            <a:r>
              <a:rPr lang="en-US" sz="2400" b="1"/>
              <a:t>Object Oriented Programming</a:t>
            </a:r>
            <a:endParaRPr sz="2400" b="1"/>
          </a:p>
          <a:p>
            <a:pPr marL="914400" lvl="1" indent="-355600" algn="l" rtl="0">
              <a:lnSpc>
                <a:spcPct val="100000"/>
              </a:lnSpc>
              <a:spcBef>
                <a:spcPts val="0"/>
              </a:spcBef>
              <a:spcAft>
                <a:spcPts val="0"/>
              </a:spcAft>
              <a:buSzPts val="2000"/>
              <a:buChar char="○"/>
            </a:pPr>
            <a:r>
              <a:rPr lang="en-US" sz="2000" b="1"/>
              <a:t>Commands are executed from top to bottom, but the main program or main function contains mainly references to objects; most of the work of the program is done by methods (functions) contained within objects</a:t>
            </a:r>
            <a:endParaRPr sz="2000" b="1"/>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6"/>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How an OOP Program is Structured</a:t>
            </a:r>
            <a:endParaRPr sz="4200" b="1">
              <a:latin typeface="Fredoka"/>
              <a:ea typeface="Fredoka"/>
              <a:cs typeface="Fredoka"/>
              <a:sym typeface="Fredoka"/>
            </a:endParaRPr>
          </a:p>
        </p:txBody>
      </p:sp>
      <p:sp>
        <p:nvSpPr>
          <p:cNvPr id="577" name="Google Shape;577;p76"/>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78" name="Google Shape;578;p7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69</a:t>
            </a:fld>
            <a:endParaRPr/>
          </a:p>
        </p:txBody>
      </p:sp>
      <p:sp>
        <p:nvSpPr>
          <p:cNvPr id="579" name="Google Shape;579;p76"/>
          <p:cNvSpPr txBox="1">
            <a:spLocks noGrp="1"/>
          </p:cNvSpPr>
          <p:nvPr>
            <p:ph type="title"/>
          </p:nvPr>
        </p:nvSpPr>
        <p:spPr>
          <a:xfrm>
            <a:off x="4400875" y="3080575"/>
            <a:ext cx="10004100" cy="56028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Class Definitions</a:t>
            </a:r>
            <a:endParaRPr sz="2400" b="1"/>
          </a:p>
          <a:p>
            <a:pPr marL="914400" lvl="1" indent="-355600" algn="l" rtl="0">
              <a:lnSpc>
                <a:spcPct val="100000"/>
              </a:lnSpc>
              <a:spcBef>
                <a:spcPts val="0"/>
              </a:spcBef>
              <a:spcAft>
                <a:spcPts val="0"/>
              </a:spcAft>
              <a:buSzPts val="2000"/>
              <a:buChar char="○"/>
            </a:pPr>
            <a:r>
              <a:rPr lang="en-US" sz="2000" b="1"/>
              <a:t>In a game, different elements e.g. the game window, players, enemies, items are represented by classes</a:t>
            </a:r>
            <a:endParaRPr sz="2000" b="1"/>
          </a:p>
          <a:p>
            <a:pPr marL="914400" lvl="1" indent="-355600" algn="l" rtl="0">
              <a:lnSpc>
                <a:spcPct val="100000"/>
              </a:lnSpc>
              <a:spcBef>
                <a:spcPts val="0"/>
              </a:spcBef>
              <a:spcAft>
                <a:spcPts val="0"/>
              </a:spcAft>
              <a:buSzPts val="2000"/>
              <a:buChar char="○"/>
            </a:pPr>
            <a:r>
              <a:rPr lang="en-US" sz="2000" b="1"/>
              <a:t>the behaviour of each of these is governed by methods inside the class</a:t>
            </a:r>
            <a:endParaRPr sz="2000" b="1"/>
          </a:p>
          <a:p>
            <a:pPr marL="914400" lvl="1" indent="-355600" algn="l" rtl="0">
              <a:lnSpc>
                <a:spcPct val="100000"/>
              </a:lnSpc>
              <a:spcBef>
                <a:spcPts val="0"/>
              </a:spcBef>
              <a:spcAft>
                <a:spcPts val="0"/>
              </a:spcAft>
              <a:buSzPts val="2000"/>
              <a:buChar char="○"/>
            </a:pPr>
            <a:r>
              <a:rPr lang="en-US" sz="2000" b="1"/>
              <a:t>the game window class controls the game, it has a number of methods, including:</a:t>
            </a:r>
            <a:endParaRPr sz="2000" b="1"/>
          </a:p>
          <a:p>
            <a:pPr marL="1371600" lvl="2" indent="-355600" algn="l" rtl="0">
              <a:lnSpc>
                <a:spcPct val="100000"/>
              </a:lnSpc>
              <a:spcBef>
                <a:spcPts val="0"/>
              </a:spcBef>
              <a:spcAft>
                <a:spcPts val="0"/>
              </a:spcAft>
              <a:buSzPts val="2000"/>
              <a:buChar char="■"/>
            </a:pPr>
            <a:r>
              <a:rPr lang="en-US" sz="2000" b="1"/>
              <a:t>a draw method that draws the screen</a:t>
            </a:r>
            <a:endParaRPr sz="2000" b="1"/>
          </a:p>
          <a:p>
            <a:pPr marL="1371600" lvl="2" indent="-355600" algn="l" rtl="0">
              <a:lnSpc>
                <a:spcPct val="100000"/>
              </a:lnSpc>
              <a:spcBef>
                <a:spcPts val="0"/>
              </a:spcBef>
              <a:spcAft>
                <a:spcPts val="0"/>
              </a:spcAft>
              <a:buSzPts val="2000"/>
              <a:buChar char="■"/>
            </a:pPr>
            <a:r>
              <a:rPr lang="en-US" sz="2000" b="1"/>
              <a:t>an update method that that calculates what has changed from frame to frame e.g. score, spite position etc</a:t>
            </a:r>
            <a:endParaRPr sz="2000" b="1"/>
          </a:p>
          <a:p>
            <a:pPr marL="914400" lvl="1" indent="-355600" algn="l" rtl="0">
              <a:lnSpc>
                <a:spcPct val="100000"/>
              </a:lnSpc>
              <a:spcBef>
                <a:spcPts val="0"/>
              </a:spcBef>
              <a:spcAft>
                <a:spcPts val="0"/>
              </a:spcAft>
              <a:buSzPts val="2000"/>
              <a:buChar char="○"/>
            </a:pPr>
            <a:r>
              <a:rPr lang="en-US" sz="2000" b="1"/>
              <a:t>The objects (instances of e.g. player, enemy, item…) are also created inside the window class</a:t>
            </a:r>
            <a:endParaRPr sz="2000" b="1"/>
          </a:p>
          <a:p>
            <a:pPr marL="457200" lvl="0" indent="-381000" algn="l" rtl="0">
              <a:lnSpc>
                <a:spcPct val="100000"/>
              </a:lnSpc>
              <a:spcBef>
                <a:spcPts val="0"/>
              </a:spcBef>
              <a:spcAft>
                <a:spcPts val="0"/>
              </a:spcAft>
              <a:buSzPts val="2400"/>
              <a:buChar char="●"/>
            </a:pPr>
            <a:r>
              <a:rPr lang="en-US" sz="2400" b="1"/>
              <a:t>The Main Function</a:t>
            </a:r>
            <a:endParaRPr sz="2400" b="1"/>
          </a:p>
          <a:p>
            <a:pPr marL="914400" lvl="1" indent="-355600" algn="l" rtl="0">
              <a:lnSpc>
                <a:spcPct val="100000"/>
              </a:lnSpc>
              <a:spcBef>
                <a:spcPts val="0"/>
              </a:spcBef>
              <a:spcAft>
                <a:spcPts val="0"/>
              </a:spcAft>
              <a:buSzPts val="2000"/>
              <a:buChar char="○"/>
            </a:pPr>
            <a:r>
              <a:rPr lang="en-US" sz="2000" b="1"/>
              <a:t>the main function code might only include the creation of the window object (an instance of the window class)</a:t>
            </a:r>
            <a:endParaRPr sz="2000" b="1"/>
          </a:p>
          <a:p>
            <a:pPr marL="457200" lvl="0" indent="-381000" algn="l" rtl="0">
              <a:lnSpc>
                <a:spcPct val="100000"/>
              </a:lnSpc>
              <a:spcBef>
                <a:spcPts val="0"/>
              </a:spcBef>
              <a:spcAft>
                <a:spcPts val="0"/>
              </a:spcAft>
              <a:buSzPts val="2400"/>
              <a:buChar char="●"/>
            </a:pPr>
            <a:r>
              <a:rPr lang="en-US" sz="2400" b="1"/>
              <a:t>Entry Point</a:t>
            </a:r>
            <a:endParaRPr sz="2400" b="1"/>
          </a:p>
          <a:p>
            <a:pPr marL="914400" lvl="1" indent="-355600" algn="l" rtl="0">
              <a:lnSpc>
                <a:spcPct val="100000"/>
              </a:lnSpc>
              <a:spcBef>
                <a:spcPts val="0"/>
              </a:spcBef>
              <a:spcAft>
                <a:spcPts val="0"/>
              </a:spcAft>
              <a:buSzPts val="2000"/>
              <a:buChar char="○"/>
            </a:pPr>
            <a:r>
              <a:rPr lang="en-US" sz="2000" b="1"/>
              <a:t>Finally, in the last couple of lines is the code that starts the program, by calling the Main function</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2984700" y="1807300"/>
            <a:ext cx="121377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US"/>
              <a:t>First let’s check:</a:t>
            </a:r>
            <a:endParaRPr/>
          </a:p>
        </p:txBody>
      </p:sp>
      <p:sp>
        <p:nvSpPr>
          <p:cNvPr id="98" name="Google Shape;98;p14"/>
          <p:cNvSpPr>
            <a:spLocks noGrp="1"/>
          </p:cNvSpPr>
          <p:nvPr>
            <p:ph type="pic" idx="3"/>
          </p:nvPr>
        </p:nvSpPr>
        <p:spPr>
          <a:xfrm>
            <a:off x="16017425" y="1039725"/>
            <a:ext cx="1343700" cy="1312800"/>
          </a:xfrm>
          <a:prstGeom prst="ellipse">
            <a:avLst/>
          </a:prstGeom>
        </p:spPr>
        <p:txBody>
          <a:bodyPr/>
          <a:lstStyle/>
          <a:p>
            <a:endParaRPr lang="en-GB"/>
          </a:p>
        </p:txBody>
      </p:sp>
      <p:sp>
        <p:nvSpPr>
          <p:cNvPr id="99" name="Google Shape;99;p14"/>
          <p:cNvSpPr txBox="1">
            <a:spLocks noGrp="1"/>
          </p:cNvSpPr>
          <p:nvPr>
            <p:ph type="sldNum" idx="12"/>
          </p:nvPr>
        </p:nvSpPr>
        <p:spPr>
          <a:xfrm>
            <a:off x="969275" y="0"/>
            <a:ext cx="1673100" cy="650700"/>
          </a:xfrm>
          <a:prstGeom prst="rect">
            <a:avLst/>
          </a:prstGeom>
        </p:spPr>
        <p:txBody>
          <a:bodyPr spcFirstLastPara="1" wrap="square" lIns="167625" tIns="167625" rIns="167625" bIns="167625" anchor="t" anchorCtr="0">
            <a:noAutofit/>
          </a:bodyPr>
          <a:lstStyle/>
          <a:p>
            <a:pPr marL="0" lvl="0" indent="0" algn="l" rtl="0">
              <a:spcBef>
                <a:spcPts val="0"/>
              </a:spcBef>
              <a:spcAft>
                <a:spcPts val="0"/>
              </a:spcAft>
              <a:buNone/>
            </a:pPr>
            <a:r>
              <a:rPr lang="en-US"/>
              <a:t>Slide </a:t>
            </a:r>
            <a:fld id="{00000000-1234-1234-1234-123412341234}" type="slidenum">
              <a:rPr lang="en-US"/>
              <a:t>7</a:t>
            </a:fld>
            <a:endParaRPr/>
          </a:p>
        </p:txBody>
      </p:sp>
      <p:sp>
        <p:nvSpPr>
          <p:cNvPr id="100" name="Google Shape;100;p14"/>
          <p:cNvSpPr txBox="1">
            <a:spLocks noGrp="1"/>
          </p:cNvSpPr>
          <p:nvPr>
            <p:ph type="title"/>
          </p:nvPr>
        </p:nvSpPr>
        <p:spPr>
          <a:xfrm>
            <a:off x="4602900" y="3428988"/>
            <a:ext cx="9082200" cy="1723800"/>
          </a:xfrm>
          <a:prstGeom prst="rect">
            <a:avLst/>
          </a:prstGeom>
          <a:noFill/>
          <a:ln>
            <a:noFill/>
          </a:ln>
        </p:spPr>
        <p:txBody>
          <a:bodyPr spcFirstLastPara="1" wrap="square" lIns="91425" tIns="91425" rIns="91425" bIns="91425" anchor="t" anchorCtr="0">
            <a:spAutoFit/>
          </a:bodyPr>
          <a:lstStyle/>
          <a:p>
            <a:pPr marL="457200" lvl="0" indent="-406400" algn="l" rtl="0">
              <a:lnSpc>
                <a:spcPct val="100000"/>
              </a:lnSpc>
              <a:spcBef>
                <a:spcPts val="0"/>
              </a:spcBef>
              <a:spcAft>
                <a:spcPts val="0"/>
              </a:spcAft>
              <a:buSzPts val="2800"/>
              <a:buChar char="●"/>
            </a:pPr>
            <a:r>
              <a:rPr lang="en-US" sz="2800" b="1"/>
              <a:t>Does everybody already have:</a:t>
            </a:r>
            <a:endParaRPr sz="2800" b="1"/>
          </a:p>
          <a:p>
            <a:pPr marL="914400" lvl="1" indent="-381000" algn="l" rtl="0">
              <a:lnSpc>
                <a:spcPct val="100000"/>
              </a:lnSpc>
              <a:spcBef>
                <a:spcPts val="0"/>
              </a:spcBef>
              <a:spcAft>
                <a:spcPts val="0"/>
              </a:spcAft>
              <a:buSzPts val="2400"/>
              <a:buFont typeface="Arial"/>
              <a:buChar char="○"/>
            </a:pPr>
            <a:r>
              <a:rPr lang="en-US" sz="2400">
                <a:latin typeface="Arial"/>
                <a:ea typeface="Arial"/>
                <a:cs typeface="Arial"/>
                <a:sym typeface="Arial"/>
              </a:rPr>
              <a:t>Python downloaded on your laptop</a:t>
            </a:r>
            <a:endParaRPr sz="2400">
              <a:latin typeface="Arial"/>
              <a:ea typeface="Arial"/>
              <a:cs typeface="Arial"/>
              <a:sym typeface="Arial"/>
            </a:endParaRPr>
          </a:p>
          <a:p>
            <a:pPr marL="914400" lvl="1" indent="-381000" algn="l" rtl="0">
              <a:lnSpc>
                <a:spcPct val="100000"/>
              </a:lnSpc>
              <a:spcBef>
                <a:spcPts val="0"/>
              </a:spcBef>
              <a:spcAft>
                <a:spcPts val="0"/>
              </a:spcAft>
              <a:buSzPts val="2400"/>
              <a:buFont typeface="Arial"/>
              <a:buChar char="○"/>
            </a:pPr>
            <a:r>
              <a:rPr lang="en-US" sz="2400">
                <a:latin typeface="Arial"/>
                <a:ea typeface="Arial"/>
                <a:cs typeface="Arial"/>
                <a:sym typeface="Arial"/>
              </a:rPr>
              <a:t>Turing Lab Account</a:t>
            </a:r>
            <a:endParaRPr sz="2400">
              <a:latin typeface="Arial"/>
              <a:ea typeface="Arial"/>
              <a:cs typeface="Arial"/>
              <a:sym typeface="Arial"/>
            </a:endParaRPr>
          </a:p>
          <a:p>
            <a:pPr marL="914400" lvl="1" indent="-381000" algn="l" rtl="0">
              <a:lnSpc>
                <a:spcPct val="100000"/>
              </a:lnSpc>
              <a:spcBef>
                <a:spcPts val="0"/>
              </a:spcBef>
              <a:spcAft>
                <a:spcPts val="0"/>
              </a:spcAft>
              <a:buSzPts val="2400"/>
              <a:buFont typeface="Arial"/>
              <a:buChar char="○"/>
            </a:pPr>
            <a:r>
              <a:rPr lang="en-US" sz="2400">
                <a:latin typeface="Arial"/>
                <a:ea typeface="Arial"/>
                <a:cs typeface="Arial"/>
                <a:sym typeface="Arial"/>
              </a:rPr>
              <a:t>Mu editor downloaded on your laptop (</a:t>
            </a:r>
            <a:r>
              <a:rPr lang="en-US" sz="2400"/>
              <a:t>only for this lesson</a:t>
            </a:r>
            <a:r>
              <a:rPr lang="en-US" sz="2400">
                <a:latin typeface="Arial"/>
                <a:ea typeface="Arial"/>
                <a:cs typeface="Arial"/>
                <a:sym typeface="Arial"/>
              </a:rPr>
              <a:t>)</a:t>
            </a:r>
            <a:endParaRPr sz="240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7"/>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How an OOP Program is Structured</a:t>
            </a:r>
            <a:endParaRPr sz="4200" b="1">
              <a:latin typeface="Fredoka"/>
              <a:ea typeface="Fredoka"/>
              <a:cs typeface="Fredoka"/>
              <a:sym typeface="Fredoka"/>
            </a:endParaRPr>
          </a:p>
        </p:txBody>
      </p:sp>
      <p:sp>
        <p:nvSpPr>
          <p:cNvPr id="585" name="Google Shape;585;p77"/>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86" name="Google Shape;586;p77"/>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70</a:t>
            </a:fld>
            <a:endParaRPr/>
          </a:p>
        </p:txBody>
      </p:sp>
      <p:sp>
        <p:nvSpPr>
          <p:cNvPr id="587" name="Google Shape;587;p77"/>
          <p:cNvSpPr txBox="1">
            <a:spLocks noGrp="1"/>
          </p:cNvSpPr>
          <p:nvPr>
            <p:ph type="title"/>
          </p:nvPr>
        </p:nvSpPr>
        <p:spPr>
          <a:xfrm>
            <a:off x="4400875" y="3080575"/>
            <a:ext cx="10004100" cy="43098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Namespace</a:t>
            </a:r>
            <a:endParaRPr sz="2400" b="1"/>
          </a:p>
          <a:p>
            <a:pPr marL="914400" lvl="1" indent="-355600" algn="l" rtl="0">
              <a:lnSpc>
                <a:spcPct val="100000"/>
              </a:lnSpc>
              <a:spcBef>
                <a:spcPts val="0"/>
              </a:spcBef>
              <a:spcAft>
                <a:spcPts val="0"/>
              </a:spcAft>
              <a:buSzPts val="2000"/>
              <a:buChar char="○"/>
            </a:pPr>
            <a:r>
              <a:rPr lang="en-US" sz="2000" b="1"/>
              <a:t>Each program Python is running has a property called namespace</a:t>
            </a:r>
            <a:endParaRPr sz="2000" b="1"/>
          </a:p>
          <a:p>
            <a:pPr marL="914400" lvl="1" indent="-355600" algn="l" rtl="0">
              <a:lnSpc>
                <a:spcPct val="100000"/>
              </a:lnSpc>
              <a:spcBef>
                <a:spcPts val="0"/>
              </a:spcBef>
              <a:spcAft>
                <a:spcPts val="0"/>
              </a:spcAft>
              <a:buSzPts val="2000"/>
              <a:buChar char="○"/>
            </a:pPr>
            <a:r>
              <a:rPr lang="en-US" sz="2000" b="1"/>
              <a:t>The program you initially told Python to run has the namespace “Main”</a:t>
            </a:r>
            <a:endParaRPr sz="2000" b="1"/>
          </a:p>
          <a:p>
            <a:pPr marL="914400" lvl="1" indent="-355600" algn="l" rtl="0">
              <a:lnSpc>
                <a:spcPct val="100000"/>
              </a:lnSpc>
              <a:spcBef>
                <a:spcPts val="0"/>
              </a:spcBef>
              <a:spcAft>
                <a:spcPts val="0"/>
              </a:spcAft>
              <a:buSzPts val="2000"/>
              <a:buChar char="○"/>
            </a:pPr>
            <a:r>
              <a:rPr lang="en-US" sz="2000" b="1"/>
              <a:t>All others e.g. the modules you have imported have their actual filename as their namespace</a:t>
            </a:r>
            <a:endParaRPr sz="2000" b="1"/>
          </a:p>
          <a:p>
            <a:pPr marL="457200" lvl="0" indent="-381000" algn="l" rtl="0">
              <a:lnSpc>
                <a:spcPct val="100000"/>
              </a:lnSpc>
              <a:spcBef>
                <a:spcPts val="0"/>
              </a:spcBef>
              <a:spcAft>
                <a:spcPts val="0"/>
              </a:spcAft>
              <a:buSzPts val="2400"/>
              <a:buChar char="●"/>
            </a:pPr>
            <a:r>
              <a:rPr lang="en-US" sz="2400" b="1"/>
              <a:t>Checking Namespace at the Entry Point</a:t>
            </a:r>
            <a:endParaRPr sz="2400" b="1"/>
          </a:p>
          <a:p>
            <a:pPr marL="914400" lvl="1" indent="-355600" algn="l" rtl="0">
              <a:lnSpc>
                <a:spcPct val="100000"/>
              </a:lnSpc>
              <a:spcBef>
                <a:spcPts val="0"/>
              </a:spcBef>
              <a:spcAft>
                <a:spcPts val="0"/>
              </a:spcAft>
              <a:buSzPts val="2000"/>
              <a:buChar char="○"/>
            </a:pPr>
            <a:r>
              <a:rPr lang="en-US" sz="2000" b="1"/>
              <a:t>Sometimes a program might be used as the main program in some circumstances, or as an imported module in other cases</a:t>
            </a:r>
            <a:endParaRPr sz="2000" b="1"/>
          </a:p>
          <a:p>
            <a:pPr marL="914400" lvl="1" indent="-355600" algn="l" rtl="0">
              <a:lnSpc>
                <a:spcPct val="100000"/>
              </a:lnSpc>
              <a:spcBef>
                <a:spcPts val="0"/>
              </a:spcBef>
              <a:spcAft>
                <a:spcPts val="0"/>
              </a:spcAft>
              <a:buSzPts val="2000"/>
              <a:buChar char="○"/>
            </a:pPr>
            <a:r>
              <a:rPr lang="en-US" sz="2000" b="1"/>
              <a:t>If it is being used as a module, you don’t want it to start running automatically - it should wait for the main program to call functions from it.</a:t>
            </a:r>
            <a:endParaRPr sz="2000" b="1"/>
          </a:p>
          <a:p>
            <a:pPr marL="914400" lvl="1" indent="-355600" algn="l" rtl="0">
              <a:lnSpc>
                <a:spcPct val="100000"/>
              </a:lnSpc>
              <a:spcBef>
                <a:spcPts val="0"/>
              </a:spcBef>
              <a:spcAft>
                <a:spcPts val="0"/>
              </a:spcAft>
              <a:buSzPts val="2000"/>
              <a:buChar char="○"/>
            </a:pPr>
            <a:r>
              <a:rPr lang="en-US" sz="2000" b="1"/>
              <a:t>So, programs often have a conditional that close the entry point if it isn’t being run as the main program</a:t>
            </a:r>
            <a:endParaRPr sz="2000"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8"/>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Using the Arcade Window Class</a:t>
            </a:r>
            <a:endParaRPr sz="4200" b="1">
              <a:latin typeface="Fredoka"/>
              <a:ea typeface="Fredoka"/>
              <a:cs typeface="Fredoka"/>
              <a:sym typeface="Fredoka"/>
            </a:endParaRPr>
          </a:p>
        </p:txBody>
      </p:sp>
      <p:sp>
        <p:nvSpPr>
          <p:cNvPr id="593" name="Google Shape;593;p78"/>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594" name="Google Shape;594;p78"/>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71</a:t>
            </a:fld>
            <a:endParaRPr/>
          </a:p>
        </p:txBody>
      </p:sp>
      <p:sp>
        <p:nvSpPr>
          <p:cNvPr id="595" name="Google Shape;595;p78"/>
          <p:cNvSpPr txBox="1">
            <a:spLocks noGrp="1"/>
          </p:cNvSpPr>
          <p:nvPr>
            <p:ph type="title"/>
          </p:nvPr>
        </p:nvSpPr>
        <p:spPr>
          <a:xfrm>
            <a:off x="4400875" y="3080575"/>
            <a:ext cx="10004100" cy="36942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Arcade Window Class</a:t>
            </a:r>
            <a:endParaRPr sz="2400" b="1"/>
          </a:p>
          <a:p>
            <a:pPr marL="914400" lvl="1" indent="-355600" algn="l" rtl="0">
              <a:lnSpc>
                <a:spcPct val="100000"/>
              </a:lnSpc>
              <a:spcBef>
                <a:spcPts val="0"/>
              </a:spcBef>
              <a:spcAft>
                <a:spcPts val="0"/>
              </a:spcAft>
              <a:buSzPts val="2000"/>
              <a:buChar char="○"/>
            </a:pPr>
            <a:r>
              <a:rPr lang="en-US" sz="2000" b="1"/>
              <a:t>The Arcade Window Class contains a lot of methods (functions) to help us manage the game</a:t>
            </a:r>
            <a:endParaRPr sz="2000" b="1"/>
          </a:p>
          <a:p>
            <a:pPr marL="457200" lvl="0" indent="-381000" algn="l" rtl="0">
              <a:lnSpc>
                <a:spcPct val="100000"/>
              </a:lnSpc>
              <a:spcBef>
                <a:spcPts val="0"/>
              </a:spcBef>
              <a:spcAft>
                <a:spcPts val="0"/>
              </a:spcAft>
              <a:buSzPts val="2400"/>
              <a:buChar char="●"/>
            </a:pPr>
            <a:r>
              <a:rPr lang="en-US" sz="2400" b="1"/>
              <a:t>Inheritance - </a:t>
            </a:r>
            <a:r>
              <a:rPr lang="en-US" sz="2000" b="1"/>
              <a:t>Did you watch the video?</a:t>
            </a:r>
            <a:endParaRPr sz="2000" b="1"/>
          </a:p>
          <a:p>
            <a:pPr marL="914400" lvl="1" indent="-355600" algn="l" rtl="0">
              <a:lnSpc>
                <a:spcPct val="100000"/>
              </a:lnSpc>
              <a:spcBef>
                <a:spcPts val="0"/>
              </a:spcBef>
              <a:spcAft>
                <a:spcPts val="0"/>
              </a:spcAft>
              <a:buSzPts val="2000"/>
              <a:buChar char="○"/>
            </a:pPr>
            <a:r>
              <a:rPr lang="en-US" sz="2000" b="1"/>
              <a:t>We will create a child window class:</a:t>
            </a:r>
            <a:endParaRPr sz="2000" b="1"/>
          </a:p>
          <a:p>
            <a:pPr marL="1371600" lvl="2" indent="-355600" algn="l" rtl="0">
              <a:lnSpc>
                <a:spcPct val="100000"/>
              </a:lnSpc>
              <a:spcBef>
                <a:spcPts val="0"/>
              </a:spcBef>
              <a:spcAft>
                <a:spcPts val="0"/>
              </a:spcAft>
              <a:buSzPts val="2000"/>
              <a:buChar char="■"/>
            </a:pPr>
            <a:r>
              <a:rPr lang="en-US" sz="2000" b="1"/>
              <a:t>The child class has all the attributes/methods from the “parent” Arcade Windows class</a:t>
            </a:r>
            <a:endParaRPr sz="2000" b="1"/>
          </a:p>
          <a:p>
            <a:pPr marL="1371600" lvl="2" indent="-355600" algn="l" rtl="0">
              <a:lnSpc>
                <a:spcPct val="100000"/>
              </a:lnSpc>
              <a:spcBef>
                <a:spcPts val="0"/>
              </a:spcBef>
              <a:spcAft>
                <a:spcPts val="0"/>
              </a:spcAft>
              <a:buSzPts val="2000"/>
              <a:buChar char="■"/>
            </a:pPr>
            <a:r>
              <a:rPr lang="en-US" sz="2000" b="1"/>
              <a:t>We can add extra methods that are specific to our game</a:t>
            </a:r>
            <a:endParaRPr sz="2000" b="1"/>
          </a:p>
          <a:p>
            <a:pPr marL="457200" lvl="0" indent="-355600" algn="l" rtl="0">
              <a:lnSpc>
                <a:spcPct val="100000"/>
              </a:lnSpc>
              <a:spcBef>
                <a:spcPts val="0"/>
              </a:spcBef>
              <a:spcAft>
                <a:spcPts val="0"/>
              </a:spcAft>
              <a:buSzPts val="2000"/>
              <a:buChar char="●"/>
            </a:pPr>
            <a:r>
              <a:rPr lang="en-US" sz="2000" b="1"/>
              <a:t>Arcade Academy Chapters 18 and 19</a:t>
            </a:r>
            <a:endParaRPr sz="2000" b="1"/>
          </a:p>
          <a:p>
            <a:pPr marL="914400" lvl="1" indent="-355600" algn="l" rtl="0">
              <a:lnSpc>
                <a:spcPct val="100000"/>
              </a:lnSpc>
              <a:spcBef>
                <a:spcPts val="0"/>
              </a:spcBef>
              <a:spcAft>
                <a:spcPts val="0"/>
              </a:spcAft>
              <a:buSzPts val="2000"/>
              <a:buChar char="○"/>
            </a:pPr>
            <a:r>
              <a:rPr lang="en-US" sz="2000" b="1"/>
              <a:t>We will learn more about this by following the code exercises in the above two chapters</a:t>
            </a:r>
            <a:endParaRPr sz="2000"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79"/>
          <p:cNvSpPr txBox="1"/>
          <p:nvPr/>
        </p:nvSpPr>
        <p:spPr>
          <a:xfrm>
            <a:off x="13884550" y="123575"/>
            <a:ext cx="3445200" cy="477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Fredoka"/>
                <a:ea typeface="Fredoka"/>
                <a:cs typeface="Fredoka"/>
                <a:sym typeface="Fredoka"/>
              </a:rPr>
              <a:t>Estimated time: 15min</a:t>
            </a:r>
            <a:endParaRPr sz="1900" b="0" i="0" u="none" strike="noStrike" cap="none">
              <a:solidFill>
                <a:schemeClr val="lt1"/>
              </a:solidFill>
              <a:latin typeface="Fredoka"/>
              <a:ea typeface="Fredoka"/>
              <a:cs typeface="Fredoka"/>
              <a:sym typeface="Fredoka"/>
            </a:endParaRPr>
          </a:p>
        </p:txBody>
      </p:sp>
      <p:sp>
        <p:nvSpPr>
          <p:cNvPr id="601" name="Google Shape;601;p79"/>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72</a:t>
            </a:fld>
            <a:endParaRPr/>
          </a:p>
        </p:txBody>
      </p:sp>
      <p:pic>
        <p:nvPicPr>
          <p:cNvPr id="602" name="Google Shape;602;p79" title="15 Minute Timer - Relaxing Zen Music"/>
          <p:cNvPicPr preferRelativeResize="0"/>
          <p:nvPr/>
        </p:nvPicPr>
        <p:blipFill rotWithShape="1">
          <a:blip r:embed="rId3">
            <a:alphaModFix/>
          </a:blip>
          <a:srcRect/>
          <a:stretch/>
        </p:blipFill>
        <p:spPr>
          <a:xfrm>
            <a:off x="6136502" y="4166458"/>
            <a:ext cx="6014995" cy="33984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2"/>
                                        </p:tgtEl>
                                        <p:attrNameLst>
                                          <p:attrName>style.visibility</p:attrName>
                                        </p:attrNameLst>
                                      </p:cBhvr>
                                      <p:to>
                                        <p:strVal val="visible"/>
                                      </p:to>
                                    </p:set>
                                    <p:animEffect transition="in" filter="fade">
                                      <p:cBhvr>
                                        <p:cTn id="7" dur="1"/>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0"/>
          <p:cNvSpPr txBox="1">
            <a:spLocks noGrp="1"/>
          </p:cNvSpPr>
          <p:nvPr>
            <p:ph type="title"/>
          </p:nvPr>
        </p:nvSpPr>
        <p:spPr>
          <a:xfrm>
            <a:off x="4925100" y="1911088"/>
            <a:ext cx="90822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What now?</a:t>
            </a:r>
            <a:endParaRPr sz="4200" b="1">
              <a:latin typeface="Fredoka"/>
              <a:ea typeface="Fredoka"/>
              <a:cs typeface="Fredoka"/>
              <a:sym typeface="Fredoka"/>
            </a:endParaRPr>
          </a:p>
        </p:txBody>
      </p:sp>
      <p:sp>
        <p:nvSpPr>
          <p:cNvPr id="608" name="Google Shape;608;p80"/>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609" name="Google Shape;609;p80"/>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73</a:t>
            </a:fld>
            <a:endParaRPr/>
          </a:p>
        </p:txBody>
      </p:sp>
      <p:sp>
        <p:nvSpPr>
          <p:cNvPr id="610" name="Google Shape;610;p80"/>
          <p:cNvSpPr txBox="1">
            <a:spLocks noGrp="1"/>
          </p:cNvSpPr>
          <p:nvPr>
            <p:ph type="title"/>
          </p:nvPr>
        </p:nvSpPr>
        <p:spPr>
          <a:xfrm>
            <a:off x="4400875" y="2928175"/>
            <a:ext cx="10004100" cy="62184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Font typeface="Arial"/>
              <a:buChar char="●"/>
            </a:pPr>
            <a:r>
              <a:rPr lang="en-US" sz="2400" b="1"/>
              <a:t>Adventure Game House</a:t>
            </a:r>
            <a:endParaRPr sz="2400" b="1"/>
          </a:p>
          <a:p>
            <a:pPr marL="914400" lvl="1" indent="-355600" algn="l" rtl="0">
              <a:lnSpc>
                <a:spcPct val="100000"/>
              </a:lnSpc>
              <a:spcBef>
                <a:spcPts val="0"/>
              </a:spcBef>
              <a:spcAft>
                <a:spcPts val="0"/>
              </a:spcAft>
              <a:buSzPts val="2000"/>
              <a:buChar char="○"/>
            </a:pPr>
            <a:r>
              <a:rPr lang="en-US" sz="2000" b="1"/>
              <a:t>Ask if your code is still not working</a:t>
            </a:r>
            <a:endParaRPr sz="2000" b="1"/>
          </a:p>
          <a:p>
            <a:pPr marL="457200" lvl="0" indent="-381000" algn="l" rtl="0">
              <a:lnSpc>
                <a:spcPct val="100000"/>
              </a:lnSpc>
              <a:spcBef>
                <a:spcPts val="0"/>
              </a:spcBef>
              <a:spcAft>
                <a:spcPts val="0"/>
              </a:spcAft>
              <a:buSzPts val="2400"/>
              <a:buChar char="●"/>
            </a:pPr>
            <a:r>
              <a:rPr lang="en-US" sz="2400" b="1"/>
              <a:t>Review your game ideas</a:t>
            </a:r>
            <a:endParaRPr sz="2000" b="1"/>
          </a:p>
          <a:p>
            <a:pPr marL="914400" lvl="1" indent="-355600" algn="l" rtl="0">
              <a:lnSpc>
                <a:spcPct val="100000"/>
              </a:lnSpc>
              <a:spcBef>
                <a:spcPts val="0"/>
              </a:spcBef>
              <a:spcAft>
                <a:spcPts val="0"/>
              </a:spcAft>
              <a:buSzPts val="2000"/>
              <a:buChar char="○"/>
            </a:pPr>
            <a:r>
              <a:rPr lang="en-US" sz="2000" b="1"/>
              <a:t>Needs to be:</a:t>
            </a:r>
            <a:endParaRPr sz="2000" b="1"/>
          </a:p>
          <a:p>
            <a:pPr marL="1371600" lvl="2" indent="-355600" algn="l" rtl="0">
              <a:lnSpc>
                <a:spcPct val="100000"/>
              </a:lnSpc>
              <a:spcBef>
                <a:spcPts val="0"/>
              </a:spcBef>
              <a:spcAft>
                <a:spcPts val="0"/>
              </a:spcAft>
              <a:buSzPts val="2000"/>
              <a:buChar char="■"/>
            </a:pPr>
            <a:r>
              <a:rPr lang="en-US" sz="2000" b="1"/>
              <a:t>Realistic to code using Arcade</a:t>
            </a:r>
            <a:endParaRPr sz="2000" b="1"/>
          </a:p>
          <a:p>
            <a:pPr marL="1371600" lvl="2" indent="-355600" algn="l" rtl="0">
              <a:lnSpc>
                <a:spcPct val="100000"/>
              </a:lnSpc>
              <a:spcBef>
                <a:spcPts val="0"/>
              </a:spcBef>
              <a:spcAft>
                <a:spcPts val="0"/>
              </a:spcAft>
              <a:buSzPts val="2000"/>
              <a:buChar char="■"/>
            </a:pPr>
            <a:r>
              <a:rPr lang="en-US" sz="2000" b="1"/>
              <a:t>Preferably simple (so you can finish in the available time)</a:t>
            </a:r>
            <a:endParaRPr sz="2000" b="1"/>
          </a:p>
          <a:p>
            <a:pPr marL="457200" lvl="0" indent="-381000" algn="l" rtl="0">
              <a:lnSpc>
                <a:spcPct val="100000"/>
              </a:lnSpc>
              <a:spcBef>
                <a:spcPts val="0"/>
              </a:spcBef>
              <a:spcAft>
                <a:spcPts val="0"/>
              </a:spcAft>
              <a:buSzPts val="2400"/>
              <a:buChar char="●"/>
            </a:pPr>
            <a:r>
              <a:rPr lang="en-US" sz="2400" b="1"/>
              <a:t>Things to think about</a:t>
            </a:r>
            <a:endParaRPr sz="2400" b="1"/>
          </a:p>
          <a:p>
            <a:pPr marL="914400" lvl="1" indent="-355600" algn="l" rtl="0">
              <a:lnSpc>
                <a:spcPct val="100000"/>
              </a:lnSpc>
              <a:spcBef>
                <a:spcPts val="0"/>
              </a:spcBef>
              <a:spcAft>
                <a:spcPts val="0"/>
              </a:spcAft>
              <a:buSzPts val="2000"/>
              <a:buChar char="○"/>
            </a:pPr>
            <a:r>
              <a:rPr lang="en-US" sz="2000" b="1"/>
              <a:t>check out the example games in the Arcade API documentation:</a:t>
            </a:r>
            <a:endParaRPr sz="2000" b="1"/>
          </a:p>
          <a:p>
            <a:pPr marL="1371600" lvl="2" indent="-355600" algn="l" rtl="0">
              <a:lnSpc>
                <a:spcPct val="100000"/>
              </a:lnSpc>
              <a:spcBef>
                <a:spcPts val="0"/>
              </a:spcBef>
              <a:spcAft>
                <a:spcPts val="0"/>
              </a:spcAft>
              <a:buSzPts val="2000"/>
              <a:buChar char="■"/>
            </a:pPr>
            <a:r>
              <a:rPr lang="en-US" sz="2000" b="1" u="sng">
                <a:solidFill>
                  <a:schemeClr val="hlink"/>
                </a:solidFill>
                <a:hlinkClick r:id="rId3"/>
              </a:rPr>
              <a:t>https://api.arcade.academy/en/latest/</a:t>
            </a:r>
            <a:endParaRPr sz="2000" b="1"/>
          </a:p>
          <a:p>
            <a:pPr marL="1371600" lvl="2" indent="-355600" algn="l" rtl="0">
              <a:lnSpc>
                <a:spcPct val="100000"/>
              </a:lnSpc>
              <a:spcBef>
                <a:spcPts val="0"/>
              </a:spcBef>
              <a:spcAft>
                <a:spcPts val="0"/>
              </a:spcAft>
              <a:buSzPts val="2000"/>
              <a:buChar char="■"/>
            </a:pPr>
            <a:r>
              <a:rPr lang="en-US" sz="2000" b="1"/>
              <a:t>you can find them in the Tutorials or the Example Games sections</a:t>
            </a:r>
            <a:endParaRPr sz="2000" b="1"/>
          </a:p>
          <a:p>
            <a:pPr marL="1371600" lvl="2" indent="-355600" algn="l" rtl="0">
              <a:lnSpc>
                <a:spcPct val="100000"/>
              </a:lnSpc>
              <a:spcBef>
                <a:spcPts val="0"/>
              </a:spcBef>
              <a:spcAft>
                <a:spcPts val="0"/>
              </a:spcAft>
              <a:buSzPts val="2000"/>
              <a:buChar char="■"/>
            </a:pPr>
            <a:r>
              <a:rPr lang="en-US" sz="2000" b="1"/>
              <a:t>Look at / play the game look at the code</a:t>
            </a:r>
            <a:endParaRPr sz="2000" b="1"/>
          </a:p>
          <a:p>
            <a:pPr marL="1371600" lvl="2" indent="-355600" algn="l" rtl="0">
              <a:lnSpc>
                <a:spcPct val="100000"/>
              </a:lnSpc>
              <a:spcBef>
                <a:spcPts val="0"/>
              </a:spcBef>
              <a:spcAft>
                <a:spcPts val="0"/>
              </a:spcAft>
              <a:buSzPts val="2000"/>
              <a:buChar char="■"/>
            </a:pPr>
            <a:r>
              <a:rPr lang="en-US" sz="2000" b="1"/>
              <a:t>Is this something you could code?</a:t>
            </a:r>
            <a:endParaRPr sz="2000" b="1"/>
          </a:p>
          <a:p>
            <a:pPr marL="914400" lvl="1" indent="-355600" algn="l" rtl="0">
              <a:lnSpc>
                <a:spcPct val="100000"/>
              </a:lnSpc>
              <a:spcBef>
                <a:spcPts val="0"/>
              </a:spcBef>
              <a:spcAft>
                <a:spcPts val="0"/>
              </a:spcAft>
              <a:buSzPts val="2000"/>
              <a:buChar char="○"/>
            </a:pPr>
            <a:r>
              <a:rPr lang="en-US" sz="2000" b="1"/>
              <a:t>In your game idea, what features do you have:</a:t>
            </a:r>
            <a:endParaRPr sz="2000" b="1"/>
          </a:p>
          <a:p>
            <a:pPr marL="1371600" lvl="2" indent="-355600" algn="l" rtl="0">
              <a:lnSpc>
                <a:spcPct val="100000"/>
              </a:lnSpc>
              <a:spcBef>
                <a:spcPts val="0"/>
              </a:spcBef>
              <a:spcAft>
                <a:spcPts val="0"/>
              </a:spcAft>
              <a:buSzPts val="2000"/>
              <a:buChar char="■"/>
            </a:pPr>
            <a:r>
              <a:rPr lang="en-US" sz="2000" b="1"/>
              <a:t>sprites (players, enemies, items)</a:t>
            </a:r>
            <a:endParaRPr sz="2000" b="1"/>
          </a:p>
          <a:p>
            <a:pPr marL="1371600" lvl="2" indent="-355600" algn="l" rtl="0">
              <a:lnSpc>
                <a:spcPct val="100000"/>
              </a:lnSpc>
              <a:spcBef>
                <a:spcPts val="0"/>
              </a:spcBef>
              <a:spcAft>
                <a:spcPts val="0"/>
              </a:spcAft>
              <a:buSzPts val="2000"/>
              <a:buChar char="■"/>
            </a:pPr>
            <a:r>
              <a:rPr lang="en-US" sz="2000" b="1"/>
              <a:t>scoring, lives, hitpoints, other variables…</a:t>
            </a:r>
            <a:endParaRPr sz="2000" b="1"/>
          </a:p>
          <a:p>
            <a:pPr marL="1371600" lvl="2" indent="-355600" algn="l" rtl="0">
              <a:lnSpc>
                <a:spcPct val="100000"/>
              </a:lnSpc>
              <a:spcBef>
                <a:spcPts val="0"/>
              </a:spcBef>
              <a:spcAft>
                <a:spcPts val="0"/>
              </a:spcAft>
              <a:buSzPts val="2000"/>
              <a:buChar char="■"/>
            </a:pPr>
            <a:r>
              <a:rPr lang="en-US" sz="2000" b="1"/>
              <a:t>what artwork will you need, where will you get it (sprite images, background, tile map, music, sound effects….)</a:t>
            </a:r>
            <a:endParaRPr sz="2000" b="1"/>
          </a:p>
          <a:p>
            <a:pPr marL="1371600" lvl="2" indent="-355600" algn="l" rtl="0">
              <a:lnSpc>
                <a:spcPct val="100000"/>
              </a:lnSpc>
              <a:spcBef>
                <a:spcPts val="0"/>
              </a:spcBef>
              <a:spcAft>
                <a:spcPts val="0"/>
              </a:spcAft>
              <a:buSzPts val="2000"/>
              <a:buChar char="■"/>
            </a:pPr>
            <a:r>
              <a:rPr lang="en-US" sz="2000" b="1"/>
              <a:t>multiple levels, scrolling screens</a:t>
            </a:r>
            <a:endParaRPr sz="2000" b="1"/>
          </a:p>
          <a:p>
            <a:pPr marL="1371600" lvl="2" indent="-355600" algn="l" rtl="0">
              <a:lnSpc>
                <a:spcPct val="100000"/>
              </a:lnSpc>
              <a:spcBef>
                <a:spcPts val="0"/>
              </a:spcBef>
              <a:spcAft>
                <a:spcPts val="0"/>
              </a:spcAft>
              <a:buSzPts val="2000"/>
              <a:buChar char="■"/>
            </a:pPr>
            <a:r>
              <a:rPr lang="en-US" sz="2000" b="1"/>
              <a:t>etc, etc</a:t>
            </a:r>
            <a:endParaRPr sz="2000"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81"/>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74</a:t>
            </a:fld>
            <a:endParaRPr/>
          </a:p>
        </p:txBody>
      </p:sp>
      <p:sp>
        <p:nvSpPr>
          <p:cNvPr id="616" name="Google Shape;616;p81"/>
          <p:cNvSpPr txBox="1"/>
          <p:nvPr/>
        </p:nvSpPr>
        <p:spPr>
          <a:xfrm>
            <a:off x="7339913" y="6759655"/>
            <a:ext cx="36081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6000" b="0" i="0" u="none" strike="noStrike" cap="none">
                <a:solidFill>
                  <a:srgbClr val="4A0D50"/>
                </a:solidFill>
                <a:latin typeface="Fredoka"/>
                <a:ea typeface="Fredoka"/>
                <a:cs typeface="Fredoka"/>
                <a:sym typeface="Fredoka"/>
              </a:rPr>
              <a:t>Lesson </a:t>
            </a:r>
            <a:r>
              <a:rPr lang="en-US" sz="6000">
                <a:solidFill>
                  <a:srgbClr val="4A0D50"/>
                </a:solidFill>
                <a:latin typeface="Fredoka"/>
                <a:ea typeface="Fredoka"/>
                <a:cs typeface="Fredoka"/>
                <a:sym typeface="Fredoka"/>
              </a:rPr>
              <a:t>7</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2"/>
          <p:cNvSpPr txBox="1">
            <a:spLocks noGrp="1"/>
          </p:cNvSpPr>
          <p:nvPr>
            <p:ph type="body" idx="1"/>
          </p:nvPr>
        </p:nvSpPr>
        <p:spPr>
          <a:xfrm>
            <a:off x="3228200" y="4448425"/>
            <a:ext cx="12156000" cy="4726500"/>
          </a:xfrm>
          <a:prstGeom prst="rect">
            <a:avLst/>
          </a:prstGeom>
          <a:noFill/>
          <a:ln>
            <a:noFill/>
          </a:ln>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US"/>
              <a:t>Recap on how OOP programs are structured</a:t>
            </a:r>
            <a:endParaRPr/>
          </a:p>
          <a:p>
            <a:pPr marL="457200" lvl="0" indent="-419100" algn="l" rtl="0">
              <a:spcBef>
                <a:spcPts val="0"/>
              </a:spcBef>
              <a:spcAft>
                <a:spcPts val="0"/>
              </a:spcAft>
              <a:buSzPts val="3000"/>
              <a:buChar char="●"/>
            </a:pPr>
            <a:r>
              <a:rPr lang="en-US"/>
              <a:t>Talk about your game ideas</a:t>
            </a:r>
            <a:endParaRPr/>
          </a:p>
          <a:p>
            <a:pPr marL="457200" lvl="0" indent="-419100" algn="l" rtl="0">
              <a:spcBef>
                <a:spcPts val="0"/>
              </a:spcBef>
              <a:spcAft>
                <a:spcPts val="0"/>
              </a:spcAft>
              <a:buSzPts val="3000"/>
              <a:buChar char="●"/>
            </a:pPr>
            <a:r>
              <a:rPr lang="en-US"/>
              <a:t>Create our first games on Arcade</a:t>
            </a:r>
            <a:endParaRPr/>
          </a:p>
          <a:p>
            <a:pPr marL="914400" lvl="1" indent="-387350" algn="l" rtl="0">
              <a:spcBef>
                <a:spcPts val="0"/>
              </a:spcBef>
              <a:spcAft>
                <a:spcPts val="0"/>
              </a:spcAft>
              <a:buSzPts val="2500"/>
              <a:buChar char="○"/>
            </a:pPr>
            <a:r>
              <a:rPr lang="en-US"/>
              <a:t>learn how to handle sprites</a:t>
            </a:r>
            <a:endParaRPr/>
          </a:p>
          <a:p>
            <a:pPr marL="914400" lvl="1" indent="-387350" algn="l" rtl="0">
              <a:spcBef>
                <a:spcPts val="0"/>
              </a:spcBef>
              <a:spcAft>
                <a:spcPts val="0"/>
              </a:spcAft>
              <a:buSzPts val="2500"/>
              <a:buChar char="○"/>
            </a:pPr>
            <a:r>
              <a:rPr lang="en-US"/>
              <a:t>we will use the examples in Arcade Academy Chapters 21 and 22 to do this</a:t>
            </a:r>
            <a:endParaRPr/>
          </a:p>
          <a:p>
            <a:pPr marL="914400" lvl="1" indent="-387350" algn="l" rtl="0">
              <a:spcBef>
                <a:spcPts val="0"/>
              </a:spcBef>
              <a:spcAft>
                <a:spcPts val="0"/>
              </a:spcAft>
              <a:buSzPts val="2500"/>
              <a:buChar char="○"/>
            </a:pPr>
            <a:r>
              <a:rPr lang="en-US"/>
              <a:t>we will also add sound effects - see Chapter 20</a:t>
            </a:r>
            <a:endParaRPr/>
          </a:p>
          <a:p>
            <a:pPr marL="457200" lvl="0" indent="-419100" algn="l" rtl="0">
              <a:spcBef>
                <a:spcPts val="0"/>
              </a:spcBef>
              <a:spcAft>
                <a:spcPts val="0"/>
              </a:spcAft>
              <a:buSzPts val="3000"/>
              <a:buChar char="●"/>
            </a:pPr>
            <a:r>
              <a:rPr lang="en-US"/>
              <a:t>Once you learn the concepts, you can re-use the chunks of code in your own projects</a:t>
            </a:r>
            <a:endParaRPr/>
          </a:p>
          <a:p>
            <a:pPr marL="0" lvl="0" indent="0" algn="l" rtl="0">
              <a:spcBef>
                <a:spcPts val="600"/>
              </a:spcBef>
              <a:spcAft>
                <a:spcPts val="0"/>
              </a:spcAft>
              <a:buNone/>
            </a:pPr>
            <a:endParaRPr/>
          </a:p>
        </p:txBody>
      </p:sp>
      <p:sp>
        <p:nvSpPr>
          <p:cNvPr id="622" name="Google Shape;622;p82"/>
          <p:cNvSpPr txBox="1">
            <a:spLocks noGrp="1"/>
          </p:cNvSpPr>
          <p:nvPr>
            <p:ph type="sldNum" idx="12"/>
          </p:nvPr>
        </p:nvSpPr>
        <p:spPr>
          <a:xfrm>
            <a:off x="15965075" y="9636275"/>
            <a:ext cx="1673100" cy="65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fld id="{00000000-1234-1234-1234-123412341234}" type="slidenum">
              <a:rPr lang="en-US"/>
              <a:t>75</a:t>
            </a:fld>
            <a:endParaRPr/>
          </a:p>
        </p:txBody>
      </p:sp>
      <p:sp>
        <p:nvSpPr>
          <p:cNvPr id="623" name="Google Shape;623;p82"/>
          <p:cNvSpPr txBox="1">
            <a:spLocks noGrp="1"/>
          </p:cNvSpPr>
          <p:nvPr>
            <p:ph type="sldNum" idx="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83"/>
          <p:cNvSpPr txBox="1">
            <a:spLocks noGrp="1"/>
          </p:cNvSpPr>
          <p:nvPr>
            <p:ph type="title"/>
          </p:nvPr>
        </p:nvSpPr>
        <p:spPr>
          <a:xfrm>
            <a:off x="2682750" y="1725900"/>
            <a:ext cx="129225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How an OOP Program is Structured in Arcade</a:t>
            </a:r>
            <a:endParaRPr sz="4200" b="1">
              <a:latin typeface="Fredoka"/>
              <a:ea typeface="Fredoka"/>
              <a:cs typeface="Fredoka"/>
              <a:sym typeface="Fredoka"/>
            </a:endParaRPr>
          </a:p>
        </p:txBody>
      </p:sp>
      <p:sp>
        <p:nvSpPr>
          <p:cNvPr id="629" name="Google Shape;629;p83"/>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630" name="Google Shape;630;p83"/>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76</a:t>
            </a:fld>
            <a:endParaRPr/>
          </a:p>
        </p:txBody>
      </p:sp>
      <p:graphicFrame>
        <p:nvGraphicFramePr>
          <p:cNvPr id="631" name="Google Shape;631;p83"/>
          <p:cNvGraphicFramePr/>
          <p:nvPr/>
        </p:nvGraphicFramePr>
        <p:xfrm>
          <a:off x="2766700" y="2866600"/>
          <a:ext cx="3000000" cy="3000000"/>
        </p:xfrm>
        <a:graphic>
          <a:graphicData uri="http://schemas.openxmlformats.org/drawingml/2006/table">
            <a:tbl>
              <a:tblPr>
                <a:noFill/>
                <a:tableStyleId>{3F881D79-0CCF-45F7-9216-A95B5B79B7BA}</a:tableStyleId>
              </a:tblPr>
              <a:tblGrid>
                <a:gridCol w="2181675">
                  <a:extLst>
                    <a:ext uri="{9D8B030D-6E8A-4147-A177-3AD203B41FA5}">
                      <a16:colId xmlns:a16="http://schemas.microsoft.com/office/drawing/2014/main" val="20000"/>
                    </a:ext>
                  </a:extLst>
                </a:gridCol>
                <a:gridCol w="10572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000">
                          <a:solidFill>
                            <a:srgbClr val="FF0000"/>
                          </a:solidFill>
                        </a:rPr>
                        <a:t>Modules and Constants</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Import the modules used by the program - </a:t>
                      </a:r>
                      <a:r>
                        <a:rPr lang="en-US">
                          <a:solidFill>
                            <a:srgbClr val="FF0000"/>
                          </a:solidFill>
                        </a:rPr>
                        <a:t>Arcade</a:t>
                      </a:r>
                      <a:r>
                        <a:rPr lang="en-US"/>
                        <a:t> (always) and others e.g. </a:t>
                      </a:r>
                      <a:r>
                        <a:rPr lang="en-US">
                          <a:solidFill>
                            <a:srgbClr val="FF0000"/>
                          </a:solidFill>
                        </a:rPr>
                        <a:t>Random</a:t>
                      </a:r>
                      <a:endParaRPr>
                        <a:solidFill>
                          <a:srgbClr val="FF0000"/>
                        </a:solidFill>
                      </a:endParaRPr>
                    </a:p>
                    <a:p>
                      <a:pPr marL="457200" lvl="0" indent="-317500" algn="l" rtl="0">
                        <a:spcBef>
                          <a:spcPts val="0"/>
                        </a:spcBef>
                        <a:spcAft>
                          <a:spcPts val="0"/>
                        </a:spcAft>
                        <a:buSzPts val="1400"/>
                        <a:buChar char="●"/>
                      </a:pPr>
                      <a:r>
                        <a:rPr lang="en-US"/>
                        <a:t>Define any constant variables at start, so these are easy to find and adjust later e.g. initial number of lives, sprite scaling factors, gravity etc</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000">
                          <a:solidFill>
                            <a:srgbClr val="FF0000"/>
                          </a:solidFill>
                        </a:rPr>
                        <a:t>Class Definitions</a:t>
                      </a:r>
                      <a:endParaRPr sz="2000">
                        <a:solidFill>
                          <a:srgbClr val="FF0000"/>
                        </a:solidFill>
                      </a:endParaRPr>
                    </a:p>
                  </a:txBody>
                  <a:tcPr marL="91425" marR="91425" marT="91425" marB="91425"/>
                </a:tc>
                <a:tc>
                  <a:txBody>
                    <a:bodyPr/>
                    <a:lstStyle/>
                    <a:p>
                      <a:pPr marL="0" lvl="0" indent="0" algn="l" rtl="0">
                        <a:spcBef>
                          <a:spcPts val="0"/>
                        </a:spcBef>
                        <a:spcAft>
                          <a:spcPts val="0"/>
                        </a:spcAft>
                        <a:buNone/>
                      </a:pPr>
                      <a:r>
                        <a:rPr lang="en-US"/>
                        <a:t>We might use customised classes for objects moving inside the game window e.g. players, enemies, bullets, items (collectively we can think of them all as </a:t>
                      </a:r>
                      <a:r>
                        <a:rPr lang="en-US">
                          <a:solidFill>
                            <a:srgbClr val="FF0000"/>
                          </a:solidFill>
                        </a:rPr>
                        <a:t>sprites</a:t>
                      </a:r>
                      <a:r>
                        <a:rPr lang="en-US"/>
                        <a:t>). If we do this they will be child classes of the </a:t>
                      </a:r>
                      <a:r>
                        <a:rPr lang="en-US" b="1"/>
                        <a:t>Arcade Sprite class</a:t>
                      </a:r>
                      <a:r>
                        <a:rPr lang="en-US"/>
                        <a:t>.</a:t>
                      </a:r>
                      <a:endParaRPr/>
                    </a:p>
                    <a:p>
                      <a:pPr marL="0" lvl="0" indent="0" algn="l" rtl="0">
                        <a:spcBef>
                          <a:spcPts val="0"/>
                        </a:spcBef>
                        <a:spcAft>
                          <a:spcPts val="0"/>
                        </a:spcAft>
                        <a:buNone/>
                      </a:pPr>
                      <a:r>
                        <a:rPr lang="en-US"/>
                        <a:t>We do this if a group of sprites have a common behaviour we want to write customised methods for e.g. coins falling down the screen and respawning after reaching bottom, bullets disappearing after a fixed amount of time…</a:t>
                      </a:r>
                      <a:endParaRPr/>
                    </a:p>
                  </a:txBody>
                  <a:tcPr marL="91425" marR="91425" marT="91425" marB="91425"/>
                </a:tc>
                <a:extLst>
                  <a:ext uri="{0D108BD9-81ED-4DB2-BD59-A6C34878D82A}">
                    <a16:rowId xmlns:a16="http://schemas.microsoft.com/office/drawing/2014/main" val="10001"/>
                  </a:ext>
                </a:extLst>
              </a:tr>
              <a:tr h="1780950">
                <a:tc>
                  <a:txBody>
                    <a:bodyPr/>
                    <a:lstStyle/>
                    <a:p>
                      <a:pPr marL="0" lvl="0" indent="0" algn="l" rtl="0">
                        <a:spcBef>
                          <a:spcPts val="0"/>
                        </a:spcBef>
                        <a:spcAft>
                          <a:spcPts val="0"/>
                        </a:spcAft>
                        <a:buNone/>
                      </a:pPr>
                      <a:r>
                        <a:rPr lang="en-US" sz="2000">
                          <a:solidFill>
                            <a:srgbClr val="FF0000"/>
                          </a:solidFill>
                        </a:rPr>
                        <a:t>Game Window Class Definition</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Create </a:t>
                      </a:r>
                      <a:r>
                        <a:rPr lang="en-US">
                          <a:solidFill>
                            <a:srgbClr val="FF0000"/>
                          </a:solidFill>
                        </a:rPr>
                        <a:t>objects</a:t>
                      </a:r>
                      <a:r>
                        <a:rPr lang="en-US"/>
                        <a:t> (instances of classes) that will be used in the game window. These are usually instances of the </a:t>
                      </a:r>
                      <a:r>
                        <a:rPr lang="en-US" b="1"/>
                        <a:t>Arcade Sprite class</a:t>
                      </a:r>
                      <a:r>
                        <a:rPr lang="en-US"/>
                        <a:t>, or instances of child classes of the Sprite class - see above. We will need to pass values necessary for the </a:t>
                      </a:r>
                      <a:r>
                        <a:rPr lang="en-US">
                          <a:solidFill>
                            <a:srgbClr val="FF0000"/>
                          </a:solidFill>
                        </a:rPr>
                        <a:t>constructor</a:t>
                      </a:r>
                      <a:r>
                        <a:rPr lang="en-US"/>
                        <a:t> to set up the attributes e.g.</a:t>
                      </a:r>
                      <a:r>
                        <a:rPr lang="en-US">
                          <a:solidFill>
                            <a:schemeClr val="dk1"/>
                          </a:solidFill>
                        </a:rPr>
                        <a:t>image file, size, speed, movement direction, hitpoints etc</a:t>
                      </a:r>
                      <a:endParaRPr>
                        <a:solidFill>
                          <a:schemeClr val="dk1"/>
                        </a:solidFill>
                      </a:endParaRPr>
                    </a:p>
                    <a:p>
                      <a:pPr marL="457200" lvl="0" indent="-317500" algn="l" rtl="0">
                        <a:spcBef>
                          <a:spcPts val="0"/>
                        </a:spcBef>
                        <a:spcAft>
                          <a:spcPts val="0"/>
                        </a:spcAft>
                        <a:buSzPts val="1400"/>
                        <a:buChar char="●"/>
                      </a:pPr>
                      <a:r>
                        <a:rPr lang="en-US">
                          <a:solidFill>
                            <a:schemeClr val="dk1"/>
                          </a:solidFill>
                        </a:rPr>
                        <a:t>In arcade it is usual to handle these in </a:t>
                      </a:r>
                      <a:r>
                        <a:rPr lang="en-US">
                          <a:solidFill>
                            <a:srgbClr val="FF0000"/>
                          </a:solidFill>
                        </a:rPr>
                        <a:t>sprite lists</a:t>
                      </a:r>
                      <a:r>
                        <a:rPr lang="en-US">
                          <a:solidFill>
                            <a:schemeClr val="dk1"/>
                          </a:solidFill>
                        </a:rPr>
                        <a:t>. This initial setting up of all the sprites might be done in a separate </a:t>
                      </a:r>
                      <a:r>
                        <a:rPr lang="en-US">
                          <a:solidFill>
                            <a:srgbClr val="FF0000"/>
                          </a:solidFill>
                        </a:rPr>
                        <a:t>setup method</a:t>
                      </a:r>
                      <a:r>
                        <a:rPr lang="en-US">
                          <a:solidFill>
                            <a:schemeClr val="dk1"/>
                          </a:solidFill>
                        </a:rPr>
                        <a:t>.</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last part of the window class definition contains the two most important methods (functions)</a:t>
                      </a:r>
                      <a:endParaRPr>
                        <a:solidFill>
                          <a:schemeClr val="dk1"/>
                        </a:solidFill>
                      </a:endParaRPr>
                    </a:p>
                    <a:p>
                      <a:pPr marL="914400" lvl="1" indent="-317500" algn="l" rtl="0">
                        <a:spcBef>
                          <a:spcPts val="0"/>
                        </a:spcBef>
                        <a:spcAft>
                          <a:spcPts val="0"/>
                        </a:spcAft>
                        <a:buSzPts val="1400"/>
                        <a:buChar char="○"/>
                      </a:pPr>
                      <a:r>
                        <a:rPr lang="en-US">
                          <a:solidFill>
                            <a:srgbClr val="FF0000"/>
                          </a:solidFill>
                        </a:rPr>
                        <a:t>Update</a:t>
                      </a:r>
                      <a:r>
                        <a:rPr lang="en-US">
                          <a:solidFill>
                            <a:schemeClr val="dk1"/>
                          </a:solidFill>
                        </a:rPr>
                        <a:t> - handles game events and works out what changes from one frame to the next</a:t>
                      </a:r>
                      <a:endParaRPr>
                        <a:solidFill>
                          <a:schemeClr val="dk1"/>
                        </a:solidFill>
                      </a:endParaRPr>
                    </a:p>
                    <a:p>
                      <a:pPr marL="914400" lvl="1" indent="-317500" algn="l" rtl="0">
                        <a:spcBef>
                          <a:spcPts val="0"/>
                        </a:spcBef>
                        <a:spcAft>
                          <a:spcPts val="0"/>
                        </a:spcAft>
                        <a:buSzPts val="1400"/>
                        <a:buChar char="○"/>
                      </a:pPr>
                      <a:r>
                        <a:rPr lang="en-US" b="1">
                          <a:solidFill>
                            <a:srgbClr val="FF0000"/>
                          </a:solidFill>
                        </a:rPr>
                        <a:t>Draw</a:t>
                      </a:r>
                      <a:r>
                        <a:rPr lang="en-US">
                          <a:solidFill>
                            <a:schemeClr val="dk1"/>
                          </a:solidFill>
                        </a:rPr>
                        <a:t> - re-draws the screen each frame (60x per second)</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000">
                          <a:solidFill>
                            <a:srgbClr val="FF0000"/>
                          </a:solidFill>
                        </a:rPr>
                        <a:t>Main function</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Creates instance of the Game Window Class</a:t>
                      </a:r>
                      <a:endParaRPr/>
                    </a:p>
                    <a:p>
                      <a:pPr marL="457200" lvl="0" indent="-317500" algn="l" rtl="0">
                        <a:spcBef>
                          <a:spcPts val="0"/>
                        </a:spcBef>
                        <a:spcAft>
                          <a:spcPts val="0"/>
                        </a:spcAft>
                        <a:buSzPts val="1400"/>
                        <a:buChar char="●"/>
                      </a:pPr>
                      <a:r>
                        <a:rPr lang="en-US"/>
                        <a:t>Call any methods (functions) from the window class that you need that are not called automatically</a:t>
                      </a:r>
                      <a:endParaRPr/>
                    </a:p>
                    <a:p>
                      <a:pPr marL="457200" lvl="0" indent="-317500" algn="l" rtl="0">
                        <a:spcBef>
                          <a:spcPts val="0"/>
                        </a:spcBef>
                        <a:spcAft>
                          <a:spcPts val="0"/>
                        </a:spcAft>
                        <a:buSzPts val="1400"/>
                        <a:buChar char="●"/>
                      </a:pPr>
                      <a:r>
                        <a:rPr lang="en-US"/>
                        <a:t>Call the run method from Arcade: </a:t>
                      </a:r>
                      <a:r>
                        <a:rPr lang="en-US">
                          <a:solidFill>
                            <a:srgbClr val="0000FF"/>
                          </a:solidFill>
                        </a:rPr>
                        <a:t>arcade.run()</a:t>
                      </a:r>
                      <a:r>
                        <a:rPr lang="en-US"/>
                        <a:t> - this calls the draw and update functions 60xsecond until game window closes.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000">
                          <a:solidFill>
                            <a:srgbClr val="FF0000"/>
                          </a:solidFill>
                        </a:rPr>
                        <a:t>Entry Point</a:t>
                      </a:r>
                      <a:endParaRPr sz="2000">
                        <a:solidFill>
                          <a:srgbClr val="FF0000"/>
                        </a:solidFill>
                      </a:endParaRPr>
                    </a:p>
                  </a:txBody>
                  <a:tcPr marL="91425" marR="91425" marT="91425" marB="91425"/>
                </a:tc>
                <a:tc>
                  <a:txBody>
                    <a:bodyPr/>
                    <a:lstStyle/>
                    <a:p>
                      <a:pPr marL="0" lvl="0" indent="0" algn="l" rtl="0">
                        <a:spcBef>
                          <a:spcPts val="0"/>
                        </a:spcBef>
                        <a:spcAft>
                          <a:spcPts val="0"/>
                        </a:spcAft>
                        <a:buNone/>
                      </a:pPr>
                      <a:r>
                        <a:rPr lang="en-US"/>
                        <a:t>Calls main function.</a:t>
                      </a:r>
                      <a:endParaRPr/>
                    </a:p>
                    <a:p>
                      <a:pPr marL="0" lvl="0" indent="0" algn="l" rtl="0">
                        <a:spcBef>
                          <a:spcPts val="0"/>
                        </a:spcBef>
                        <a:spcAft>
                          <a:spcPts val="0"/>
                        </a:spcAft>
                        <a:buNone/>
                      </a:pPr>
                      <a:r>
                        <a:rPr lang="en-US"/>
                        <a:t>May have conditional statement that stops this when the program is used as a module.</a:t>
                      </a:r>
                      <a:endParaRPr/>
                    </a:p>
                  </a:txBody>
                  <a:tcPr marL="91425" marR="91425" marT="91425" marB="91425"/>
                </a:tc>
                <a:extLst>
                  <a:ext uri="{0D108BD9-81ED-4DB2-BD59-A6C34878D82A}">
                    <a16:rowId xmlns:a16="http://schemas.microsoft.com/office/drawing/2014/main" val="10004"/>
                  </a:ext>
                </a:extLst>
              </a:tr>
            </a:tbl>
          </a:graphicData>
        </a:graphic>
      </p:graphicFrame>
      <p:sp>
        <p:nvSpPr>
          <p:cNvPr id="632" name="Google Shape;632;p83"/>
          <p:cNvSpPr txBox="1"/>
          <p:nvPr/>
        </p:nvSpPr>
        <p:spPr>
          <a:xfrm>
            <a:off x="4572000" y="8375675"/>
            <a:ext cx="9801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1"/>
              <a:t>For a general discussion of OOP Program Structure, refer back to last week’s slides.</a:t>
            </a:r>
            <a:endParaRPr sz="1800" b="1" i="1"/>
          </a:p>
        </p:txBody>
      </p:sp>
      <p:sp>
        <p:nvSpPr>
          <p:cNvPr id="633" name="Google Shape;633;p83"/>
          <p:cNvSpPr txBox="1"/>
          <p:nvPr/>
        </p:nvSpPr>
        <p:spPr>
          <a:xfrm>
            <a:off x="15974375" y="3045700"/>
            <a:ext cx="234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9900FF"/>
                </a:solidFill>
              </a:rPr>
              <a:t>Top</a:t>
            </a:r>
            <a:endParaRPr sz="2000" b="1">
              <a:solidFill>
                <a:srgbClr val="9900FF"/>
              </a:solidFill>
            </a:endParaRPr>
          </a:p>
        </p:txBody>
      </p:sp>
      <p:sp>
        <p:nvSpPr>
          <p:cNvPr id="634" name="Google Shape;634;p83"/>
          <p:cNvSpPr txBox="1"/>
          <p:nvPr/>
        </p:nvSpPr>
        <p:spPr>
          <a:xfrm>
            <a:off x="15898175" y="7236700"/>
            <a:ext cx="234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9900FF"/>
                </a:solidFill>
              </a:rPr>
              <a:t>Bottom</a:t>
            </a:r>
            <a:endParaRPr sz="2000" b="1">
              <a:solidFill>
                <a:srgbClr val="9900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4"/>
          <p:cNvSpPr txBox="1">
            <a:spLocks noGrp="1"/>
          </p:cNvSpPr>
          <p:nvPr>
            <p:ph type="title"/>
          </p:nvPr>
        </p:nvSpPr>
        <p:spPr>
          <a:xfrm>
            <a:off x="2682750" y="1725900"/>
            <a:ext cx="12922500" cy="831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200" b="1"/>
              <a:t>Now think about how this applies to your game idea</a:t>
            </a:r>
            <a:endParaRPr sz="4200" b="1">
              <a:latin typeface="Fredoka"/>
              <a:ea typeface="Fredoka"/>
              <a:cs typeface="Fredoka"/>
              <a:sym typeface="Fredoka"/>
            </a:endParaRPr>
          </a:p>
        </p:txBody>
      </p:sp>
      <p:sp>
        <p:nvSpPr>
          <p:cNvPr id="640" name="Google Shape;640;p84"/>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641" name="Google Shape;641;p84"/>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77</a:t>
            </a:fld>
            <a:endParaRPr/>
          </a:p>
        </p:txBody>
      </p:sp>
      <p:graphicFrame>
        <p:nvGraphicFramePr>
          <p:cNvPr id="642" name="Google Shape;642;p84"/>
          <p:cNvGraphicFramePr/>
          <p:nvPr/>
        </p:nvGraphicFramePr>
        <p:xfrm>
          <a:off x="2766700" y="2866600"/>
          <a:ext cx="3000000" cy="3000000"/>
        </p:xfrm>
        <a:graphic>
          <a:graphicData uri="http://schemas.openxmlformats.org/drawingml/2006/table">
            <a:tbl>
              <a:tblPr>
                <a:noFill/>
                <a:tableStyleId>{3F881D79-0CCF-45F7-9216-A95B5B79B7BA}</a:tableStyleId>
              </a:tblPr>
              <a:tblGrid>
                <a:gridCol w="2181675">
                  <a:extLst>
                    <a:ext uri="{9D8B030D-6E8A-4147-A177-3AD203B41FA5}">
                      <a16:colId xmlns:a16="http://schemas.microsoft.com/office/drawing/2014/main" val="20000"/>
                    </a:ext>
                  </a:extLst>
                </a:gridCol>
                <a:gridCol w="105729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000">
                          <a:solidFill>
                            <a:srgbClr val="FF0000"/>
                          </a:solidFill>
                        </a:rPr>
                        <a:t>Modules and Constants</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What modules do I need?</a:t>
                      </a:r>
                      <a:endParaRPr>
                        <a:solidFill>
                          <a:srgbClr val="FF0000"/>
                        </a:solidFill>
                      </a:endParaRPr>
                    </a:p>
                    <a:p>
                      <a:pPr marL="457200" lvl="0" indent="-317500" algn="l" rtl="0">
                        <a:spcBef>
                          <a:spcPts val="0"/>
                        </a:spcBef>
                        <a:spcAft>
                          <a:spcPts val="0"/>
                        </a:spcAft>
                        <a:buSzPts val="1400"/>
                        <a:buChar char="●"/>
                      </a:pPr>
                      <a:r>
                        <a:rPr lang="en-US"/>
                        <a:t>What constant variables do I need?</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000">
                          <a:solidFill>
                            <a:srgbClr val="FF0000"/>
                          </a:solidFill>
                        </a:rPr>
                        <a:t>Class Definitions</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Apart from the player character, do any of the other sprites move?</a:t>
                      </a:r>
                      <a:endParaRPr/>
                    </a:p>
                    <a:p>
                      <a:pPr marL="457200" lvl="0" indent="-317500" algn="l" rtl="0">
                        <a:spcBef>
                          <a:spcPts val="0"/>
                        </a:spcBef>
                        <a:spcAft>
                          <a:spcPts val="0"/>
                        </a:spcAft>
                        <a:buSzPts val="1400"/>
                        <a:buChar char="●"/>
                      </a:pPr>
                      <a:r>
                        <a:rPr lang="en-US"/>
                        <a:t>If the answer is yes, you will want to set them up as child Sprite classes so that the sprite movement controls are written as class methods</a:t>
                      </a:r>
                      <a:endParaRPr/>
                    </a:p>
                    <a:p>
                      <a:pPr marL="457200" lvl="0" indent="-317500" algn="l" rtl="0">
                        <a:spcBef>
                          <a:spcPts val="0"/>
                        </a:spcBef>
                        <a:spcAft>
                          <a:spcPts val="0"/>
                        </a:spcAft>
                        <a:buSzPts val="1400"/>
                        <a:buChar char="●"/>
                      </a:pPr>
                      <a:r>
                        <a:rPr lang="en-US"/>
                        <a:t>What attributes and methods do each type of sprites require?</a:t>
                      </a:r>
                      <a:endParaRPr/>
                    </a:p>
                  </a:txBody>
                  <a:tcPr marL="91425" marR="91425" marT="91425" marB="91425"/>
                </a:tc>
                <a:extLst>
                  <a:ext uri="{0D108BD9-81ED-4DB2-BD59-A6C34878D82A}">
                    <a16:rowId xmlns:a16="http://schemas.microsoft.com/office/drawing/2014/main" val="10001"/>
                  </a:ext>
                </a:extLst>
              </a:tr>
              <a:tr h="1780950">
                <a:tc>
                  <a:txBody>
                    <a:bodyPr/>
                    <a:lstStyle/>
                    <a:p>
                      <a:pPr marL="0" lvl="0" indent="0" algn="l" rtl="0">
                        <a:spcBef>
                          <a:spcPts val="0"/>
                        </a:spcBef>
                        <a:spcAft>
                          <a:spcPts val="0"/>
                        </a:spcAft>
                        <a:buNone/>
                      </a:pPr>
                      <a:r>
                        <a:rPr lang="en-US" sz="2000">
                          <a:solidFill>
                            <a:srgbClr val="FF0000"/>
                          </a:solidFill>
                        </a:rPr>
                        <a:t>Game Window Class Definition</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What sprites are already on the screen when the game starts?</a:t>
                      </a:r>
                      <a:endParaRPr/>
                    </a:p>
                    <a:p>
                      <a:pPr marL="457200" lvl="0" indent="-317500" algn="l" rtl="0">
                        <a:spcBef>
                          <a:spcPts val="0"/>
                        </a:spcBef>
                        <a:spcAft>
                          <a:spcPts val="0"/>
                        </a:spcAft>
                        <a:buSzPts val="1400"/>
                        <a:buChar char="●"/>
                      </a:pPr>
                      <a:r>
                        <a:rPr lang="en-US"/>
                        <a:t>You should write an update method in the window class to set this up</a:t>
                      </a:r>
                      <a:endParaRPr/>
                    </a:p>
                    <a:p>
                      <a:pPr marL="457200" lvl="0" indent="-317500" algn="l" rtl="0">
                        <a:spcBef>
                          <a:spcPts val="0"/>
                        </a:spcBef>
                        <a:spcAft>
                          <a:spcPts val="0"/>
                        </a:spcAft>
                        <a:buClr>
                          <a:schemeClr val="dk1"/>
                        </a:buClr>
                        <a:buSzPts val="1400"/>
                        <a:buChar char="●"/>
                      </a:pPr>
                      <a:r>
                        <a:rPr lang="en-US">
                          <a:solidFill>
                            <a:schemeClr val="dk1"/>
                          </a:solidFill>
                        </a:rPr>
                        <a:t>Do you have obstacles in the game window the player must navigate around?</a:t>
                      </a:r>
                      <a:endParaRPr>
                        <a:solidFill>
                          <a:schemeClr val="dk1"/>
                        </a:solidFill>
                      </a:endParaRPr>
                    </a:p>
                    <a:p>
                      <a:pPr marL="914400" lvl="1" indent="-317500" algn="l" rtl="0">
                        <a:spcBef>
                          <a:spcPts val="0"/>
                        </a:spcBef>
                        <a:spcAft>
                          <a:spcPts val="0"/>
                        </a:spcAft>
                        <a:buClr>
                          <a:schemeClr val="dk1"/>
                        </a:buClr>
                        <a:buSzPts val="1400"/>
                        <a:buChar char="○"/>
                      </a:pPr>
                      <a:r>
                        <a:rPr lang="en-US">
                          <a:solidFill>
                            <a:schemeClr val="dk1"/>
                          </a:solidFill>
                        </a:rPr>
                        <a:t>If so set these up as sprites also and handle “collisions” between the player and the obstacles in the window update method</a:t>
                      </a:r>
                      <a:endParaRPr>
                        <a:solidFill>
                          <a:schemeClr val="dk1"/>
                        </a:solidFill>
                      </a:endParaRPr>
                    </a:p>
                    <a:p>
                      <a:pPr marL="914400" lvl="1" indent="-317500" algn="l" rtl="0">
                        <a:spcBef>
                          <a:spcPts val="0"/>
                        </a:spcBef>
                        <a:spcAft>
                          <a:spcPts val="0"/>
                        </a:spcAft>
                        <a:buClr>
                          <a:schemeClr val="dk1"/>
                        </a:buClr>
                        <a:buSzPts val="1400"/>
                        <a:buChar char="○"/>
                      </a:pPr>
                      <a:r>
                        <a:rPr lang="en-US">
                          <a:solidFill>
                            <a:schemeClr val="dk1"/>
                          </a:solidFill>
                        </a:rPr>
                        <a:t>As a second more advanced step, the game screen can be a “tile map”. But get the basic game working with the above way or working first</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sprite update method should only control movement of the sprite</a:t>
                      </a:r>
                      <a:endParaRPr>
                        <a:solidFill>
                          <a:schemeClr val="dk1"/>
                        </a:solidFill>
                      </a:endParaRPr>
                    </a:p>
                    <a:p>
                      <a:pPr marL="457200" lvl="0" indent="-317500" algn="l" rtl="0">
                        <a:spcBef>
                          <a:spcPts val="0"/>
                        </a:spcBef>
                        <a:spcAft>
                          <a:spcPts val="0"/>
                        </a:spcAft>
                        <a:buClr>
                          <a:schemeClr val="dk1"/>
                        </a:buClr>
                        <a:buSzPts val="1400"/>
                        <a:buChar char="●"/>
                      </a:pPr>
                      <a:r>
                        <a:rPr lang="en-US">
                          <a:solidFill>
                            <a:schemeClr val="dk1"/>
                          </a:solidFill>
                        </a:rPr>
                        <a:t>The window update method should handle all sprite interaction: collisions, sprite removal, respawning and changing of variables (e.g. game score, hitpoints etc…)</a:t>
                      </a:r>
                      <a:endParaRPr>
                        <a:solidFill>
                          <a:schemeClr val="dk1"/>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000">
                          <a:solidFill>
                            <a:srgbClr val="FF0000"/>
                          </a:solidFill>
                        </a:rPr>
                        <a:t>Main function</a:t>
                      </a:r>
                      <a:endParaRPr sz="2000">
                        <a:solidFill>
                          <a:srgbClr val="FF0000"/>
                        </a:solidFill>
                      </a:endParaRPr>
                    </a:p>
                  </a:txBody>
                  <a:tcPr marL="91425" marR="91425" marT="91425" marB="91425"/>
                </a:tc>
                <a:tc>
                  <a:txBody>
                    <a:bodyPr/>
                    <a:lstStyle/>
                    <a:p>
                      <a:pPr marL="457200" lvl="0" indent="-317500" algn="l" rtl="0">
                        <a:spcBef>
                          <a:spcPts val="0"/>
                        </a:spcBef>
                        <a:spcAft>
                          <a:spcPts val="0"/>
                        </a:spcAft>
                        <a:buSzPts val="1400"/>
                        <a:buChar char="●"/>
                      </a:pPr>
                      <a:r>
                        <a:rPr lang="en-US"/>
                        <a:t>Create instance of the Game Window Class</a:t>
                      </a:r>
                      <a:endParaRPr/>
                    </a:p>
                    <a:p>
                      <a:pPr marL="457200" lvl="0" indent="-317500" algn="l" rtl="0">
                        <a:spcBef>
                          <a:spcPts val="0"/>
                        </a:spcBef>
                        <a:spcAft>
                          <a:spcPts val="0"/>
                        </a:spcAft>
                        <a:buSzPts val="1400"/>
                        <a:buChar char="●"/>
                      </a:pPr>
                      <a:r>
                        <a:rPr lang="en-US"/>
                        <a:t>Call window update method if you are using one</a:t>
                      </a:r>
                      <a:endParaRPr/>
                    </a:p>
                    <a:p>
                      <a:pPr marL="457200" lvl="0" indent="-317500" algn="l" rtl="0">
                        <a:spcBef>
                          <a:spcPts val="0"/>
                        </a:spcBef>
                        <a:spcAft>
                          <a:spcPts val="0"/>
                        </a:spcAft>
                        <a:buSzPts val="1400"/>
                        <a:buChar char="●"/>
                      </a:pPr>
                      <a:r>
                        <a:rPr lang="en-US"/>
                        <a:t>Call the run method from Arcade: </a:t>
                      </a:r>
                      <a:r>
                        <a:rPr lang="en-US">
                          <a:solidFill>
                            <a:srgbClr val="0000FF"/>
                          </a:solidFill>
                        </a:rPr>
                        <a:t>arcade.run()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000">
                          <a:solidFill>
                            <a:srgbClr val="FF0000"/>
                          </a:solidFill>
                        </a:rPr>
                        <a:t>Entry Point</a:t>
                      </a:r>
                      <a:endParaRPr sz="2000">
                        <a:solidFill>
                          <a:srgbClr val="FF0000"/>
                        </a:solidFill>
                      </a:endParaRPr>
                    </a:p>
                  </a:txBody>
                  <a:tcPr marL="91425" marR="91425" marT="91425" marB="91425"/>
                </a:tc>
                <a:tc>
                  <a:txBody>
                    <a:bodyPr/>
                    <a:lstStyle/>
                    <a:p>
                      <a:pPr marL="0" lvl="0" indent="0" algn="l" rtl="0">
                        <a:spcBef>
                          <a:spcPts val="0"/>
                        </a:spcBef>
                        <a:spcAft>
                          <a:spcPts val="0"/>
                        </a:spcAft>
                        <a:buNone/>
                      </a:pPr>
                      <a:r>
                        <a:rPr lang="en-US"/>
                        <a:t>Call main function.</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862950" y="1833388"/>
            <a:ext cx="9082200" cy="1662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06" name="Google Shape;106;p15"/>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07" name="Google Shape;107;p15"/>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2642375" y="1833400"/>
            <a:ext cx="12384000" cy="9234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6000"/>
              <a:buNone/>
            </a:pPr>
            <a:r>
              <a:rPr lang="en-US" sz="4800" b="1">
                <a:latin typeface="Fredoka"/>
                <a:ea typeface="Fredoka"/>
                <a:cs typeface="Fredoka"/>
                <a:sym typeface="Fredoka"/>
              </a:rPr>
              <a:t>What can you remember about Python?</a:t>
            </a:r>
            <a:endParaRPr sz="4800" b="1">
              <a:latin typeface="Fredoka"/>
              <a:ea typeface="Fredoka"/>
              <a:cs typeface="Fredoka"/>
              <a:sym typeface="Fredoka"/>
            </a:endParaRPr>
          </a:p>
        </p:txBody>
      </p:sp>
      <p:sp>
        <p:nvSpPr>
          <p:cNvPr id="113" name="Google Shape;113;p16"/>
          <p:cNvSpPr txBox="1"/>
          <p:nvPr/>
        </p:nvSpPr>
        <p:spPr>
          <a:xfrm>
            <a:off x="16017425" y="600575"/>
            <a:ext cx="1343700" cy="415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4A0D50"/>
              </a:solidFill>
              <a:latin typeface="Fredoka"/>
              <a:ea typeface="Fredoka"/>
              <a:cs typeface="Fredoka"/>
              <a:sym typeface="Fredoka"/>
            </a:endParaRPr>
          </a:p>
        </p:txBody>
      </p:sp>
      <p:sp>
        <p:nvSpPr>
          <p:cNvPr id="114" name="Google Shape;114;p16"/>
          <p:cNvSpPr txBox="1">
            <a:spLocks noGrp="1"/>
          </p:cNvSpPr>
          <p:nvPr>
            <p:ph type="sldNum" idx="12"/>
          </p:nvPr>
        </p:nvSpPr>
        <p:spPr>
          <a:xfrm>
            <a:off x="969275" y="0"/>
            <a:ext cx="1673100" cy="650700"/>
          </a:xfrm>
          <a:prstGeom prst="rect">
            <a:avLst/>
          </a:prstGeom>
          <a:noFill/>
          <a:ln>
            <a:noFill/>
          </a:ln>
        </p:spPr>
        <p:txBody>
          <a:bodyPr spcFirstLastPara="1" wrap="square" lIns="167625" tIns="167625" rIns="167625" bIns="167625" anchor="t" anchorCtr="0">
            <a:noAutofit/>
          </a:bodyPr>
          <a:lstStyle/>
          <a:p>
            <a:pPr marL="0" lvl="0" indent="0" algn="l" rtl="0">
              <a:lnSpc>
                <a:spcPct val="100000"/>
              </a:lnSpc>
              <a:spcBef>
                <a:spcPts val="0"/>
              </a:spcBef>
              <a:spcAft>
                <a:spcPts val="0"/>
              </a:spcAft>
              <a:buSzPts val="1800"/>
              <a:buNone/>
            </a:pPr>
            <a:r>
              <a:rPr lang="en-US"/>
              <a:t>Slide </a:t>
            </a:r>
            <a:fld id="{00000000-1234-1234-1234-123412341234}" type="slidenum">
              <a:rPr lang="en-US"/>
              <a:t>9</a:t>
            </a:fld>
            <a:endParaRPr/>
          </a:p>
        </p:txBody>
      </p:sp>
      <p:sp>
        <p:nvSpPr>
          <p:cNvPr id="115" name="Google Shape;115;p16"/>
          <p:cNvSpPr txBox="1"/>
          <p:nvPr/>
        </p:nvSpPr>
        <p:spPr>
          <a:xfrm>
            <a:off x="4273300" y="3978050"/>
            <a:ext cx="1010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16" name="Google Shape;116;p16"/>
          <p:cNvSpPr txBox="1">
            <a:spLocks noGrp="1"/>
          </p:cNvSpPr>
          <p:nvPr>
            <p:ph type="title"/>
          </p:nvPr>
        </p:nvSpPr>
        <p:spPr>
          <a:xfrm>
            <a:off x="4602900" y="3352788"/>
            <a:ext cx="9082200" cy="2770500"/>
          </a:xfrm>
          <a:prstGeom prst="rect">
            <a:avLst/>
          </a:prstGeom>
          <a:noFill/>
          <a:ln>
            <a:noFill/>
          </a:ln>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SzPts val="2400"/>
              <a:buChar char="●"/>
            </a:pPr>
            <a:r>
              <a:rPr lang="en-US" sz="2400" b="1"/>
              <a:t>What do you understand by syntax?</a:t>
            </a:r>
            <a:endParaRPr sz="2400" b="1"/>
          </a:p>
          <a:p>
            <a:pPr marL="914400" lvl="1" indent="-381000" algn="l" rtl="0">
              <a:lnSpc>
                <a:spcPct val="100000"/>
              </a:lnSpc>
              <a:spcBef>
                <a:spcPts val="0"/>
              </a:spcBef>
              <a:spcAft>
                <a:spcPts val="0"/>
              </a:spcAft>
              <a:buSzPts val="2400"/>
              <a:buChar char="○"/>
            </a:pPr>
            <a:r>
              <a:rPr lang="en-US" sz="2400" b="1"/>
              <a:t>When do we need to use:</a:t>
            </a:r>
            <a:endParaRPr sz="2400" b="1"/>
          </a:p>
          <a:p>
            <a:pPr marL="1371600" lvl="2" indent="-381000" algn="l" rtl="0">
              <a:lnSpc>
                <a:spcPct val="100000"/>
              </a:lnSpc>
              <a:spcBef>
                <a:spcPts val="0"/>
              </a:spcBef>
              <a:spcAft>
                <a:spcPts val="0"/>
              </a:spcAft>
              <a:buSzPts val="2400"/>
              <a:buChar char="■"/>
            </a:pPr>
            <a:r>
              <a:rPr lang="en-US" sz="2400" b="1"/>
              <a:t>Quote marks “ or ‘</a:t>
            </a:r>
            <a:endParaRPr sz="2400" b="1"/>
          </a:p>
          <a:p>
            <a:pPr marL="1371600" lvl="2" indent="-381000" algn="l" rtl="0">
              <a:lnSpc>
                <a:spcPct val="100000"/>
              </a:lnSpc>
              <a:spcBef>
                <a:spcPts val="0"/>
              </a:spcBef>
              <a:spcAft>
                <a:spcPts val="0"/>
              </a:spcAft>
              <a:buSzPts val="2400"/>
              <a:buChar char="■"/>
            </a:pPr>
            <a:r>
              <a:rPr lang="en-US" sz="2400" b="1"/>
              <a:t>Round Brackets ()</a:t>
            </a:r>
            <a:endParaRPr sz="2400" b="1"/>
          </a:p>
          <a:p>
            <a:pPr marL="1371600" lvl="2" indent="-381000" algn="l" rtl="0">
              <a:lnSpc>
                <a:spcPct val="100000"/>
              </a:lnSpc>
              <a:spcBef>
                <a:spcPts val="0"/>
              </a:spcBef>
              <a:spcAft>
                <a:spcPts val="0"/>
              </a:spcAft>
              <a:buSzPts val="2400"/>
              <a:buChar char="■"/>
            </a:pPr>
            <a:r>
              <a:rPr lang="en-US" sz="2400" b="1"/>
              <a:t>Square Brackets []</a:t>
            </a:r>
            <a:endParaRPr sz="2400" b="1"/>
          </a:p>
          <a:p>
            <a:pPr marL="1371600" lvl="2" indent="-381000" algn="l" rtl="0">
              <a:lnSpc>
                <a:spcPct val="100000"/>
              </a:lnSpc>
              <a:spcBef>
                <a:spcPts val="0"/>
              </a:spcBef>
              <a:spcAft>
                <a:spcPts val="0"/>
              </a:spcAft>
              <a:buSzPts val="2400"/>
              <a:buChar char="■"/>
            </a:pPr>
            <a:r>
              <a:rPr lang="en-US" sz="2400" b="1"/>
              <a:t>Colon :</a:t>
            </a:r>
            <a:endParaRPr sz="2400" b="1"/>
          </a:p>
          <a:p>
            <a:pPr marL="1371600" lvl="2" indent="-381000" algn="l" rtl="0">
              <a:lnSpc>
                <a:spcPct val="100000"/>
              </a:lnSpc>
              <a:spcBef>
                <a:spcPts val="0"/>
              </a:spcBef>
              <a:spcAft>
                <a:spcPts val="0"/>
              </a:spcAft>
              <a:buSzPts val="2400"/>
              <a:buChar char="■"/>
            </a:pPr>
            <a:r>
              <a:rPr lang="en-US" sz="2400" b="1"/>
              <a:t>Indentations</a:t>
            </a:r>
            <a:endParaRPr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LS Workshop Presentation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5734</Words>
  <Application>Microsoft Office PowerPoint</Application>
  <PresentationFormat>Custom</PresentationFormat>
  <Paragraphs>588</Paragraphs>
  <Slides>77</Slides>
  <Notes>77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77</vt:i4>
      </vt:variant>
    </vt:vector>
  </HeadingPairs>
  <TitlesOfParts>
    <vt:vector size="80" baseType="lpstr">
      <vt:lpstr>Arial</vt:lpstr>
      <vt:lpstr>Fredoka</vt:lpstr>
      <vt:lpstr>KLS Workshop Presentation Theme</vt:lpstr>
      <vt:lpstr>PowerPoint Presentation</vt:lpstr>
      <vt:lpstr>PowerPoint Presentation</vt:lpstr>
      <vt:lpstr>Let's introduce ourselves!</vt:lpstr>
      <vt:lpstr>What is this course about?</vt:lpstr>
      <vt:lpstr>What is this course about?</vt:lpstr>
      <vt:lpstr>PowerPoint Presentation</vt:lpstr>
      <vt:lpstr>First let’s check:</vt:lpstr>
      <vt:lpstr>What can you remember about Python?</vt:lpstr>
      <vt:lpstr>What can you remember about Python?</vt:lpstr>
      <vt:lpstr>Coding challenge 1</vt:lpstr>
      <vt:lpstr>What can you remember about Python?</vt:lpstr>
      <vt:lpstr>Coding challenge 2</vt:lpstr>
      <vt:lpstr>What can you remember about Python?</vt:lpstr>
      <vt:lpstr>Coding challenge 3</vt:lpstr>
      <vt:lpstr>What can you remember about Python?</vt:lpstr>
      <vt:lpstr>Coding challenge 4</vt:lpstr>
      <vt:lpstr>PowerPoint Presentation</vt:lpstr>
      <vt:lpstr>What can you remember about Python?</vt:lpstr>
      <vt:lpstr>Coding challenge 5</vt:lpstr>
      <vt:lpstr>What can you remember about Python?</vt:lpstr>
      <vt:lpstr>Time for think of some everyday functions!</vt:lpstr>
      <vt:lpstr>Coding challenge 6</vt:lpstr>
      <vt:lpstr>To finish our revision of basic Python - we will complete a special revision exercise in Turing Lab</vt:lpstr>
      <vt:lpstr>PowerPoint Presentation</vt:lpstr>
      <vt:lpstr>PowerPoint Presentation</vt:lpstr>
      <vt:lpstr>PowerPoint Presentation</vt:lpstr>
      <vt:lpstr>Time for the data type game!</vt:lpstr>
      <vt:lpstr>Let’s download an IDE! (1)</vt:lpstr>
      <vt:lpstr>Let’s download an IDE! (2)</vt:lpstr>
      <vt:lpstr>Using your IDE</vt:lpstr>
      <vt:lpstr>PowerPoint Presentation</vt:lpstr>
      <vt:lpstr>What is version control?</vt:lpstr>
      <vt:lpstr>Setting up your Github account </vt:lpstr>
      <vt:lpstr>Installing Github Desktop </vt:lpstr>
      <vt:lpstr>PowerPoint Presentation</vt:lpstr>
      <vt:lpstr>PowerPoint Presentation</vt:lpstr>
      <vt:lpstr>PowerPoint Presentation</vt:lpstr>
      <vt:lpstr>Python Arcade</vt:lpstr>
      <vt:lpstr>Remember the key advantages of version control systems and code repositories:</vt:lpstr>
      <vt:lpstr>We will now fork code repositories to help us learn OOP and Python Arcade:</vt:lpstr>
      <vt:lpstr>Forking and Cloning (2):</vt:lpstr>
      <vt:lpstr>Install Python Arcade</vt:lpstr>
      <vt:lpstr>Committing your code!</vt:lpstr>
      <vt:lpstr>PowerPoint Presentation</vt:lpstr>
      <vt:lpstr>Using the Learn Arcade Tutorial</vt:lpstr>
      <vt:lpstr>PowerPoint Presentation</vt:lpstr>
      <vt:lpstr>PowerPoint Presentation</vt:lpstr>
      <vt:lpstr>PowerPoint Presentation</vt:lpstr>
      <vt:lpstr>Using the Learn Arcade Tutorial</vt:lpstr>
      <vt:lpstr>Object Oriented Programming </vt:lpstr>
      <vt:lpstr>Object Oriented Programming </vt:lpstr>
      <vt:lpstr>Object Oriented Programming </vt:lpstr>
      <vt:lpstr>PowerPoint Presentation</vt:lpstr>
      <vt:lpstr>Text Based Adventure Game</vt:lpstr>
      <vt:lpstr>PowerPoint Presentation</vt:lpstr>
      <vt:lpstr>PowerPoint Presentation</vt:lpstr>
      <vt:lpstr>Drawing Pictures</vt:lpstr>
      <vt:lpstr>Object Oriented Programming </vt:lpstr>
      <vt:lpstr>Object Oriented Programming </vt:lpstr>
      <vt:lpstr>OOP - a simple example</vt:lpstr>
      <vt:lpstr>OOP - a simple example</vt:lpstr>
      <vt:lpstr>OOP - a simple example</vt:lpstr>
      <vt:lpstr>PowerPoint Presentation</vt:lpstr>
      <vt:lpstr>Text Based Adventure Game</vt:lpstr>
      <vt:lpstr>Text Based Adventure Game</vt:lpstr>
      <vt:lpstr>PowerPoint Presentation</vt:lpstr>
      <vt:lpstr>PowerPoint Presentation</vt:lpstr>
      <vt:lpstr>Different Programming Paradigms</vt:lpstr>
      <vt:lpstr>How an OOP Program is Structured</vt:lpstr>
      <vt:lpstr>How an OOP Program is Structured</vt:lpstr>
      <vt:lpstr>Using the Arcade Window Class</vt:lpstr>
      <vt:lpstr>PowerPoint Presentation</vt:lpstr>
      <vt:lpstr>What now?</vt:lpstr>
      <vt:lpstr>PowerPoint Presentation</vt:lpstr>
      <vt:lpstr>PowerPoint Presentation</vt:lpstr>
      <vt:lpstr>How an OOP Program is Structured in Arcade</vt:lpstr>
      <vt:lpstr>Now think about how this applies to your game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Stuart</dc:creator>
  <cp:lastModifiedBy>Stuart Walker</cp:lastModifiedBy>
  <cp:revision>1</cp:revision>
  <dcterms:modified xsi:type="dcterms:W3CDTF">2024-06-12T21:58:46Z</dcterms:modified>
</cp:coreProperties>
</file>