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>
        <p:scale>
          <a:sx n="102" d="100"/>
          <a:sy n="102" d="100"/>
        </p:scale>
        <p:origin x="51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B35B-EECE-4CE9-A5CF-C84FDE076250}" type="datetimeFigureOut">
              <a:rPr lang="el-GR" smtClean="0"/>
              <a:t>28/9/2016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C340341-7441-4156-AC85-721107A75C4B}" type="slidenum">
              <a:rPr lang="el-GR" smtClean="0"/>
              <a:t>‹#›</a:t>
            </a:fld>
            <a:endParaRPr lang="el-G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57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B35B-EECE-4CE9-A5CF-C84FDE076250}" type="datetimeFigureOut">
              <a:rPr lang="el-GR" smtClean="0"/>
              <a:t>28/9/2016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0341-7441-4156-AC85-721107A75C4B}" type="slidenum">
              <a:rPr lang="el-GR" smtClean="0"/>
              <a:t>‹#›</a:t>
            </a:fld>
            <a:endParaRPr lang="el-G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27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B35B-EECE-4CE9-A5CF-C84FDE076250}" type="datetimeFigureOut">
              <a:rPr lang="el-GR" smtClean="0"/>
              <a:t>28/9/2016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0341-7441-4156-AC85-721107A75C4B}" type="slidenum">
              <a:rPr lang="el-GR" smtClean="0"/>
              <a:t>‹#›</a:t>
            </a:fld>
            <a:endParaRPr lang="el-G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73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B35B-EECE-4CE9-A5CF-C84FDE076250}" type="datetimeFigureOut">
              <a:rPr lang="el-GR" smtClean="0"/>
              <a:t>28/9/2016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0341-7441-4156-AC85-721107A75C4B}" type="slidenum">
              <a:rPr lang="el-GR" smtClean="0"/>
              <a:t>‹#›</a:t>
            </a:fld>
            <a:endParaRPr lang="el-G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1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B35B-EECE-4CE9-A5CF-C84FDE076250}" type="datetimeFigureOut">
              <a:rPr lang="el-GR" smtClean="0"/>
              <a:t>28/9/2016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0341-7441-4156-AC85-721107A75C4B}" type="slidenum">
              <a:rPr lang="el-GR" smtClean="0"/>
              <a:t>‹#›</a:t>
            </a:fld>
            <a:endParaRPr lang="el-G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64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B35B-EECE-4CE9-A5CF-C84FDE076250}" type="datetimeFigureOut">
              <a:rPr lang="el-GR" smtClean="0"/>
              <a:t>28/9/2016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0341-7441-4156-AC85-721107A75C4B}" type="slidenum">
              <a:rPr lang="el-GR" smtClean="0"/>
              <a:t>‹#›</a:t>
            </a:fld>
            <a:endParaRPr lang="el-G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86340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B35B-EECE-4CE9-A5CF-C84FDE076250}" type="datetimeFigureOut">
              <a:rPr lang="el-GR" smtClean="0"/>
              <a:t>28/9/2016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0341-7441-4156-AC85-721107A75C4B}" type="slidenum">
              <a:rPr lang="el-GR" smtClean="0"/>
              <a:t>‹#›</a:t>
            </a:fld>
            <a:endParaRPr lang="el-G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32618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B35B-EECE-4CE9-A5CF-C84FDE076250}" type="datetimeFigureOut">
              <a:rPr lang="el-GR" smtClean="0"/>
              <a:t>28/9/2016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0341-7441-4156-AC85-721107A75C4B}" type="slidenum">
              <a:rPr lang="el-GR" smtClean="0"/>
              <a:t>‹#›</a:t>
            </a:fld>
            <a:endParaRPr lang="el-G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89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B35B-EECE-4CE9-A5CF-C84FDE076250}" type="datetimeFigureOut">
              <a:rPr lang="el-GR" smtClean="0"/>
              <a:t>28/9/2016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0341-7441-4156-AC85-721107A75C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4156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B35B-EECE-4CE9-A5CF-C84FDE076250}" type="datetimeFigureOut">
              <a:rPr lang="el-GR" smtClean="0"/>
              <a:t>28/9/2016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0341-7441-4156-AC85-721107A75C4B}" type="slidenum">
              <a:rPr lang="el-GR" smtClean="0"/>
              <a:t>‹#›</a:t>
            </a:fld>
            <a:endParaRPr lang="el-G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037110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EADB35B-EECE-4CE9-A5CF-C84FDE076250}" type="datetimeFigureOut">
              <a:rPr lang="el-GR" smtClean="0"/>
              <a:t>28/9/2016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0341-7441-4156-AC85-721107A75C4B}" type="slidenum">
              <a:rPr lang="el-GR" smtClean="0"/>
              <a:t>‹#›</a:t>
            </a:fld>
            <a:endParaRPr lang="el-G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84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DB35B-EECE-4CE9-A5CF-C84FDE076250}" type="datetimeFigureOut">
              <a:rPr lang="el-GR" smtClean="0"/>
              <a:t>28/9/2016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C340341-7441-4156-AC85-721107A75C4B}" type="slidenum">
              <a:rPr lang="el-GR" smtClean="0"/>
              <a:t>‹#›</a:t>
            </a:fld>
            <a:endParaRPr lang="el-G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52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6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7.wdp"/><Relationship Id="rId5" Type="http://schemas.microsoft.com/office/2007/relationships/hdphoto" Target="../media/hdphoto5.wdp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5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8.wdp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9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5.wdp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DATAPIE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python framework for creating a real time processing data cluster consisted of distributed nodes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34338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l-GR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39602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we have</a:t>
            </a:r>
          </a:p>
          <a:p>
            <a:pPr lvl="1"/>
            <a:r>
              <a:rPr lang="en-US" dirty="0" smtClean="0"/>
              <a:t>One mine </a:t>
            </a:r>
          </a:p>
          <a:p>
            <a:pPr lvl="1"/>
            <a:r>
              <a:rPr lang="en-US" dirty="0" smtClean="0"/>
              <a:t>Two miners</a:t>
            </a:r>
          </a:p>
          <a:p>
            <a:r>
              <a:rPr lang="en-US" dirty="0" smtClean="0"/>
              <a:t>Connection sequence</a:t>
            </a:r>
          </a:p>
          <a:p>
            <a:pPr lvl="1"/>
            <a:r>
              <a:rPr lang="en-US" dirty="0" smtClean="0"/>
              <a:t>Miner2 connects to Miner1</a:t>
            </a:r>
          </a:p>
          <a:p>
            <a:pPr lvl="1"/>
            <a:r>
              <a:rPr lang="en-US" dirty="0" smtClean="0"/>
              <a:t>Miner1 connects to Mine</a:t>
            </a:r>
          </a:p>
          <a:p>
            <a:r>
              <a:rPr lang="en-US" dirty="0" smtClean="0"/>
              <a:t>What we have to know</a:t>
            </a:r>
          </a:p>
          <a:p>
            <a:pPr lvl="1"/>
            <a:r>
              <a:rPr lang="en-US" dirty="0" smtClean="0"/>
              <a:t>Miner1 has to know the </a:t>
            </a:r>
            <a:r>
              <a:rPr lang="en-US" dirty="0"/>
              <a:t>IP </a:t>
            </a:r>
            <a:r>
              <a:rPr lang="en-US" dirty="0" smtClean="0"/>
              <a:t>address </a:t>
            </a:r>
            <a:r>
              <a:rPr lang="en-US" dirty="0"/>
              <a:t>and port of </a:t>
            </a:r>
            <a:r>
              <a:rPr lang="en-US" dirty="0" smtClean="0"/>
              <a:t>Miner</a:t>
            </a:r>
          </a:p>
          <a:p>
            <a:pPr lvl="1"/>
            <a:r>
              <a:rPr lang="en-US" dirty="0" smtClean="0"/>
              <a:t>Miner2 has to know the IP address and port of Miner1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423" y="488625"/>
            <a:ext cx="1416860" cy="168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69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l-GR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396023"/>
          </a:xfrm>
        </p:spPr>
        <p:txBody>
          <a:bodyPr>
            <a:normAutofit/>
          </a:bodyPr>
          <a:lstStyle/>
          <a:p>
            <a:r>
              <a:rPr lang="en-US" dirty="0" smtClean="0"/>
              <a:t>What we process</a:t>
            </a:r>
          </a:p>
          <a:p>
            <a:pPr lvl="1"/>
            <a:r>
              <a:rPr lang="en-US" dirty="0" smtClean="0"/>
              <a:t>Mine sends a string of random letters (lower and upper) </a:t>
            </a:r>
          </a:p>
          <a:p>
            <a:pPr lvl="1"/>
            <a:r>
              <a:rPr lang="en-US" dirty="0" smtClean="0"/>
              <a:t>Miner1 gives a string of upper letters</a:t>
            </a:r>
          </a:p>
          <a:p>
            <a:pPr lvl="1"/>
            <a:r>
              <a:rPr lang="en-US" dirty="0" smtClean="0"/>
              <a:t>Miner2 takes the upper and gives a string of lower letters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423" y="488625"/>
            <a:ext cx="1416860" cy="168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0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Basic concepts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603" y="2499816"/>
            <a:ext cx="2535226" cy="30078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34" y="3528224"/>
            <a:ext cx="3173429" cy="20445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08548" y="5175838"/>
            <a:ext cx="1183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Mine</a:t>
            </a:r>
            <a:endParaRPr lang="el-GR" sz="28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85829" y="4057082"/>
            <a:ext cx="800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Miner</a:t>
            </a:r>
            <a:endParaRPr lang="el-GR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618" y="4241748"/>
            <a:ext cx="1220370" cy="14478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451579" y="1922386"/>
            <a:ext cx="31612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Miners subscribe to mines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Mines forward data to miners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Miners can receive data from other miners as well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30229" y="2162840"/>
            <a:ext cx="2759529" cy="29146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Rectangle 16"/>
          <p:cNvSpPr/>
          <p:nvPr/>
        </p:nvSpPr>
        <p:spPr>
          <a:xfrm>
            <a:off x="8502653" y="4029313"/>
            <a:ext cx="1566587" cy="155212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0" name="TextBox 29"/>
          <p:cNvSpPr txBox="1"/>
          <p:nvPr/>
        </p:nvSpPr>
        <p:spPr>
          <a:xfrm>
            <a:off x="8897556" y="2198201"/>
            <a:ext cx="800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Miner</a:t>
            </a:r>
            <a:endParaRPr lang="el-GR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345" y="2382867"/>
            <a:ext cx="1220370" cy="1447896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8514380" y="2170432"/>
            <a:ext cx="1566587" cy="1552129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Right Arrow 17"/>
          <p:cNvSpPr/>
          <p:nvPr/>
        </p:nvSpPr>
        <p:spPr>
          <a:xfrm>
            <a:off x="7490498" y="2699773"/>
            <a:ext cx="817055" cy="447168"/>
          </a:xfrm>
          <a:prstGeom prst="rightArrow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4" name="Right Arrow 33"/>
          <p:cNvSpPr/>
          <p:nvPr/>
        </p:nvSpPr>
        <p:spPr>
          <a:xfrm>
            <a:off x="7490498" y="4630322"/>
            <a:ext cx="817055" cy="447168"/>
          </a:xfrm>
          <a:prstGeom prst="rightArrow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5" name="Rectangle 34"/>
          <p:cNvSpPr/>
          <p:nvPr/>
        </p:nvSpPr>
        <p:spPr>
          <a:xfrm>
            <a:off x="7333477" y="2068036"/>
            <a:ext cx="2903238" cy="3621608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Bent Arrow 19"/>
          <p:cNvSpPr/>
          <p:nvPr/>
        </p:nvSpPr>
        <p:spPr>
          <a:xfrm>
            <a:off x="3359347" y="3085746"/>
            <a:ext cx="2014535" cy="636815"/>
          </a:xfrm>
          <a:prstGeom prst="ben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57059" y="2476384"/>
            <a:ext cx="1082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Miner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203585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concepts</a:t>
            </a:r>
            <a:br>
              <a:rPr lang="en-US" dirty="0"/>
            </a:br>
            <a:r>
              <a:rPr lang="en-US" dirty="0"/>
              <a:t>MINE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862304"/>
          </a:xfrm>
        </p:spPr>
        <p:txBody>
          <a:bodyPr/>
          <a:lstStyle/>
          <a:p>
            <a:pPr lvl="1"/>
            <a:r>
              <a:rPr lang="en-US" dirty="0"/>
              <a:t>Is the primary source of information</a:t>
            </a:r>
          </a:p>
          <a:p>
            <a:pPr lvl="1"/>
            <a:r>
              <a:rPr lang="en-US" dirty="0"/>
              <a:t>The place where miners can subscribe to</a:t>
            </a:r>
          </a:p>
          <a:p>
            <a:pPr lvl="1"/>
            <a:r>
              <a:rPr lang="en-US" dirty="0"/>
              <a:t>Receives incoming stream of unending raw data</a:t>
            </a:r>
          </a:p>
          <a:p>
            <a:pPr lvl="1"/>
            <a:r>
              <a:rPr lang="en-US" dirty="0"/>
              <a:t>Raw data are transferred through the mine to all subscribers (one element at a time)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470" y="306865"/>
            <a:ext cx="3173429" cy="2044541"/>
          </a:xfrm>
          <a:prstGeom prst="rect">
            <a:avLst/>
          </a:prstGeom>
        </p:spPr>
      </p:pic>
      <p:pic>
        <p:nvPicPr>
          <p:cNvPr id="1026" name="Picture 2" descr="https://cdn.vectorstock.com/i/composite/74,87/mine-cart-set-gold-sone-coins-diamonds-vector-3077487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345" b="89655" l="8791" r="901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90002" y="4125711"/>
            <a:ext cx="873125" cy="82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cdn.vectorstock.com/i/composite/74,87/mine-cart-set-gold-sone-coins-diamonds-vector-3077487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345" b="89655" l="8791" r="901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44845" y="4125714"/>
            <a:ext cx="873125" cy="82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cdn.vectorstock.com/i/composite/74,87/mine-cart-set-gold-sone-coins-diamonds-vector-3077487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345" b="89655" l="8791" r="901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95137" y="4125709"/>
            <a:ext cx="873125" cy="82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203" y="4033236"/>
            <a:ext cx="3173429" cy="2044541"/>
          </a:xfrm>
          <a:prstGeom prst="rect">
            <a:avLst/>
          </a:prstGeom>
        </p:spPr>
      </p:pic>
      <p:pic>
        <p:nvPicPr>
          <p:cNvPr id="9" name="Picture 2" descr="https://cdn.vectorstock.com/i/composite/74,87/mine-cart-set-gold-sone-coins-diamonds-vector-3077487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345" b="89655" l="8791" r="901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44352" y="4142718"/>
            <a:ext cx="873125" cy="82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cdn.vectorstock.com/i/composite/74,87/mine-cart-set-gold-sone-coins-diamonds-vector-3077487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345" b="89655" l="8791" r="901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52946" y="4125709"/>
            <a:ext cx="873125" cy="82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cdn.vectorstock.com/i/composite/74,87/mine-cart-set-gold-sone-coins-diamonds-vector-3077487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345" b="89655" l="8791" r="901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56088" y="4125711"/>
            <a:ext cx="873125" cy="82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1451579" y="4947385"/>
            <a:ext cx="2865780" cy="250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Right Arrow 12"/>
          <p:cNvSpPr/>
          <p:nvPr/>
        </p:nvSpPr>
        <p:spPr>
          <a:xfrm>
            <a:off x="6634378" y="4930376"/>
            <a:ext cx="3538322" cy="250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063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concepts</a:t>
            </a:r>
            <a:br>
              <a:rPr lang="en-US" dirty="0"/>
            </a:br>
            <a:r>
              <a:rPr lang="en-US" dirty="0"/>
              <a:t>MINER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134034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Subscribes to one or more Mines</a:t>
            </a:r>
          </a:p>
          <a:p>
            <a:pPr lvl="1"/>
            <a:r>
              <a:rPr lang="en-US" dirty="0"/>
              <a:t>Can also subscribe to other Miners (forming a mining chain)</a:t>
            </a:r>
          </a:p>
          <a:p>
            <a:pPr lvl="1"/>
            <a:r>
              <a:rPr lang="en-US" dirty="0"/>
              <a:t>Receives one element as input</a:t>
            </a:r>
          </a:p>
          <a:p>
            <a:pPr lvl="1"/>
            <a:r>
              <a:rPr lang="en-US" dirty="0"/>
              <a:t>“Mines” the input (performs a function or process)</a:t>
            </a:r>
          </a:p>
          <a:p>
            <a:pPr lvl="1"/>
            <a:r>
              <a:rPr lang="en-US" dirty="0"/>
              <a:t>Forward the “mined” input to other subscribed Miners (if any)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932" y="-174812"/>
            <a:ext cx="2535226" cy="3007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852" y="4165056"/>
            <a:ext cx="1416860" cy="1681020"/>
          </a:xfrm>
          <a:prstGeom prst="rect">
            <a:avLst/>
          </a:prstGeom>
        </p:spPr>
      </p:pic>
      <p:pic>
        <p:nvPicPr>
          <p:cNvPr id="2050" name="Picture 2" descr="https://cdn.vectorstock.com/i/composite/74,87/mine-cart-set-gold-sone-coins-diamonds-vector-3077487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302" b="89535" l="9804" r="9019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12701" y="4342000"/>
            <a:ext cx="974123" cy="81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cdn.vectorstock.com/i/composite/74,87/mine-cart-set-gold-sone-coins-diamonds-vector-3077487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345" b="89655" l="8791" r="901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66909" y="4342000"/>
            <a:ext cx="873125" cy="82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95" y="4175497"/>
            <a:ext cx="1416860" cy="16810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930" y="4175497"/>
            <a:ext cx="1416860" cy="1681020"/>
          </a:xfrm>
          <a:prstGeom prst="rect">
            <a:avLst/>
          </a:prstGeom>
        </p:spPr>
      </p:pic>
      <p:pic>
        <p:nvPicPr>
          <p:cNvPr id="11" name="Picture 4" descr="https://cdn.vectorstock.com/i/composite/74,87/mine-cart-set-gold-sone-coins-diamonds-vector-3077487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877" b="88889" l="9412" r="894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19138" y="4426076"/>
            <a:ext cx="811439" cy="76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cdn.vectorstock.com/i/composite/74,87/mine-cart-set-gold-sone-coins-diamonds-vector-3077487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302" b="89535" l="9804" r="9019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20181" y="4343118"/>
            <a:ext cx="974123" cy="81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>
          <a:xfrm>
            <a:off x="1555913" y="5071259"/>
            <a:ext cx="1080428" cy="250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Right Arrow 13"/>
          <p:cNvSpPr/>
          <p:nvPr/>
        </p:nvSpPr>
        <p:spPr>
          <a:xfrm>
            <a:off x="4172223" y="5071259"/>
            <a:ext cx="1303784" cy="250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Right Arrow 14"/>
          <p:cNvSpPr/>
          <p:nvPr/>
        </p:nvSpPr>
        <p:spPr>
          <a:xfrm>
            <a:off x="7006790" y="5071259"/>
            <a:ext cx="1173824" cy="250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Right Arrow 15"/>
          <p:cNvSpPr/>
          <p:nvPr/>
        </p:nvSpPr>
        <p:spPr>
          <a:xfrm>
            <a:off x="9737946" y="5069661"/>
            <a:ext cx="1173824" cy="250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1743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BASIC CONCEPTS</a:t>
            </a:r>
            <a:br>
              <a:rPr lang="en-US" dirty="0"/>
            </a:br>
            <a:r>
              <a:rPr lang="en-US" dirty="0"/>
              <a:t>COMMUNICATION MODEL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US" dirty="0"/>
              <a:t>Each node is a standalone “server”</a:t>
            </a:r>
          </a:p>
          <a:p>
            <a:pPr lvl="1"/>
            <a:r>
              <a:rPr lang="en-US" dirty="0"/>
              <a:t>Listens to subscribe events and appends to its Subscribers List</a:t>
            </a:r>
          </a:p>
          <a:p>
            <a:pPr lvl="1"/>
            <a:r>
              <a:rPr lang="en-US" dirty="0"/>
              <a:t>The output is emitted to the Subscribers List</a:t>
            </a:r>
          </a:p>
          <a:p>
            <a:pPr lvl="1"/>
            <a:r>
              <a:rPr lang="en-US" dirty="0"/>
              <a:t>On connection error the subscriber is removed from the List</a:t>
            </a:r>
          </a:p>
          <a:p>
            <a:r>
              <a:rPr lang="en-US" dirty="0"/>
              <a:t>Communication is done through TCP sockets</a:t>
            </a:r>
          </a:p>
          <a:p>
            <a:pPr lvl="1"/>
            <a:r>
              <a:rPr lang="en-US" dirty="0"/>
              <a:t>To ensure reliability a proper Message Queue must be implemented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227" y="4697167"/>
            <a:ext cx="3173429" cy="20445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972" y="4662192"/>
            <a:ext cx="1628621" cy="1932261"/>
          </a:xfrm>
          <a:prstGeom prst="rect">
            <a:avLst/>
          </a:prstGeom>
        </p:spPr>
      </p:pic>
      <p:sp>
        <p:nvSpPr>
          <p:cNvPr id="6" name="Left-Right Arrow 5"/>
          <p:cNvSpPr/>
          <p:nvPr/>
        </p:nvSpPr>
        <p:spPr>
          <a:xfrm>
            <a:off x="4901150" y="5526932"/>
            <a:ext cx="1973179" cy="38501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282" y="306865"/>
            <a:ext cx="3173429" cy="204454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423" y="488625"/>
            <a:ext cx="1416860" cy="168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0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4" name="Picture 1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579647" y="1847088"/>
            <a:ext cx="41587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31" y="804520"/>
            <a:ext cx="6148786" cy="39967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9648" y="804520"/>
            <a:ext cx="4158749" cy="1049235"/>
          </a:xfrm>
        </p:spPr>
        <p:txBody>
          <a:bodyPr>
            <a:normAutofit/>
          </a:bodyPr>
          <a:lstStyle/>
          <a:p>
            <a:r>
              <a:rPr lang="en-US" dirty="0"/>
              <a:t>Topology</a:t>
            </a:r>
            <a:endParaRPr lang="el-GR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579647" y="2015732"/>
            <a:ext cx="4158750" cy="3450613"/>
          </a:xfrm>
        </p:spPr>
        <p:txBody>
          <a:bodyPr>
            <a:normAutofit/>
          </a:bodyPr>
          <a:lstStyle/>
          <a:p>
            <a:r>
              <a:rPr lang="en-US" dirty="0"/>
              <a:t>A cluster is formed as a directed graph of nodes (a.k.a. topology)</a:t>
            </a:r>
          </a:p>
          <a:p>
            <a:r>
              <a:rPr lang="en-US" dirty="0"/>
              <a:t>Each node has an input and an output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35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API</a:t>
            </a:r>
            <a:br>
              <a:rPr lang="en-US" dirty="0"/>
            </a:br>
            <a:r>
              <a:rPr lang="en-US" dirty="0" smtClean="0"/>
              <a:t>BASE Server</a:t>
            </a:r>
            <a:endParaRPr lang="el-GR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to listeners()</a:t>
            </a:r>
          </a:p>
          <a:p>
            <a:pPr lvl="1"/>
            <a:r>
              <a:rPr lang="en-US" dirty="0"/>
              <a:t>Adds a subscriber to the list</a:t>
            </a:r>
          </a:p>
          <a:p>
            <a:r>
              <a:rPr lang="en-US" dirty="0" smtClean="0"/>
              <a:t>Remove from listeners()</a:t>
            </a:r>
            <a:endParaRPr lang="en-US" dirty="0"/>
          </a:p>
          <a:p>
            <a:pPr lvl="1"/>
            <a:r>
              <a:rPr lang="en-US" dirty="0"/>
              <a:t>Remove a subscriber from the list</a:t>
            </a:r>
          </a:p>
          <a:p>
            <a:r>
              <a:rPr lang="en-US" dirty="0" smtClean="0"/>
              <a:t>Set data()</a:t>
            </a:r>
            <a:endParaRPr lang="en-US" dirty="0"/>
          </a:p>
          <a:p>
            <a:pPr lvl="1"/>
            <a:r>
              <a:rPr lang="en-US" dirty="0" smtClean="0"/>
              <a:t>Adds data to a listeners queue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282" y="306865"/>
            <a:ext cx="3173429" cy="20445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423" y="488625"/>
            <a:ext cx="1416860" cy="1681020"/>
          </a:xfrm>
          <a:prstGeom prst="rect">
            <a:avLst/>
          </a:prstGeom>
        </p:spPr>
      </p:pic>
      <p:pic>
        <p:nvPicPr>
          <p:cNvPr id="21" name="Picture 4" descr="https://thumbs.dreamstime.com/z/engineer-character-cartoon-vector-white-background-41122416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8058" b="79496" l="29462" r="70538">
                        <a14:foregroundMark x1="44000" y1="41511" x2="44000" y2="41511"/>
                        <a14:foregroundMark x1="43462" y1="40360" x2="39923" y2="42662"/>
                        <a14:foregroundMark x1="57000" y1="40360" x2="57692" y2="42446"/>
                        <a14:foregroundMark x1="56154" y1="43741" x2="52923" y2="41079"/>
                        <a14:foregroundMark x1="57462" y1="43741" x2="58538" y2="42446"/>
                        <a14:foregroundMark x1="53769" y1="42302" x2="53692" y2="44532"/>
                        <a14:foregroundMark x1="56308" y1="40863" x2="54923" y2="39784"/>
                        <a14:foregroundMark x1="44385" y1="42590" x2="42308" y2="44388"/>
                        <a14:foregroundMark x1="39769" y1="22014" x2="56462" y2="21583"/>
                        <a14:foregroundMark x1="50692" y1="19353" x2="50538" y2="18058"/>
                        <a14:foregroundMark x1="42846" y1="39928" x2="39615" y2="415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410" t="16215" r="25757" b="15557"/>
          <a:stretch/>
        </p:blipFill>
        <p:spPr bwMode="auto">
          <a:xfrm>
            <a:off x="8374916" y="548843"/>
            <a:ext cx="1001873" cy="156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01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Framework API</a:t>
            </a:r>
            <a:br>
              <a:rPr lang="en-US" dirty="0"/>
            </a:br>
            <a:r>
              <a:rPr lang="en-US" dirty="0"/>
              <a:t>mine</a:t>
            </a:r>
            <a:endParaRPr lang="el-GR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data()</a:t>
            </a:r>
          </a:p>
          <a:p>
            <a:pPr lvl="1"/>
            <a:r>
              <a:rPr lang="en-US" dirty="0" smtClean="0"/>
              <a:t>Gets raw data from a source</a:t>
            </a:r>
          </a:p>
          <a:p>
            <a:pPr lvl="1"/>
            <a:r>
              <a:rPr lang="en-US" dirty="0" smtClean="0"/>
              <a:t>Can be overridden by the miner</a:t>
            </a:r>
          </a:p>
          <a:p>
            <a:r>
              <a:rPr lang="en-US" dirty="0" smtClean="0"/>
              <a:t>Start storing()</a:t>
            </a:r>
          </a:p>
          <a:p>
            <a:pPr lvl="1"/>
            <a:r>
              <a:rPr lang="en-US" dirty="0" smtClean="0"/>
              <a:t>Continuous storing raw data to the miners queues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282" y="306865"/>
            <a:ext cx="3173429" cy="204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29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Framework API</a:t>
            </a:r>
            <a:br>
              <a:rPr lang="en-US" dirty="0"/>
            </a:br>
            <a:r>
              <a:rPr lang="en-US" dirty="0" smtClean="0"/>
              <a:t>miner</a:t>
            </a:r>
            <a:endParaRPr lang="el-GR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39602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Connect and start receiving()</a:t>
            </a:r>
          </a:p>
          <a:p>
            <a:pPr lvl="1"/>
            <a:r>
              <a:rPr lang="en-US" dirty="0" smtClean="0"/>
              <a:t>Connect to a mine </a:t>
            </a:r>
          </a:p>
          <a:p>
            <a:pPr lvl="1"/>
            <a:r>
              <a:rPr lang="en-US" dirty="0" smtClean="0"/>
              <a:t>Call </a:t>
            </a:r>
            <a:r>
              <a:rPr lang="en-US" dirty="0"/>
              <a:t>S</a:t>
            </a:r>
            <a:r>
              <a:rPr lang="en-US" dirty="0" smtClean="0"/>
              <a:t>tart receiving()</a:t>
            </a:r>
          </a:p>
          <a:p>
            <a:r>
              <a:rPr lang="en-US" dirty="0" smtClean="0"/>
              <a:t>Start receiving()</a:t>
            </a:r>
          </a:p>
          <a:p>
            <a:pPr lvl="1"/>
            <a:r>
              <a:rPr lang="en-US" dirty="0" smtClean="0"/>
              <a:t>Receive from mine</a:t>
            </a:r>
          </a:p>
          <a:p>
            <a:pPr lvl="1"/>
            <a:r>
              <a:rPr lang="en-US" dirty="0" smtClean="0"/>
              <a:t>Call the Process()</a:t>
            </a:r>
          </a:p>
          <a:p>
            <a:pPr lvl="1"/>
            <a:r>
              <a:rPr lang="en-US" dirty="0" smtClean="0"/>
              <a:t>Storing the processed data to listeners queues</a:t>
            </a:r>
          </a:p>
          <a:p>
            <a:r>
              <a:rPr lang="en-US" dirty="0" smtClean="0"/>
              <a:t>Process()</a:t>
            </a:r>
          </a:p>
          <a:p>
            <a:pPr lvl="1"/>
            <a:r>
              <a:rPr lang="en-US" dirty="0"/>
              <a:t>Process the data that </a:t>
            </a:r>
            <a:r>
              <a:rPr lang="en-US" dirty="0" smtClean="0"/>
              <a:t>receives</a:t>
            </a:r>
          </a:p>
          <a:p>
            <a:pPr lvl="1"/>
            <a:r>
              <a:rPr lang="en-US" dirty="0" smtClean="0"/>
              <a:t>Must be implement by the miner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423" y="488625"/>
            <a:ext cx="1416860" cy="168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782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767</TotalTime>
  <Words>391</Words>
  <Application>Microsoft Office PowerPoint</Application>
  <PresentationFormat>Custom</PresentationFormat>
  <Paragraphs>87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Gallery</vt:lpstr>
      <vt:lpstr>DATAPIE</vt:lpstr>
      <vt:lpstr>Basic concepts</vt:lpstr>
      <vt:lpstr>Basic concepts MINE</vt:lpstr>
      <vt:lpstr>Basic concepts MINER</vt:lpstr>
      <vt:lpstr>BASIC CONCEPTS COMMUNICATION MODEL</vt:lpstr>
      <vt:lpstr>Topology</vt:lpstr>
      <vt:lpstr>BASIC API BASE Server</vt:lpstr>
      <vt:lpstr>Framework API mine</vt:lpstr>
      <vt:lpstr>Framework API miner</vt:lpstr>
      <vt:lpstr>example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DATAPIE</dc:title>
  <dc:creator/>
  <cp:lastModifiedBy>Alexandros Loukopoulos</cp:lastModifiedBy>
  <cp:revision>22</cp:revision>
  <dcterms:created xsi:type="dcterms:W3CDTF">2016-06-30T18:04:35Z</dcterms:created>
  <dcterms:modified xsi:type="dcterms:W3CDTF">2016-09-28T07:23:49Z</dcterms:modified>
</cp:coreProperties>
</file>