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21ADF9-0C3C-406B-BDB6-481CAD3562C4}">
  <a:tblStyle styleId="{CA21ADF9-0C3C-406B-BDB6-481CAD3562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7ea5b4c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7ea5b4c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717f4766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717f4766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5717f4766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5717f4766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57ea5b4c7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57ea5b4c7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7ea5b4c7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7ea5b4c7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57ea5b4c7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57ea5b4c7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717f4766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717f4766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7ea5b4c7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7ea5b4c7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717f4766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717f4766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7ea5b4c7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7ea5b4c7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477092e4c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477092e4c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5717f4766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5717f4766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7ea5b4c7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7ea5b4c7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5818b29b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5818b29b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57ea5b4c7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57ea5b4c7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5717f4766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5717f4766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7ea5b4c7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57ea5b4c7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57ea5b4c7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57ea5b4c7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5818b29b1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5818b29b1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57ae2d43d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57ae2d43d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57ae2d43d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57ae2d43d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717f476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5717f476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5840ec482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5840ec482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5717f4766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5717f4766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717f476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717f476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717f4766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5717f4766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717f4766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717f4766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5717f4766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5717f4766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717f4766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717f4766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477092e4c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477092e4c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6.jp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4.png"/><Relationship Id="rId11" Type="http://schemas.openxmlformats.org/officeDocument/2006/relationships/image" Target="../media/image37.png"/><Relationship Id="rId10" Type="http://schemas.openxmlformats.org/officeDocument/2006/relationships/image" Target="../media/image12.png"/><Relationship Id="rId9" Type="http://schemas.openxmlformats.org/officeDocument/2006/relationships/image" Target="../media/image22.png"/><Relationship Id="rId5" Type="http://schemas.openxmlformats.org/officeDocument/2006/relationships/image" Target="../media/image6.jpg"/><Relationship Id="rId6" Type="http://schemas.openxmlformats.org/officeDocument/2006/relationships/image" Target="../media/image11.png"/><Relationship Id="rId7" Type="http://schemas.openxmlformats.org/officeDocument/2006/relationships/image" Target="../media/image38.png"/><Relationship Id="rId8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691575"/>
            <a:ext cx="9144000" cy="1181100"/>
          </a:xfrm>
          <a:prstGeom prst="rect">
            <a:avLst/>
          </a:prstGeom>
          <a:solidFill>
            <a:srgbClr val="DDE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823125"/>
            <a:ext cx="8520600" cy="91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00"/>
              <a:t>Performance investigation</a:t>
            </a:r>
            <a:r>
              <a:rPr lang="el" sz="3000"/>
              <a:t> of various</a:t>
            </a:r>
            <a:r>
              <a:rPr lang="el" sz="3000"/>
              <a:t> microservice architectures</a:t>
            </a:r>
            <a:r>
              <a:rPr lang="el" sz="2580"/>
              <a:t> </a:t>
            </a:r>
            <a:endParaRPr sz="258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324700"/>
            <a:ext cx="8520600" cy="1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/>
              <a:t>Alexandros Kyriakakis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/>
              <a:t>supervised by </a:t>
            </a:r>
            <a:r>
              <a:rPr lang="el" sz="2500"/>
              <a:t>Vassilios Vescoukis</a:t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Orchestrator</a:t>
            </a:r>
            <a:endParaRPr sz="3020"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63" y="1297450"/>
            <a:ext cx="8471276" cy="373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8463" y="1152551"/>
            <a:ext cx="6207075" cy="39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Orchestrator</a:t>
            </a:r>
            <a:endParaRPr sz="30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488" y="1286875"/>
            <a:ext cx="7732475" cy="379827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Async Orchestrator</a:t>
            </a:r>
            <a:endParaRPr sz="30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338" y="1152550"/>
            <a:ext cx="6182773" cy="389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5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Async Orchestrator</a:t>
            </a:r>
            <a:endParaRPr sz="302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Serialised </a:t>
            </a:r>
            <a:r>
              <a:rPr lang="el" sz="3020"/>
              <a:t>Orchestrator</a:t>
            </a:r>
            <a:endParaRPr sz="3020"/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288" y="1315300"/>
            <a:ext cx="7734876" cy="3686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2063" y="1152550"/>
            <a:ext cx="6731325" cy="39078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7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Serialised Orchestrator</a:t>
            </a:r>
            <a:endParaRPr sz="30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975" y="1222800"/>
            <a:ext cx="7681500" cy="384824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8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Serialised RabbitMQ</a:t>
            </a:r>
            <a:endParaRPr sz="30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6350" y="1017713"/>
            <a:ext cx="5963699" cy="414852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Serialised RabbitMQ</a:t>
            </a:r>
            <a:endParaRPr sz="30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63" y="1205525"/>
            <a:ext cx="8209475" cy="3824126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SOA Redpanda</a:t>
            </a:r>
            <a:endParaRPr sz="302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7275" y="1152550"/>
            <a:ext cx="6140882" cy="3990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1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SOA Redpanda</a:t>
            </a:r>
            <a:endParaRPr sz="3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DDE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Introduction</a:t>
            </a:r>
            <a:endParaRPr sz="3020"/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296650"/>
            <a:ext cx="376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chemeClr val="dk2"/>
                </a:solidFill>
              </a:rPr>
              <a:t>Main discussion points:</a:t>
            </a:r>
            <a:endParaRPr sz="1800"/>
          </a:p>
        </p:txBody>
      </p:sp>
      <p:sp>
        <p:nvSpPr>
          <p:cNvPr id="64" name="Google Shape;64;p14"/>
          <p:cNvSpPr txBox="1"/>
          <p:nvPr/>
        </p:nvSpPr>
        <p:spPr>
          <a:xfrm>
            <a:off x="309750" y="3277050"/>
            <a:ext cx="2084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3"/>
                </a:solidFill>
              </a:rPr>
              <a:t>Software Architecture</a:t>
            </a:r>
            <a:endParaRPr sz="2500">
              <a:solidFill>
                <a:schemeClr val="accent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308550" y="3277053"/>
            <a:ext cx="2289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3"/>
                </a:solidFill>
              </a:rPr>
              <a:t>Microservices</a:t>
            </a:r>
            <a:endParaRPr sz="2500">
              <a:solidFill>
                <a:schemeClr val="accent3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991500" y="2380950"/>
            <a:ext cx="720900" cy="723300"/>
          </a:xfrm>
          <a:prstGeom prst="rect">
            <a:avLst/>
          </a:prstGeom>
          <a:solidFill>
            <a:srgbClr val="7890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500">
                <a:solidFill>
                  <a:schemeClr val="lt2"/>
                </a:solidFill>
              </a:rPr>
              <a:t>01</a:t>
            </a:r>
            <a:endParaRPr b="1" sz="3500">
              <a:solidFill>
                <a:schemeClr val="lt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088275" y="2380950"/>
            <a:ext cx="720900" cy="723300"/>
          </a:xfrm>
          <a:prstGeom prst="rect">
            <a:avLst/>
          </a:prstGeom>
          <a:solidFill>
            <a:srgbClr val="78909C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500">
                <a:solidFill>
                  <a:schemeClr val="lt2"/>
                </a:solidFill>
              </a:rPr>
              <a:t>02</a:t>
            </a:r>
            <a:endParaRPr b="1" sz="3500">
              <a:solidFill>
                <a:schemeClr val="lt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185075" y="2380950"/>
            <a:ext cx="720900" cy="723300"/>
          </a:xfrm>
          <a:prstGeom prst="rect">
            <a:avLst/>
          </a:prstGeom>
          <a:solidFill>
            <a:srgbClr val="78909C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500">
                <a:solidFill>
                  <a:schemeClr val="lt2"/>
                </a:solidFill>
              </a:rPr>
              <a:t>03</a:t>
            </a:r>
            <a:endParaRPr b="1" sz="3500">
              <a:solidFill>
                <a:schemeClr val="lt2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7277425" y="2380950"/>
            <a:ext cx="720900" cy="723300"/>
          </a:xfrm>
          <a:prstGeom prst="rect">
            <a:avLst/>
          </a:prstGeom>
          <a:solidFill>
            <a:srgbClr val="78909C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3500">
                <a:solidFill>
                  <a:schemeClr val="lt2"/>
                </a:solidFill>
              </a:rPr>
              <a:t>04</a:t>
            </a:r>
            <a:endParaRPr b="1" sz="3500">
              <a:solidFill>
                <a:schemeClr val="lt2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4592875" y="3296250"/>
            <a:ext cx="19053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3"/>
                </a:solidFill>
              </a:rPr>
              <a:t>Case Study</a:t>
            </a:r>
            <a:endParaRPr sz="2500">
              <a:solidFill>
                <a:schemeClr val="accent3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493225" y="3277050"/>
            <a:ext cx="22893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2500">
                <a:solidFill>
                  <a:schemeClr val="accent3"/>
                </a:solidFill>
              </a:rPr>
              <a:t>Benchmarking &amp; Results</a:t>
            </a:r>
            <a:endParaRPr sz="250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Deployment</a:t>
            </a:r>
            <a:endParaRPr sz="3020"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438" y="1304950"/>
            <a:ext cx="5507124" cy="36861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32"/>
          <p:cNvCxnSpPr/>
          <p:nvPr/>
        </p:nvCxnSpPr>
        <p:spPr>
          <a:xfrm flipH="1" rot="10800000">
            <a:off x="5492725" y="1442275"/>
            <a:ext cx="2244600" cy="30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32"/>
          <p:cNvSpPr txBox="1"/>
          <p:nvPr/>
        </p:nvSpPr>
        <p:spPr>
          <a:xfrm>
            <a:off x="7737325" y="1251475"/>
            <a:ext cx="12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0000"/>
                </a:solidFill>
              </a:rPr>
              <a:t>RabbitMQ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2" name="Google Shape;252;p32"/>
          <p:cNvSpPr/>
          <p:nvPr/>
        </p:nvSpPr>
        <p:spPr>
          <a:xfrm>
            <a:off x="2179775" y="1669500"/>
            <a:ext cx="1350000" cy="263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000">
                <a:solidFill>
                  <a:srgbClr val="FF0000"/>
                </a:solidFill>
              </a:rPr>
              <a:t>Redpanda Console</a:t>
            </a:r>
            <a:endParaRPr sz="1000">
              <a:solidFill>
                <a:srgbClr val="FF0000"/>
              </a:solidFill>
            </a:endParaRPr>
          </a:p>
        </p:txBody>
      </p:sp>
      <p:cxnSp>
        <p:nvCxnSpPr>
          <p:cNvPr id="253" name="Google Shape;253;p32"/>
          <p:cNvCxnSpPr/>
          <p:nvPr/>
        </p:nvCxnSpPr>
        <p:spPr>
          <a:xfrm>
            <a:off x="4275000" y="1292250"/>
            <a:ext cx="1662900" cy="1017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2"/>
          <p:cNvSpPr txBox="1"/>
          <p:nvPr/>
        </p:nvSpPr>
        <p:spPr>
          <a:xfrm>
            <a:off x="7737325" y="1251475"/>
            <a:ext cx="121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>
                <a:solidFill>
                  <a:srgbClr val="FF0000"/>
                </a:solidFill>
              </a:rPr>
              <a:t>Redpanda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55" name="Google Shape;255;p32"/>
          <p:cNvSpPr/>
          <p:nvPr/>
        </p:nvSpPr>
        <p:spPr>
          <a:xfrm>
            <a:off x="129625" y="2021388"/>
            <a:ext cx="1557900" cy="859200"/>
          </a:xfrm>
          <a:prstGeom prst="roundRect">
            <a:avLst>
              <a:gd fmla="val 16667" name="adj"/>
            </a:avLst>
          </a:prstGeom>
          <a:solidFill>
            <a:srgbClr val="E2E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2 CPU cores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4GB RAM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40GB disk space</a:t>
            </a:r>
            <a:endParaRPr sz="1300"/>
          </a:p>
        </p:txBody>
      </p:sp>
      <p:sp>
        <p:nvSpPr>
          <p:cNvPr id="256" name="Google Shape;256;p32"/>
          <p:cNvSpPr/>
          <p:nvPr/>
        </p:nvSpPr>
        <p:spPr>
          <a:xfrm>
            <a:off x="129625" y="3749425"/>
            <a:ext cx="1557900" cy="859200"/>
          </a:xfrm>
          <a:prstGeom prst="roundRect">
            <a:avLst>
              <a:gd fmla="val 16667" name="adj"/>
            </a:avLst>
          </a:prstGeom>
          <a:solidFill>
            <a:srgbClr val="E2E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2 CPU cores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8GB RAM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40GB disk space</a:t>
            </a:r>
            <a:endParaRPr sz="1300"/>
          </a:p>
        </p:txBody>
      </p:sp>
      <p:sp>
        <p:nvSpPr>
          <p:cNvPr id="257" name="Google Shape;257;p32"/>
          <p:cNvSpPr/>
          <p:nvPr/>
        </p:nvSpPr>
        <p:spPr>
          <a:xfrm>
            <a:off x="7456475" y="1669500"/>
            <a:ext cx="1557900" cy="859200"/>
          </a:xfrm>
          <a:prstGeom prst="roundRect">
            <a:avLst>
              <a:gd fmla="val 16667" name="adj"/>
            </a:avLst>
          </a:prstGeom>
          <a:solidFill>
            <a:srgbClr val="E2E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4 </a:t>
            </a:r>
            <a:r>
              <a:rPr lang="el" sz="1300"/>
              <a:t>CPU cores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16GB RAM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40GB disk space</a:t>
            </a:r>
            <a:endParaRPr sz="1300"/>
          </a:p>
        </p:txBody>
      </p:sp>
      <p:sp>
        <p:nvSpPr>
          <p:cNvPr id="258" name="Google Shape;258;p32"/>
          <p:cNvSpPr/>
          <p:nvPr/>
        </p:nvSpPr>
        <p:spPr>
          <a:xfrm>
            <a:off x="7456475" y="4031300"/>
            <a:ext cx="1557900" cy="859200"/>
          </a:xfrm>
          <a:prstGeom prst="roundRect">
            <a:avLst>
              <a:gd fmla="val 16667" name="adj"/>
            </a:avLst>
          </a:prstGeom>
          <a:solidFill>
            <a:srgbClr val="E2EF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4</a:t>
            </a:r>
            <a:r>
              <a:rPr lang="el" sz="1300"/>
              <a:t> CPU cores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16 GB RAM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300"/>
              <a:t>40GB disk space</a:t>
            </a:r>
            <a:endParaRPr sz="1300"/>
          </a:p>
        </p:txBody>
      </p:sp>
      <p:cxnSp>
        <p:nvCxnSpPr>
          <p:cNvPr id="259" name="Google Shape;259;p32"/>
          <p:cNvCxnSpPr>
            <a:endCxn id="255" idx="3"/>
          </p:cNvCxnSpPr>
          <p:nvPr/>
        </p:nvCxnSpPr>
        <p:spPr>
          <a:xfrm rot="10800000">
            <a:off x="1687525" y="2450988"/>
            <a:ext cx="5805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32"/>
          <p:cNvCxnSpPr>
            <a:endCxn id="256" idx="3"/>
          </p:cNvCxnSpPr>
          <p:nvPr/>
        </p:nvCxnSpPr>
        <p:spPr>
          <a:xfrm flipH="1">
            <a:off x="1687525" y="4169725"/>
            <a:ext cx="534900" cy="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32"/>
          <p:cNvCxnSpPr>
            <a:endCxn id="257" idx="1"/>
          </p:cNvCxnSpPr>
          <p:nvPr/>
        </p:nvCxnSpPr>
        <p:spPr>
          <a:xfrm>
            <a:off x="5762375" y="2088000"/>
            <a:ext cx="16941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32"/>
          <p:cNvCxnSpPr>
            <a:endCxn id="258" idx="1"/>
          </p:cNvCxnSpPr>
          <p:nvPr/>
        </p:nvCxnSpPr>
        <p:spPr>
          <a:xfrm flipH="1" rot="10800000">
            <a:off x="6655475" y="4460900"/>
            <a:ext cx="8010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/>
          <p:nvPr/>
        </p:nvSpPr>
        <p:spPr>
          <a:xfrm>
            <a:off x="823175" y="3793325"/>
            <a:ext cx="6485400" cy="945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D9D2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3"/>
          <p:cNvSpPr/>
          <p:nvPr/>
        </p:nvSpPr>
        <p:spPr>
          <a:xfrm flipH="1" rot="10800000">
            <a:off x="0" y="200"/>
            <a:ext cx="3002700" cy="5142000"/>
          </a:xfrm>
          <a:prstGeom prst="rtTriangle">
            <a:avLst/>
          </a:prstGeom>
          <a:solidFill>
            <a:srgbClr val="D9D2E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3"/>
          <p:cNvSpPr txBox="1"/>
          <p:nvPr>
            <p:ph type="title"/>
          </p:nvPr>
        </p:nvSpPr>
        <p:spPr>
          <a:xfrm>
            <a:off x="937350" y="467975"/>
            <a:ext cx="1461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Testing</a:t>
            </a:r>
            <a:endParaRPr sz="3020"/>
          </a:p>
        </p:txBody>
      </p:sp>
      <p:pic>
        <p:nvPicPr>
          <p:cNvPr id="270" name="Google Shape;27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25" y="413974"/>
            <a:ext cx="680725" cy="68070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3"/>
          <p:cNvSpPr txBox="1"/>
          <p:nvPr/>
        </p:nvSpPr>
        <p:spPr>
          <a:xfrm>
            <a:off x="7518000" y="3723725"/>
            <a:ext cx="1626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l" sz="1800">
                <a:solidFill>
                  <a:srgbClr val="3D85C6"/>
                </a:solidFill>
              </a:rPr>
              <a:t>6 tests       for </a:t>
            </a:r>
            <a:r>
              <a:rPr b="1" lang="el" sz="1800">
                <a:solidFill>
                  <a:srgbClr val="3D85C6"/>
                </a:solidFill>
              </a:rPr>
              <a:t>each</a:t>
            </a:r>
            <a:r>
              <a:rPr b="1" lang="el" sz="1800">
                <a:solidFill>
                  <a:srgbClr val="3D85C6"/>
                </a:solidFill>
              </a:rPr>
              <a:t> architecture</a:t>
            </a:r>
            <a:endParaRPr b="1"/>
          </a:p>
        </p:txBody>
      </p:sp>
      <p:sp>
        <p:nvSpPr>
          <p:cNvPr id="272" name="Google Shape;272;p33"/>
          <p:cNvSpPr/>
          <p:nvPr/>
        </p:nvSpPr>
        <p:spPr>
          <a:xfrm>
            <a:off x="1005750" y="3858125"/>
            <a:ext cx="857100" cy="830100"/>
          </a:xfrm>
          <a:prstGeom prst="flowChartConnector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3146938" y="3858125"/>
            <a:ext cx="857100" cy="830100"/>
          </a:xfrm>
          <a:prstGeom prst="flowChartConnector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2076350" y="3858125"/>
            <a:ext cx="857100" cy="830100"/>
          </a:xfrm>
          <a:prstGeom prst="flowChartConnector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4217550" y="3858125"/>
            <a:ext cx="857100" cy="830100"/>
          </a:xfrm>
          <a:prstGeom prst="flowChartConnector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3"/>
          <p:cNvSpPr/>
          <p:nvPr/>
        </p:nvSpPr>
        <p:spPr>
          <a:xfrm>
            <a:off x="6358750" y="3858125"/>
            <a:ext cx="857100" cy="830100"/>
          </a:xfrm>
          <a:prstGeom prst="flowChartConnector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"/>
          <p:cNvSpPr/>
          <p:nvPr/>
        </p:nvSpPr>
        <p:spPr>
          <a:xfrm>
            <a:off x="5288150" y="3858125"/>
            <a:ext cx="857100" cy="830100"/>
          </a:xfrm>
          <a:prstGeom prst="flowChartConnector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8" name="Google Shape;278;p33"/>
          <p:cNvCxnSpPr>
            <a:stCxn id="279" idx="7"/>
            <a:endCxn id="280" idx="3"/>
          </p:cNvCxnSpPr>
          <p:nvPr/>
        </p:nvCxnSpPr>
        <p:spPr>
          <a:xfrm flipH="1" rot="10800000">
            <a:off x="2884992" y="1231160"/>
            <a:ext cx="677100" cy="68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>
            <a:stCxn id="280" idx="5"/>
            <a:endCxn id="282" idx="1"/>
          </p:cNvCxnSpPr>
          <p:nvPr/>
        </p:nvCxnSpPr>
        <p:spPr>
          <a:xfrm>
            <a:off x="4569795" y="1231056"/>
            <a:ext cx="7785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>
            <a:stCxn id="279" idx="3"/>
            <a:endCxn id="272" idx="0"/>
          </p:cNvCxnSpPr>
          <p:nvPr/>
        </p:nvCxnSpPr>
        <p:spPr>
          <a:xfrm flipH="1">
            <a:off x="1434208" y="2630790"/>
            <a:ext cx="706200" cy="12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3"/>
          <p:cNvCxnSpPr>
            <a:stCxn id="279" idx="4"/>
            <a:endCxn id="274" idx="0"/>
          </p:cNvCxnSpPr>
          <p:nvPr/>
        </p:nvCxnSpPr>
        <p:spPr>
          <a:xfrm flipH="1">
            <a:off x="2504900" y="2779375"/>
            <a:ext cx="7800" cy="10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33"/>
          <p:cNvCxnSpPr>
            <a:stCxn id="279" idx="5"/>
            <a:endCxn id="273" idx="0"/>
          </p:cNvCxnSpPr>
          <p:nvPr/>
        </p:nvCxnSpPr>
        <p:spPr>
          <a:xfrm>
            <a:off x="2884992" y="2630790"/>
            <a:ext cx="690600" cy="12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3"/>
          <p:cNvCxnSpPr>
            <a:stCxn id="282" idx="4"/>
            <a:endCxn id="277" idx="0"/>
          </p:cNvCxnSpPr>
          <p:nvPr/>
        </p:nvCxnSpPr>
        <p:spPr>
          <a:xfrm flipH="1">
            <a:off x="5716850" y="2765250"/>
            <a:ext cx="3600" cy="10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3"/>
          <p:cNvCxnSpPr>
            <a:stCxn id="282" idx="5"/>
            <a:endCxn id="276" idx="0"/>
          </p:cNvCxnSpPr>
          <p:nvPr/>
        </p:nvCxnSpPr>
        <p:spPr>
          <a:xfrm>
            <a:off x="6092742" y="2616665"/>
            <a:ext cx="694500" cy="12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3"/>
          <p:cNvCxnSpPr>
            <a:stCxn id="282" idx="3"/>
            <a:endCxn id="275" idx="0"/>
          </p:cNvCxnSpPr>
          <p:nvPr/>
        </p:nvCxnSpPr>
        <p:spPr>
          <a:xfrm flipH="1">
            <a:off x="4646158" y="2616665"/>
            <a:ext cx="702000" cy="124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33"/>
          <p:cNvSpPr txBox="1"/>
          <p:nvPr/>
        </p:nvSpPr>
        <p:spPr>
          <a:xfrm>
            <a:off x="5366250" y="963263"/>
            <a:ext cx="3405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l" sz="1600">
                <a:solidFill>
                  <a:schemeClr val="dk2"/>
                </a:solidFill>
              </a:rPr>
              <a:t>Alternating</a:t>
            </a:r>
            <a:r>
              <a:rPr lang="el" sz="1600">
                <a:solidFill>
                  <a:schemeClr val="dk2"/>
                </a:solidFill>
              </a:rPr>
              <a:t> the number of shards in Daily, Weekly and Monthly </a:t>
            </a:r>
            <a:r>
              <a:rPr lang="el" sz="1600">
                <a:solidFill>
                  <a:schemeClr val="dk2"/>
                </a:solidFill>
              </a:rPr>
              <a:t>workers</a:t>
            </a:r>
            <a:endParaRPr sz="1200"/>
          </a:p>
        </p:txBody>
      </p:sp>
      <p:cxnSp>
        <p:nvCxnSpPr>
          <p:cNvPr id="290" name="Google Shape;290;p33"/>
          <p:cNvCxnSpPr/>
          <p:nvPr/>
        </p:nvCxnSpPr>
        <p:spPr>
          <a:xfrm>
            <a:off x="2933450" y="743650"/>
            <a:ext cx="506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280" name="Google Shape;280;p33"/>
          <p:cNvSpPr/>
          <p:nvPr/>
        </p:nvSpPr>
        <p:spPr>
          <a:xfrm>
            <a:off x="3353225" y="99500"/>
            <a:ext cx="1425300" cy="13257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cxnSp>
        <p:nvCxnSpPr>
          <p:cNvPr id="291" name="Google Shape;291;p33"/>
          <p:cNvCxnSpPr/>
          <p:nvPr/>
        </p:nvCxnSpPr>
        <p:spPr>
          <a:xfrm flipH="1" rot="10800000">
            <a:off x="1790975" y="2269350"/>
            <a:ext cx="65520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279" name="Google Shape;279;p33"/>
          <p:cNvSpPr/>
          <p:nvPr/>
        </p:nvSpPr>
        <p:spPr>
          <a:xfrm>
            <a:off x="1986200" y="1764775"/>
            <a:ext cx="1053000" cy="10146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82" name="Google Shape;282;p33"/>
          <p:cNvSpPr/>
          <p:nvPr/>
        </p:nvSpPr>
        <p:spPr>
          <a:xfrm>
            <a:off x="5193950" y="1750650"/>
            <a:ext cx="1053000" cy="1014600"/>
          </a:xfrm>
          <a:prstGeom prst="flowChartConnector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92" name="Google Shape;292;p33"/>
          <p:cNvSpPr txBox="1"/>
          <p:nvPr/>
        </p:nvSpPr>
        <p:spPr>
          <a:xfrm>
            <a:off x="6601650" y="2762675"/>
            <a:ext cx="240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l" sz="1600">
                <a:solidFill>
                  <a:schemeClr val="dk2"/>
                </a:solidFill>
              </a:rPr>
              <a:t>Alternating</a:t>
            </a:r>
            <a:r>
              <a:rPr lang="el" sz="1600">
                <a:solidFill>
                  <a:schemeClr val="dk2"/>
                </a:solidFill>
              </a:rPr>
              <a:t> the data load</a:t>
            </a:r>
            <a:endParaRPr sz="1200"/>
          </a:p>
        </p:txBody>
      </p:sp>
      <p:sp>
        <p:nvSpPr>
          <p:cNvPr id="293" name="Google Shape;293;p33"/>
          <p:cNvSpPr txBox="1"/>
          <p:nvPr/>
        </p:nvSpPr>
        <p:spPr>
          <a:xfrm>
            <a:off x="7308575" y="4076525"/>
            <a:ext cx="3021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=</a:t>
            </a:r>
            <a:endParaRPr b="1" sz="1800"/>
          </a:p>
        </p:txBody>
      </p:sp>
      <p:sp>
        <p:nvSpPr>
          <p:cNvPr id="294" name="Google Shape;294;p33"/>
          <p:cNvSpPr txBox="1"/>
          <p:nvPr/>
        </p:nvSpPr>
        <p:spPr>
          <a:xfrm>
            <a:off x="4090700" y="536850"/>
            <a:ext cx="52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x 27</a:t>
            </a:r>
            <a:endParaRPr/>
          </a:p>
        </p:txBody>
      </p:sp>
      <p:sp>
        <p:nvSpPr>
          <p:cNvPr id="295" name="Google Shape;295;p33"/>
          <p:cNvSpPr/>
          <p:nvPr/>
        </p:nvSpPr>
        <p:spPr>
          <a:xfrm>
            <a:off x="2283050" y="1849025"/>
            <a:ext cx="459300" cy="2184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36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/>
              <a:t>Daily</a:t>
            </a:r>
            <a:endParaRPr sz="1200"/>
          </a:p>
        </p:txBody>
      </p:sp>
      <p:sp>
        <p:nvSpPr>
          <p:cNvPr id="296" name="Google Shape;296;p33"/>
          <p:cNvSpPr/>
          <p:nvPr/>
        </p:nvSpPr>
        <p:spPr>
          <a:xfrm>
            <a:off x="2200250" y="2134875"/>
            <a:ext cx="624900" cy="2184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36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/>
              <a:t>Weekly</a:t>
            </a:r>
            <a:endParaRPr sz="1200"/>
          </a:p>
        </p:txBody>
      </p:sp>
      <p:sp>
        <p:nvSpPr>
          <p:cNvPr id="297" name="Google Shape;297;p33"/>
          <p:cNvSpPr/>
          <p:nvPr/>
        </p:nvSpPr>
        <p:spPr>
          <a:xfrm>
            <a:off x="2200250" y="2420713"/>
            <a:ext cx="624900" cy="2184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36000" spcFirstLastPara="1" rIns="3600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/>
              <a:t>Monthly</a:t>
            </a:r>
            <a:endParaRPr sz="1200"/>
          </a:p>
        </p:txBody>
      </p:sp>
      <p:sp>
        <p:nvSpPr>
          <p:cNvPr id="298" name="Google Shape;298;p33"/>
          <p:cNvSpPr/>
          <p:nvPr/>
        </p:nvSpPr>
        <p:spPr>
          <a:xfrm>
            <a:off x="5875550" y="1918525"/>
            <a:ext cx="217200" cy="165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3"/>
          <p:cNvSpPr/>
          <p:nvPr/>
        </p:nvSpPr>
        <p:spPr>
          <a:xfrm>
            <a:off x="5581850" y="1772138"/>
            <a:ext cx="217200" cy="165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3"/>
          <p:cNvSpPr/>
          <p:nvPr/>
        </p:nvSpPr>
        <p:spPr>
          <a:xfrm>
            <a:off x="5581850" y="2032325"/>
            <a:ext cx="217200" cy="1656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3"/>
          <p:cNvSpPr/>
          <p:nvPr/>
        </p:nvSpPr>
        <p:spPr>
          <a:xfrm>
            <a:off x="5581838" y="2278563"/>
            <a:ext cx="217200" cy="1656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3"/>
          <p:cNvSpPr/>
          <p:nvPr/>
        </p:nvSpPr>
        <p:spPr>
          <a:xfrm>
            <a:off x="5288150" y="2009513"/>
            <a:ext cx="217200" cy="1656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5288150" y="2285500"/>
            <a:ext cx="217200" cy="165600"/>
          </a:xfrm>
          <a:prstGeom prst="rect">
            <a:avLst/>
          </a:prstGeom>
          <a:solidFill>
            <a:srgbClr val="DD7E6B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"/>
          <p:cNvSpPr/>
          <p:nvPr/>
        </p:nvSpPr>
        <p:spPr>
          <a:xfrm>
            <a:off x="5581850" y="2521900"/>
            <a:ext cx="217200" cy="165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3"/>
          <p:cNvSpPr/>
          <p:nvPr/>
        </p:nvSpPr>
        <p:spPr>
          <a:xfrm>
            <a:off x="5875550" y="2404038"/>
            <a:ext cx="217200" cy="165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/>
          <p:nvPr/>
        </p:nvSpPr>
        <p:spPr>
          <a:xfrm>
            <a:off x="5875550" y="2161275"/>
            <a:ext cx="217200" cy="1656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780" y="3994025"/>
            <a:ext cx="528548" cy="5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3"/>
          <p:cNvSpPr txBox="1"/>
          <p:nvPr/>
        </p:nvSpPr>
        <p:spPr>
          <a:xfrm>
            <a:off x="1121850" y="4128563"/>
            <a:ext cx="6249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2022</a:t>
            </a:r>
            <a:endParaRPr/>
          </a:p>
        </p:txBody>
      </p:sp>
      <p:pic>
        <p:nvPicPr>
          <p:cNvPr id="309" name="Google Shape;3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9380" y="3994025"/>
            <a:ext cx="528548" cy="5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3"/>
          <p:cNvSpPr txBox="1"/>
          <p:nvPr/>
        </p:nvSpPr>
        <p:spPr>
          <a:xfrm>
            <a:off x="2192450" y="4128563"/>
            <a:ext cx="6249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2020</a:t>
            </a:r>
            <a:endParaRPr/>
          </a:p>
        </p:txBody>
      </p:sp>
      <p:pic>
        <p:nvPicPr>
          <p:cNvPr id="311" name="Google Shape;3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9980" y="3986825"/>
            <a:ext cx="528548" cy="5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3"/>
          <p:cNvSpPr txBox="1"/>
          <p:nvPr/>
        </p:nvSpPr>
        <p:spPr>
          <a:xfrm>
            <a:off x="3263050" y="4121363"/>
            <a:ext cx="6249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2017</a:t>
            </a:r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0580" y="3994025"/>
            <a:ext cx="528548" cy="5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 txBox="1"/>
          <p:nvPr/>
        </p:nvSpPr>
        <p:spPr>
          <a:xfrm>
            <a:off x="4333650" y="4128563"/>
            <a:ext cx="6249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2022</a:t>
            </a:r>
            <a:endParaRPr/>
          </a:p>
        </p:txBody>
      </p:sp>
      <p:pic>
        <p:nvPicPr>
          <p:cNvPr id="315" name="Google Shape;3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1180" y="3985300"/>
            <a:ext cx="528548" cy="5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33"/>
          <p:cNvSpPr txBox="1"/>
          <p:nvPr/>
        </p:nvSpPr>
        <p:spPr>
          <a:xfrm>
            <a:off x="5404250" y="4119838"/>
            <a:ext cx="6249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2020</a:t>
            </a:r>
            <a:endParaRPr/>
          </a:p>
        </p:txBody>
      </p:sp>
      <p:pic>
        <p:nvPicPr>
          <p:cNvPr id="317" name="Google Shape;3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8055" y="3970900"/>
            <a:ext cx="528548" cy="5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3"/>
          <p:cNvSpPr txBox="1"/>
          <p:nvPr/>
        </p:nvSpPr>
        <p:spPr>
          <a:xfrm>
            <a:off x="6461125" y="4105438"/>
            <a:ext cx="6249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2017</a:t>
            </a: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3562100" y="613450"/>
            <a:ext cx="528600" cy="260400"/>
          </a:xfrm>
          <a:prstGeom prst="rect">
            <a:avLst/>
          </a:prstGeom>
          <a:solidFill>
            <a:srgbClr val="A2C4C9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/>
              <a:t>Data</a:t>
            </a:r>
            <a:endParaRPr sz="1200"/>
          </a:p>
        </p:txBody>
      </p:sp>
      <p:sp>
        <p:nvSpPr>
          <p:cNvPr id="320" name="Google Shape;320;p33"/>
          <p:cNvSpPr txBox="1"/>
          <p:nvPr/>
        </p:nvSpPr>
        <p:spPr>
          <a:xfrm>
            <a:off x="885450" y="3457975"/>
            <a:ext cx="62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since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/>
          <p:nvPr/>
        </p:nvSpPr>
        <p:spPr>
          <a:xfrm>
            <a:off x="0" y="0"/>
            <a:ext cx="9144000" cy="1181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Load Dispatching</a:t>
            </a:r>
            <a:endParaRPr sz="3020"/>
          </a:p>
        </p:txBody>
      </p:sp>
      <p:sp>
        <p:nvSpPr>
          <p:cNvPr id="327" name="Google Shape;327;p34"/>
          <p:cNvSpPr txBox="1"/>
          <p:nvPr/>
        </p:nvSpPr>
        <p:spPr>
          <a:xfrm>
            <a:off x="311700" y="1181100"/>
            <a:ext cx="596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/>
              <a:t>How are the various shards of workers coordinated?</a:t>
            </a:r>
            <a:endParaRPr sz="1800"/>
          </a:p>
        </p:txBody>
      </p:sp>
      <p:sp>
        <p:nvSpPr>
          <p:cNvPr id="328" name="Google Shape;328;p34"/>
          <p:cNvSpPr/>
          <p:nvPr/>
        </p:nvSpPr>
        <p:spPr>
          <a:xfrm>
            <a:off x="1220375" y="1642800"/>
            <a:ext cx="1925100" cy="6876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/>
              <a:t>RMQ / Redpanda</a:t>
            </a:r>
            <a:endParaRPr b="1" sz="1600"/>
          </a:p>
        </p:txBody>
      </p:sp>
      <p:sp>
        <p:nvSpPr>
          <p:cNvPr id="329" name="Google Shape;329;p34"/>
          <p:cNvSpPr/>
          <p:nvPr/>
        </p:nvSpPr>
        <p:spPr>
          <a:xfrm>
            <a:off x="5998525" y="1642800"/>
            <a:ext cx="1925100" cy="687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600"/>
              <a:t>Orchestrator architectures</a:t>
            </a:r>
            <a:endParaRPr b="1" sz="1600"/>
          </a:p>
        </p:txBody>
      </p:sp>
      <p:cxnSp>
        <p:nvCxnSpPr>
          <p:cNvPr id="330" name="Google Shape;330;p34"/>
          <p:cNvCxnSpPr/>
          <p:nvPr/>
        </p:nvCxnSpPr>
        <p:spPr>
          <a:xfrm>
            <a:off x="4572000" y="1806175"/>
            <a:ext cx="0" cy="31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31" name="Google Shape;331;p34"/>
          <p:cNvSpPr/>
          <p:nvPr/>
        </p:nvSpPr>
        <p:spPr>
          <a:xfrm>
            <a:off x="646025" y="2475075"/>
            <a:ext cx="3073800" cy="24477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/>
              <a:t>The </a:t>
            </a:r>
            <a:r>
              <a:rPr b="1" lang="el" sz="1700"/>
              <a:t>broker</a:t>
            </a:r>
            <a:r>
              <a:rPr lang="el" sz="1700"/>
              <a:t> is responsible </a:t>
            </a:r>
            <a:r>
              <a:rPr lang="el" sz="1700"/>
              <a:t>for distributing messages across multiple consumers.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/>
              <a:t>RMQ broker uses round-robin algorithm.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/>
              <a:t>Redpanda (kafka) broker uses consumer groups.</a:t>
            </a:r>
            <a:endParaRPr sz="1700"/>
          </a:p>
        </p:txBody>
      </p:sp>
      <p:sp>
        <p:nvSpPr>
          <p:cNvPr id="332" name="Google Shape;332;p34"/>
          <p:cNvSpPr/>
          <p:nvPr/>
        </p:nvSpPr>
        <p:spPr>
          <a:xfrm>
            <a:off x="5481500" y="2475075"/>
            <a:ext cx="3073800" cy="24477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/>
              <a:t>Each data worker is </a:t>
            </a:r>
            <a:r>
              <a:rPr lang="el" sz="1700"/>
              <a:t>assigned</a:t>
            </a:r>
            <a:r>
              <a:rPr lang="el" sz="1700"/>
              <a:t> to a consumer based on the</a:t>
            </a:r>
            <a:r>
              <a:rPr lang="el" sz="1700"/>
              <a:t> </a:t>
            </a:r>
            <a:r>
              <a:rPr b="1" lang="el" sz="1700"/>
              <a:t>modulo </a:t>
            </a:r>
            <a:r>
              <a:rPr lang="el" sz="1700"/>
              <a:t>of data worker index to the number of parallel workers</a:t>
            </a:r>
            <a:r>
              <a:rPr lang="el" sz="1700"/>
              <a:t>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700"/>
              <a:t>This results in a one-to-one connection between data workers and consumers.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/>
          <p:nvPr/>
        </p:nvSpPr>
        <p:spPr>
          <a:xfrm>
            <a:off x="332300" y="3163650"/>
            <a:ext cx="2887500" cy="1493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l" sz="1700">
                <a:solidFill>
                  <a:schemeClr val="dk1"/>
                </a:solidFill>
              </a:rPr>
              <a:t>Grafana </a:t>
            </a:r>
            <a:r>
              <a:rPr lang="el" sz="1700">
                <a:solidFill>
                  <a:schemeClr val="dk1"/>
                </a:solidFill>
              </a:rPr>
              <a:t>connects to Prometheus and uses it as a data source. It takes the metrics and makes beautiful visualisations.</a:t>
            </a:r>
            <a:endParaRPr/>
          </a:p>
        </p:txBody>
      </p:sp>
      <p:sp>
        <p:nvSpPr>
          <p:cNvPr id="338" name="Google Shape;338;p35"/>
          <p:cNvSpPr/>
          <p:nvPr/>
        </p:nvSpPr>
        <p:spPr>
          <a:xfrm>
            <a:off x="332300" y="2211525"/>
            <a:ext cx="2830200" cy="6645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l" sz="1700">
                <a:solidFill>
                  <a:schemeClr val="dk1"/>
                </a:solidFill>
              </a:rPr>
              <a:t>Prometheus </a:t>
            </a:r>
            <a:r>
              <a:rPr lang="el" sz="1700">
                <a:solidFill>
                  <a:schemeClr val="dk1"/>
                </a:solidFill>
              </a:rPr>
              <a:t>scraps metrics from the workers.</a:t>
            </a:r>
            <a:endParaRPr/>
          </a:p>
        </p:txBody>
      </p:sp>
      <p:sp>
        <p:nvSpPr>
          <p:cNvPr id="339" name="Google Shape;339;p35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Prometheus and Grafana</a:t>
            </a:r>
            <a:endParaRPr sz="3020"/>
          </a:p>
        </p:txBody>
      </p:sp>
      <p:sp>
        <p:nvSpPr>
          <p:cNvPr id="341" name="Google Shape;341;p35"/>
          <p:cNvSpPr txBox="1"/>
          <p:nvPr>
            <p:ph idx="1" type="body"/>
          </p:nvPr>
        </p:nvSpPr>
        <p:spPr>
          <a:xfrm>
            <a:off x="311700" y="1152550"/>
            <a:ext cx="8520600" cy="4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So how did we get the metrics? We used monitoring and visualisation tools!</a:t>
            </a:r>
            <a:endParaRPr/>
          </a:p>
        </p:txBody>
      </p:sp>
      <p:pic>
        <p:nvPicPr>
          <p:cNvPr id="342" name="Google Shape;34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6425" y="2056550"/>
            <a:ext cx="5696100" cy="27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5"/>
          <p:cNvSpPr txBox="1"/>
          <p:nvPr/>
        </p:nvSpPr>
        <p:spPr>
          <a:xfrm>
            <a:off x="3282900" y="1729350"/>
            <a:ext cx="217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Our Grafana dashboard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4075" y="2367002"/>
            <a:ext cx="2665625" cy="13897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6" title="Time spent from Request to each Worker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550"/>
            <a:ext cx="6109476" cy="37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6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Results: Comparing architectures - 1 worker</a:t>
            </a:r>
            <a:endParaRPr sz="3020"/>
          </a:p>
        </p:txBody>
      </p:sp>
      <p:sp>
        <p:nvSpPr>
          <p:cNvPr id="352" name="Google Shape;352;p36"/>
          <p:cNvSpPr/>
          <p:nvPr/>
        </p:nvSpPr>
        <p:spPr>
          <a:xfrm>
            <a:off x="6863550" y="1298900"/>
            <a:ext cx="2044500" cy="814800"/>
          </a:xfrm>
          <a:prstGeom prst="wedgeRoundRectCallout">
            <a:avLst>
              <a:gd fmla="val 21692" name="adj1"/>
              <a:gd fmla="val 62824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Why does the time reduce while the load increases?</a:t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6624650" y="2343150"/>
            <a:ext cx="1640700" cy="627600"/>
          </a:xfrm>
          <a:prstGeom prst="wedgeRoundRectCallout">
            <a:avLst>
              <a:gd fmla="val -19986" name="adj1"/>
              <a:gd fmla="val 67382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Why </a:t>
            </a:r>
            <a:r>
              <a:rPr b="1" lang="el"/>
              <a:t>Redpanda</a:t>
            </a:r>
            <a:r>
              <a:rPr lang="el"/>
              <a:t> is that slow?!</a:t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5005850" y="3179450"/>
            <a:ext cx="4038000" cy="1181100"/>
          </a:xfrm>
          <a:prstGeom prst="roundRect">
            <a:avLst>
              <a:gd fmla="val 16667" name="adj"/>
            </a:avLst>
          </a:prstGeom>
          <a:solidFill>
            <a:srgbClr val="DDE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7421300" y="3140875"/>
            <a:ext cx="1508400" cy="895800"/>
          </a:xfrm>
          <a:prstGeom prst="wedgeRoundRectCallout">
            <a:avLst>
              <a:gd fmla="val 23054" name="adj1"/>
              <a:gd fmla="val 72867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Why </a:t>
            </a:r>
            <a:r>
              <a:rPr b="1" lang="el"/>
              <a:t>A</a:t>
            </a:r>
            <a:r>
              <a:rPr b="1" lang="el"/>
              <a:t>sync Orchestrator</a:t>
            </a:r>
            <a:r>
              <a:rPr lang="el"/>
              <a:t> is slower than the others?</a:t>
            </a:r>
            <a:endParaRPr/>
          </a:p>
        </p:txBody>
      </p:sp>
      <p:sp>
        <p:nvSpPr>
          <p:cNvPr id="356" name="Google Shape;356;p36"/>
          <p:cNvSpPr/>
          <p:nvPr/>
        </p:nvSpPr>
        <p:spPr>
          <a:xfrm>
            <a:off x="6421175" y="4282875"/>
            <a:ext cx="1844100" cy="684600"/>
          </a:xfrm>
          <a:prstGeom prst="wedgeRoundRectCallout">
            <a:avLst>
              <a:gd fmla="val -19986" name="adj1"/>
              <a:gd fmla="val 67382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Why </a:t>
            </a:r>
            <a:r>
              <a:rPr b="1" lang="el"/>
              <a:t>Orchestrator</a:t>
            </a:r>
            <a:r>
              <a:rPr lang="el"/>
              <a:t> is the fastest?</a:t>
            </a:r>
            <a:endParaRPr/>
          </a:p>
        </p:txBody>
      </p:sp>
      <p:graphicFrame>
        <p:nvGraphicFramePr>
          <p:cNvPr id="357" name="Google Shape;357;p36"/>
          <p:cNvGraphicFramePr/>
          <p:nvPr/>
        </p:nvGraphicFramePr>
        <p:xfrm>
          <a:off x="5067925" y="3267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{CA21ADF9-0C3C-406B-BDB6-481CAD3562C4}</a:tableStyleId>
              </a:tblPr>
              <a:tblGrid>
                <a:gridCol w="833225"/>
                <a:gridCol w="1004675"/>
                <a:gridCol w="1004675"/>
                <a:gridCol w="1004675"/>
              </a:tblGrid>
              <a:tr h="411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1 Year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3 Years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6 Years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93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Total Bytes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44MB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118MB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224MB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8" name="Google Shape;358;p36"/>
          <p:cNvSpPr txBox="1"/>
          <p:nvPr/>
        </p:nvSpPr>
        <p:spPr>
          <a:xfrm>
            <a:off x="6610550" y="3648975"/>
            <a:ext cx="5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/>
              <a:t>x 2.6</a:t>
            </a:r>
            <a:endParaRPr sz="1200"/>
          </a:p>
        </p:txBody>
      </p:sp>
      <p:sp>
        <p:nvSpPr>
          <p:cNvPr id="359" name="Google Shape;359;p36"/>
          <p:cNvSpPr/>
          <p:nvPr/>
        </p:nvSpPr>
        <p:spPr>
          <a:xfrm>
            <a:off x="6652000" y="3993350"/>
            <a:ext cx="448700" cy="106470"/>
          </a:xfrm>
          <a:custGeom>
            <a:rect b="b" l="l" r="r" t="t"/>
            <a:pathLst>
              <a:path extrusionOk="0" h="10982" w="31068">
                <a:moveTo>
                  <a:pt x="0" y="10982"/>
                </a:moveTo>
                <a:cubicBezTo>
                  <a:pt x="3236" y="6359"/>
                  <a:pt x="7552" y="1210"/>
                  <a:pt x="13118" y="280"/>
                </a:cubicBezTo>
                <a:cubicBezTo>
                  <a:pt x="19821" y="-840"/>
                  <a:pt x="28029" y="3868"/>
                  <a:pt x="31068" y="994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0" name="Google Shape;360;p36"/>
          <p:cNvSpPr/>
          <p:nvPr/>
        </p:nvSpPr>
        <p:spPr>
          <a:xfrm>
            <a:off x="7685475" y="3993350"/>
            <a:ext cx="448700" cy="106470"/>
          </a:xfrm>
          <a:custGeom>
            <a:rect b="b" l="l" r="r" t="t"/>
            <a:pathLst>
              <a:path extrusionOk="0" h="10982" w="31068">
                <a:moveTo>
                  <a:pt x="0" y="10982"/>
                </a:moveTo>
                <a:cubicBezTo>
                  <a:pt x="3236" y="6359"/>
                  <a:pt x="7552" y="1210"/>
                  <a:pt x="13118" y="280"/>
                </a:cubicBezTo>
                <a:cubicBezTo>
                  <a:pt x="19821" y="-840"/>
                  <a:pt x="28029" y="3868"/>
                  <a:pt x="31068" y="994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1" name="Google Shape;361;p36"/>
          <p:cNvSpPr txBox="1"/>
          <p:nvPr/>
        </p:nvSpPr>
        <p:spPr>
          <a:xfrm>
            <a:off x="7644025" y="3648963"/>
            <a:ext cx="5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200"/>
              <a:t>x 1.9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Results: Comparing architectures - 3 workers</a:t>
            </a:r>
            <a:endParaRPr sz="3020"/>
          </a:p>
        </p:txBody>
      </p:sp>
      <p:sp>
        <p:nvSpPr>
          <p:cNvPr id="368" name="Google Shape;368;p37"/>
          <p:cNvSpPr/>
          <p:nvPr/>
        </p:nvSpPr>
        <p:spPr>
          <a:xfrm>
            <a:off x="7275425" y="1413625"/>
            <a:ext cx="1557000" cy="1026600"/>
          </a:xfrm>
          <a:prstGeom prst="wedgeRoundRectCallout">
            <a:avLst>
              <a:gd fmla="val 21692" name="adj1"/>
              <a:gd fmla="val 62824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Did the </a:t>
            </a:r>
            <a:r>
              <a:rPr b="1" lang="el"/>
              <a:t>parallelism</a:t>
            </a:r>
            <a:r>
              <a:rPr lang="el"/>
              <a:t> enhance performance? </a:t>
            </a:r>
            <a:endParaRPr/>
          </a:p>
        </p:txBody>
      </p:sp>
      <p:sp>
        <p:nvSpPr>
          <p:cNvPr id="369" name="Google Shape;369;p37"/>
          <p:cNvSpPr/>
          <p:nvPr/>
        </p:nvSpPr>
        <p:spPr>
          <a:xfrm>
            <a:off x="6567350" y="2731850"/>
            <a:ext cx="1753500" cy="689700"/>
          </a:xfrm>
          <a:prstGeom prst="wedgeRoundRectCallout">
            <a:avLst>
              <a:gd fmla="val -19986" name="adj1"/>
              <a:gd fmla="val 67382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Why </a:t>
            </a:r>
            <a:r>
              <a:rPr lang="el"/>
              <a:t>all the metrics</a:t>
            </a:r>
            <a:r>
              <a:rPr lang="el"/>
              <a:t> are </a:t>
            </a:r>
            <a:r>
              <a:rPr b="1" lang="el"/>
              <a:t>similar</a:t>
            </a:r>
            <a:r>
              <a:rPr lang="el"/>
              <a:t> ?</a:t>
            </a:r>
            <a:endParaRPr/>
          </a:p>
        </p:txBody>
      </p:sp>
      <p:sp>
        <p:nvSpPr>
          <p:cNvPr id="370" name="Google Shape;370;p37"/>
          <p:cNvSpPr/>
          <p:nvPr/>
        </p:nvSpPr>
        <p:spPr>
          <a:xfrm>
            <a:off x="7275425" y="3682450"/>
            <a:ext cx="1753500" cy="1026600"/>
          </a:xfrm>
          <a:prstGeom prst="wedgeRoundRectCallout">
            <a:avLst>
              <a:gd fmla="val 22404" name="adj1"/>
              <a:gd fmla="val 64994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Why does </a:t>
            </a:r>
            <a:r>
              <a:rPr b="1" lang="el"/>
              <a:t>RMQ</a:t>
            </a:r>
            <a:r>
              <a:rPr lang="el"/>
              <a:t> have similar performance to the orchestrators?</a:t>
            </a:r>
            <a:endParaRPr/>
          </a:p>
        </p:txBody>
      </p:sp>
      <p:pic>
        <p:nvPicPr>
          <p:cNvPr id="371" name="Google Shape;371;p37" title="Average time spent from Request to each Work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550"/>
            <a:ext cx="6102900" cy="37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8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Results: Comparing </a:t>
            </a:r>
            <a:r>
              <a:rPr lang="el" sz="3020"/>
              <a:t>total execution time</a:t>
            </a:r>
            <a:endParaRPr sz="3020"/>
          </a:p>
        </p:txBody>
      </p:sp>
      <p:pic>
        <p:nvPicPr>
          <p:cNvPr id="378" name="Google Shape;378;p38" title="Time until all countries submited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550"/>
            <a:ext cx="5961429" cy="36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38"/>
          <p:cNvSpPr/>
          <p:nvPr/>
        </p:nvSpPr>
        <p:spPr>
          <a:xfrm>
            <a:off x="7186150" y="1490275"/>
            <a:ext cx="1521900" cy="904800"/>
          </a:xfrm>
          <a:prstGeom prst="wedgeRoundRectCallout">
            <a:avLst>
              <a:gd fmla="val 21692" name="adj1"/>
              <a:gd fmla="val 62824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Why do all metrics look the same?</a:t>
            </a:r>
            <a:endParaRPr/>
          </a:p>
        </p:txBody>
      </p:sp>
      <p:sp>
        <p:nvSpPr>
          <p:cNvPr id="380" name="Google Shape;380;p38"/>
          <p:cNvSpPr/>
          <p:nvPr/>
        </p:nvSpPr>
        <p:spPr>
          <a:xfrm>
            <a:off x="7186150" y="3697175"/>
            <a:ext cx="1521900" cy="724200"/>
          </a:xfrm>
          <a:prstGeom prst="wedgeRoundRectCallout">
            <a:avLst>
              <a:gd fmla="val 23352" name="adj1"/>
              <a:gd fmla="val 64430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What does this mean for us?</a:t>
            </a: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6569350" y="2774249"/>
            <a:ext cx="1783800" cy="633900"/>
          </a:xfrm>
          <a:prstGeom prst="wedgeRoundRectCallout">
            <a:avLst>
              <a:gd fmla="val -19737" name="adj1"/>
              <a:gd fmla="val 66336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So why build these architectures?</a:t>
            </a:r>
            <a:endParaRPr/>
          </a:p>
        </p:txBody>
      </p:sp>
      <p:pic>
        <p:nvPicPr>
          <p:cNvPr id="382" name="Google Shape;38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000" y="2967800"/>
            <a:ext cx="4262051" cy="169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9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Results: Total </a:t>
            </a:r>
            <a:r>
              <a:rPr lang="el" sz="3020"/>
              <a:t>execution</a:t>
            </a:r>
            <a:r>
              <a:rPr lang="el" sz="3020"/>
              <a:t> time under heavy load </a:t>
            </a:r>
            <a:endParaRPr sz="3020"/>
          </a:p>
        </p:txBody>
      </p:sp>
      <p:pic>
        <p:nvPicPr>
          <p:cNvPr id="389" name="Google Shape;389;p39" title="Total Time for experiment with cached data +/- 5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550"/>
            <a:ext cx="5961429" cy="36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39"/>
          <p:cNvSpPr/>
          <p:nvPr/>
        </p:nvSpPr>
        <p:spPr>
          <a:xfrm>
            <a:off x="7186150" y="1490275"/>
            <a:ext cx="1521900" cy="904800"/>
          </a:xfrm>
          <a:prstGeom prst="wedgeRoundRectCallout">
            <a:avLst>
              <a:gd fmla="val 21692" name="adj1"/>
              <a:gd fmla="val 62824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Why do all metrics look the same?</a:t>
            </a:r>
            <a:endParaRPr/>
          </a:p>
        </p:txBody>
      </p:sp>
      <p:sp>
        <p:nvSpPr>
          <p:cNvPr id="391" name="Google Shape;391;p39"/>
          <p:cNvSpPr/>
          <p:nvPr/>
        </p:nvSpPr>
        <p:spPr>
          <a:xfrm>
            <a:off x="6639700" y="2935150"/>
            <a:ext cx="1521900" cy="724200"/>
          </a:xfrm>
          <a:prstGeom prst="wedgeRoundRectCallout">
            <a:avLst>
              <a:gd fmla="val -19737" name="adj1"/>
              <a:gd fmla="val 66336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What does this mean for us?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0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Results: Comparing size of request per worker</a:t>
            </a:r>
            <a:endParaRPr sz="3020"/>
          </a:p>
        </p:txBody>
      </p:sp>
      <p:pic>
        <p:nvPicPr>
          <p:cNvPr id="398" name="Google Shape;398;p40" title="Average Size Per Reques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550"/>
            <a:ext cx="669443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40"/>
          <p:cNvSpPr/>
          <p:nvPr/>
        </p:nvSpPr>
        <p:spPr>
          <a:xfrm>
            <a:off x="7051200" y="3287200"/>
            <a:ext cx="1850100" cy="11151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0" name="Google Shape;400;p40"/>
          <p:cNvSpPr txBox="1"/>
          <p:nvPr/>
        </p:nvSpPr>
        <p:spPr>
          <a:xfrm>
            <a:off x="7085700" y="3475900"/>
            <a:ext cx="1781100" cy="7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300" u="sng">
                <a:solidFill>
                  <a:schemeClr val="dk1"/>
                </a:solidFill>
              </a:rPr>
              <a:t>Non Serialised</a:t>
            </a:r>
            <a:r>
              <a:rPr lang="el" sz="1300">
                <a:solidFill>
                  <a:schemeClr val="dk1"/>
                </a:solidFill>
              </a:rPr>
              <a:t>: Async Orchestrator + Redpanda</a:t>
            </a:r>
            <a:endParaRPr sz="1500"/>
          </a:p>
        </p:txBody>
      </p:sp>
      <p:sp>
        <p:nvSpPr>
          <p:cNvPr id="401" name="Google Shape;401;p40"/>
          <p:cNvSpPr/>
          <p:nvPr/>
        </p:nvSpPr>
        <p:spPr>
          <a:xfrm>
            <a:off x="1435950" y="3721400"/>
            <a:ext cx="1368300" cy="447900"/>
          </a:xfrm>
          <a:prstGeom prst="wedgeRoundRectCallout">
            <a:avLst>
              <a:gd fmla="val -58427" name="adj1"/>
              <a:gd fmla="val 19308" name="adj2"/>
              <a:gd fmla="val 0" name="adj3"/>
            </a:avLst>
          </a:prstGeom>
          <a:solidFill>
            <a:srgbClr val="FFF2CC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Just a few Bytes!</a:t>
            </a:r>
            <a:endParaRPr/>
          </a:p>
        </p:txBody>
      </p:sp>
      <p:sp>
        <p:nvSpPr>
          <p:cNvPr id="402" name="Google Shape;402;p40"/>
          <p:cNvSpPr/>
          <p:nvPr/>
        </p:nvSpPr>
        <p:spPr>
          <a:xfrm>
            <a:off x="7051200" y="2005100"/>
            <a:ext cx="1850100" cy="11151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A2C4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3" name="Google Shape;403;p40"/>
          <p:cNvSpPr txBox="1"/>
          <p:nvPr/>
        </p:nvSpPr>
        <p:spPr>
          <a:xfrm>
            <a:off x="7085700" y="2093000"/>
            <a:ext cx="19251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300" u="sng">
                <a:solidFill>
                  <a:schemeClr val="dk1"/>
                </a:solidFill>
              </a:rPr>
              <a:t>Serialised</a:t>
            </a:r>
            <a:r>
              <a:rPr lang="el" sz="1300">
                <a:solidFill>
                  <a:schemeClr val="dk1"/>
                </a:solidFill>
              </a:rPr>
              <a:t>: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300">
                <a:solidFill>
                  <a:schemeClr val="dk1"/>
                </a:solidFill>
              </a:rPr>
              <a:t>Orchestrator +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300">
                <a:solidFill>
                  <a:schemeClr val="dk1"/>
                </a:solidFill>
              </a:rPr>
              <a:t>Serial. Orchestrator + RabbitMQ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1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Results: Comparing 1 to 3 workers - 6 years</a:t>
            </a:r>
            <a:endParaRPr sz="3020"/>
          </a:p>
        </p:txBody>
      </p:sp>
      <p:pic>
        <p:nvPicPr>
          <p:cNvPr id="410" name="Google Shape;410;p41" title="Time spent from Request to each Work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550"/>
            <a:ext cx="61794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41"/>
          <p:cNvSpPr/>
          <p:nvPr/>
        </p:nvSpPr>
        <p:spPr>
          <a:xfrm>
            <a:off x="7323900" y="1642225"/>
            <a:ext cx="1584300" cy="1401900"/>
          </a:xfrm>
          <a:prstGeom prst="wedgeRoundRectCallout">
            <a:avLst>
              <a:gd fmla="val 21692" name="adj1"/>
              <a:gd fmla="val 62824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Almost all architectures’ time dropped due to parallelism.</a:t>
            </a:r>
            <a:endParaRPr/>
          </a:p>
        </p:txBody>
      </p:sp>
      <p:sp>
        <p:nvSpPr>
          <p:cNvPr id="412" name="Google Shape;412;p41"/>
          <p:cNvSpPr/>
          <p:nvPr/>
        </p:nvSpPr>
        <p:spPr>
          <a:xfrm>
            <a:off x="6665725" y="3271300"/>
            <a:ext cx="1584300" cy="1457700"/>
          </a:xfrm>
          <a:prstGeom prst="wedgeRoundRectCallout">
            <a:avLst>
              <a:gd fmla="val -20088" name="adj1"/>
              <a:gd fmla="val 64821" name="adj2"/>
              <a:gd fmla="val 0" name="adj3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Redpanda </a:t>
            </a:r>
            <a:r>
              <a:rPr lang="el"/>
              <a:t>seems</a:t>
            </a:r>
            <a:r>
              <a:rPr lang="el"/>
              <a:t> to be too heavy a tool to improve its performance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7011825" y="2374800"/>
            <a:ext cx="1935900" cy="1181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Software Architecture</a:t>
            </a:r>
            <a:endParaRPr sz="3020"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5040075" y="2283075"/>
            <a:ext cx="1983000" cy="13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M</a:t>
            </a:r>
            <a:r>
              <a:rPr lang="el"/>
              <a:t>aking the right architectural choices is fundamental to the success of a software project.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420750" y="2369425"/>
            <a:ext cx="3439200" cy="2479200"/>
          </a:xfrm>
          <a:prstGeom prst="foldedCorner">
            <a:avLst>
              <a:gd fmla="val 16667" name="adj"/>
            </a:avLst>
          </a:prstGeom>
          <a:solidFill>
            <a:srgbClr val="C9DAF8"/>
          </a:solidFill>
          <a:ln cap="flat" cmpd="dbl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52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Software Architecture: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4700" lvl="0" marL="4608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sz="1800"/>
              <a:t>The blueprint of the system.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l" sz="1800"/>
              <a:t>It describes its high-level structure.</a:t>
            </a:r>
            <a:endParaRPr sz="1800"/>
          </a:p>
        </p:txBody>
      </p:sp>
      <p:sp>
        <p:nvSpPr>
          <p:cNvPr id="81" name="Google Shape;81;p15"/>
          <p:cNvSpPr/>
          <p:nvPr/>
        </p:nvSpPr>
        <p:spPr>
          <a:xfrm>
            <a:off x="4221725" y="3667700"/>
            <a:ext cx="4308000" cy="11811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2340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chemeClr val="dk2"/>
                </a:solidFill>
              </a:rPr>
              <a:t>Documenting the architecture is as important as crafting it.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 sz="1800">
                <a:solidFill>
                  <a:schemeClr val="dk2"/>
                </a:solidFill>
              </a:rPr>
              <a:t>That’s why we used UML diagrams!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6363" y="2579763"/>
            <a:ext cx="683650" cy="6836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311700" y="1159675"/>
            <a:ext cx="7977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180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software architecture of a computing system is the set of structures needed to reason about the system, which comprise software elements, relations among them and properties of both.</a:t>
            </a:r>
            <a:endParaRPr sz="1800"/>
          </a:p>
        </p:txBody>
      </p:sp>
      <p:sp>
        <p:nvSpPr>
          <p:cNvPr id="84" name="Google Shape;84;p15"/>
          <p:cNvSpPr txBox="1"/>
          <p:nvPr/>
        </p:nvSpPr>
        <p:spPr>
          <a:xfrm>
            <a:off x="7023075" y="2585175"/>
            <a:ext cx="19830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l" sz="1500">
                <a:solidFill>
                  <a:schemeClr val="dk2"/>
                </a:solidFill>
              </a:rPr>
              <a:t>Performance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</a:pPr>
            <a:r>
              <a:rPr lang="el" sz="1500">
                <a:solidFill>
                  <a:schemeClr val="dk2"/>
                </a:solidFill>
              </a:rPr>
              <a:t>Cost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2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DDE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2920"/>
              <a:t>Conclusions</a:t>
            </a:r>
            <a:endParaRPr sz="2920"/>
          </a:p>
        </p:txBody>
      </p:sp>
      <p:sp>
        <p:nvSpPr>
          <p:cNvPr id="419" name="Google Shape;419;p42"/>
          <p:cNvSpPr txBox="1"/>
          <p:nvPr/>
        </p:nvSpPr>
        <p:spPr>
          <a:xfrm>
            <a:off x="2302025" y="1152550"/>
            <a:ext cx="12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When to </a:t>
            </a:r>
            <a:r>
              <a:rPr b="1" lang="el"/>
              <a:t>use</a:t>
            </a:r>
            <a:endParaRPr b="1"/>
          </a:p>
        </p:txBody>
      </p:sp>
      <p:sp>
        <p:nvSpPr>
          <p:cNvPr id="420" name="Google Shape;420;p42"/>
          <p:cNvSpPr txBox="1"/>
          <p:nvPr/>
        </p:nvSpPr>
        <p:spPr>
          <a:xfrm>
            <a:off x="6388325" y="1152550"/>
            <a:ext cx="197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When </a:t>
            </a:r>
            <a:r>
              <a:rPr b="1" lang="el"/>
              <a:t>not to use</a:t>
            </a:r>
            <a:endParaRPr b="1"/>
          </a:p>
        </p:txBody>
      </p:sp>
      <p:sp>
        <p:nvSpPr>
          <p:cNvPr id="421" name="Google Shape;421;p42"/>
          <p:cNvSpPr txBox="1"/>
          <p:nvPr/>
        </p:nvSpPr>
        <p:spPr>
          <a:xfrm>
            <a:off x="1844825" y="1552750"/>
            <a:ext cx="4109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l" sz="1000">
                <a:solidFill>
                  <a:schemeClr val="dk1"/>
                </a:solidFill>
              </a:rPr>
              <a:t>On a heavy system with too many producers/consumers that need to be truly stateless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l" sz="1000">
                <a:solidFill>
                  <a:schemeClr val="dk1"/>
                </a:solidFill>
              </a:rPr>
              <a:t>Each consumer can be at any offset we want to be (so we could replay the whole load)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l" sz="1000">
                <a:solidFill>
                  <a:schemeClr val="dk1"/>
                </a:solidFill>
              </a:rPr>
              <a:t>Instant scalability (we can add as many workers as needed)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22" name="Google Shape;422;p42"/>
          <p:cNvSpPr txBox="1"/>
          <p:nvPr/>
        </p:nvSpPr>
        <p:spPr>
          <a:xfrm>
            <a:off x="5953900" y="1552750"/>
            <a:ext cx="2257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l" sz="1000">
                <a:solidFill>
                  <a:schemeClr val="dk1"/>
                </a:solidFill>
              </a:rPr>
              <a:t>Heavy infrastructure - When per request delay is the most important.</a:t>
            </a:r>
            <a:endParaRPr/>
          </a:p>
        </p:txBody>
      </p:sp>
      <p:sp>
        <p:nvSpPr>
          <p:cNvPr id="423" name="Google Shape;423;p42"/>
          <p:cNvSpPr/>
          <p:nvPr/>
        </p:nvSpPr>
        <p:spPr>
          <a:xfrm>
            <a:off x="259200" y="1829800"/>
            <a:ext cx="1182000" cy="4002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200"/>
              <a:t>Redpanda</a:t>
            </a:r>
            <a:endParaRPr b="1" sz="1200"/>
          </a:p>
        </p:txBody>
      </p:sp>
      <p:grpSp>
        <p:nvGrpSpPr>
          <p:cNvPr id="424" name="Google Shape;424;p42"/>
          <p:cNvGrpSpPr/>
          <p:nvPr/>
        </p:nvGrpSpPr>
        <p:grpSpPr>
          <a:xfrm>
            <a:off x="259200" y="4084600"/>
            <a:ext cx="8694725" cy="563050"/>
            <a:chOff x="259200" y="4084600"/>
            <a:chExt cx="8694725" cy="563050"/>
          </a:xfrm>
        </p:grpSpPr>
        <p:sp>
          <p:nvSpPr>
            <p:cNvPr id="425" name="Google Shape;425;p42"/>
            <p:cNvSpPr txBox="1"/>
            <p:nvPr/>
          </p:nvSpPr>
          <p:spPr>
            <a:xfrm>
              <a:off x="1844825" y="4131950"/>
              <a:ext cx="4109100" cy="51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l" sz="1000">
                  <a:solidFill>
                    <a:schemeClr val="dk1"/>
                  </a:solidFill>
                </a:rPr>
                <a:t>When we have excess CPU and number of communications does cost a lot</a:t>
              </a:r>
              <a:endParaRPr/>
            </a:p>
          </p:txBody>
        </p:sp>
        <p:sp>
          <p:nvSpPr>
            <p:cNvPr id="426" name="Google Shape;426;p42"/>
            <p:cNvSpPr txBox="1"/>
            <p:nvPr/>
          </p:nvSpPr>
          <p:spPr>
            <a:xfrm>
              <a:off x="5953925" y="4134150"/>
              <a:ext cx="3000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l" sz="1000">
                  <a:solidFill>
                    <a:schemeClr val="dk1"/>
                  </a:solidFill>
                </a:rPr>
                <a:t>When we have not excess CPU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427" name="Google Shape;427;p42"/>
            <p:cNvSpPr/>
            <p:nvPr/>
          </p:nvSpPr>
          <p:spPr>
            <a:xfrm>
              <a:off x="259200" y="4189700"/>
              <a:ext cx="1182000" cy="4002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200"/>
                <a:t>Async </a:t>
              </a:r>
              <a:r>
                <a:rPr b="1" lang="el" sz="1200"/>
                <a:t>Orchestrator</a:t>
              </a:r>
              <a:endParaRPr b="1" sz="1200"/>
            </a:p>
          </p:txBody>
        </p:sp>
        <p:cxnSp>
          <p:nvCxnSpPr>
            <p:cNvPr id="428" name="Google Shape;428;p42"/>
            <p:cNvCxnSpPr/>
            <p:nvPr/>
          </p:nvCxnSpPr>
          <p:spPr>
            <a:xfrm flipH="1" rot="10800000">
              <a:off x="259200" y="4084600"/>
              <a:ext cx="81102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9" name="Google Shape;429;p42"/>
          <p:cNvGrpSpPr/>
          <p:nvPr/>
        </p:nvGrpSpPr>
        <p:grpSpPr>
          <a:xfrm>
            <a:off x="259200" y="2527475"/>
            <a:ext cx="8110200" cy="898525"/>
            <a:chOff x="259200" y="2527475"/>
            <a:chExt cx="8110200" cy="898525"/>
          </a:xfrm>
        </p:grpSpPr>
        <p:sp>
          <p:nvSpPr>
            <p:cNvPr id="430" name="Google Shape;430;p42"/>
            <p:cNvSpPr txBox="1"/>
            <p:nvPr/>
          </p:nvSpPr>
          <p:spPr>
            <a:xfrm>
              <a:off x="1844825" y="2556300"/>
              <a:ext cx="4082700" cy="86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l" sz="1000">
                  <a:solidFill>
                    <a:schemeClr val="dk1"/>
                  </a:solidFill>
                </a:rPr>
                <a:t>When we exclusively need prioritised consumption of data its a FIFO queue</a:t>
              </a:r>
              <a:endParaRPr sz="1000">
                <a:solidFill>
                  <a:schemeClr val="dk1"/>
                </a:solidFill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l" sz="1000">
                  <a:solidFill>
                    <a:schemeClr val="dk1"/>
                  </a:solidFill>
                </a:rPr>
                <a:t>When we need a performant message broker </a:t>
              </a:r>
              <a:endParaRPr sz="1000">
                <a:solidFill>
                  <a:schemeClr val="dk1"/>
                </a:solidFill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l" sz="1000">
                  <a:solidFill>
                    <a:schemeClr val="dk1"/>
                  </a:solidFill>
                </a:rPr>
                <a:t>Instant scalability (we can add as many workers as needed)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431" name="Google Shape;431;p42"/>
            <p:cNvSpPr txBox="1"/>
            <p:nvPr/>
          </p:nvSpPr>
          <p:spPr>
            <a:xfrm>
              <a:off x="5953900" y="2660950"/>
              <a:ext cx="22572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l" sz="1000">
                  <a:solidFill>
                    <a:schemeClr val="dk1"/>
                  </a:solidFill>
                </a:rPr>
                <a:t>When we don’t care about consumption prioritisation</a:t>
              </a:r>
              <a:endParaRPr sz="1000">
                <a:solidFill>
                  <a:schemeClr val="dk1"/>
                </a:solidFill>
              </a:endParaRPr>
            </a:p>
          </p:txBody>
        </p:sp>
        <p:sp>
          <p:nvSpPr>
            <p:cNvPr id="432" name="Google Shape;432;p42"/>
            <p:cNvSpPr/>
            <p:nvPr/>
          </p:nvSpPr>
          <p:spPr>
            <a:xfrm>
              <a:off x="259200" y="2791050"/>
              <a:ext cx="1182000" cy="4002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200"/>
                <a:t>RabbitMQ</a:t>
              </a:r>
              <a:endParaRPr b="1" sz="1200"/>
            </a:p>
          </p:txBody>
        </p:sp>
        <p:cxnSp>
          <p:nvCxnSpPr>
            <p:cNvPr id="433" name="Google Shape;433;p42"/>
            <p:cNvCxnSpPr/>
            <p:nvPr/>
          </p:nvCxnSpPr>
          <p:spPr>
            <a:xfrm flipH="1" rot="10800000">
              <a:off x="259200" y="2527475"/>
              <a:ext cx="81102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4" name="Google Shape;434;p42"/>
          <p:cNvGrpSpPr/>
          <p:nvPr/>
        </p:nvGrpSpPr>
        <p:grpSpPr>
          <a:xfrm>
            <a:off x="259200" y="3385275"/>
            <a:ext cx="8694725" cy="748875"/>
            <a:chOff x="259200" y="3385275"/>
            <a:chExt cx="8694725" cy="748875"/>
          </a:xfrm>
        </p:grpSpPr>
        <p:sp>
          <p:nvSpPr>
            <p:cNvPr id="435" name="Google Shape;435;p42"/>
            <p:cNvSpPr txBox="1"/>
            <p:nvPr/>
          </p:nvSpPr>
          <p:spPr>
            <a:xfrm>
              <a:off x="1844825" y="3441450"/>
              <a:ext cx="3926700" cy="69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l" sz="1000">
                  <a:solidFill>
                    <a:schemeClr val="dk1"/>
                  </a:solidFill>
                </a:rPr>
                <a:t>In case we need to orchestrate the whole system through a single point eg filtering all data through a pipe</a:t>
              </a:r>
              <a:endParaRPr sz="1000">
                <a:solidFill>
                  <a:schemeClr val="dk1"/>
                </a:solidFill>
              </a:endParaRPr>
            </a:p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l" sz="1000">
                  <a:solidFill>
                    <a:schemeClr val="dk1"/>
                  </a:solidFill>
                </a:rPr>
                <a:t>We care about Performance of the system a lot</a:t>
              </a:r>
              <a:endParaRPr/>
            </a:p>
          </p:txBody>
        </p:sp>
        <p:sp>
          <p:nvSpPr>
            <p:cNvPr id="436" name="Google Shape;436;p42"/>
            <p:cNvSpPr txBox="1"/>
            <p:nvPr/>
          </p:nvSpPr>
          <p:spPr>
            <a:xfrm>
              <a:off x="5953925" y="3441450"/>
              <a:ext cx="3000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l" sz="1000">
                  <a:solidFill>
                    <a:schemeClr val="dk1"/>
                  </a:solidFill>
                </a:rPr>
                <a:t>When we need to be stateless</a:t>
              </a:r>
              <a:endParaRPr/>
            </a:p>
          </p:txBody>
        </p:sp>
        <p:sp>
          <p:nvSpPr>
            <p:cNvPr id="437" name="Google Shape;437;p42"/>
            <p:cNvSpPr/>
            <p:nvPr/>
          </p:nvSpPr>
          <p:spPr>
            <a:xfrm>
              <a:off x="259200" y="3587700"/>
              <a:ext cx="1182000" cy="4002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200"/>
                <a:t>Orchestrator</a:t>
              </a:r>
              <a:endParaRPr b="1" sz="1200"/>
            </a:p>
          </p:txBody>
        </p:sp>
        <p:cxnSp>
          <p:nvCxnSpPr>
            <p:cNvPr id="438" name="Google Shape;438;p42"/>
            <p:cNvCxnSpPr/>
            <p:nvPr/>
          </p:nvCxnSpPr>
          <p:spPr>
            <a:xfrm flipH="1" rot="10800000">
              <a:off x="259200" y="3385275"/>
              <a:ext cx="81102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9" name="Google Shape;439;p42"/>
          <p:cNvGrpSpPr/>
          <p:nvPr/>
        </p:nvGrpSpPr>
        <p:grpSpPr>
          <a:xfrm>
            <a:off x="259200" y="4637675"/>
            <a:ext cx="8110200" cy="502575"/>
            <a:chOff x="259200" y="4637675"/>
            <a:chExt cx="8110200" cy="502575"/>
          </a:xfrm>
        </p:grpSpPr>
        <p:sp>
          <p:nvSpPr>
            <p:cNvPr id="440" name="Google Shape;440;p42"/>
            <p:cNvSpPr txBox="1"/>
            <p:nvPr/>
          </p:nvSpPr>
          <p:spPr>
            <a:xfrm>
              <a:off x="1844825" y="4647650"/>
              <a:ext cx="41091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-2921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Char char="●"/>
              </a:pPr>
              <a:r>
                <a:rPr lang="el" sz="1000">
                  <a:solidFill>
                    <a:schemeClr val="dk1"/>
                  </a:solidFill>
                </a:rPr>
                <a:t>When meta-data processing adds a lot value to the performance</a:t>
              </a:r>
              <a:endParaRPr/>
            </a:p>
          </p:txBody>
        </p:sp>
        <p:sp>
          <p:nvSpPr>
            <p:cNvPr id="441" name="Google Shape;441;p42"/>
            <p:cNvSpPr/>
            <p:nvPr/>
          </p:nvSpPr>
          <p:spPr>
            <a:xfrm>
              <a:off x="259200" y="4693850"/>
              <a:ext cx="1182000" cy="400200"/>
            </a:xfrm>
            <a:prstGeom prst="roundRect">
              <a:avLst>
                <a:gd fmla="val 16667" name="adj"/>
              </a:avLst>
            </a:prstGeom>
            <a:solidFill>
              <a:srgbClr val="FFE5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l" sz="1200"/>
                <a:t>Serialised Orchestrator</a:t>
              </a:r>
              <a:endParaRPr b="1" sz="1200"/>
            </a:p>
          </p:txBody>
        </p:sp>
        <p:cxnSp>
          <p:nvCxnSpPr>
            <p:cNvPr id="442" name="Google Shape;442;p42"/>
            <p:cNvCxnSpPr/>
            <p:nvPr/>
          </p:nvCxnSpPr>
          <p:spPr>
            <a:xfrm flipH="1" rot="10800000">
              <a:off x="259200" y="4637675"/>
              <a:ext cx="8110200" cy="8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lgDash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43" name="Google Shape;443;p42"/>
          <p:cNvCxnSpPr/>
          <p:nvPr/>
        </p:nvCxnSpPr>
        <p:spPr>
          <a:xfrm flipH="1" rot="10800000">
            <a:off x="259200" y="1529025"/>
            <a:ext cx="81546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 sz="2200"/>
              <a:t>Thank you for your attention!</a:t>
            </a:r>
            <a:endParaRPr sz="2200"/>
          </a:p>
        </p:txBody>
      </p:sp>
      <p:sp>
        <p:nvSpPr>
          <p:cNvPr id="449" name="Google Shape;449;p43"/>
          <p:cNvSpPr/>
          <p:nvPr/>
        </p:nvSpPr>
        <p:spPr>
          <a:xfrm flipH="1">
            <a:off x="3164100" y="2822050"/>
            <a:ext cx="5979900" cy="2321400"/>
          </a:xfrm>
          <a:prstGeom prst="rtTriangle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3"/>
          <p:cNvSpPr/>
          <p:nvPr/>
        </p:nvSpPr>
        <p:spPr>
          <a:xfrm flipH="1">
            <a:off x="7486200" y="754500"/>
            <a:ext cx="1657800" cy="4389000"/>
          </a:xfrm>
          <a:prstGeom prst="rtTriangle">
            <a:avLst/>
          </a:prstGeom>
          <a:solidFill>
            <a:srgbClr val="DDE9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3"/>
          <p:cNvSpPr/>
          <p:nvPr/>
        </p:nvSpPr>
        <p:spPr>
          <a:xfrm rot="10800000">
            <a:off x="7408200" y="-25"/>
            <a:ext cx="1735800" cy="2749200"/>
          </a:xfrm>
          <a:prstGeom prst="rtTriangle">
            <a:avLst/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3"/>
          <p:cNvSpPr/>
          <p:nvPr/>
        </p:nvSpPr>
        <p:spPr>
          <a:xfrm rot="10800000">
            <a:off x="6898200" y="-25"/>
            <a:ext cx="2245800" cy="918600"/>
          </a:xfrm>
          <a:prstGeom prst="rtTriangle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6109525" y="3744850"/>
            <a:ext cx="2655000" cy="1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chemeClr val="dk2"/>
                </a:solidFill>
              </a:rPr>
              <a:t>Microservices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200">
                <a:solidFill>
                  <a:schemeClr val="dk2"/>
                </a:solidFill>
              </a:rPr>
              <a:t>Set of loosely-coupled, independent, small services that communicate with lightweight mechanisms.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264925" y="3744850"/>
            <a:ext cx="2416500" cy="12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chemeClr val="dk2"/>
                </a:solidFill>
              </a:rPr>
              <a:t>Monolithic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200">
                <a:solidFill>
                  <a:schemeClr val="dk2"/>
                </a:solidFill>
              </a:rPr>
              <a:t>All functionality into one single application. Modules share the resources of the same machine.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3067975" y="3744850"/>
            <a:ext cx="26550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>
                <a:solidFill>
                  <a:schemeClr val="dk2"/>
                </a:solidFill>
              </a:rPr>
              <a:t>Service-Oriented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249">
                <a:solidFill>
                  <a:schemeClr val="dk2"/>
                </a:solidFill>
              </a:rPr>
              <a:t>Services that communicate through an enterprise service bus and share the same database.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Architectural patterns</a:t>
            </a:r>
            <a:endParaRPr sz="3020"/>
          </a:p>
        </p:txBody>
      </p:sp>
      <p:cxnSp>
        <p:nvCxnSpPr>
          <p:cNvPr id="94" name="Google Shape;94;p16"/>
          <p:cNvCxnSpPr/>
          <p:nvPr/>
        </p:nvCxnSpPr>
        <p:spPr>
          <a:xfrm>
            <a:off x="2533650" y="2361750"/>
            <a:ext cx="7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/>
          <p:nvPr/>
        </p:nvCxnSpPr>
        <p:spPr>
          <a:xfrm>
            <a:off x="5435438" y="2348050"/>
            <a:ext cx="74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15810" l="0" r="73577" t="0"/>
          <a:stretch/>
        </p:blipFill>
        <p:spPr>
          <a:xfrm>
            <a:off x="792562" y="1329113"/>
            <a:ext cx="1361225" cy="2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16492" l="29103" r="42458" t="0"/>
          <a:stretch/>
        </p:blipFill>
        <p:spPr>
          <a:xfrm>
            <a:off x="3656888" y="1329125"/>
            <a:ext cx="1477150" cy="23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16694" l="62024" r="1223" t="0"/>
          <a:stretch/>
        </p:blipFill>
        <p:spPr>
          <a:xfrm>
            <a:off x="6480240" y="1329125"/>
            <a:ext cx="1913524" cy="23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95350" y="3246200"/>
            <a:ext cx="4443000" cy="1832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295350" y="1289550"/>
            <a:ext cx="4443000" cy="18324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000"/>
              <a:t>Microservices Communication</a:t>
            </a:r>
            <a:endParaRPr sz="3000"/>
          </a:p>
        </p:txBody>
      </p:sp>
      <p:sp>
        <p:nvSpPr>
          <p:cNvPr id="107" name="Google Shape;107;p17"/>
          <p:cNvSpPr txBox="1"/>
          <p:nvPr>
            <p:ph idx="1" type="body"/>
          </p:nvPr>
        </p:nvSpPr>
        <p:spPr>
          <a:xfrm>
            <a:off x="311700" y="1304875"/>
            <a:ext cx="4510500" cy="16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Orchestration 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l"/>
              <a:t> Synchronous request/response communication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300"/>
              <a:t>A</a:t>
            </a:r>
            <a:r>
              <a:rPr lang="el" sz="1300"/>
              <a:t> central coordinator listens to all the events emitted by any of the microservices. Based on the incoming event, it triggers another microservice.</a:t>
            </a:r>
            <a:endParaRPr/>
          </a:p>
        </p:txBody>
      </p:sp>
      <p:sp>
        <p:nvSpPr>
          <p:cNvPr id="108" name="Google Shape;108;p17"/>
          <p:cNvSpPr txBox="1"/>
          <p:nvPr>
            <p:ph idx="2" type="body"/>
          </p:nvPr>
        </p:nvSpPr>
        <p:spPr>
          <a:xfrm>
            <a:off x="311700" y="3252100"/>
            <a:ext cx="4173000" cy="17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Choreography </a:t>
            </a:r>
            <a:endParaRPr b="1" sz="18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l"/>
              <a:t>Event-based asynchronous communication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l" sz="1300"/>
              <a:t>W</a:t>
            </a:r>
            <a:r>
              <a:rPr lang="el" sz="1300"/>
              <a:t>hen a microservice executes a process, it publishes an event which can be subscribed by one or more other microservices to trigger their processes.</a:t>
            </a:r>
            <a:endParaRPr/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14311" l="11372" r="10624" t="5822"/>
          <a:stretch/>
        </p:blipFill>
        <p:spPr>
          <a:xfrm>
            <a:off x="4822157" y="3252100"/>
            <a:ext cx="4010143" cy="16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 rotWithShape="1">
          <a:blip r:embed="rId4">
            <a:alphaModFix/>
          </a:blip>
          <a:srcRect b="16925" l="18240" r="18993" t="4967"/>
          <a:stretch/>
        </p:blipFill>
        <p:spPr>
          <a:xfrm>
            <a:off x="5077150" y="1390350"/>
            <a:ext cx="3303723" cy="1630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7"/>
          <p:cNvCxnSpPr/>
          <p:nvPr/>
        </p:nvCxnSpPr>
        <p:spPr>
          <a:xfrm flipH="1" rot="10800000">
            <a:off x="227700" y="3174925"/>
            <a:ext cx="8688600" cy="1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-14275" y="-28550"/>
            <a:ext cx="9144000" cy="11811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Message Brokers</a:t>
            </a:r>
            <a:endParaRPr sz="302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52475"/>
            <a:ext cx="8520600" cy="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l"/>
              <a:t>A</a:t>
            </a:r>
            <a:r>
              <a:rPr lang="el"/>
              <a:t>n application that acts as an intermediary or a middleware for communication between various applications</a:t>
            </a:r>
            <a:endParaRPr sz="1600"/>
          </a:p>
        </p:txBody>
      </p:sp>
      <p:graphicFrame>
        <p:nvGraphicFramePr>
          <p:cNvPr id="119" name="Google Shape;119;p18"/>
          <p:cNvGraphicFramePr/>
          <p:nvPr/>
        </p:nvGraphicFramePr>
        <p:xfrm>
          <a:off x="1316288" y="230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{CA21ADF9-0C3C-406B-BDB6-481CAD3562C4}</a:tableStyleId>
              </a:tblPr>
              <a:tblGrid>
                <a:gridCol w="3264025"/>
                <a:gridCol w="324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2500"/>
                        <a:t>RabbitMQ</a:t>
                      </a:r>
                      <a:endParaRPr sz="2500"/>
                    </a:p>
                  </a:txBody>
                  <a:tcPr marT="91425" marB="162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 sz="2500"/>
                        <a:t>Redpanda</a:t>
                      </a:r>
                      <a:endParaRPr sz="2500"/>
                    </a:p>
                  </a:txBody>
                  <a:tcPr marT="91425" marB="162000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/>
                        <a:t>push-based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l"/>
                        <a:t>pull-based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many-to-one (not fanout)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many-to-many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stores in queue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stores in disk partition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deletes messages after consumption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l"/>
                        <a:t>stores messages for later use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AD1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5313" y="2498925"/>
            <a:ext cx="441925" cy="44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13154" r="11589" t="0"/>
          <a:stretch/>
        </p:blipFill>
        <p:spPr>
          <a:xfrm>
            <a:off x="1676475" y="2342775"/>
            <a:ext cx="490951" cy="489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 rotWithShape="1">
          <a:blip r:embed="rId5">
            <a:alphaModFix/>
          </a:blip>
          <a:srcRect b="0" l="13256" r="12603" t="17328"/>
          <a:stretch/>
        </p:blipFill>
        <p:spPr>
          <a:xfrm>
            <a:off x="7005149" y="2342776"/>
            <a:ext cx="582488" cy="48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3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 flipH="1" rot="10800000">
            <a:off x="0" y="200"/>
            <a:ext cx="3002700" cy="5142000"/>
          </a:xfrm>
          <a:prstGeom prst="rtTriangle">
            <a:avLst/>
          </a:prstGeom>
          <a:solidFill>
            <a:srgbClr val="E6B8A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>
            <p:ph type="title"/>
          </p:nvPr>
        </p:nvSpPr>
        <p:spPr>
          <a:xfrm>
            <a:off x="967150" y="463200"/>
            <a:ext cx="1219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Tools</a:t>
            </a:r>
            <a:endParaRPr sz="302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850" y="2408751"/>
            <a:ext cx="1040937" cy="14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 rotWithShape="1">
          <a:blip r:embed="rId4">
            <a:alphaModFix/>
          </a:blip>
          <a:srcRect b="13593" l="0" r="0" t="14789"/>
          <a:stretch/>
        </p:blipFill>
        <p:spPr>
          <a:xfrm>
            <a:off x="5485500" y="807875"/>
            <a:ext cx="1538710" cy="14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 rotWithShape="1">
          <a:blip r:embed="rId5">
            <a:alphaModFix/>
          </a:blip>
          <a:srcRect b="0" l="13154" r="11589" t="0"/>
          <a:stretch/>
        </p:blipFill>
        <p:spPr>
          <a:xfrm>
            <a:off x="2307450" y="1277675"/>
            <a:ext cx="1404925" cy="140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 rotWithShape="1">
          <a:blip r:embed="rId6">
            <a:alphaModFix/>
          </a:blip>
          <a:srcRect b="0" l="13256" r="12603" t="17328"/>
          <a:stretch/>
        </p:blipFill>
        <p:spPr>
          <a:xfrm>
            <a:off x="1817213" y="2846875"/>
            <a:ext cx="1666875" cy="140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25341" y="807875"/>
            <a:ext cx="1347200" cy="1401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17675" y="2337338"/>
            <a:ext cx="3987753" cy="154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69900" y="3573175"/>
            <a:ext cx="1040925" cy="10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94450" y="46320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11">
            <a:alphaModFix/>
          </a:blip>
          <a:srcRect b="9140" l="0" r="0" t="0"/>
          <a:stretch/>
        </p:blipFill>
        <p:spPr>
          <a:xfrm>
            <a:off x="3541350" y="3881400"/>
            <a:ext cx="887401" cy="88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1316400" y="4433400"/>
            <a:ext cx="6511200" cy="52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Latency, throughput, capacity, </a:t>
            </a:r>
            <a:r>
              <a:rPr lang="el"/>
              <a:t>availability</a:t>
            </a:r>
            <a:r>
              <a:rPr lang="el"/>
              <a:t>, scalability</a:t>
            </a:r>
            <a:endParaRPr/>
          </a:p>
        </p:txBody>
      </p:sp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17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el" sz="2244">
                <a:solidFill>
                  <a:srgbClr val="CCCCCC"/>
                </a:solidFill>
              </a:rPr>
              <a:t>Case Study</a:t>
            </a:r>
            <a:endParaRPr sz="2244">
              <a:solidFill>
                <a:srgbClr val="CCCCC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3355"/>
              <a:t>Alternative Microservice Implementations of a Data Warehouse Engine</a:t>
            </a:r>
            <a:endParaRPr sz="3355"/>
          </a:p>
        </p:txBody>
      </p:sp>
      <p:sp>
        <p:nvSpPr>
          <p:cNvPr id="144" name="Google Shape;144;p20"/>
          <p:cNvSpPr/>
          <p:nvPr/>
        </p:nvSpPr>
        <p:spPr>
          <a:xfrm>
            <a:off x="1520475" y="2625000"/>
            <a:ext cx="1671900" cy="1672200"/>
          </a:xfrm>
          <a:prstGeom prst="flowChartConnector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Concept</a:t>
            </a:r>
            <a:endParaRPr b="1" sz="1800"/>
          </a:p>
        </p:txBody>
      </p:sp>
      <p:sp>
        <p:nvSpPr>
          <p:cNvPr id="145" name="Google Shape;145;p20"/>
          <p:cNvSpPr/>
          <p:nvPr/>
        </p:nvSpPr>
        <p:spPr>
          <a:xfrm>
            <a:off x="3736048" y="2645463"/>
            <a:ext cx="1671900" cy="1631400"/>
          </a:xfrm>
          <a:prstGeom prst="flowChartConnector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6" name="Google Shape;146;p20"/>
          <p:cNvSpPr/>
          <p:nvPr/>
        </p:nvSpPr>
        <p:spPr>
          <a:xfrm>
            <a:off x="5951620" y="2625000"/>
            <a:ext cx="1671900" cy="1672200"/>
          </a:xfrm>
          <a:prstGeom prst="flowChartConnector">
            <a:avLst/>
          </a:prstGeom>
          <a:solidFill>
            <a:srgbClr val="D0E0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Metrics</a:t>
            </a:r>
            <a:endParaRPr b="1" sz="1800"/>
          </a:p>
        </p:txBody>
      </p:sp>
      <p:sp>
        <p:nvSpPr>
          <p:cNvPr id="147" name="Google Shape;147;p20"/>
          <p:cNvSpPr txBox="1"/>
          <p:nvPr/>
        </p:nvSpPr>
        <p:spPr>
          <a:xfrm>
            <a:off x="3679500" y="3214800"/>
            <a:ext cx="178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l" sz="1800"/>
              <a:t>Requirements</a:t>
            </a:r>
            <a:endParaRPr b="1" sz="1800"/>
          </a:p>
        </p:txBody>
      </p:sp>
      <p:sp>
        <p:nvSpPr>
          <p:cNvPr id="148" name="Google Shape;148;p20"/>
          <p:cNvSpPr/>
          <p:nvPr/>
        </p:nvSpPr>
        <p:spPr>
          <a:xfrm>
            <a:off x="1316400" y="4433325"/>
            <a:ext cx="6511200" cy="52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Parse, analyze and store energy consumption data from the ENTsoe V3 API, for a number of countries.</a:t>
            </a:r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1316400" y="4433175"/>
            <a:ext cx="6511200" cy="5235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Aggregation of the data on a daily weekly and monthly basis for each country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Focus on performance</a:t>
            </a:r>
            <a:endParaRPr/>
          </a:p>
        </p:txBody>
      </p:sp>
      <p:cxnSp>
        <p:nvCxnSpPr>
          <p:cNvPr id="150" name="Google Shape;150;p20"/>
          <p:cNvCxnSpPr>
            <a:stCxn id="144" idx="2"/>
            <a:endCxn id="148" idx="1"/>
          </p:cNvCxnSpPr>
          <p:nvPr/>
        </p:nvCxnSpPr>
        <p:spPr>
          <a:xfrm flipH="1">
            <a:off x="1316475" y="3461100"/>
            <a:ext cx="204000" cy="1233900"/>
          </a:xfrm>
          <a:prstGeom prst="curvedConnector3">
            <a:avLst>
              <a:gd fmla="val 21676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>
            <a:stCxn id="145" idx="6"/>
            <a:endCxn id="142" idx="0"/>
          </p:cNvCxnSpPr>
          <p:nvPr/>
        </p:nvCxnSpPr>
        <p:spPr>
          <a:xfrm flipH="1">
            <a:off x="4572148" y="3461163"/>
            <a:ext cx="835800" cy="972300"/>
          </a:xfrm>
          <a:prstGeom prst="curvedConnector4">
            <a:avLst>
              <a:gd fmla="val -28491" name="adj1"/>
              <a:gd fmla="val 9194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>
            <a:stCxn id="146" idx="6"/>
            <a:endCxn id="142" idx="3"/>
          </p:cNvCxnSpPr>
          <p:nvPr/>
        </p:nvCxnSpPr>
        <p:spPr>
          <a:xfrm>
            <a:off x="7623520" y="3461100"/>
            <a:ext cx="204000" cy="1234200"/>
          </a:xfrm>
          <a:prstGeom prst="curvedConnector3">
            <a:avLst>
              <a:gd fmla="val 2167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0"/>
          <p:cNvSpPr/>
          <p:nvPr/>
        </p:nvSpPr>
        <p:spPr>
          <a:xfrm>
            <a:off x="5951625" y="2959500"/>
            <a:ext cx="3010200" cy="972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Select sum(load) group by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Select sum(</a:t>
            </a:r>
            <a:r>
              <a:rPr lang="el">
                <a:solidFill>
                  <a:schemeClr val="dk1"/>
                </a:solidFill>
              </a:rPr>
              <a:t>load</a:t>
            </a:r>
            <a:r>
              <a:rPr lang="el"/>
              <a:t>) group by week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Select sum(load) group by month</a:t>
            </a:r>
            <a:endParaRPr/>
          </a:p>
        </p:txBody>
      </p:sp>
      <p:cxnSp>
        <p:nvCxnSpPr>
          <p:cNvPr id="154" name="Google Shape;154;p20"/>
          <p:cNvCxnSpPr/>
          <p:nvPr/>
        </p:nvCxnSpPr>
        <p:spPr>
          <a:xfrm flipH="1" rot="10800000">
            <a:off x="6162750" y="3860175"/>
            <a:ext cx="634200" cy="6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DE9B8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1599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l" sz="3020"/>
              <a:t>What architecture is the fastest?</a:t>
            </a:r>
            <a:endParaRPr sz="3020"/>
          </a:p>
        </p:txBody>
      </p:sp>
      <p:sp>
        <p:nvSpPr>
          <p:cNvPr id="160" name="Google Shape;160;p21"/>
          <p:cNvSpPr/>
          <p:nvPr/>
        </p:nvSpPr>
        <p:spPr>
          <a:xfrm rot="10800000">
            <a:off x="7026900" y="0"/>
            <a:ext cx="2117100" cy="1083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0" y="3723600"/>
            <a:ext cx="3187800" cy="1419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3768600" y="4340475"/>
            <a:ext cx="160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 sz="1600">
                <a:solidFill>
                  <a:schemeClr val="dk1"/>
                </a:solidFill>
              </a:rPr>
              <a:t>Let’s find out!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1202450" y="2793825"/>
            <a:ext cx="121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Orchestrator</a:t>
            </a:r>
            <a:endParaRPr/>
          </a:p>
        </p:txBody>
      </p:sp>
      <p:sp>
        <p:nvSpPr>
          <p:cNvPr id="164" name="Google Shape;164;p21"/>
          <p:cNvSpPr txBox="1"/>
          <p:nvPr/>
        </p:nvSpPr>
        <p:spPr>
          <a:xfrm>
            <a:off x="2584063" y="2686125"/>
            <a:ext cx="121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Async </a:t>
            </a:r>
            <a:r>
              <a:rPr lang="el"/>
              <a:t>Orchestrator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3965700" y="2686125"/>
            <a:ext cx="121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Serialised </a:t>
            </a:r>
            <a:r>
              <a:rPr lang="el"/>
              <a:t>Orchestrator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6728950" y="2686125"/>
            <a:ext cx="121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SOA Redpanda</a:t>
            </a:r>
            <a:endParaRPr/>
          </a:p>
        </p:txBody>
      </p:sp>
      <p:sp>
        <p:nvSpPr>
          <p:cNvPr id="167" name="Google Shape;167;p21"/>
          <p:cNvSpPr txBox="1"/>
          <p:nvPr/>
        </p:nvSpPr>
        <p:spPr>
          <a:xfrm>
            <a:off x="5347325" y="2686125"/>
            <a:ext cx="121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Serialised RabbitMQ</a:t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1602950" y="3361150"/>
            <a:ext cx="411600" cy="400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1</a:t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3000988" y="3361150"/>
            <a:ext cx="411600" cy="400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2</a:t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4374400" y="3361150"/>
            <a:ext cx="411600" cy="400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3</a:t>
            </a:r>
            <a:endParaRPr/>
          </a:p>
        </p:txBody>
      </p:sp>
      <p:sp>
        <p:nvSpPr>
          <p:cNvPr id="171" name="Google Shape;171;p21"/>
          <p:cNvSpPr/>
          <p:nvPr/>
        </p:nvSpPr>
        <p:spPr>
          <a:xfrm>
            <a:off x="5751925" y="3361150"/>
            <a:ext cx="411600" cy="400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4</a:t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7129450" y="3361150"/>
            <a:ext cx="411600" cy="400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