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74" r:id="rId7"/>
    <p:sldId id="280" r:id="rId8"/>
    <p:sldId id="281" r:id="rId9"/>
    <p:sldId id="282" r:id="rId10"/>
    <p:sldId id="275" r:id="rId11"/>
    <p:sldId id="276" r:id="rId12"/>
    <p:sldId id="277" r:id="rId13"/>
    <p:sldId id="278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704" autoAdjust="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CFC65-418E-154A-FA0C-671F8A1BB2F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537950" y="63500"/>
            <a:ext cx="636588" cy="2438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266974" cy="1122202"/>
          </a:xfrm>
        </p:spPr>
        <p:txBody>
          <a:bodyPr/>
          <a:lstStyle/>
          <a:p>
            <a:r>
              <a:rPr lang="en-US" sz="3200" dirty="0"/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Nakos Alexandros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A291-8A90-0303-3EF8-9F8F9204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DA63-45AE-7FD9-90A2-DDFA01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45B551-9D8C-A1D6-C6A4-F056F640F5A0}"/>
              </a:ext>
            </a:extLst>
          </p:cNvPr>
          <p:cNvSpPr txBox="1">
            <a:spLocks/>
          </p:cNvSpPr>
          <p:nvPr/>
        </p:nvSpPr>
        <p:spPr>
          <a:xfrm>
            <a:off x="275206" y="1462088"/>
            <a:ext cx="5370991" cy="196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Imbalanced dataset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F1 score as optimization measure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5 k-fold cross validation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DCB551-D007-14F7-F99E-C63DEF7C3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88238"/>
              </p:ext>
            </p:extLst>
          </p:nvPr>
        </p:nvGraphicFramePr>
        <p:xfrm>
          <a:off x="1152616" y="3789620"/>
          <a:ext cx="3616170" cy="160629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8085">
                  <a:extLst>
                    <a:ext uri="{9D8B030D-6E8A-4147-A177-3AD203B41FA5}">
                      <a16:colId xmlns:a16="http://schemas.microsoft.com/office/drawing/2014/main" val="3305069078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2831585941"/>
                    </a:ext>
                  </a:extLst>
                </a:gridCol>
              </a:tblGrid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2362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21388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13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5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C0C6B0-706D-A0DD-359A-2390CE04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928" y="1366418"/>
            <a:ext cx="4636872" cy="4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8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A291-8A90-0303-3EF8-9F8F9204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adaptive Boosting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DA63-45AE-7FD9-90A2-DDFA01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45B551-9D8C-A1D6-C6A4-F056F640F5A0}"/>
              </a:ext>
            </a:extLst>
          </p:cNvPr>
          <p:cNvSpPr txBox="1">
            <a:spLocks/>
          </p:cNvSpPr>
          <p:nvPr/>
        </p:nvSpPr>
        <p:spPr>
          <a:xfrm>
            <a:off x="275206" y="1462088"/>
            <a:ext cx="5370991" cy="196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Imbalanced dataset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F1 score as optimization measure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5 k-fold cross validation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DCB551-D007-14F7-F99E-C63DEF7C3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73198"/>
              </p:ext>
            </p:extLst>
          </p:nvPr>
        </p:nvGraphicFramePr>
        <p:xfrm>
          <a:off x="1152616" y="3789620"/>
          <a:ext cx="3616170" cy="160629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8085">
                  <a:extLst>
                    <a:ext uri="{9D8B030D-6E8A-4147-A177-3AD203B41FA5}">
                      <a16:colId xmlns:a16="http://schemas.microsoft.com/office/drawing/2014/main" val="3305069078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2831585941"/>
                    </a:ext>
                  </a:extLst>
                </a:gridCol>
              </a:tblGrid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2362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21388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813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5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B075D5E-DABD-B969-85B1-FDC6FCA6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73" y="1267635"/>
            <a:ext cx="4440253" cy="39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1E1C-19E8-1B10-2B08-2FD382FE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325563"/>
          </a:xfrm>
        </p:spPr>
        <p:txBody>
          <a:bodyPr/>
          <a:lstStyle/>
          <a:p>
            <a:r>
              <a:rPr lang="en-US" dirty="0"/>
              <a:t>Initial steps – Churn Distribution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3EE3-7C51-BBFE-5C5C-E6CF0F6E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27134-8B7A-90FA-6411-27559A475DFF}"/>
              </a:ext>
            </a:extLst>
          </p:cNvPr>
          <p:cNvSpPr txBox="1">
            <a:spLocks/>
          </p:cNvSpPr>
          <p:nvPr/>
        </p:nvSpPr>
        <p:spPr>
          <a:xfrm>
            <a:off x="310718" y="1739009"/>
            <a:ext cx="5370991" cy="230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Loading the data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Check whether there are any Na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Eleven na values in monthly charges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They also have zero tenure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We decide to drop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E18C0-AE39-E660-946C-DA881717A886}"/>
              </a:ext>
            </a:extLst>
          </p:cNvPr>
          <p:cNvSpPr txBox="1">
            <a:spLocks/>
          </p:cNvSpPr>
          <p:nvPr/>
        </p:nvSpPr>
        <p:spPr>
          <a:xfrm>
            <a:off x="310718" y="4185317"/>
            <a:ext cx="5370991" cy="230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Checking Target Attribute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5174 Non-churn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1869 churned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Unbalanced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Non-churn customers favored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8A8C2-009C-8226-C3B0-4341BCA9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41" y="1994516"/>
            <a:ext cx="342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11D2-7316-66B8-121E-203A056A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"/>
            <a:ext cx="10515600" cy="1325563"/>
          </a:xfrm>
        </p:spPr>
        <p:txBody>
          <a:bodyPr/>
          <a:lstStyle/>
          <a:p>
            <a:r>
              <a:rPr lang="en-US" dirty="0"/>
              <a:t>Categorical Attributes - demographics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7D8594-6F47-23E8-D4FE-A57C15B2F56A}"/>
              </a:ext>
            </a:extLst>
          </p:cNvPr>
          <p:cNvSpPr txBox="1">
            <a:spLocks/>
          </p:cNvSpPr>
          <p:nvPr/>
        </p:nvSpPr>
        <p:spPr>
          <a:xfrm>
            <a:off x="487578" y="1136974"/>
            <a:ext cx="6685578" cy="2007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Churn seems to be the same for both Genders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The number of customers categorized as Seniors is 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Churn is higher for those who have no partner and no dependents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E57ADA-89CD-944A-0A4C-096E673D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81D61-C34F-E56A-37BF-1547E309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441" y="1017120"/>
            <a:ext cx="3172981" cy="5178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6F31CF-10D0-DBD8-D08A-CC72CB78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97" y="3565075"/>
            <a:ext cx="6392153" cy="26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E4E8-2D98-7957-4AC3-C18C68EC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A94375-F818-7C65-5FDF-6B5E7918325C}"/>
              </a:ext>
            </a:extLst>
          </p:cNvPr>
          <p:cNvSpPr txBox="1">
            <a:spLocks/>
          </p:cNvSpPr>
          <p:nvPr/>
        </p:nvSpPr>
        <p:spPr>
          <a:xfrm>
            <a:off x="443190" y="1009550"/>
            <a:ext cx="6685578" cy="231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Streaming TV and Movies have almost identical distributions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Fiber Optic is the Internet Service of choice, also with a high count of Churn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Churn for multiple lines Is the same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Customers with phone service show high churn</a:t>
            </a: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902FA3-BC0D-AA1A-7431-407752AC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"/>
            <a:ext cx="10515600" cy="1325563"/>
          </a:xfrm>
        </p:spPr>
        <p:txBody>
          <a:bodyPr/>
          <a:lstStyle/>
          <a:p>
            <a:r>
              <a:rPr lang="en-US" dirty="0"/>
              <a:t>Categorical Attributes - Services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F8B415-EF36-E06A-DF77-31321FD6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0633"/>
            <a:ext cx="5947392" cy="2505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BCD21-010D-98E4-F739-A550094C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92" y="3850633"/>
            <a:ext cx="2923619" cy="2407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A51A52-81B4-64FC-BEAE-948B77AFA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687" y="1123674"/>
            <a:ext cx="2901606" cy="2407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26E073-B7B7-B46E-001B-DD0BDC0E9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687" y="3850633"/>
            <a:ext cx="2901606" cy="2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0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78B9-BE2C-0EBF-7B7E-676ADCBA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C1360-C2D2-0C81-24A8-560B220C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"/>
            <a:ext cx="10515600" cy="1325563"/>
          </a:xfrm>
        </p:spPr>
        <p:txBody>
          <a:bodyPr/>
          <a:lstStyle/>
          <a:p>
            <a:r>
              <a:rPr lang="en-US" dirty="0"/>
              <a:t>Categorical Attributes - Support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2EBA1-CE85-8F56-5A79-85DCA199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9441"/>
            <a:ext cx="8526095" cy="2320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17C4D-BE2B-DDEB-9606-6CBFFAD2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93" y="1325479"/>
            <a:ext cx="2965967" cy="238582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3E33A3-3A5B-A889-891B-06164736ACB6}"/>
              </a:ext>
            </a:extLst>
          </p:cNvPr>
          <p:cNvSpPr txBox="1">
            <a:spLocks/>
          </p:cNvSpPr>
          <p:nvPr/>
        </p:nvSpPr>
        <p:spPr>
          <a:xfrm>
            <a:off x="443190" y="1109424"/>
            <a:ext cx="6685578" cy="231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All attributes shown are important with regards to churn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When they are not present customer churn is significantly higher</a:t>
            </a:r>
          </a:p>
        </p:txBody>
      </p:sp>
    </p:spTree>
    <p:extLst>
      <p:ext uri="{BB962C8B-B14F-4D97-AF65-F5344CB8AC3E}">
        <p14:creationId xmlns:p14="http://schemas.microsoft.com/office/powerpoint/2010/main" val="14094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7D94-C582-778C-C868-23242C23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21D9C4-88D5-0575-B0F3-AB794BF4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"/>
            <a:ext cx="10515600" cy="1325563"/>
          </a:xfrm>
        </p:spPr>
        <p:txBody>
          <a:bodyPr/>
          <a:lstStyle/>
          <a:p>
            <a:r>
              <a:rPr lang="en-US" dirty="0"/>
              <a:t>Categorical Attributes – Payment/contract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3688B-BB8D-D099-FAEB-05BE6B89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3410693"/>
            <a:ext cx="6329362" cy="2587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71E9B-A425-D7C5-D5AD-2644C312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16" y="3410693"/>
            <a:ext cx="3135376" cy="331078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DE50FD-23EE-A7B3-E664-2713D8DA745C}"/>
              </a:ext>
            </a:extLst>
          </p:cNvPr>
          <p:cNvSpPr txBox="1">
            <a:spLocks/>
          </p:cNvSpPr>
          <p:nvPr/>
        </p:nvSpPr>
        <p:spPr>
          <a:xfrm>
            <a:off x="443190" y="1109424"/>
            <a:ext cx="7528958" cy="2033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Churn is high for customers with month-to-month contract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Same for customers with paperless billing enabled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Almost all customers with electronic check as payment method churned</a:t>
            </a:r>
          </a:p>
        </p:txBody>
      </p:sp>
    </p:spTree>
    <p:extLst>
      <p:ext uri="{BB962C8B-B14F-4D97-AF65-F5344CB8AC3E}">
        <p14:creationId xmlns:p14="http://schemas.microsoft.com/office/powerpoint/2010/main" val="39171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1C10-C5D2-B4EC-2E49-ECEBCF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Numerical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1007-4AA6-F8AD-83E7-BACD48F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27A58-AD10-B38A-D101-B03E6A81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35" y="1348851"/>
            <a:ext cx="9448801" cy="30145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3F765D9-C8F1-868D-3032-9161FDBA1B47}"/>
              </a:ext>
            </a:extLst>
          </p:cNvPr>
          <p:cNvSpPr txBox="1">
            <a:spLocks/>
          </p:cNvSpPr>
          <p:nvPr/>
        </p:nvSpPr>
        <p:spPr>
          <a:xfrm>
            <a:off x="2735800" y="4674648"/>
            <a:ext cx="6720397" cy="195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Customers who decide to leave, do so in the first months</a:t>
            </a:r>
            <a:endParaRPr lang="en-US" sz="1400" dirty="0">
              <a:latin typeface="+mn-lt"/>
            </a:endParaRP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Customers that stay display a uniform distribution regarding their tenure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Churn is higher among customers with high monthly charges</a:t>
            </a: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7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E4B0-1CA5-BCE5-D5F9-D0B7D4C1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214204"/>
            <a:ext cx="6166282" cy="1126324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8A31-C1D6-F6F4-9C95-DEA876C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F02DB-26AD-C90B-8CAF-BC5BF3AE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109" y="285225"/>
            <a:ext cx="4114800" cy="60014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993180C-D425-BEBB-BD47-34CB67DB97B5}"/>
              </a:ext>
            </a:extLst>
          </p:cNvPr>
          <p:cNvSpPr txBox="1">
            <a:spLocks/>
          </p:cNvSpPr>
          <p:nvPr/>
        </p:nvSpPr>
        <p:spPr>
          <a:xfrm>
            <a:off x="310717" y="1437169"/>
            <a:ext cx="5370991" cy="80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Correlation plot w.r.t churn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Drop attributes with low correlation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804000-824E-848D-406E-B2F2EDF0179B}"/>
              </a:ext>
            </a:extLst>
          </p:cNvPr>
          <p:cNvSpPr txBox="1">
            <a:spLocks/>
          </p:cNvSpPr>
          <p:nvPr/>
        </p:nvSpPr>
        <p:spPr>
          <a:xfrm>
            <a:off x="310717" y="2463810"/>
            <a:ext cx="5370991" cy="215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Multiple lines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Phone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Streaming TV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Streaming movies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Internet Service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2A81DE-7E8F-062D-010E-D9346D5F852F}"/>
              </a:ext>
            </a:extLst>
          </p:cNvPr>
          <p:cNvSpPr txBox="1">
            <a:spLocks/>
          </p:cNvSpPr>
          <p:nvPr/>
        </p:nvSpPr>
        <p:spPr>
          <a:xfrm>
            <a:off x="310716" y="4825524"/>
            <a:ext cx="5370991" cy="1140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One hot encoding categorical attributes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Standardization of numerical attributes</a:t>
            </a:r>
          </a:p>
        </p:txBody>
      </p:sp>
    </p:spTree>
    <p:extLst>
      <p:ext uri="{BB962C8B-B14F-4D97-AF65-F5344CB8AC3E}">
        <p14:creationId xmlns:p14="http://schemas.microsoft.com/office/powerpoint/2010/main" val="90607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36C9-7093-075F-4BCD-32B14053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AD346C-4A8D-6325-CB4C-64D8CB2340B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08779516"/>
              </p:ext>
            </p:extLst>
          </p:nvPr>
        </p:nvGraphicFramePr>
        <p:xfrm>
          <a:off x="671745" y="1853923"/>
          <a:ext cx="10848510" cy="22463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8085">
                  <a:extLst>
                    <a:ext uri="{9D8B030D-6E8A-4147-A177-3AD203B41FA5}">
                      <a16:colId xmlns:a16="http://schemas.microsoft.com/office/drawing/2014/main" val="876316490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1400069149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3256561082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2010419279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1984282335"/>
                    </a:ext>
                  </a:extLst>
                </a:gridCol>
                <a:gridCol w="1808085">
                  <a:extLst>
                    <a:ext uri="{9D8B030D-6E8A-4147-A177-3AD203B41FA5}">
                      <a16:colId xmlns:a16="http://schemas.microsoft.com/office/drawing/2014/main" val="253656742"/>
                    </a:ext>
                  </a:extLst>
                </a:gridCol>
              </a:tblGrid>
              <a:tr h="4015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BAGGING CLF (DT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4053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02760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75467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7215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571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FAFF-B0C5-6A77-A1AE-45E86B86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C80361-8DFB-416F-4408-229A33A591A3}"/>
              </a:ext>
            </a:extLst>
          </p:cNvPr>
          <p:cNvSpPr txBox="1">
            <a:spLocks/>
          </p:cNvSpPr>
          <p:nvPr/>
        </p:nvSpPr>
        <p:spPr>
          <a:xfrm>
            <a:off x="2144327" y="4452661"/>
            <a:ext cx="7903346" cy="1104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Adaptive and Gradient boosting shows the most promising results</a:t>
            </a:r>
          </a:p>
          <a:p>
            <a:pPr algn="l"/>
            <a:endParaRPr lang="en-US" sz="1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Proceed to 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0266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{9791EC7A-7E55-4E01-A700-EEAF8CA63AF8}tf67328976_win32</Template>
  <TotalTime>254</TotalTime>
  <Words>384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Telco Customer Churn</vt:lpstr>
      <vt:lpstr>Initial steps – Churn Distribution</vt:lpstr>
      <vt:lpstr>Categorical Attributes - demographics</vt:lpstr>
      <vt:lpstr>Categorical Attributes - Services</vt:lpstr>
      <vt:lpstr>Categorical Attributes - Support</vt:lpstr>
      <vt:lpstr>Categorical Attributes – Payment/contract</vt:lpstr>
      <vt:lpstr>Numerical attributes</vt:lpstr>
      <vt:lpstr>Feature selection</vt:lpstr>
      <vt:lpstr>Classification models</vt:lpstr>
      <vt:lpstr>Gradient Boosting</vt:lpstr>
      <vt:lpstr>adaptive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Nakos Alexandros, QQuant</dc:creator>
  <cp:lastModifiedBy>Nakos Alexandros, QQuant</cp:lastModifiedBy>
  <cp:revision>23</cp:revision>
  <dcterms:created xsi:type="dcterms:W3CDTF">2022-12-22T17:39:26Z</dcterms:created>
  <dcterms:modified xsi:type="dcterms:W3CDTF">2024-01-19T18:13:10Z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0b594fb-eb0c-470c-8ed0-baaa076882ac_Enabled">
    <vt:lpwstr>true</vt:lpwstr>
  </property>
  <property fmtid="{D5CDD505-2E9C-101B-9397-08002B2CF9AE}" pid="4" name="MSIP_Label_80b594fb-eb0c-470c-8ed0-baaa076882ac_SetDate">
    <vt:lpwstr>2024-01-19T17:56:23Z</vt:lpwstr>
  </property>
  <property fmtid="{D5CDD505-2E9C-101B-9397-08002B2CF9AE}" pid="5" name="MSIP_Label_80b594fb-eb0c-470c-8ed0-baaa076882ac_Method">
    <vt:lpwstr>Privileged</vt:lpwstr>
  </property>
  <property fmtid="{D5CDD505-2E9C-101B-9397-08002B2CF9AE}" pid="6" name="MSIP_Label_80b594fb-eb0c-470c-8ed0-baaa076882ac_Name">
    <vt:lpwstr>Public Public</vt:lpwstr>
  </property>
  <property fmtid="{D5CDD505-2E9C-101B-9397-08002B2CF9AE}" pid="7" name="MSIP_Label_80b594fb-eb0c-470c-8ed0-baaa076882ac_SiteId">
    <vt:lpwstr>40c8ae1d-7dca-46d6-afa5-80fa45d9ccfa</vt:lpwstr>
  </property>
  <property fmtid="{D5CDD505-2E9C-101B-9397-08002B2CF9AE}" pid="8" name="MSIP_Label_80b594fb-eb0c-470c-8ed0-baaa076882ac_ActionId">
    <vt:lpwstr>36331de9-a52b-4f4d-a284-6074b6e5fd54</vt:lpwstr>
  </property>
  <property fmtid="{D5CDD505-2E9C-101B-9397-08002B2CF9AE}" pid="9" name="MSIP_Label_80b594fb-eb0c-470c-8ed0-baaa076882ac_ContentBits">
    <vt:lpwstr>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PUBLIC</vt:lpwstr>
  </property>
</Properties>
</file>