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5" r:id="rId5"/>
    <p:sldId id="310" r:id="rId6"/>
    <p:sldId id="314" r:id="rId7"/>
    <p:sldId id="323" r:id="rId8"/>
    <p:sldId id="327" r:id="rId9"/>
    <p:sldId id="320" r:id="rId10"/>
    <p:sldId id="325" r:id="rId11"/>
    <p:sldId id="328" r:id="rId12"/>
    <p:sldId id="331" r:id="rId13"/>
    <p:sldId id="329" r:id="rId14"/>
    <p:sldId id="321" r:id="rId15"/>
    <p:sldId id="324" r:id="rId16"/>
    <p:sldId id="332" r:id="rId17"/>
    <p:sldId id="333" r:id="rId18"/>
    <p:sldId id="336" r:id="rId19"/>
    <p:sldId id="339" r:id="rId20"/>
    <p:sldId id="315" r:id="rId21"/>
    <p:sldId id="340" r:id="rId22"/>
    <p:sldId id="334" r:id="rId23"/>
    <p:sldId id="341" r:id="rId24"/>
    <p:sldId id="342" r:id="rId25"/>
    <p:sldId id="337" r:id="rId26"/>
    <p:sldId id="343" r:id="rId27"/>
    <p:sldId id="338" r:id="rId28"/>
    <p:sldId id="344" r:id="rId29"/>
    <p:sldId id="346" r:id="rId30"/>
    <p:sldId id="345" r:id="rId31"/>
  </p:sldIdLst>
  <p:sldSz cx="12188825" cy="6858000"/>
  <p:notesSz cx="6858000" cy="9144000"/>
  <p:custDataLst>
    <p:tags r:id="rId34"/>
  </p:custDataLst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6" autoAdjust="0"/>
  </p:normalViewPr>
  <p:slideViewPr>
    <p:cSldViewPr showGuides="1">
      <p:cViewPr varScale="1">
        <p:scale>
          <a:sx n="100" d="100"/>
          <a:sy n="100" d="100"/>
        </p:scale>
        <p:origin x="936" y="-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14D5CE-94E2-421E-A773-17242EB2F00D}" type="datetime1">
              <a:rPr lang="el-GR" smtClean="0"/>
              <a:t>01/11/2017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7C63F47-05B9-4E1C-B656-D164BA0F9FA8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 smtClean="0"/>
              <a:t>Στυλ υποδείγματος κειμένου</a:t>
            </a:r>
            <a:endParaRPr lang="el-GR" noProof="0" dirty="0"/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57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Τα περισσότερα από τα εργαλεία είναι γραμμένα σε </a:t>
            </a:r>
            <a:r>
              <a:rPr lang="el-GR" dirty="0" err="1" smtClean="0"/>
              <a:t>Java</a:t>
            </a:r>
            <a:r>
              <a:rPr lang="el-GR" dirty="0" smtClean="0"/>
              <a:t> και έχουν παρόμοιες λειτουργίες. </a:t>
            </a:r>
            <a:r>
              <a:rPr lang="en-US" baseline="0" dirty="0" smtClean="0"/>
              <a:t> </a:t>
            </a:r>
          </a:p>
          <a:p>
            <a:r>
              <a:rPr lang="el-GR" dirty="0" smtClean="0"/>
              <a:t>Ορισμένες από αυτές είναι ισχυρές και διαθέτουν διαφορετική ποικιλία εργαλείων NLP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l-GR" dirty="0" smtClean="0"/>
              <a:t>Ωστόσο, όταν πρόκειται για την ευκολία χρήσης και την εξήγηση των εννοιών, τα αποτελέσματα της </a:t>
            </a:r>
            <a:endParaRPr lang="en-US" dirty="0" smtClean="0"/>
          </a:p>
          <a:p>
            <a:r>
              <a:rPr lang="el-GR" dirty="0" smtClean="0"/>
              <a:t>NLTK είναι πολύ υψηλά. Το NLTK είναι επίσης ένα πολύ καλό για</a:t>
            </a:r>
            <a:r>
              <a:rPr lang="el-GR" baseline="0" dirty="0" smtClean="0"/>
              <a:t> την εκμάθηση</a:t>
            </a:r>
            <a:r>
              <a:rPr lang="el-GR" dirty="0" smtClean="0"/>
              <a:t> επειδή η καμπύλη μάθησης της</a:t>
            </a:r>
            <a:endParaRPr lang="en-US" dirty="0" smtClean="0"/>
          </a:p>
          <a:p>
            <a:r>
              <a:rPr lang="el-GR" dirty="0" smtClean="0"/>
              <a:t>Python (στην οποία είναι γραμμένο NLTK) είναι πολύ γρήγορη. Το NLTK έχει ενσωματώσει τις περισσότερες εργασίες</a:t>
            </a:r>
            <a:r>
              <a:rPr lang="el-GR" baseline="0" dirty="0" smtClean="0"/>
              <a:t> </a:t>
            </a:r>
          </a:p>
          <a:p>
            <a:r>
              <a:rPr lang="el-GR" dirty="0" smtClean="0"/>
              <a:t>NLP, είναι πολύ κομψό και εύκολο στη χρήση. Για όλους αυτούς τους λόγους, το NLTK έχει γίνει μια από τις πιο </a:t>
            </a:r>
          </a:p>
          <a:p>
            <a:r>
              <a:rPr lang="el-GR" dirty="0" smtClean="0"/>
              <a:t>δημοφιλείς βιβλιοθήκες της κοινότητας NLP.</a:t>
            </a:r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969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796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3190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9107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Δεν θα βουτήξουμε</a:t>
            </a:r>
            <a:r>
              <a:rPr lang="el-GR" baseline="0" dirty="0" smtClean="0"/>
              <a:t> στα </a:t>
            </a:r>
            <a:r>
              <a:rPr lang="el-GR" dirty="0" smtClean="0"/>
              <a:t>πολύ βαθιά της Python.</a:t>
            </a:r>
            <a:endParaRPr lang="en-US" dirty="0" smtClean="0"/>
          </a:p>
          <a:p>
            <a:r>
              <a:rPr lang="el-GR" dirty="0" smtClean="0"/>
              <a:t>Αλλά θα σας δώσουμε μια γρήγορη περιήγηση στα απαραίτητα</a:t>
            </a:r>
            <a:r>
              <a:rPr lang="el-GR" baseline="0" dirty="0" smtClean="0"/>
              <a:t> </a:t>
            </a:r>
            <a:r>
              <a:rPr lang="el-GR" dirty="0" smtClean="0"/>
              <a:t>της Python</a:t>
            </a:r>
            <a:endParaRPr lang="el-GR" dirty="0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441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575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019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immensely</a:t>
            </a:r>
            <a:r>
              <a:rPr lang="en-US" dirty="0" smtClean="0"/>
              <a:t> = </a:t>
            </a:r>
            <a:r>
              <a:rPr lang="el-GR" dirty="0" smtClean="0"/>
              <a:t>εξαιρετικά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7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696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Η κανονική έκφραση είναι αποτελεσματική </a:t>
            </a:r>
            <a:r>
              <a:rPr lang="el-GR" dirty="0" smtClean="0"/>
              <a:t>για την αντιστοίχιση </a:t>
            </a:r>
            <a:r>
              <a:rPr lang="el-GR" dirty="0" smtClean="0"/>
              <a:t>μοτίβων.</a:t>
            </a:r>
            <a:r>
              <a:rPr lang="en-US" baseline="0" dirty="0" smtClean="0"/>
              <a:t> </a:t>
            </a:r>
            <a:r>
              <a:rPr lang="el-GR" dirty="0" smtClean="0"/>
              <a:t>Χρησιμοποιούμε έντονα την απομάκρυνση </a:t>
            </a:r>
            <a:r>
              <a:rPr lang="el-GR" dirty="0" smtClean="0"/>
              <a:t>μοτίβων</a:t>
            </a:r>
            <a:endParaRPr lang="en-US" dirty="0" smtClean="0"/>
          </a:p>
          <a:p>
            <a:r>
              <a:rPr lang="el-GR" dirty="0" smtClean="0"/>
              <a:t>για να λάβουμε σημαντικές πληροφορίες</a:t>
            </a:r>
            <a:r>
              <a:rPr lang="en-US" baseline="0" dirty="0" smtClean="0"/>
              <a:t> </a:t>
            </a:r>
            <a:r>
              <a:rPr lang="el-GR" dirty="0" smtClean="0"/>
              <a:t>από μεγάλες ποσότητες ακατάστατων δεδομένων κειμένου. Τα παρακάτω είναι </a:t>
            </a:r>
            <a:endParaRPr lang="en-US" dirty="0" smtClean="0"/>
          </a:p>
          <a:p>
            <a:r>
              <a:rPr lang="el-GR" dirty="0" smtClean="0"/>
              <a:t>όλες οι κανονικές εκφράσεις</a:t>
            </a:r>
            <a:r>
              <a:rPr lang="en-US" baseline="0" dirty="0" smtClean="0"/>
              <a:t> </a:t>
            </a:r>
            <a:r>
              <a:rPr lang="el-GR" dirty="0" smtClean="0"/>
              <a:t>που χρειάζεστε.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214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0820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This expression is used to nullify the specialness of the special character</a:t>
            </a:r>
            <a:r>
              <a:rPr lang="el-GR" dirty="0" smtClean="0"/>
              <a:t> </a:t>
            </a:r>
            <a:br>
              <a:rPr lang="el-GR" dirty="0" smtClean="0"/>
            </a:br>
            <a:r>
              <a:rPr lang="el-GR" dirty="0" smtClean="0"/>
              <a:t>Αυτή η έκφραση χρησιμοποιείται για την εξουδετέρωση της ιδιαιτερότητας του ειδικού χαρακτήρα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8635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7354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 type</a:t>
            </a:r>
            <a:r>
              <a:rPr lang="en-US" baseline="0" dirty="0" smtClean="0"/>
              <a:t> = </a:t>
            </a:r>
            <a:r>
              <a:rPr lang="el-GR" dirty="0" smtClean="0"/>
              <a:t>αμετάβλητος τύπος</a:t>
            </a:r>
            <a:endParaRPr lang="en-US" dirty="0" smtClean="0"/>
          </a:p>
          <a:p>
            <a:r>
              <a:rPr lang="en-US" dirty="0" smtClean="0"/>
              <a:t>with few nuggets of code  = </a:t>
            </a:r>
            <a:r>
              <a:rPr lang="el-GR" dirty="0" smtClean="0"/>
              <a:t>με λίγα ψήγματα κώδικα</a:t>
            </a:r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1325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/>
              <a:t>frequency distribution of words  = </a:t>
            </a:r>
            <a:r>
              <a:rPr lang="el-GR" dirty="0" smtClean="0"/>
              <a:t>κατανομή συχνότητας των λέξεων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554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13571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534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exploratory data analysis (</a:t>
            </a:r>
            <a:r>
              <a:rPr lang="en-US" b="1" dirty="0" smtClean="0"/>
              <a:t>EDA</a:t>
            </a:r>
            <a:r>
              <a:rPr lang="en-US" dirty="0" smtClean="0"/>
              <a:t>) = </a:t>
            </a:r>
            <a:r>
              <a:rPr lang="el-GR" dirty="0" smtClean="0"/>
              <a:t>διερευνητική ανάλυση δεδομένων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9302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r>
              <a:rPr lang="el-GR" baseline="0" dirty="0" smtClean="0"/>
              <a:t> απορίες παρατηρήσεις ?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69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552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computational linguists </a:t>
            </a:r>
            <a:r>
              <a:rPr lang="en-US" b="1" dirty="0" smtClean="0"/>
              <a:t>address</a:t>
            </a:r>
            <a:r>
              <a:rPr lang="en-US" dirty="0" smtClean="0"/>
              <a:t> the theoretical aspect of language, NLP is nothing but the application of computational linguistics.</a:t>
            </a:r>
          </a:p>
          <a:p>
            <a:r>
              <a:rPr lang="el-GR" dirty="0" smtClean="0"/>
              <a:t>Ενώ οι υπολογιστικοί γλωσσολόγοι </a:t>
            </a:r>
            <a:r>
              <a:rPr lang="el-GR" b="1" dirty="0" smtClean="0"/>
              <a:t>αντιμετωπίζουν</a:t>
            </a:r>
            <a:r>
              <a:rPr lang="el-GR" dirty="0" smtClean="0"/>
              <a:t> τη θεωρητική πτυχή της γλώσσας, το NLP δεν είναι παρά η εφαρμογή της υπολογιστικής γλωσσολογίας.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316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forming grammatically and structurally correct sentences = </a:t>
            </a:r>
            <a:r>
              <a:rPr lang="el-GR" dirty="0" smtClean="0"/>
              <a:t>σχηματίζοντας γραμματικά και δομικά ορθές προτάσεις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602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F93199CD-3E1B-4AE6-990F-76F925F5EA9F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59710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891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are not aware = </a:t>
            </a:r>
            <a:r>
              <a:rPr lang="el-GR" dirty="0" smtClean="0"/>
              <a:t>αλλά δεν γνωρίζουμε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81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l-GR" dirty="0" smtClean="0"/>
              <a:t>Για να επιτευχθούν κάποιες από τις παραπάνω εφαρμογές και άλλες βασικές προ επεξεργασίες NLP, </a:t>
            </a:r>
            <a:endParaRPr lang="en-US" dirty="0" smtClean="0"/>
          </a:p>
          <a:p>
            <a:pPr rtl="0"/>
            <a:r>
              <a:rPr lang="el-GR" dirty="0" smtClean="0"/>
              <a:t>υπάρχουν πολλά διαθέσιμα εργαλεία ανοιχτού κώδικα. Ορισμένες από αυτές αναπτύσσονται από οργανισμούς </a:t>
            </a:r>
            <a:endParaRPr lang="en-US" dirty="0" smtClean="0"/>
          </a:p>
          <a:p>
            <a:pPr rtl="0"/>
            <a:r>
              <a:rPr lang="el-GR" dirty="0" smtClean="0"/>
              <a:t>για να δημιουργήσουν τις δικές τους εφαρμογές NLP, ενώ ορισμένες από αυτές είναι ανοιχτές. </a:t>
            </a:r>
            <a:endParaRPr lang="en-US" dirty="0" smtClean="0"/>
          </a:p>
          <a:p>
            <a:pPr rtl="0"/>
            <a:r>
              <a:rPr lang="el-GR" dirty="0" smtClean="0"/>
              <a:t>Εδώ είναι μια μικρή λίστα με τα διαθέσιμα εργαλεία NLP: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2500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 smtClean="0"/>
              <a:t>Στυλ κύριου υπότιτλου</a:t>
            </a:r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0FC8B3-0C6B-4133-A373-F3C43F55CCD3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522F7A-0DB9-4501-98EC-2CBCF555D736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1E8C6A-4A6D-485F-96EB-FC65364BEB94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41782F-5A7F-49CD-B68F-C6DA1453E4EE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88566-0978-4C4B-906C-C00F29C9E565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4A54F1-8371-4517-9AE2-339F6F9642B4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C0F0B0-2F8F-4F66-A8AF-B164837EAE99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515D76-C5F8-4308-AFA2-4800D5FB5236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  <a:p>
            <a:pPr lvl="1" rtl="0"/>
            <a:r>
              <a:rPr lang="el-GR" noProof="0" smtClean="0"/>
              <a:t>Δεύτερου επιπέδου</a:t>
            </a:r>
          </a:p>
          <a:p>
            <a:pPr lvl="2" rtl="0"/>
            <a:r>
              <a:rPr lang="el-GR" noProof="0" smtClean="0"/>
              <a:t>Τρίτου επιπέδου</a:t>
            </a:r>
          </a:p>
          <a:p>
            <a:pPr lvl="3" rtl="0"/>
            <a:r>
              <a:rPr lang="el-GR" noProof="0" smtClean="0"/>
              <a:t>Τέταρτου επιπέδου</a:t>
            </a:r>
          </a:p>
          <a:p>
            <a:pPr lvl="4" rtl="0"/>
            <a:r>
              <a:rPr lang="el-GR" noProof="0" smtClean="0"/>
              <a:t>Πέμπτου επιπέδου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13C684-8691-4479-BADE-5A6DE08A7F61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ύμβολο κράτησης θέσης εικόνας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l-GR" noProof="0" smtClean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smtClean="0"/>
              <a:t>Στυλ κύριου τίτλου</a:t>
            </a:r>
            <a:endParaRPr lang="el-GR" noProof="0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l-GR" noProof="0" smtClean="0"/>
              <a:t>Στυλ υποδείγματος κειμένου</a:t>
            </a:r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C50843-64CE-44BE-A859-97B618FF540B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l-GR" noProof="0"/>
              <a:pPr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dirty="0" smtClean="0"/>
              <a:t>Στυλ κύριου τίτλου</a:t>
            </a:r>
            <a:endParaRPr lang="el-GR" noProof="0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 noProof="0" dirty="0"/>
              <a:t>Στυλ υποδείγματος κειμένου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673F-ECC7-42DC-96C0-8951E5A86711}" type="datetime1">
              <a:rPr lang="el-GR" smtClean="0"/>
              <a:pPr/>
              <a:t>01/11/2017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continuum.io/downloa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5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p.pypa.io/en/stable/installing/" TargetMode="External"/><Relationship Id="rId5" Type="http://schemas.openxmlformats.org/officeDocument/2006/relationships/hyperlink" Target="http://pypi.python.org/pypi/nltk" TargetMode="External"/><Relationship Id="rId4" Type="http://schemas.openxmlformats.org/officeDocument/2006/relationships/hyperlink" Target="http://sourceforge.net/projects/numpy/files/NumPy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dirty="0"/>
              <a:t>NLTK Essentials</a:t>
            </a:r>
            <a:endParaRPr lang="el-GR" dirty="0"/>
          </a:p>
        </p:txBody>
      </p:sp>
      <p:sp>
        <p:nvSpPr>
          <p:cNvPr id="4" name="Υπότιτλος 3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508720"/>
          </a:xfrm>
        </p:spPr>
        <p:txBody>
          <a:bodyPr rtlCol="0"/>
          <a:lstStyle/>
          <a:p>
            <a:r>
              <a:rPr lang="en-US" b="1" dirty="0"/>
              <a:t>Introduction to Natural Language</a:t>
            </a:r>
          </a:p>
          <a:p>
            <a:r>
              <a:rPr lang="en-US" b="1" dirty="0" smtClean="0"/>
              <a:t>Processing (NLP)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Presentation presenter:</a:t>
            </a:r>
            <a:r>
              <a:rPr lang="en-US" dirty="0" smtClean="0"/>
              <a:t> Plessias alexandros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NLP </a:t>
            </a:r>
            <a:r>
              <a:rPr lang="en-US" dirty="0" smtClean="0"/>
              <a:t>Tools (2/2)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Most of the tools are written in Java and have similar functionalities. Some of them are robust and </a:t>
            </a:r>
            <a:r>
              <a:rPr lang="en-US" dirty="0" smtClean="0"/>
              <a:t>have a </a:t>
            </a:r>
            <a:r>
              <a:rPr lang="en-US" dirty="0"/>
              <a:t>different variety of NLP tools available.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However</a:t>
            </a:r>
            <a:r>
              <a:rPr lang="en-US" dirty="0"/>
              <a:t>, when it comes to the ease of use and explanation </a:t>
            </a:r>
            <a:r>
              <a:rPr lang="en-US" dirty="0" smtClean="0"/>
              <a:t>of the </a:t>
            </a:r>
            <a:r>
              <a:rPr lang="en-US" dirty="0"/>
              <a:t>concepts, NLTK scores really high. NLTK is also a very good learning kit because the learning </a:t>
            </a:r>
            <a:r>
              <a:rPr lang="en-US" dirty="0" smtClean="0"/>
              <a:t>curve of </a:t>
            </a:r>
            <a:r>
              <a:rPr lang="en-US" dirty="0"/>
              <a:t>Python (on which NLTK is written) is very fast. NLTK has incorporated most of the NLP tasks, </a:t>
            </a:r>
            <a:r>
              <a:rPr lang="en-US" dirty="0" smtClean="0"/>
              <a:t>it's very </a:t>
            </a:r>
            <a:r>
              <a:rPr lang="en-US" dirty="0"/>
              <a:t>elegant and easy to work with. For all these reasons, NLTK has become one of the most </a:t>
            </a:r>
            <a:r>
              <a:rPr lang="en-US" dirty="0" smtClean="0"/>
              <a:t>popular libraries </a:t>
            </a:r>
            <a:r>
              <a:rPr lang="en-US" dirty="0"/>
              <a:t>in the NLP </a:t>
            </a:r>
            <a:r>
              <a:rPr lang="en-US" dirty="0" smtClean="0"/>
              <a:t>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Installation of </a:t>
            </a:r>
            <a:r>
              <a:rPr lang="en-US" dirty="0"/>
              <a:t>Python &amp; NLTK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858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Python install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NLTK requires Python versions 2.7, 3.4, or </a:t>
            </a:r>
            <a:r>
              <a:rPr lang="en-US" b="1" dirty="0" smtClean="0"/>
              <a:t>3.5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Official Distribution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Anaconda Distribution 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continuum.io/downloads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Canopy </a:t>
            </a:r>
            <a:r>
              <a:rPr lang="en-US" dirty="0"/>
              <a:t>Distribution 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://store.enthought.com/downloads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Anaconda and Canopy </a:t>
            </a:r>
            <a:r>
              <a:rPr lang="en-US" dirty="0"/>
              <a:t>Python </a:t>
            </a:r>
            <a:r>
              <a:rPr lang="en-US" dirty="0" smtClean="0"/>
              <a:t>distributions come bundled with NLTK library.</a:t>
            </a:r>
          </a:p>
        </p:txBody>
      </p:sp>
    </p:spTree>
    <p:extLst>
      <p:ext uri="{BB962C8B-B14F-4D97-AF65-F5344CB8AC3E}">
        <p14:creationId xmlns:p14="http://schemas.microsoft.com/office/powerpoint/2010/main" val="18440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NLTK install (for Windows)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NLTK requires Python versions 2.7, 3.4, or </a:t>
            </a:r>
            <a:r>
              <a:rPr lang="en-US" sz="2800" b="1" dirty="0" smtClean="0"/>
              <a:t>3.5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Python 3.5: </a:t>
            </a:r>
            <a:r>
              <a:rPr lang="en-US" dirty="0">
                <a:hlinkClick r:id="rId3"/>
              </a:rPr>
              <a:t>https://www.python.org/downloads/release/python-350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 (</a:t>
            </a:r>
            <a:r>
              <a:rPr lang="en-US" dirty="0"/>
              <a:t>avoid the 64-bit versions)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Numpy (optional - scientific computing with Python): </a:t>
            </a:r>
            <a:r>
              <a:rPr lang="en-US" dirty="0">
                <a:hlinkClick r:id="rId4"/>
              </a:rPr>
              <a:t>http://sourceforge.net/projects/numpy/files/NumPy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 </a:t>
            </a:r>
            <a:r>
              <a:rPr lang="en-US" dirty="0"/>
              <a:t>(the version that specifies python3.5)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/>
              <a:t>NLTK: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pypi.python.org/pypi/nltk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/>
              <a:t>installation: Start&gt;Python35, then </a:t>
            </a:r>
            <a:r>
              <a:rPr lang="en-US" dirty="0" smtClean="0"/>
              <a:t>type</a:t>
            </a:r>
            <a:r>
              <a:rPr lang="en-US" b="1" dirty="0" smtClean="0"/>
              <a:t>: </a:t>
            </a:r>
            <a:r>
              <a:rPr lang="en-US" b="1" dirty="0"/>
              <a:t>import </a:t>
            </a:r>
            <a:r>
              <a:rPr lang="en-US" b="1" dirty="0" err="1" smtClean="0"/>
              <a:t>nltk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Alternative of Step 3:</a:t>
            </a:r>
          </a:p>
          <a:p>
            <a:r>
              <a:rPr lang="en-US" dirty="0"/>
              <a:t>Install </a:t>
            </a:r>
            <a:r>
              <a:rPr lang="en-US" b="1" dirty="0" smtClean="0"/>
              <a:t>get-pip.py </a:t>
            </a:r>
            <a:r>
              <a:rPr lang="en-US" dirty="0" smtClean="0"/>
              <a:t>(tool </a:t>
            </a:r>
            <a:r>
              <a:rPr lang="en-US" dirty="0"/>
              <a:t>for installing and managing Python packages</a:t>
            </a:r>
            <a:r>
              <a:rPr lang="en-US" dirty="0" smtClean="0"/>
              <a:t>)* 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pip.pypa.io/en/stable/installing/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Open </a:t>
            </a:r>
            <a:r>
              <a:rPr lang="en-US" dirty="0"/>
              <a:t>Command Prompt  </a:t>
            </a:r>
            <a:r>
              <a:rPr lang="en-US" dirty="0" smtClean="0"/>
              <a:t>and </a:t>
            </a:r>
            <a:r>
              <a:rPr lang="en-US" dirty="0"/>
              <a:t>run command: </a:t>
            </a:r>
            <a:r>
              <a:rPr lang="en-US" b="1" dirty="0"/>
              <a:t>python -m pip install </a:t>
            </a:r>
            <a:r>
              <a:rPr lang="en-US" b="1" dirty="0" err="1" smtClean="0"/>
              <a:t>nltk</a:t>
            </a:r>
            <a:endParaRPr lang="en-US" b="1" dirty="0" smtClean="0"/>
          </a:p>
          <a:p>
            <a:pPr marL="0" indent="0">
              <a:buNone/>
            </a:pPr>
            <a:r>
              <a:rPr lang="el-GR" dirty="0" smtClean="0"/>
              <a:t>   </a:t>
            </a:r>
            <a:r>
              <a:rPr lang="en-US" dirty="0" smtClean="0"/>
              <a:t>*</a:t>
            </a:r>
            <a:r>
              <a:rPr lang="el-GR" dirty="0" smtClean="0"/>
              <a:t> </a:t>
            </a:r>
            <a:r>
              <a:rPr lang="en-US" dirty="0" smtClean="0"/>
              <a:t>exists </a:t>
            </a:r>
            <a:r>
              <a:rPr lang="en-US" dirty="0"/>
              <a:t>in </a:t>
            </a:r>
            <a:r>
              <a:rPr lang="en-US" dirty="0" smtClean="0"/>
              <a:t>Python’s versions &gt;= 3.4</a:t>
            </a:r>
          </a:p>
        </p:txBody>
      </p:sp>
    </p:spTree>
    <p:extLst>
      <p:ext uri="{BB962C8B-B14F-4D97-AF65-F5344CB8AC3E}">
        <p14:creationId xmlns:p14="http://schemas.microsoft.com/office/powerpoint/2010/main" val="379119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Let's start playing with Python!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en-US" dirty="0"/>
              <a:t>We'll not be diving too deep into </a:t>
            </a:r>
            <a:r>
              <a:rPr lang="en-US" dirty="0" smtClean="0"/>
              <a:t>Python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we'll </a:t>
            </a:r>
            <a:r>
              <a:rPr lang="en-US" dirty="0"/>
              <a:t>give you a quick tour of Python essentials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2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Lists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Lists are one of the most commonly used data structures in Python. They are pretty much comparable </a:t>
            </a:r>
            <a:r>
              <a:rPr lang="en-US" dirty="0" smtClean="0"/>
              <a:t>to</a:t>
            </a:r>
            <a:r>
              <a:rPr lang="el-GR" dirty="0" smtClean="0"/>
              <a:t> </a:t>
            </a:r>
            <a:r>
              <a:rPr lang="en-US" dirty="0" smtClean="0"/>
              <a:t>arrays </a:t>
            </a:r>
            <a:r>
              <a:rPr lang="en-US" dirty="0"/>
              <a:t>in other programming languages. Let's start with some of </a:t>
            </a:r>
            <a:r>
              <a:rPr lang="en-US" dirty="0" smtClean="0"/>
              <a:t>the</a:t>
            </a:r>
            <a:r>
              <a:rPr lang="el-GR" dirty="0" smtClean="0"/>
              <a:t> </a:t>
            </a:r>
            <a:r>
              <a:rPr lang="en-US" dirty="0" smtClean="0"/>
              <a:t>most </a:t>
            </a:r>
            <a:r>
              <a:rPr lang="en-US" dirty="0"/>
              <a:t>important functions that </a:t>
            </a:r>
            <a:r>
              <a:rPr lang="en-US" dirty="0" smtClean="0"/>
              <a:t>a</a:t>
            </a:r>
            <a:r>
              <a:rPr lang="el-GR" dirty="0" smtClean="0"/>
              <a:t> </a:t>
            </a:r>
            <a:r>
              <a:rPr lang="en-US" dirty="0" smtClean="0"/>
              <a:t>Python </a:t>
            </a:r>
            <a:r>
              <a:rPr lang="en-US" dirty="0"/>
              <a:t>list provide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list[start </a:t>
            </a:r>
            <a:r>
              <a:rPr lang="en-US" dirty="0"/>
              <a:t>: end : step] # start through </a:t>
            </a:r>
            <a:r>
              <a:rPr lang="en-US" dirty="0" smtClean="0"/>
              <a:t>end-1, by default step = 1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list[start : end]  # </a:t>
            </a:r>
            <a:r>
              <a:rPr lang="en-US" dirty="0"/>
              <a:t>items start through </a:t>
            </a:r>
            <a:r>
              <a:rPr lang="en-US" dirty="0" smtClean="0"/>
              <a:t>end-1</a:t>
            </a:r>
            <a:br>
              <a:rPr lang="en-US" dirty="0" smtClean="0"/>
            </a:br>
            <a:r>
              <a:rPr lang="en-US" dirty="0"/>
              <a:t>list</a:t>
            </a:r>
            <a:r>
              <a:rPr lang="en-US" dirty="0" smtClean="0"/>
              <a:t>[start</a:t>
            </a:r>
            <a:r>
              <a:rPr lang="en-US" dirty="0"/>
              <a:t>:]    </a:t>
            </a:r>
            <a:r>
              <a:rPr lang="en-US" dirty="0" smtClean="0"/>
              <a:t>        # </a:t>
            </a:r>
            <a:r>
              <a:rPr lang="en-US" dirty="0"/>
              <a:t>items start through the rest of the </a:t>
            </a:r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/>
              <a:t>list</a:t>
            </a:r>
            <a:r>
              <a:rPr lang="en-US" dirty="0" smtClean="0"/>
              <a:t>[:</a:t>
            </a:r>
            <a:r>
              <a:rPr lang="en-US" dirty="0"/>
              <a:t>end]      </a:t>
            </a:r>
            <a:r>
              <a:rPr lang="en-US" dirty="0" smtClean="0"/>
              <a:t>        # </a:t>
            </a:r>
            <a:r>
              <a:rPr lang="en-US" dirty="0"/>
              <a:t>items from the beginning through </a:t>
            </a:r>
            <a:r>
              <a:rPr lang="en-US" dirty="0" smtClean="0"/>
              <a:t>end-1</a:t>
            </a:r>
          </a:p>
          <a:p>
            <a:pPr marL="0" indent="0">
              <a:buNone/>
            </a:pPr>
            <a:r>
              <a:rPr lang="en-US" dirty="0"/>
              <a:t>a[-1]    </a:t>
            </a:r>
            <a:r>
              <a:rPr lang="en-US" dirty="0" smtClean="0"/>
              <a:t>                  # </a:t>
            </a:r>
            <a:r>
              <a:rPr lang="en-US" dirty="0"/>
              <a:t>last item in the 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list</a:t>
            </a:r>
            <a:r>
              <a:rPr lang="en-US" dirty="0" smtClean="0"/>
              <a:t>[-</a:t>
            </a:r>
            <a:r>
              <a:rPr lang="en-US" dirty="0"/>
              <a:t>2:]   </a:t>
            </a:r>
            <a:r>
              <a:rPr lang="en-US" dirty="0" smtClean="0"/>
              <a:t>              # </a:t>
            </a:r>
            <a:r>
              <a:rPr lang="en-US" dirty="0"/>
              <a:t>last two items in the </a:t>
            </a:r>
            <a:r>
              <a:rPr lang="en-US" dirty="0" smtClean="0"/>
              <a:t>array</a:t>
            </a:r>
            <a:br>
              <a:rPr lang="en-US" dirty="0" smtClean="0"/>
            </a:br>
            <a:r>
              <a:rPr lang="en-US" dirty="0"/>
              <a:t>list</a:t>
            </a:r>
            <a:r>
              <a:rPr lang="en-US" dirty="0" smtClean="0"/>
              <a:t>[:-</a:t>
            </a:r>
            <a:r>
              <a:rPr lang="en-US" dirty="0"/>
              <a:t>2]   </a:t>
            </a:r>
            <a:r>
              <a:rPr lang="en-US" dirty="0" smtClean="0"/>
              <a:t>              # </a:t>
            </a:r>
            <a:r>
              <a:rPr lang="en-US" dirty="0"/>
              <a:t>everything except the last two </a:t>
            </a:r>
            <a:r>
              <a:rPr lang="en-US" dirty="0" smtClean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40211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Lists examples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84" y="2867162"/>
            <a:ext cx="7342857" cy="21904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9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Strings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Strings in Python are very similar to other languages, but the manipulation of strings is one of the </a:t>
            </a:r>
            <a:r>
              <a:rPr lang="en-US" dirty="0" smtClean="0"/>
              <a:t>main features </a:t>
            </a:r>
            <a:r>
              <a:rPr lang="en-US" dirty="0"/>
              <a:t>of Python. It's immensely easy to work with strings in Python. Even something very simple, </a:t>
            </a:r>
            <a:r>
              <a:rPr lang="en-US" dirty="0" smtClean="0"/>
              <a:t>like splitting </a:t>
            </a:r>
            <a:r>
              <a:rPr lang="en-US" dirty="0"/>
              <a:t>a string, takes effort in Java / C, while you will see how easy it is in Python.</a:t>
            </a:r>
          </a:p>
          <a:p>
            <a:pPr marL="0" indent="0" algn="just">
              <a:buNone/>
            </a:pPr>
            <a:r>
              <a:rPr lang="en-US" dirty="0" smtClean="0"/>
              <a:t>Let's </a:t>
            </a:r>
            <a:r>
              <a:rPr lang="en-US" dirty="0"/>
              <a:t>have some more examples with the other most commonly used </a:t>
            </a:r>
            <a:r>
              <a:rPr lang="en-US" dirty="0" smtClean="0"/>
              <a:t>methods for </a:t>
            </a:r>
            <a:r>
              <a:rPr lang="en-US" dirty="0"/>
              <a:t>strings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/>
              <a:t>Split</a:t>
            </a:r>
            <a:r>
              <a:rPr lang="en-US" dirty="0"/>
              <a:t>: This is a method to split the string based on some delimiters. If no argument is provided </a:t>
            </a:r>
            <a:r>
              <a:rPr lang="en-US" dirty="0" smtClean="0"/>
              <a:t>it assumes </a:t>
            </a:r>
            <a:r>
              <a:rPr lang="en-US" dirty="0"/>
              <a:t>whitespace as delimiter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Strip</a:t>
            </a:r>
            <a:r>
              <a:rPr lang="en-US" dirty="0"/>
              <a:t>: This is a method that can remove trailing whitespace, like '\n', '\n\r' </a:t>
            </a:r>
            <a:r>
              <a:rPr lang="en-US" dirty="0" smtClean="0"/>
              <a:t> from </a:t>
            </a:r>
            <a:r>
              <a:rPr lang="en-US" dirty="0"/>
              <a:t>the </a:t>
            </a:r>
            <a:r>
              <a:rPr lang="en-US" dirty="0" smtClean="0"/>
              <a:t>string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/>
              <a:t>Upper/Lower</a:t>
            </a:r>
            <a:r>
              <a:rPr lang="en-US" dirty="0"/>
              <a:t>: We can change the case of the string using these </a:t>
            </a:r>
            <a:r>
              <a:rPr lang="en-US" dirty="0" smtClean="0"/>
              <a:t>methods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/>
              <a:t>Replace</a:t>
            </a:r>
            <a:r>
              <a:rPr lang="en-US" dirty="0"/>
              <a:t>: This will help you substitute a substring from the </a:t>
            </a:r>
            <a:r>
              <a:rPr lang="en-US" dirty="0" smtClean="0"/>
              <a:t>string.</a:t>
            </a:r>
          </a:p>
          <a:p>
            <a:pPr marL="0" indent="0" algn="just">
              <a:buNone/>
            </a:pPr>
            <a:r>
              <a:rPr lang="en-US" dirty="0"/>
              <a:t>There are tons of string functions. I have just talked about some of the most frequently used.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Strings examples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65" y="2486209"/>
            <a:ext cx="7238095" cy="2952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8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Regular </a:t>
            </a:r>
            <a:r>
              <a:rPr lang="en-US" dirty="0" smtClean="0"/>
              <a:t>expressions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Regular </a:t>
            </a:r>
            <a:r>
              <a:rPr lang="en-US" dirty="0" smtClean="0"/>
              <a:t>expression is </a:t>
            </a:r>
            <a:r>
              <a:rPr lang="en-US" dirty="0"/>
              <a:t>effectively pattern matching </a:t>
            </a:r>
            <a:r>
              <a:rPr lang="en-US" dirty="0" smtClean="0"/>
              <a:t>on. </a:t>
            </a:r>
            <a:r>
              <a:rPr lang="en-US" dirty="0"/>
              <a:t>We heavily use pattern extrication to get </a:t>
            </a:r>
            <a:r>
              <a:rPr lang="en-US" dirty="0" smtClean="0"/>
              <a:t>meaningful information </a:t>
            </a:r>
            <a:r>
              <a:rPr lang="en-US" dirty="0"/>
              <a:t>from large amounts of messy text data. The following are all the regular expressions </a:t>
            </a:r>
            <a:r>
              <a:rPr lang="en-US" dirty="0" smtClean="0"/>
              <a:t>you need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(a period): This </a:t>
            </a:r>
            <a:r>
              <a:rPr lang="en-US" dirty="0"/>
              <a:t>expression matches any single character except newline \n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\w: This </a:t>
            </a:r>
            <a:r>
              <a:rPr lang="en-US" dirty="0"/>
              <a:t>expression will match a character or a digit equivalent to [a-z </a:t>
            </a:r>
            <a:r>
              <a:rPr lang="en-US" dirty="0" err="1"/>
              <a:t>A-Z</a:t>
            </a:r>
            <a:r>
              <a:rPr lang="en-US" dirty="0"/>
              <a:t> 0-9</a:t>
            </a:r>
            <a:r>
              <a:rPr lang="en-US" dirty="0" smtClean="0"/>
              <a:t>]</a:t>
            </a:r>
          </a:p>
          <a:p>
            <a:pPr algn="just"/>
            <a:r>
              <a:rPr lang="en-US" dirty="0" smtClean="0"/>
              <a:t>\W: </a:t>
            </a:r>
            <a:r>
              <a:rPr lang="en-US" dirty="0"/>
              <a:t>(upper case W) matches any non-word character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\</a:t>
            </a:r>
            <a:r>
              <a:rPr lang="en-US" dirty="0"/>
              <a:t>s: This expression (lowercase s) matches a single whitespace character - </a:t>
            </a:r>
            <a:r>
              <a:rPr lang="en-US" dirty="0" smtClean="0"/>
              <a:t>space, newline, return</a:t>
            </a:r>
            <a:r>
              <a:rPr lang="en-US" dirty="0"/>
              <a:t>, tab, form [\n\r\t\f</a:t>
            </a:r>
            <a:r>
              <a:rPr lang="en-US" dirty="0" smtClean="0"/>
              <a:t>].</a:t>
            </a:r>
          </a:p>
          <a:p>
            <a:pPr algn="just"/>
            <a:r>
              <a:rPr lang="en-US" dirty="0" smtClean="0"/>
              <a:t>\S: This </a:t>
            </a:r>
            <a:r>
              <a:rPr lang="en-US" dirty="0"/>
              <a:t>expression matches any non-whitespace character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\t: This expression performs a tab operation.</a:t>
            </a:r>
          </a:p>
        </p:txBody>
      </p:sp>
    </p:spTree>
    <p:extLst>
      <p:ext uri="{BB962C8B-B14F-4D97-AF65-F5344CB8AC3E}">
        <p14:creationId xmlns:p14="http://schemas.microsoft.com/office/powerpoint/2010/main" val="12245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Presentation</a:t>
            </a:r>
            <a:r>
              <a:rPr lang="el-GR" dirty="0" smtClean="0"/>
              <a:t>’</a:t>
            </a:r>
            <a:r>
              <a:rPr lang="en-US" dirty="0" smtClean="0"/>
              <a:t>s content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Introduction to Natural </a:t>
            </a:r>
            <a:r>
              <a:rPr lang="en-US" dirty="0" smtClean="0"/>
              <a:t>Language Processing</a:t>
            </a:r>
          </a:p>
          <a:p>
            <a:r>
              <a:rPr lang="en-US" dirty="0"/>
              <a:t>Why learn NLP</a:t>
            </a:r>
            <a:r>
              <a:rPr lang="en-US" dirty="0" smtClean="0"/>
              <a:t>?</a:t>
            </a:r>
            <a:endParaRPr lang="el-GR" dirty="0" smtClean="0"/>
          </a:p>
          <a:p>
            <a:r>
              <a:rPr lang="en-US" dirty="0"/>
              <a:t>Installation of Python &amp; NLTK</a:t>
            </a:r>
            <a:endParaRPr lang="el-GR" dirty="0" smtClean="0"/>
          </a:p>
          <a:p>
            <a:r>
              <a:rPr lang="en-US" dirty="0"/>
              <a:t>Let's start playing with </a:t>
            </a:r>
            <a:r>
              <a:rPr lang="en-US" dirty="0" smtClean="0"/>
              <a:t>Python</a:t>
            </a:r>
            <a:r>
              <a:rPr lang="en-US" dirty="0" smtClean="0"/>
              <a:t>!</a:t>
            </a:r>
          </a:p>
          <a:p>
            <a:r>
              <a:rPr lang="en-US" dirty="0"/>
              <a:t>Code example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Regular </a:t>
            </a:r>
            <a:r>
              <a:rPr lang="en-US" dirty="0" smtClean="0"/>
              <a:t>expressions (2/2)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algn="just"/>
            <a:r>
              <a:rPr lang="en-US" dirty="0" smtClean="0"/>
              <a:t>\n: This expression is used for a newline character.</a:t>
            </a:r>
          </a:p>
          <a:p>
            <a:pPr algn="just"/>
            <a:r>
              <a:rPr lang="en-US" dirty="0" smtClean="0"/>
              <a:t>\r:  This expression is used for a return character.</a:t>
            </a:r>
          </a:p>
          <a:p>
            <a:pPr algn="just"/>
            <a:r>
              <a:rPr lang="en-US" dirty="0" smtClean="0"/>
              <a:t>\d: Decimal digit [0-9].</a:t>
            </a:r>
          </a:p>
          <a:p>
            <a:pPr algn="just"/>
            <a:r>
              <a:rPr lang="en-US" dirty="0" smtClean="0"/>
              <a:t>^:  This expression is used at the start of the string.</a:t>
            </a:r>
          </a:p>
          <a:p>
            <a:pPr algn="just"/>
            <a:r>
              <a:rPr lang="en-US" dirty="0" smtClean="0"/>
              <a:t>$:  This expression is used at the end of the string.</a:t>
            </a:r>
          </a:p>
          <a:p>
            <a:pPr algn="just"/>
            <a:r>
              <a:rPr lang="en-US" dirty="0" smtClean="0"/>
              <a:t> \: This </a:t>
            </a:r>
            <a:r>
              <a:rPr lang="en-US" dirty="0"/>
              <a:t>expression is used to nullify the specialness of the special character. For example, </a:t>
            </a:r>
            <a:r>
              <a:rPr lang="en-US" dirty="0" smtClean="0"/>
              <a:t>you want </a:t>
            </a:r>
            <a:r>
              <a:rPr lang="en-US" dirty="0"/>
              <a:t>to match the $ symbol, then add \ in front of it.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677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Regular </a:t>
            </a:r>
            <a:r>
              <a:rPr lang="en-US" dirty="0" smtClean="0"/>
              <a:t>expressions examples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84" y="2710019"/>
            <a:ext cx="7342857" cy="25047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9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Dictionaries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other most commonly used data structure is </a:t>
            </a:r>
            <a:r>
              <a:rPr lang="en-US" dirty="0" smtClean="0"/>
              <a:t>dictionaries. </a:t>
            </a:r>
            <a:r>
              <a:rPr lang="en-US" dirty="0"/>
              <a:t>Dictionaries are data structures that are indexed </a:t>
            </a:r>
            <a:r>
              <a:rPr lang="en-US" dirty="0" smtClean="0"/>
              <a:t>by keys</a:t>
            </a:r>
            <a:r>
              <a:rPr lang="en-US" dirty="0"/>
              <a:t>, which can be any immutable </a:t>
            </a:r>
            <a:r>
              <a:rPr lang="en-US" dirty="0" smtClean="0"/>
              <a:t>type (such </a:t>
            </a:r>
            <a:r>
              <a:rPr lang="en-US" dirty="0"/>
              <a:t>as strings and </a:t>
            </a:r>
            <a:r>
              <a:rPr lang="en-US" dirty="0" smtClean="0"/>
              <a:t>numbers) </a:t>
            </a:r>
            <a:r>
              <a:rPr lang="en-US" dirty="0"/>
              <a:t>can always be keys.</a:t>
            </a:r>
          </a:p>
          <a:p>
            <a:pPr marL="0" indent="0">
              <a:buNone/>
            </a:pPr>
            <a:r>
              <a:rPr lang="en-US" dirty="0"/>
              <a:t>Dictionaries are handy data structure that used widely across programming languages to </a:t>
            </a:r>
            <a:r>
              <a:rPr lang="en-US" dirty="0" smtClean="0"/>
              <a:t>implement many </a:t>
            </a:r>
            <a:r>
              <a:rPr lang="en-US" dirty="0"/>
              <a:t>algorithms. </a:t>
            </a:r>
            <a:r>
              <a:rPr lang="en-US" dirty="0" smtClean="0"/>
              <a:t>Python </a:t>
            </a:r>
            <a:r>
              <a:rPr lang="en-US" dirty="0"/>
              <a:t>dictionaries are one of the most elegant implementations of hash tables in </a:t>
            </a:r>
            <a:r>
              <a:rPr lang="en-US" dirty="0" smtClean="0"/>
              <a:t>any programming </a:t>
            </a:r>
            <a:r>
              <a:rPr lang="en-US" dirty="0"/>
              <a:t>language.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It's </a:t>
            </a:r>
            <a:r>
              <a:rPr lang="en-US" dirty="0"/>
              <a:t>so easy to work around dictionary, and the great thing is that with </a:t>
            </a:r>
            <a:r>
              <a:rPr lang="en-US" dirty="0" smtClean="0"/>
              <a:t>few nuggets </a:t>
            </a:r>
            <a:r>
              <a:rPr lang="en-US" dirty="0"/>
              <a:t>of code you can build a very complex data structure, while the same task can take so much </a:t>
            </a:r>
            <a:r>
              <a:rPr lang="en-US" dirty="0" smtClean="0"/>
              <a:t>time and </a:t>
            </a:r>
            <a:r>
              <a:rPr lang="en-US" dirty="0"/>
              <a:t>coding effort in other languages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This gives the programmer more time to focus on algorithms </a:t>
            </a:r>
            <a:r>
              <a:rPr lang="en-US" dirty="0" smtClean="0"/>
              <a:t>rather than </a:t>
            </a:r>
            <a:r>
              <a:rPr lang="en-US" dirty="0"/>
              <a:t>the data structure itself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Dictionaries example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I am using one of the very common use cases of dictionaries to get the frequency distribution of words in a given text. With just few lines of the following code, </a:t>
            </a:r>
            <a:r>
              <a:rPr lang="en-US" dirty="0" smtClean="0"/>
              <a:t>you </a:t>
            </a:r>
            <a:r>
              <a:rPr lang="en-US" dirty="0"/>
              <a:t>can get the frequency of words. </a:t>
            </a: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97" y="3212976"/>
            <a:ext cx="5171429" cy="25142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01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Writing functions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As any other programming </a:t>
            </a:r>
            <a:r>
              <a:rPr lang="en-US" dirty="0" smtClean="0"/>
              <a:t>language </a:t>
            </a:r>
            <a:r>
              <a:rPr lang="en-US" dirty="0"/>
              <a:t>Python also has its way of writing functions.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in </a:t>
            </a:r>
            <a:r>
              <a:rPr lang="en-US" dirty="0" smtClean="0"/>
              <a:t>Python start </a:t>
            </a:r>
            <a:r>
              <a:rPr lang="en-US" dirty="0"/>
              <a:t>with keyword </a:t>
            </a:r>
            <a:r>
              <a:rPr lang="en-US" b="1" dirty="0"/>
              <a:t>def</a:t>
            </a:r>
            <a:r>
              <a:rPr lang="en-US" dirty="0"/>
              <a:t> followed by </a:t>
            </a:r>
            <a:r>
              <a:rPr lang="en-US" b="1" dirty="0"/>
              <a:t>the function name</a:t>
            </a:r>
            <a:r>
              <a:rPr lang="en-US" dirty="0"/>
              <a:t> and </a:t>
            </a:r>
            <a:r>
              <a:rPr lang="en-US" b="1" dirty="0"/>
              <a:t>parentheses ()</a:t>
            </a:r>
            <a:r>
              <a:rPr lang="en-US" dirty="0"/>
              <a:t>. Similar to any </a:t>
            </a:r>
            <a:r>
              <a:rPr lang="en-US" dirty="0" smtClean="0"/>
              <a:t>other programming </a:t>
            </a:r>
            <a:r>
              <a:rPr lang="en-US" dirty="0"/>
              <a:t>language any arguments and the type of the argument should </a:t>
            </a:r>
            <a:r>
              <a:rPr lang="en-US" dirty="0" smtClean="0"/>
              <a:t>be placed </a:t>
            </a:r>
            <a:r>
              <a:rPr lang="en-US" dirty="0"/>
              <a:t>within </a:t>
            </a:r>
            <a:r>
              <a:rPr lang="en-US" dirty="0" smtClean="0"/>
              <a:t>these parentheses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actual code </a:t>
            </a:r>
            <a:r>
              <a:rPr lang="en-US" b="1" dirty="0"/>
              <a:t>starts with (:) colon symbol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initial lines of the code </a:t>
            </a:r>
            <a:r>
              <a:rPr lang="en-US" dirty="0" smtClean="0"/>
              <a:t>are typically </a:t>
            </a:r>
            <a:r>
              <a:rPr lang="en-US" b="1" dirty="0"/>
              <a:t>doc string </a:t>
            </a:r>
            <a:r>
              <a:rPr lang="en-US" dirty="0"/>
              <a:t>(</a:t>
            </a:r>
            <a:r>
              <a:rPr lang="en-US" dirty="0" smtClean="0"/>
              <a:t>comments), </a:t>
            </a:r>
            <a:r>
              <a:rPr lang="en-US" dirty="0"/>
              <a:t>then we have code </a:t>
            </a:r>
            <a:r>
              <a:rPr lang="en-US" dirty="0" smtClean="0"/>
              <a:t>body </a:t>
            </a:r>
            <a:r>
              <a:rPr lang="en-US" dirty="0"/>
              <a:t>and function ends with a return </a:t>
            </a:r>
            <a:r>
              <a:rPr lang="en-US" dirty="0" smtClean="0"/>
              <a:t>statement.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99" y="5095747"/>
            <a:ext cx="304842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Writing </a:t>
            </a:r>
            <a:r>
              <a:rPr lang="en-US" dirty="0" smtClean="0"/>
              <a:t>functions example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example </a:t>
            </a:r>
            <a:r>
              <a:rPr lang="en-US" dirty="0"/>
              <a:t>in the given example the function </a:t>
            </a:r>
            <a:r>
              <a:rPr lang="en-US" b="1" dirty="0"/>
              <a:t>wordfreq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78" y="2420888"/>
            <a:ext cx="5266667" cy="34380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Code example (</a:t>
            </a:r>
            <a:r>
              <a:rPr lang="en-US" b="1" dirty="0" smtClean="0"/>
              <a:t>url_to_tokens.py</a:t>
            </a:r>
            <a:r>
              <a:rPr lang="en-US" dirty="0" smtClean="0"/>
              <a:t>)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We will start analyzing with some example text content. For the current example, I have taken </a:t>
            </a:r>
            <a:r>
              <a:rPr lang="en-US" dirty="0" smtClean="0"/>
              <a:t>the </a:t>
            </a:r>
            <a:r>
              <a:rPr lang="en-US" b="1" dirty="0" smtClean="0"/>
              <a:t>content </a:t>
            </a:r>
            <a:r>
              <a:rPr lang="en-US" b="1" dirty="0"/>
              <a:t>from Python's home page</a:t>
            </a:r>
            <a:r>
              <a:rPr lang="en-US" dirty="0"/>
              <a:t>. We </a:t>
            </a:r>
            <a:r>
              <a:rPr lang="en-US" b="1" dirty="0"/>
              <a:t>don't have any clue about the kind of topics that are discussed </a:t>
            </a:r>
            <a:r>
              <a:rPr lang="en-US" b="1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this URL, so let's start with an exploratory data analysis (</a:t>
            </a:r>
            <a:r>
              <a:rPr lang="en-US" b="1" dirty="0"/>
              <a:t>EDA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Typically </a:t>
            </a:r>
            <a:r>
              <a:rPr lang="en-US" dirty="0"/>
              <a:t>in a text domain, </a:t>
            </a:r>
            <a:r>
              <a:rPr lang="en-US" dirty="0" smtClean="0"/>
              <a:t> EDA </a:t>
            </a:r>
            <a:r>
              <a:rPr lang="en-US" dirty="0"/>
              <a:t>can have many meanings, but will go with a simple case of </a:t>
            </a:r>
            <a:r>
              <a:rPr lang="en-US" b="1" dirty="0"/>
              <a:t>what kinds of terms dominate the document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What are the topics? How frequent they are? The process will involve some level of preprocessing steps. </a:t>
            </a:r>
            <a:r>
              <a:rPr lang="en-US" dirty="0" smtClean="0"/>
              <a:t>We </a:t>
            </a:r>
            <a:r>
              <a:rPr lang="en-US" dirty="0"/>
              <a:t>will try to do this first in a </a:t>
            </a:r>
            <a:r>
              <a:rPr lang="en-US" b="1" dirty="0"/>
              <a:t>pure Python</a:t>
            </a:r>
            <a:r>
              <a:rPr lang="en-US" dirty="0"/>
              <a:t> way, and then we will do it </a:t>
            </a:r>
            <a:r>
              <a:rPr lang="en-US" b="1" dirty="0"/>
              <a:t>using NLTK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67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Questions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Autofit/>
          </a:bodyPr>
          <a:lstStyle/>
          <a:p>
            <a:pPr marL="0" indent="0" algn="ctr" rtl="0">
              <a:buNone/>
            </a:pPr>
            <a:r>
              <a:rPr lang="en-US" sz="35000" dirty="0" smtClean="0"/>
              <a:t>?</a:t>
            </a:r>
            <a:endParaRPr lang="el-GR" sz="35000" dirty="0"/>
          </a:p>
        </p:txBody>
      </p:sp>
    </p:spTree>
    <p:extLst>
      <p:ext uri="{BB962C8B-B14F-4D97-AF65-F5344CB8AC3E}">
        <p14:creationId xmlns:p14="http://schemas.microsoft.com/office/powerpoint/2010/main" val="26468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Introduction to Natural Language </a:t>
            </a:r>
            <a:r>
              <a:rPr lang="en-US" dirty="0" smtClean="0"/>
              <a:t>Processing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Introduction to Natural </a:t>
            </a:r>
            <a:r>
              <a:rPr lang="en-US" dirty="0" smtClean="0"/>
              <a:t>Language </a:t>
            </a:r>
            <a:br>
              <a:rPr lang="en-US" dirty="0" smtClean="0"/>
            </a:br>
            <a:r>
              <a:rPr lang="en-US" dirty="0" smtClean="0"/>
              <a:t>Processing (1/2)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/>
              <a:t>Natural language processing (NLP) </a:t>
            </a:r>
            <a:r>
              <a:rPr lang="en-US" dirty="0"/>
              <a:t>is a field of computer science, artificial </a:t>
            </a:r>
            <a:r>
              <a:rPr lang="en-US" dirty="0" smtClean="0"/>
              <a:t>intelligence (AI) </a:t>
            </a:r>
            <a:r>
              <a:rPr lang="en-US" dirty="0"/>
              <a:t>and computational linguistics concerned with the interactions between computers and human (natural) </a:t>
            </a:r>
            <a:r>
              <a:rPr lang="en-US" dirty="0" smtClean="0"/>
              <a:t>languages.</a:t>
            </a:r>
          </a:p>
          <a:p>
            <a:pPr marL="0" indent="0" algn="just">
              <a:buNone/>
            </a:pPr>
            <a:r>
              <a:rPr lang="en-US" dirty="0" smtClean="0"/>
              <a:t>Challenges </a:t>
            </a:r>
            <a:r>
              <a:rPr lang="en-US" dirty="0"/>
              <a:t>in natural language </a:t>
            </a:r>
            <a:r>
              <a:rPr lang="en-US" dirty="0" smtClean="0"/>
              <a:t>processing (NLP) </a:t>
            </a:r>
            <a:r>
              <a:rPr lang="en-US" dirty="0"/>
              <a:t>frequently involve natural language understanding, natural language </a:t>
            </a:r>
            <a:r>
              <a:rPr lang="en-US" dirty="0" smtClean="0"/>
              <a:t>generation, </a:t>
            </a:r>
            <a:r>
              <a:rPr lang="en-US" dirty="0"/>
              <a:t>dialog systems, or some combination thereof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The study </a:t>
            </a:r>
            <a:r>
              <a:rPr lang="en-US" dirty="0"/>
              <a:t>of language processing is called NLP. People who are deeply involved </a:t>
            </a:r>
            <a:r>
              <a:rPr lang="en-US" dirty="0" smtClean="0"/>
              <a:t>in the </a:t>
            </a:r>
            <a:r>
              <a:rPr lang="en-US" dirty="0"/>
              <a:t>study of language are linguists, while the term </a:t>
            </a:r>
            <a:r>
              <a:rPr lang="en-US" b="1" dirty="0"/>
              <a:t>'computational linguist' </a:t>
            </a:r>
            <a:r>
              <a:rPr lang="en-US" dirty="0"/>
              <a:t>applies to the study </a:t>
            </a:r>
            <a:r>
              <a:rPr lang="en-US" dirty="0" smtClean="0"/>
              <a:t>of processing </a:t>
            </a:r>
            <a:r>
              <a:rPr lang="en-US" dirty="0"/>
              <a:t>languages with the application of computation.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Essentially</a:t>
            </a:r>
            <a:r>
              <a:rPr lang="en-US" dirty="0"/>
              <a:t>, a computational linguist will be </a:t>
            </a:r>
            <a:r>
              <a:rPr lang="en-US" dirty="0" smtClean="0"/>
              <a:t>a computer </a:t>
            </a:r>
            <a:r>
              <a:rPr lang="en-US" dirty="0"/>
              <a:t>scientist who has enough understanding of languages, and can apply his computational </a:t>
            </a:r>
            <a:r>
              <a:rPr lang="en-US" dirty="0" smtClean="0"/>
              <a:t>skills to </a:t>
            </a:r>
            <a:r>
              <a:rPr lang="en-US" dirty="0"/>
              <a:t>model different aspects of the language. While computational linguists address the theoretical </a:t>
            </a:r>
            <a:r>
              <a:rPr lang="en-US" dirty="0" smtClean="0"/>
              <a:t>aspect of </a:t>
            </a:r>
            <a:r>
              <a:rPr lang="en-US" dirty="0"/>
              <a:t>language, NLP is nothing but the application of computational linguistics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4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Introduction to Natural </a:t>
            </a:r>
            <a:r>
              <a:rPr lang="en-US" dirty="0" smtClean="0"/>
              <a:t>Language Processing (2/2)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NLP </a:t>
            </a:r>
            <a:r>
              <a:rPr lang="en-US" dirty="0"/>
              <a:t>is more about </a:t>
            </a:r>
            <a:r>
              <a:rPr lang="en-US" dirty="0" smtClean="0"/>
              <a:t>building real-world applications </a:t>
            </a:r>
            <a:r>
              <a:rPr lang="en-US" dirty="0"/>
              <a:t>using NLP </a:t>
            </a:r>
            <a:r>
              <a:rPr lang="en-US" dirty="0" smtClean="0"/>
              <a:t>techniques. </a:t>
            </a:r>
            <a:r>
              <a:rPr lang="en-US" dirty="0"/>
              <a:t>In a practical context, NLP is analogous to teaching a language to </a:t>
            </a:r>
            <a:r>
              <a:rPr lang="en-US" dirty="0" smtClean="0"/>
              <a:t>a child.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Some of the most common tasks like understanding words, sentences, and forming </a:t>
            </a:r>
            <a:r>
              <a:rPr lang="en-US" dirty="0" smtClean="0"/>
              <a:t>grammatically and </a:t>
            </a:r>
            <a:r>
              <a:rPr lang="en-US" dirty="0"/>
              <a:t>structurally correct sentences, are very natural to humans. </a:t>
            </a:r>
            <a:r>
              <a:rPr lang="en-US" dirty="0" smtClean="0"/>
              <a:t>In </a:t>
            </a:r>
            <a:r>
              <a:rPr lang="en-US" dirty="0"/>
              <a:t>NLP, some of these tasks translate </a:t>
            </a:r>
            <a:r>
              <a:rPr lang="en-US" dirty="0" smtClean="0"/>
              <a:t>to tokenization</a:t>
            </a:r>
            <a:r>
              <a:rPr lang="en-US" dirty="0"/>
              <a:t>, chunking, part of speech tagging, parsing, machine translation, speech recognition, </a:t>
            </a:r>
            <a:r>
              <a:rPr lang="en-US" dirty="0" smtClean="0"/>
              <a:t>and most </a:t>
            </a:r>
            <a:r>
              <a:rPr lang="en-US" dirty="0"/>
              <a:t>of them are still the </a:t>
            </a:r>
            <a:r>
              <a:rPr lang="en-US" b="1" dirty="0"/>
              <a:t>toughest challenges</a:t>
            </a:r>
            <a:r>
              <a:rPr lang="en-US" dirty="0"/>
              <a:t> for computers.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3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Why learn NLP?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Why learn NLP?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NLP is one of the rarest skill sets that is required in the industry. After the advent of big </a:t>
            </a:r>
            <a:r>
              <a:rPr lang="en-US" dirty="0" smtClean="0"/>
              <a:t>data, the </a:t>
            </a:r>
            <a:r>
              <a:rPr lang="en-US" dirty="0"/>
              <a:t>major challenge is that we need more people who are good with not just structured, but also </a:t>
            </a:r>
            <a:r>
              <a:rPr lang="en-US" dirty="0" smtClean="0"/>
              <a:t>with semi </a:t>
            </a:r>
            <a:r>
              <a:rPr lang="en-US" dirty="0"/>
              <a:t>or unstructured data.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are generating petabytes of Weblogs, tweets, Facebook feeds, chats, </a:t>
            </a:r>
            <a:r>
              <a:rPr lang="en-US" dirty="0" smtClean="0"/>
              <a:t>emails, and </a:t>
            </a:r>
            <a:r>
              <a:rPr lang="en-US" dirty="0"/>
              <a:t>reviews. Companies are collecting all these different kind of data for better </a:t>
            </a:r>
            <a:r>
              <a:rPr lang="en-US" dirty="0" smtClean="0"/>
              <a:t>customer targeting and meaningful </a:t>
            </a:r>
            <a:r>
              <a:rPr lang="en-US" dirty="0"/>
              <a:t>insights. To process all these unstructured data source </a:t>
            </a:r>
            <a:r>
              <a:rPr lang="en-US" dirty="0" smtClean="0"/>
              <a:t>we need </a:t>
            </a:r>
            <a:r>
              <a:rPr lang="en-US" dirty="0"/>
              <a:t>people </a:t>
            </a:r>
            <a:r>
              <a:rPr lang="en-US" dirty="0" smtClean="0"/>
              <a:t>who understand </a:t>
            </a:r>
            <a:r>
              <a:rPr lang="en-US" dirty="0"/>
              <a:t>NLP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We are in the age of information; we can't even imagine our life without Google. We use Siri for </a:t>
            </a:r>
            <a:r>
              <a:rPr lang="en-US" dirty="0" smtClean="0"/>
              <a:t>the most </a:t>
            </a:r>
            <a:r>
              <a:rPr lang="en-US" dirty="0"/>
              <a:t>of basic stuff. We use spam filters for filtering spam emails. We need spell checker on our </a:t>
            </a:r>
            <a:r>
              <a:rPr lang="en-US" dirty="0" smtClean="0"/>
              <a:t>Word document</a:t>
            </a:r>
            <a:r>
              <a:rPr lang="en-US" dirty="0"/>
              <a:t>. There are many examples of real world NLP applications around us.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90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Some NLP applications 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300" dirty="0" smtClean="0"/>
              <a:t>Some examples </a:t>
            </a:r>
            <a:r>
              <a:rPr lang="en-US" sz="2300" dirty="0"/>
              <a:t>of the amazing NLP applications that you can use, but are </a:t>
            </a:r>
            <a:r>
              <a:rPr lang="en-US" sz="2300" dirty="0" smtClean="0"/>
              <a:t>not aware </a:t>
            </a:r>
            <a:r>
              <a:rPr lang="en-US" sz="2300" dirty="0"/>
              <a:t>that they are built on NLP: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Spell correction (MS Word/ any other editor)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Search engines (Google, Bing, Yahoo, wolframalpha)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Speech engines (</a:t>
            </a:r>
            <a:r>
              <a:rPr lang="en-US" sz="2300" dirty="0" smtClean="0"/>
              <a:t>Siri , Cortana, </a:t>
            </a:r>
            <a:r>
              <a:rPr lang="en-US" sz="2300" dirty="0"/>
              <a:t>Google </a:t>
            </a:r>
            <a:r>
              <a:rPr lang="en-US" sz="2300" dirty="0" smtClean="0"/>
              <a:t>Voice &amp; Now, Alexa - Amazon Echo</a:t>
            </a:r>
            <a:r>
              <a:rPr lang="en-US" sz="2300" dirty="0"/>
              <a:t>)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Spam classifiers (All e-mail services)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News feeds (Google, Yahoo!, and so on)</a:t>
            </a:r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Machine translation (Google Translate, and so on</a:t>
            </a:r>
            <a:r>
              <a:rPr lang="en-US" sz="2300" dirty="0" smtClean="0"/>
              <a:t>)</a:t>
            </a:r>
            <a:endParaRPr lang="en-US" sz="2300" dirty="0"/>
          </a:p>
          <a:p>
            <a:pPr algn="just"/>
            <a:r>
              <a:rPr lang="en-US" sz="2300" dirty="0" smtClean="0"/>
              <a:t> </a:t>
            </a:r>
            <a:r>
              <a:rPr lang="en-US" sz="2300" dirty="0"/>
              <a:t>IBM Watson </a:t>
            </a:r>
            <a:endParaRPr lang="en-US" sz="2300" dirty="0" smtClean="0"/>
          </a:p>
          <a:p>
            <a:pPr algn="just"/>
            <a:r>
              <a:rPr lang="en-US" sz="2300" dirty="0" smtClean="0"/>
              <a:t>Google </a:t>
            </a:r>
            <a:r>
              <a:rPr lang="en-US" sz="2300" dirty="0"/>
              <a:t>Cloud Natural Language API (https://cloud.google.com/natural-language/)</a:t>
            </a:r>
          </a:p>
          <a:p>
            <a:pPr algn="just"/>
            <a:r>
              <a:rPr lang="en-US" sz="2300" dirty="0"/>
              <a:t>Amazon </a:t>
            </a:r>
            <a:r>
              <a:rPr lang="en-US" sz="2300" dirty="0" err="1" smtClean="0"/>
              <a:t>Lex</a:t>
            </a:r>
            <a:r>
              <a:rPr lang="en-US" sz="2300" dirty="0"/>
              <a:t> (https://aws.amazon.com/lex/)</a:t>
            </a:r>
            <a:endParaRPr lang="en-US" sz="2300" dirty="0" smtClean="0"/>
          </a:p>
          <a:p>
            <a:pPr marL="0" indent="0" algn="just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37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NLP Tools (1/2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522411" y="1905000"/>
            <a:ext cx="9144002" cy="4114801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achieve some of the above applications and other basic NLP preprocessing, there are many </a:t>
            </a:r>
            <a:r>
              <a:rPr lang="en-US" dirty="0" smtClean="0"/>
              <a:t>open source </a:t>
            </a:r>
            <a:r>
              <a:rPr lang="en-US" dirty="0"/>
              <a:t>tools available. Some of them are developed by organizations to build their own </a:t>
            </a:r>
            <a:r>
              <a:rPr lang="en-US" dirty="0" smtClean="0"/>
              <a:t>NLP applications</a:t>
            </a:r>
            <a:r>
              <a:rPr lang="en-US" dirty="0"/>
              <a:t>, while some of them are open-sourced. Here is a small list of </a:t>
            </a:r>
            <a:r>
              <a:rPr lang="en-US" dirty="0" smtClean="0"/>
              <a:t>available </a:t>
            </a:r>
            <a:r>
              <a:rPr lang="en-US" dirty="0"/>
              <a:t>NLP tools</a:t>
            </a:r>
            <a:r>
              <a:rPr lang="en-US" dirty="0" smtClean="0"/>
              <a:t>:</a:t>
            </a:r>
          </a:p>
          <a:p>
            <a:r>
              <a:rPr lang="en-US" dirty="0"/>
              <a:t>GATE (</a:t>
            </a:r>
            <a:r>
              <a:rPr lang="en-US" dirty="0" smtClean="0"/>
              <a:t>release 1995, Java)</a:t>
            </a:r>
          </a:p>
          <a:p>
            <a:r>
              <a:rPr lang="en-US" dirty="0"/>
              <a:t>Mallet (</a:t>
            </a:r>
            <a:r>
              <a:rPr lang="en-US" dirty="0" smtClean="0"/>
              <a:t>release 2002,Java)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NLP (</a:t>
            </a:r>
            <a:r>
              <a:rPr lang="en-US" dirty="0" smtClean="0"/>
              <a:t>release 2004, Java or C# or R)</a:t>
            </a:r>
            <a:endParaRPr lang="en-US" dirty="0"/>
          </a:p>
          <a:p>
            <a:r>
              <a:rPr lang="en-US" dirty="0" smtClean="0"/>
              <a:t>UIMA (</a:t>
            </a:r>
            <a:r>
              <a:rPr lang="en-US" dirty="0"/>
              <a:t>release </a:t>
            </a:r>
            <a:r>
              <a:rPr lang="en-US" dirty="0" smtClean="0"/>
              <a:t> 2006, Java, C++)</a:t>
            </a:r>
            <a:endParaRPr lang="en-US" dirty="0"/>
          </a:p>
          <a:p>
            <a:r>
              <a:rPr lang="en-US" dirty="0" smtClean="0"/>
              <a:t>Stanford toolkit (</a:t>
            </a:r>
            <a:r>
              <a:rPr lang="en-US" dirty="0"/>
              <a:t>release </a:t>
            </a:r>
            <a:r>
              <a:rPr lang="en-US" dirty="0" smtClean="0"/>
              <a:t> 2014, Java)</a:t>
            </a:r>
            <a:endParaRPr lang="en-US" dirty="0"/>
          </a:p>
          <a:p>
            <a:r>
              <a:rPr lang="en-US" dirty="0" smtClean="0"/>
              <a:t>Genism (</a:t>
            </a:r>
            <a:r>
              <a:rPr lang="en-US" dirty="0"/>
              <a:t>release </a:t>
            </a:r>
            <a:r>
              <a:rPr lang="en-US" dirty="0" smtClean="0"/>
              <a:t> 2008, Python)</a:t>
            </a:r>
            <a:endParaRPr lang="en-US" dirty="0"/>
          </a:p>
          <a:p>
            <a:r>
              <a:rPr lang="en-US" b="1" dirty="0" smtClean="0"/>
              <a:t>Natural </a:t>
            </a:r>
            <a:r>
              <a:rPr lang="en-US" b="1" dirty="0"/>
              <a:t>Language Tool Kit </a:t>
            </a:r>
            <a:r>
              <a:rPr lang="en-US" dirty="0"/>
              <a:t>(</a:t>
            </a:r>
            <a:r>
              <a:rPr lang="en-US" b="1" dirty="0"/>
              <a:t>NLTK</a:t>
            </a:r>
            <a:r>
              <a:rPr lang="en-US" dirty="0" smtClean="0"/>
              <a:t>) (</a:t>
            </a:r>
            <a:r>
              <a:rPr lang="en-US" dirty="0"/>
              <a:t>release </a:t>
            </a:r>
            <a:r>
              <a:rPr lang="en-US" dirty="0" smtClean="0"/>
              <a:t>2001, Python)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708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Ψηφιακό μπλε τούνελ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80_TF02895261_TF02895261" id="{9AC09354-8CEC-4CCB-8B14-7D3D61CDE7E0}" vid="{4DFAADB3-3FBF-4169-B76B-2D492E85FC6C}"/>
    </a:ext>
  </a:extLst>
</a:theme>
</file>

<file path=ppt/theme/theme2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Επαγγελματική παρουσίαση ψηφιακής μπλε σήραγγας (ευρεία οθόνη)</Template>
  <TotalTime>0</TotalTime>
  <Words>2228</Words>
  <Application>Microsoft Office PowerPoint</Application>
  <PresentationFormat>Προσαρμογή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27</vt:i4>
      </vt:variant>
    </vt:vector>
  </HeadingPairs>
  <TitlesOfParts>
    <vt:vector size="30" baseType="lpstr">
      <vt:lpstr>Arial</vt:lpstr>
      <vt:lpstr>Corbel</vt:lpstr>
      <vt:lpstr>Ψηφιακό μπλε τούνελ 16x9</vt:lpstr>
      <vt:lpstr>NLTK Essentials</vt:lpstr>
      <vt:lpstr>Presentation’s content</vt:lpstr>
      <vt:lpstr>Introduction to Natural Language Processing</vt:lpstr>
      <vt:lpstr>Introduction to Natural Language  Processing (1/2)</vt:lpstr>
      <vt:lpstr>Introduction to Natural Language Processing (2/2)</vt:lpstr>
      <vt:lpstr>Why learn NLP?</vt:lpstr>
      <vt:lpstr>Why learn NLP?</vt:lpstr>
      <vt:lpstr>Some NLP applications </vt:lpstr>
      <vt:lpstr>NLP Tools (1/2)</vt:lpstr>
      <vt:lpstr>NLP Tools (2/2)</vt:lpstr>
      <vt:lpstr>Installation of Python &amp; NLTK</vt:lpstr>
      <vt:lpstr>Python install </vt:lpstr>
      <vt:lpstr>NLTK install (for Windows)</vt:lpstr>
      <vt:lpstr>Let's start playing with Python!</vt:lpstr>
      <vt:lpstr>Lists</vt:lpstr>
      <vt:lpstr>Lists examples</vt:lpstr>
      <vt:lpstr>Strings</vt:lpstr>
      <vt:lpstr>Strings examples</vt:lpstr>
      <vt:lpstr>Regular expressions (1/2)</vt:lpstr>
      <vt:lpstr>Regular expressions (2/2)</vt:lpstr>
      <vt:lpstr>Regular expressions examples</vt:lpstr>
      <vt:lpstr>Dictionaries</vt:lpstr>
      <vt:lpstr>Dictionaries example</vt:lpstr>
      <vt:lpstr>Writing functions</vt:lpstr>
      <vt:lpstr>Writing functions example</vt:lpstr>
      <vt:lpstr>Code example (url_to_tokens.py)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2017-10-25T09:48:51Z</dcterms:created>
  <dcterms:modified xsi:type="dcterms:W3CDTF">2017-11-01T10:33:51Z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