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65" r:id="rId5"/>
    <p:sldId id="310" r:id="rId6"/>
    <p:sldId id="314" r:id="rId7"/>
    <p:sldId id="381" r:id="rId8"/>
    <p:sldId id="374" r:id="rId9"/>
    <p:sldId id="407" r:id="rId10"/>
    <p:sldId id="409" r:id="rId11"/>
    <p:sldId id="408" r:id="rId12"/>
    <p:sldId id="320" r:id="rId13"/>
    <p:sldId id="353" r:id="rId14"/>
    <p:sldId id="410" r:id="rId15"/>
    <p:sldId id="411" r:id="rId16"/>
    <p:sldId id="412" r:id="rId17"/>
    <p:sldId id="393" r:id="rId18"/>
    <p:sldId id="397" r:id="rId19"/>
    <p:sldId id="394" r:id="rId20"/>
    <p:sldId id="398" r:id="rId21"/>
    <p:sldId id="395" r:id="rId22"/>
    <p:sldId id="399" r:id="rId23"/>
    <p:sldId id="396" r:id="rId24"/>
    <p:sldId id="377" r:id="rId25"/>
    <p:sldId id="413" r:id="rId26"/>
    <p:sldId id="414" r:id="rId27"/>
    <p:sldId id="375" r:id="rId28"/>
    <p:sldId id="406" r:id="rId29"/>
    <p:sldId id="415" r:id="rId30"/>
    <p:sldId id="416" r:id="rId31"/>
    <p:sldId id="400" r:id="rId32"/>
    <p:sldId id="405" r:id="rId33"/>
    <p:sldId id="420" r:id="rId34"/>
    <p:sldId id="417" r:id="rId35"/>
    <p:sldId id="418" r:id="rId36"/>
    <p:sldId id="419" r:id="rId37"/>
    <p:sldId id="401" r:id="rId38"/>
    <p:sldId id="404" r:id="rId39"/>
    <p:sldId id="422" r:id="rId40"/>
    <p:sldId id="421" r:id="rId41"/>
    <p:sldId id="423" r:id="rId42"/>
    <p:sldId id="424" r:id="rId43"/>
    <p:sldId id="402" r:id="rId44"/>
    <p:sldId id="352" r:id="rId45"/>
    <p:sldId id="425" r:id="rId46"/>
    <p:sldId id="426" r:id="rId47"/>
    <p:sldId id="345" r:id="rId48"/>
  </p:sldIdLst>
  <p:sldSz cx="12188825" cy="6858000"/>
  <p:notesSz cx="6858000" cy="9144000"/>
  <p:custDataLst>
    <p:tags r:id="rId51"/>
  </p:custDataLst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4453" autoAdjust="0"/>
  </p:normalViewPr>
  <p:slideViewPr>
    <p:cSldViewPr showGuides="1">
      <p:cViewPr varScale="1">
        <p:scale>
          <a:sx n="86" d="100"/>
          <a:sy n="86" d="100"/>
        </p:scale>
        <p:origin x="151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14D5CE-94E2-421E-A773-17242EB2F00D}" type="datetime1">
              <a:rPr lang="el-GR" smtClean="0"/>
              <a:t>07/03/2018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7C63F47-05B9-4E1C-B656-D164BA0F9FA8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 smtClean="0"/>
              <a:t>Στυλ υποδείγματος κειμένου</a:t>
            </a:r>
            <a:endParaRPr lang="el-GR" noProof="0" dirty="0"/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57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Όταν μεγαλώνουμε, μαθαίνουμε τις μητρικές μας γλώσσες. Τώρα, όταν μαθαίνουμε συνήθως γλώσσες, </a:t>
            </a:r>
            <a:endParaRPr lang="en-US" dirty="0" smtClean="0"/>
          </a:p>
          <a:p>
            <a:r>
              <a:rPr lang="el-GR" dirty="0" smtClean="0"/>
              <a:t>μαθαίνουμε ένα μικρό σύνολο λεξιλογίου.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l-GR" dirty="0" smtClean="0"/>
              <a:t>αθαίνουμε να συνδυάζουμε μικρά κομμάτια φράσεων και </a:t>
            </a:r>
            <a:endParaRPr lang="en-US" dirty="0" smtClean="0"/>
          </a:p>
          <a:p>
            <a:r>
              <a:rPr lang="el-GR" dirty="0" smtClean="0"/>
              <a:t>μετά μικρές προτάσεις. Με την εκμάθηση κάθε παράδειγμα-πρότασης, μαθαίνουμε τη δομή της γλώσσας. </a:t>
            </a:r>
            <a:endParaRPr lang="en-US" dirty="0" smtClean="0"/>
          </a:p>
          <a:p>
            <a:r>
              <a:rPr lang="el-GR" b="1" dirty="0" smtClean="0"/>
              <a:t>Εφαρμόζουμε μια παρόμοια διαδικασία όταν προσπαθούμε να κατανοήσουμε την πρόταση</a:t>
            </a:r>
            <a:r>
              <a:rPr lang="el-GR" dirty="0" smtClean="0"/>
              <a:t>, αλλά η </a:t>
            </a:r>
            <a:endParaRPr lang="en-US" dirty="0" smtClean="0"/>
          </a:p>
          <a:p>
            <a:r>
              <a:rPr lang="el-GR" dirty="0" smtClean="0"/>
              <a:t>διαδικασία είναι τόσο συνηθισμένη που ποτέ δεν την δίνουμε προσοχή ή την σκεφτόμαστε λεπτομερώς.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l-GR" dirty="0" smtClean="0"/>
              <a:t>Εάν καταλήξουμε σε ένα σύνολο κανόνων που μπορούν να χρησιμοποιηθούν ως πρότυπο για να γράψουν </a:t>
            </a:r>
            <a:endParaRPr lang="en-US" dirty="0" smtClean="0"/>
          </a:p>
          <a:p>
            <a:r>
              <a:rPr lang="el-GR" dirty="0" smtClean="0"/>
              <a:t>τις προτάσεις σε σωστή σειρά. Χρειαζόμαστε επίσης τις λέξεις που μπορούν να χωρέσουν σε αυτές τις κατηγορίες.</a:t>
            </a:r>
            <a:endParaRPr lang="en-US" dirty="0" smtClean="0"/>
          </a:p>
          <a:p>
            <a:r>
              <a:rPr lang="el-GR" dirty="0" smtClean="0"/>
              <a:t> Έχουμε ήδη μιλήσει για αυτή τη διαδικασία (tagging POS).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Τώρα, εάν έχετε καταλάβει αυτό, έχετε μάθει τους κανόνες του παιχνιδιού και τι κινήσεις είναι έγκυρες και μπορούν </a:t>
            </a:r>
            <a:endParaRPr lang="en-US" dirty="0" smtClean="0"/>
          </a:p>
          <a:p>
            <a:r>
              <a:rPr lang="el-GR" dirty="0" smtClean="0"/>
              <a:t>να ληφθούν για ένα συγκεκριμένο βήμα. Βασικά ακολουθούμε ένα πολύ φυσικό φαινόμενο του ανθρώπινου εγκεφάλου </a:t>
            </a:r>
            <a:endParaRPr lang="en-US" dirty="0" smtClean="0"/>
          </a:p>
          <a:p>
            <a:r>
              <a:rPr lang="el-GR" dirty="0" smtClean="0"/>
              <a:t>και προσπαθούμε να το μιμηθούμε. Μία από τις πιο απλές έννοιες γραμματικής που ξεκινάμε είναι η CFG, όπου </a:t>
            </a:r>
            <a:endParaRPr lang="en-US" dirty="0" smtClean="0"/>
          </a:p>
          <a:p>
            <a:r>
              <a:rPr lang="el-GR" dirty="0" smtClean="0"/>
              <a:t>χρειαζόμαστε απλά ένα σύνολο κανόνων και ένα σύνολο τερματικών </a:t>
            </a:r>
            <a:r>
              <a:rPr lang="en-US" dirty="0" smtClean="0"/>
              <a:t>tokens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95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l-GR" baseline="0" dirty="0" smtClean="0"/>
              <a:t>κώδικας </a:t>
            </a:r>
            <a:endParaRPr lang="en-US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175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3811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Τώρα, καταλάβετε τι συμβαίνει εδώ. Το μυαλό μας έχει δημιουργήσει μια έννοια γραμματικής για να </a:t>
            </a:r>
            <a:endParaRPr lang="en-US" dirty="0" smtClean="0"/>
          </a:p>
          <a:p>
            <a:r>
              <a:rPr lang="el-GR" dirty="0" smtClean="0"/>
              <a:t>αναλύσουμε με βάση τους προηγούμενους κανόνες και να υποκαταστήσει ό, τι λεξιλόγιο έχουμε. Εάν </a:t>
            </a:r>
            <a:endParaRPr lang="en-US" dirty="0" smtClean="0"/>
          </a:p>
          <a:p>
            <a:r>
              <a:rPr lang="el-GR" dirty="0" smtClean="0"/>
              <a:t>μπορούμε να αναλύσουμε σωστά, κατανοούμε την έννοια.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Από την άλλη πλευρά, </a:t>
            </a:r>
            <a:r>
              <a:rPr lang="el-GR" b="1" dirty="0" smtClean="0"/>
              <a:t>η ίδια γραμματική μπορεί να κατασκευάσει άσχετες προτάσεις </a:t>
            </a:r>
            <a:r>
              <a:rPr lang="el-GR" dirty="0" smtClean="0"/>
              <a:t>όπως: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Όταν πρόκειται για έναν συντακτικό αναλυτή, υπάρχει μια πιθανότητα </a:t>
            </a:r>
            <a:r>
              <a:rPr lang="el-GR" b="1" dirty="0" smtClean="0"/>
              <a:t>μια συντακτικά σχηματισμένη </a:t>
            </a:r>
            <a:endParaRPr lang="en-US" b="1" dirty="0" smtClean="0"/>
          </a:p>
          <a:p>
            <a:r>
              <a:rPr lang="el-GR" b="1" dirty="0" smtClean="0"/>
              <a:t>πρόταση να μην έχει νόημα</a:t>
            </a:r>
            <a:r>
              <a:rPr lang="el-GR" dirty="0" smtClean="0"/>
              <a:t>. Για να φτάσουμε στη σημασιολογία, χρειαζόμαστε μια βαθύτερη κατανόηση</a:t>
            </a:r>
            <a:endParaRPr lang="en-US" dirty="0" smtClean="0"/>
          </a:p>
          <a:p>
            <a:r>
              <a:rPr lang="el-GR" dirty="0" smtClean="0"/>
              <a:t> της δομής σημασιολογίας της πρότασης. Σας ενθαρρύνω να αναζητήσετε έναν </a:t>
            </a:r>
            <a:r>
              <a:rPr lang="el-GR" b="1" dirty="0" smtClean="0"/>
              <a:t>σημασιολογικό αναλυτή </a:t>
            </a:r>
            <a:endParaRPr lang="en-US" b="1" dirty="0" smtClean="0"/>
          </a:p>
          <a:p>
            <a:r>
              <a:rPr lang="el-GR" dirty="0" smtClean="0"/>
              <a:t>σε περίπτωση που ενδιαφέρεστε για αυτές τις πτυχές της γλώσσας.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62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686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Μία από τις πιο απλές μορφές ανάλυσης είναι η αναδρομική αναλυτική καταγωγή.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Αυτό είναι μια</a:t>
            </a:r>
            <a:r>
              <a:rPr lang="el-GR" baseline="0" dirty="0" smtClean="0"/>
              <a:t> </a:t>
            </a:r>
            <a:r>
              <a:rPr lang="en-US" dirty="0" smtClean="0"/>
              <a:t>top-down</a:t>
            </a:r>
            <a:r>
              <a:rPr lang="el-GR" dirty="0" smtClean="0"/>
              <a:t> διαδικασία στην οποία ο αναλυτής επιχειρεί</a:t>
            </a:r>
            <a:r>
              <a:rPr lang="el-GR" baseline="0" dirty="0" smtClean="0"/>
              <a:t> </a:t>
            </a:r>
            <a:r>
              <a:rPr lang="el-GR" dirty="0" smtClean="0"/>
              <a:t>να επαληθεύσει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ότι η σύνταξη της ροής εισόδου είναι σωστή, όπως διαβάζεται από</a:t>
            </a:r>
            <a:r>
              <a:rPr lang="el-GR" baseline="0" dirty="0" smtClean="0"/>
              <a:t> </a:t>
            </a:r>
            <a:r>
              <a:rPr lang="el-GR" dirty="0" smtClean="0"/>
              <a:t>αριστερά προς δεξιά.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Μια βασική λειτουργία που απαιτείται για αυτό συνεπάγεται την ανάγνωση χαρακτήρων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 από τη ροή εισόδου και την αντιστοίχιση τους με τα τερματικά από τη γραμματική που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περιγράφει τη σύνταξη της εισόδου.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Μας ο αναδρομικός </a:t>
            </a:r>
            <a:r>
              <a:rPr lang="en-US" dirty="0" smtClean="0"/>
              <a:t>descent parser </a:t>
            </a:r>
            <a:r>
              <a:rPr lang="el-GR" dirty="0" smtClean="0"/>
              <a:t>θα κοιτάξει </a:t>
            </a:r>
            <a:r>
              <a:rPr lang="el-GR" baseline="0" dirty="0" smtClean="0"/>
              <a:t> </a:t>
            </a:r>
            <a:r>
              <a:rPr lang="el-GR" dirty="0" smtClean="0"/>
              <a:t>μπροστά ένα χαρακτήρα και θα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προωθήσει τον δείκτη ανάγνωσης ροής εισόδου όταν παίρνει έναν σωστό αγώνα.</a:t>
            </a:r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4089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742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Ο αναλυτής shift-reduce είναι ένα απλό είδος </a:t>
            </a:r>
            <a:r>
              <a:rPr lang="en-US" b="1" dirty="0" smtClean="0"/>
              <a:t>bottom-up</a:t>
            </a:r>
            <a:r>
              <a:rPr lang="el-GR" b="1" dirty="0" smtClean="0"/>
              <a:t> </a:t>
            </a:r>
            <a:r>
              <a:rPr lang="el-GR" dirty="0" smtClean="0"/>
              <a:t>αναλυτή. Όπως συνηθίζεται σε </a:t>
            </a:r>
          </a:p>
          <a:p>
            <a:r>
              <a:rPr lang="el-GR" dirty="0" smtClean="0"/>
              <a:t>όλους </a:t>
            </a:r>
            <a:r>
              <a:rPr lang="en-US" b="1" dirty="0" smtClean="0"/>
              <a:t>bottom-up</a:t>
            </a:r>
            <a:r>
              <a:rPr lang="el-GR" b="1" dirty="0" smtClean="0"/>
              <a:t> </a:t>
            </a:r>
            <a:r>
              <a:rPr lang="el-GR" dirty="0" smtClean="0"/>
              <a:t>αναλυτή, ένας </a:t>
            </a:r>
            <a:r>
              <a:rPr lang="en-US" dirty="0" smtClean="0"/>
              <a:t>shift-reduce</a:t>
            </a:r>
            <a:r>
              <a:rPr lang="el-GR" dirty="0" smtClean="0"/>
              <a:t> αναλυτής </a:t>
            </a:r>
            <a:r>
              <a:rPr lang="el-GR" baseline="0" dirty="0" smtClean="0"/>
              <a:t> </a:t>
            </a:r>
            <a:r>
              <a:rPr lang="el-GR" dirty="0" smtClean="0"/>
              <a:t>προσπαθεί να βρει </a:t>
            </a:r>
            <a:r>
              <a:rPr lang="el-GR" b="1" dirty="0" smtClean="0"/>
              <a:t>μια ακολουθία</a:t>
            </a:r>
          </a:p>
          <a:p>
            <a:r>
              <a:rPr lang="el-GR" b="1" dirty="0" smtClean="0"/>
              <a:t> λέξεων και φράσεων</a:t>
            </a:r>
            <a:r>
              <a:rPr lang="el-GR" dirty="0" smtClean="0"/>
              <a:t> που </a:t>
            </a:r>
            <a:r>
              <a:rPr lang="el-GR" b="1" dirty="0" smtClean="0"/>
              <a:t>αντιστοιχούν στη δεξιά πλευρά</a:t>
            </a:r>
            <a:r>
              <a:rPr lang="el-GR" b="1" baseline="0" dirty="0" smtClean="0"/>
              <a:t> </a:t>
            </a:r>
            <a:r>
              <a:rPr lang="el-GR" b="1" dirty="0" smtClean="0"/>
              <a:t>μιας παραγωγής γραμματικής </a:t>
            </a:r>
            <a:r>
              <a:rPr lang="el-GR" dirty="0" smtClean="0"/>
              <a:t>και </a:t>
            </a:r>
          </a:p>
          <a:p>
            <a:r>
              <a:rPr lang="el-GR" dirty="0" smtClean="0"/>
              <a:t>τις </a:t>
            </a:r>
            <a:r>
              <a:rPr lang="el-GR" b="1" dirty="0" smtClean="0"/>
              <a:t>αντικαθιστά</a:t>
            </a:r>
            <a:r>
              <a:rPr lang="el-GR" dirty="0" smtClean="0"/>
              <a:t> με </a:t>
            </a:r>
            <a:r>
              <a:rPr lang="el-GR" b="1" dirty="0" smtClean="0"/>
              <a:t>την αριστερή πλευρά της</a:t>
            </a:r>
            <a:r>
              <a:rPr lang="el-GR" b="1" baseline="0" dirty="0" smtClean="0"/>
              <a:t> </a:t>
            </a:r>
            <a:r>
              <a:rPr lang="el-GR" b="1" dirty="0" smtClean="0"/>
              <a:t>παραγωγής</a:t>
            </a:r>
            <a:r>
              <a:rPr lang="el-GR" dirty="0" smtClean="0"/>
              <a:t>, μέχρι ολη η πρόταση να μειωθεί.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402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786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Θα εφαρμόσουμε την τεχνική σχεδιασμού αλγορίθμου του δυναμικού προγραμματισμού </a:t>
            </a:r>
          </a:p>
          <a:p>
            <a:r>
              <a:rPr lang="el-GR" dirty="0" smtClean="0"/>
              <a:t>στο πρόβλημα της ανάλυσης. Ο δυναμικός προγραμματισμός </a:t>
            </a:r>
            <a:r>
              <a:rPr lang="el-GR" b="1" dirty="0" smtClean="0"/>
              <a:t>αποθηκεύει τα ενδιάμεσα </a:t>
            </a:r>
          </a:p>
          <a:p>
            <a:r>
              <a:rPr lang="el-GR" b="1" dirty="0" smtClean="0"/>
              <a:t>αποτελέσματα και τα επαναχρησιμοποιεί</a:t>
            </a:r>
            <a:r>
              <a:rPr lang="el-GR" dirty="0" smtClean="0"/>
              <a:t> όταν είναι κατάλληλο, επιτυγχάνοντας σημαντικά </a:t>
            </a:r>
          </a:p>
          <a:p>
            <a:r>
              <a:rPr lang="el-GR" dirty="0" smtClean="0"/>
              <a:t>κέρδη απόδοσης. Αυτή η τεχνική μπορεί να εφαρμοστεί στη συντακτική ανάλυση. </a:t>
            </a:r>
          </a:p>
          <a:p>
            <a:endParaRPr lang="el-GR" dirty="0" smtClean="0"/>
          </a:p>
          <a:p>
            <a:r>
              <a:rPr lang="el-GR" dirty="0" smtClean="0"/>
              <a:t>Αυτό μας </a:t>
            </a:r>
            <a:r>
              <a:rPr lang="el-GR" baseline="0" dirty="0" smtClean="0"/>
              <a:t> </a:t>
            </a:r>
            <a:r>
              <a:rPr lang="el-GR" dirty="0" smtClean="0"/>
              <a:t>επιτρέπει να αποθηκεύουμε μερικές λύσεις στην εργασία ανάλυσης και στη συνέχεια </a:t>
            </a:r>
          </a:p>
          <a:p>
            <a:r>
              <a:rPr lang="el-GR" dirty="0" smtClean="0"/>
              <a:t>μας επιτρέπει να τις αναζητήσουμε όταν είναι </a:t>
            </a:r>
            <a:r>
              <a:rPr lang="el-GR" b="1" dirty="0" smtClean="0"/>
              <a:t>απαραίτητο για να φτάσουμε αποτελεσματικά σε</a:t>
            </a:r>
            <a:r>
              <a:rPr lang="el-GR" b="1" baseline="0" dirty="0" smtClean="0"/>
              <a:t> </a:t>
            </a:r>
          </a:p>
          <a:p>
            <a:r>
              <a:rPr lang="el-GR" b="1" dirty="0" smtClean="0"/>
              <a:t>μια ολοκληρωμένη λύση</a:t>
            </a:r>
            <a:r>
              <a:rPr lang="el-GR" dirty="0" smtClean="0"/>
              <a:t>. </a:t>
            </a:r>
          </a:p>
          <a:p>
            <a:endParaRPr lang="el-GR" dirty="0" smtClean="0"/>
          </a:p>
          <a:p>
            <a:r>
              <a:rPr lang="el-GR" dirty="0" smtClean="0"/>
              <a:t>Αυτή η προσέγγιση της ανάλυσης είναι γνωστή ως ανάλυση γραφήματος.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278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0820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97521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Ο regex </a:t>
            </a:r>
            <a:r>
              <a:rPr lang="en-US" dirty="0" smtClean="0"/>
              <a:t>parser </a:t>
            </a:r>
            <a:r>
              <a:rPr lang="el-GR" dirty="0" smtClean="0"/>
              <a:t>χρησιμοποιεί μια κανονική έκφραση που ορίζεται με τη </a:t>
            </a:r>
            <a:endParaRPr lang="en-US" dirty="0" smtClean="0"/>
          </a:p>
          <a:p>
            <a:r>
              <a:rPr lang="el-GR" dirty="0" smtClean="0"/>
              <a:t>μορφή γραμματικής πάνω από μια συμβολοσειρά με ετικέτα POS. Ο αναλυτής </a:t>
            </a:r>
          </a:p>
          <a:p>
            <a:r>
              <a:rPr lang="el-GR" dirty="0" smtClean="0"/>
              <a:t>θα χρησιμοποιήσει αυτές τις κανονικές εκφράσεις για να αναλύσει τις </a:t>
            </a:r>
          </a:p>
          <a:p>
            <a:r>
              <a:rPr lang="el-GR" dirty="0" smtClean="0"/>
              <a:t>συγκεκριμένες προτάσεις και να δημιουργήσει μια δέντρο δέντρου από</a:t>
            </a:r>
            <a:r>
              <a:rPr lang="el-GR" baseline="0" dirty="0" smtClean="0"/>
              <a:t> αυτό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36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1670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355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185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ανάλυση εξάρτησης (DP) είναι ένας σύγχρονος μηχανισμός ανάλυσης. Η βασική ιδέα της DP </a:t>
            </a:r>
            <a:endParaRPr lang="en-US" dirty="0" smtClean="0"/>
          </a:p>
          <a:p>
            <a:r>
              <a:rPr lang="el-GR" dirty="0" smtClean="0"/>
              <a:t>είναι ότι κάθε γλωσσική μονάδα (λέξεις) συνδέεται μεταξύ τους με έναν κατευθυνόμενο σύνδεσμο. </a:t>
            </a:r>
            <a:endParaRPr lang="en-US" dirty="0" smtClean="0"/>
          </a:p>
          <a:p>
            <a:r>
              <a:rPr lang="el-GR" dirty="0" smtClean="0"/>
              <a:t>Οι σύνδεσμοι αυτοί ονομάζονται εξαρτήσεις στη γλωσσολογία. Υπάρχει πολλή δουλειά που συμβαίνει </a:t>
            </a:r>
            <a:endParaRPr lang="en-US" dirty="0" smtClean="0"/>
          </a:p>
          <a:p>
            <a:r>
              <a:rPr lang="el-GR" dirty="0" smtClean="0"/>
              <a:t>στην τρέχουσα κοινότητα αναλύσεων. 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Αν κοιτάξουμε και τα δύο parse δέντρα, οι δομές φράσεων προσπαθούν να καταγράψουν τη σχέση </a:t>
            </a:r>
            <a:endParaRPr lang="en-US" dirty="0" smtClean="0"/>
          </a:p>
          <a:p>
            <a:r>
              <a:rPr lang="el-GR" dirty="0" smtClean="0"/>
              <a:t>μεταξύ λέξεων και φράσεων και στη συνέχεια τελικά μεταξύ φράσεων. Ενώ ένα δέντρο εξάρτησης </a:t>
            </a:r>
            <a:endParaRPr lang="en-US" dirty="0" smtClean="0"/>
          </a:p>
          <a:p>
            <a:r>
              <a:rPr lang="el-GR" dirty="0" smtClean="0"/>
              <a:t>αναζητά μόνο την εξάρτηση μεταξύ των λέξεων</a:t>
            </a:r>
            <a:r>
              <a:rPr lang="en-US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Το NLTK παρέχει μερικούς τρόπους για να κάνετε ανάλυση εξάρτησης. Ένας από αυτούς είναι η χρήση </a:t>
            </a:r>
            <a:endParaRPr lang="en-US" dirty="0" smtClean="0"/>
          </a:p>
          <a:p>
            <a:r>
              <a:rPr lang="el-GR" b="1" dirty="0" smtClean="0"/>
              <a:t>ενός πιθανολογικού προγραμματιστικού αναλυτή εξάρτησης</a:t>
            </a:r>
            <a:r>
              <a:rPr lang="el-GR" dirty="0" smtClean="0"/>
              <a:t>, αλλά έχει τον περιορισμό της εκπαίδευσης </a:t>
            </a:r>
            <a:endParaRPr lang="en-US" dirty="0" smtClean="0"/>
          </a:p>
          <a:p>
            <a:r>
              <a:rPr lang="el-GR" dirty="0" smtClean="0"/>
              <a:t>με ένα περιορισμένο σύνολο δεδομένων εκπαίδευσης. Ένας από τους </a:t>
            </a:r>
            <a:r>
              <a:rPr lang="en-US" b="1" dirty="0" smtClean="0"/>
              <a:t>state of the art </a:t>
            </a:r>
            <a:r>
              <a:rPr lang="el-GR" b="1" dirty="0" smtClean="0"/>
              <a:t> είναι </a:t>
            </a:r>
            <a:r>
              <a:rPr lang="en-US" b="1" dirty="0" smtClean="0"/>
              <a:t>o </a:t>
            </a:r>
            <a:r>
              <a:rPr lang="el-GR" b="1" dirty="0" smtClean="0"/>
              <a:t>αναλυτής </a:t>
            </a:r>
            <a:endParaRPr lang="en-US" b="1" dirty="0" smtClean="0"/>
          </a:p>
          <a:p>
            <a:r>
              <a:rPr lang="el-GR" b="1" dirty="0" smtClean="0"/>
              <a:t>Stanford</a:t>
            </a:r>
            <a:r>
              <a:rPr lang="el-GR" dirty="0" smtClean="0"/>
              <a:t>. Ευτυχώς, το NLTK έχει </a:t>
            </a:r>
            <a:r>
              <a:rPr lang="en-US" dirty="0" smtClean="0"/>
              <a:t>wrapper </a:t>
            </a:r>
            <a:r>
              <a:rPr lang="el-GR" dirty="0" smtClean="0"/>
              <a:t>και στο ακόλουθο παράδειγμα, θα μιλήσω για το </a:t>
            </a:r>
            <a:endParaRPr lang="en-US" dirty="0" smtClean="0"/>
          </a:p>
          <a:p>
            <a:r>
              <a:rPr lang="el-GR" dirty="0" smtClean="0"/>
              <a:t>πώς θα χρησιμοποιήσω έναν ανιχνευτή Stanford με το NLTK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323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7333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8711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Shallow parsing</a:t>
            </a:r>
            <a:endParaRPr lang="el-GR" b="1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403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Chunking </a:t>
            </a:r>
            <a:r>
              <a:rPr lang="el-GR" dirty="0" smtClean="0"/>
              <a:t>είναι μια ρηχή ανάλυση όπου, αντί να φτάσουμε στην βαθιά δομή της φράσης, προσπαθούμε να </a:t>
            </a:r>
            <a:endParaRPr lang="en-US" dirty="0" smtClean="0"/>
          </a:p>
          <a:p>
            <a:r>
              <a:rPr lang="el-GR" dirty="0" smtClean="0"/>
              <a:t>κλαδεύουμε μερικά κομμάτια των προτάσεων που συνιστούν κάποιο νόημα. Ένα κομμάτι μπορεί να οριστεί </a:t>
            </a:r>
            <a:endParaRPr lang="en-US" dirty="0" smtClean="0"/>
          </a:p>
          <a:p>
            <a:r>
              <a:rPr lang="el-GR" dirty="0" smtClean="0"/>
              <a:t>ως η ελάχιστη μονάδα που μπορεί να επεξεργαστεί. 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Έτσι, για παράδειγμα, η φράση "ο Πρόεδρος μιλάει για τις μεταρρυθμίσεις της υγειονομικής περίθαλψης" μπορεί να χωριστεί σε δύο κομμάτια: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 smtClean="0"/>
              <a:t>Ο ένας είναι ο "Πρόεδρος", ο οποίος είναι ουσιαστικός και επομένως ονομάζεται φράση ουσιαστικού (NP).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l-GR" dirty="0" smtClean="0"/>
              <a:t>ο υπόλοιπο μέρος της φράσης κυριαρχείται από ένα ρήμα, επομένως ονομάζεται φράση ρήματος (VP). </a:t>
            </a:r>
            <a:endParaRPr lang="en-US" dirty="0" smtClean="0"/>
          </a:p>
          <a:p>
            <a:r>
              <a:rPr lang="el-GR" dirty="0" smtClean="0"/>
              <a:t>Εάν βλέπετε, υπάρχει ένα ακόμη υπο-κομμάτι στο μέρος "μιλάει για τις μεταρρυθμίσεις της υγειονομικής περίθαλψης". </a:t>
            </a:r>
            <a:endParaRPr lang="en-US" dirty="0" smtClean="0"/>
          </a:p>
          <a:p>
            <a:r>
              <a:rPr lang="el-GR" dirty="0" smtClean="0"/>
              <a:t>Εδώ υπάρχει ένα ακόμα NP το οποίο μπορεί να αναλυθεί ξανά στις "μιλάει για" και "μεταρρυθμίσεις της υγειονομικής περίθαλψης“</a:t>
            </a:r>
            <a:endParaRPr lang="en-US" dirty="0" smtClean="0"/>
          </a:p>
          <a:p>
            <a:r>
              <a:rPr lang="el-GR" dirty="0" smtClean="0"/>
              <a:t>, όπως φαίνεται στο παρακάτω σχήμα.</a:t>
            </a: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41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52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Τώρα, καταλαβαίνουμε τη διαφορά μεταξύ ρητής και βαθιάς ανάλυσης.</a:t>
            </a:r>
            <a:endParaRPr lang="en-US" dirty="0" smtClean="0"/>
          </a:p>
          <a:p>
            <a:endParaRPr lang="el-G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 smtClean="0"/>
              <a:t> Όταν φτάνουμε στη συντακτική δομή των προτάσεων με τη βοήθεια του CFG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και κατανοούμε τη συντακτική δομή της πρότασης. Κάποιες περιπτώσεις πρέπει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να πάμε για σημασιολογική ανάλυση για να κατανοήσουμε την έννοια της πρότασης.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 smtClean="0"/>
              <a:t>Από την άλλη πλευρά, υπάρχουν περιπτώσεις όπου δεν χρειαζόμαστε την</a:t>
            </a:r>
            <a:r>
              <a:rPr lang="en-US" dirty="0" smtClean="0"/>
              <a:t> </a:t>
            </a:r>
            <a:r>
              <a:rPr lang="el-GR" dirty="0" smtClean="0"/>
              <a:t>βαθιά ανάλυση.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Ας πούμε, από ένα μεγάλο μέρος του αδόμητου κειμένου, θέλουμε απλά να εξαγάγουμε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τις φράσεις-κλειδιά, τις οντότητες που ονομάζονται, ή συγκεκριμένα μοτίβα των οντοτήτων.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Για αυτό, θα πάμε για ρηχή ανάλυση αντί για βαθιά ανάλυση.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 smtClean="0"/>
              <a:t>Η βαθιά ανάλυση συνίσταται στην επεξεργασία της πρότασης εναντίον όλων των κανόνων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γραμματικής και επίσης στη δημιουργία μιας ποικιλίας συντακτικού δέντρου έως ότου ο αναλυτής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παράγει το καλύτερο δέντρο χρησιμοποιώντας τη διαδικασία της </a:t>
            </a:r>
            <a:r>
              <a:rPr lang="en-US" dirty="0" smtClean="0"/>
              <a:t>backtracking </a:t>
            </a:r>
            <a:r>
              <a:rPr lang="el-GR" dirty="0" smtClean="0"/>
              <a:t>και της επανάληψης.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Αυτή η όλη διαδικασία </a:t>
            </a:r>
            <a:r>
              <a:rPr lang="el-GR" b="1" dirty="0" smtClean="0"/>
              <a:t>είναι χρονοβόρα και βαριά</a:t>
            </a:r>
            <a:r>
              <a:rPr lang="el-GR" dirty="0" smtClean="0"/>
              <a:t>, ακόμα και μετά από όλη την επεξεργασία,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b="1" dirty="0" smtClean="0"/>
              <a:t>μπορεί να μην πάρετε το σωστό δέντρο</a:t>
            </a:r>
            <a:r>
              <a:rPr lang="el-GR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 smtClean="0"/>
              <a:t>Η ρητή ανάλυση εγγυάται τη ρηχή δομή της ανάλυσης όσον αφορά τα κομμάτια που είναι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σχετικά ταχύτερη.</a:t>
            </a: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5819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265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8252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Ο προηγούμενος κώδικας είναι αρκετά καλός για να κάνει κάποια βασική αποκοπή των ρήμων και των ουσιαστικών φράσεων. </a:t>
            </a:r>
            <a:endParaRPr lang="en-US" dirty="0" smtClean="0"/>
          </a:p>
          <a:p>
            <a:r>
              <a:rPr lang="el-GR" dirty="0" smtClean="0"/>
              <a:t>Ένας συμβατικός </a:t>
            </a:r>
            <a:r>
              <a:rPr lang="en-US" dirty="0" smtClean="0"/>
              <a:t>pipeline </a:t>
            </a:r>
            <a:r>
              <a:rPr lang="el-GR" dirty="0" smtClean="0"/>
              <a:t>στη </a:t>
            </a:r>
            <a:r>
              <a:rPr lang="en-US" dirty="0" smtClean="0"/>
              <a:t>chunking </a:t>
            </a:r>
            <a:r>
              <a:rPr lang="el-GR" dirty="0" smtClean="0"/>
              <a:t>είναι να tokenize την ετικέτα POS και τη συμβολοσειρά εισόδου πριν από την έκδοσή </a:t>
            </a:r>
            <a:endParaRPr lang="en-US" dirty="0" smtClean="0"/>
          </a:p>
          <a:p>
            <a:r>
              <a:rPr lang="el-GR" dirty="0" smtClean="0"/>
              <a:t>τους σε οποιοδήποτε chunker. Εδώ, χρησιμοποιούμε μια τακτική chunker, ως κανόνας NP / VP ορίζει διαφορετικά μοντέλα POS</a:t>
            </a:r>
            <a:endParaRPr lang="en-US" dirty="0" smtClean="0"/>
          </a:p>
          <a:p>
            <a:r>
              <a:rPr lang="el-GR" dirty="0" smtClean="0"/>
              <a:t> που μπορεί να ονομαστεί φράση / ρήμα ονόματος. Για παράδειγμα, ο κανόνας NP ορίζει οτιδήποτε ξεκινά με τον προσδιοριστή</a:t>
            </a:r>
            <a:endParaRPr lang="en-US" dirty="0" smtClean="0"/>
          </a:p>
          <a:p>
            <a:r>
              <a:rPr lang="el-GR" dirty="0" smtClean="0"/>
              <a:t> και έπειτα υπάρχει ένας συνδυασμός ενός επιρρήματος, επίθετου ή αριθμού</a:t>
            </a:r>
            <a:r>
              <a:rPr lang="el-GR" baseline="0" dirty="0" smtClean="0"/>
              <a:t> </a:t>
            </a:r>
            <a:r>
              <a:rPr lang="el-GR" dirty="0" smtClean="0"/>
              <a:t>που μπορεί να χωριστεί σε μια φράση ουσιαστικού.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expression-based </a:t>
            </a:r>
            <a:r>
              <a:rPr lang="el-GR" dirty="0" smtClean="0"/>
              <a:t>chunkers με βάση την έκφραση βασίζονται σε κανόνες που έχουν οριστεί με το χέρι για να χτίσουν </a:t>
            </a:r>
          </a:p>
          <a:p>
            <a:r>
              <a:rPr lang="el-GR" dirty="0" smtClean="0"/>
              <a:t>τη συμβολοσειρά. Έτσι, αν είμαστε σε θέση να γράψουμε έναν καθολικό κανόνα που μπορεί να ενσωματώσει τα περισσότερα από </a:t>
            </a:r>
          </a:p>
          <a:p>
            <a:r>
              <a:rPr lang="el-GR" dirty="0" smtClean="0"/>
              <a:t>τα μοτίβα φράσης ονόματος, μπορούμε να χρησιμοποιήσουμε chunkers regex. </a:t>
            </a:r>
            <a:r>
              <a:rPr lang="el-GR" b="1" dirty="0" smtClean="0"/>
              <a:t>Δυστυχώς, είναι δύσκολο να καταλήξουμε σε τέτοιους </a:t>
            </a:r>
          </a:p>
          <a:p>
            <a:r>
              <a:rPr lang="el-GR" b="1" dirty="0" smtClean="0"/>
              <a:t>γενικούς κανόνες</a:t>
            </a:r>
            <a:r>
              <a:rPr lang="el-GR" dirty="0" smtClean="0"/>
              <a:t>. </a:t>
            </a:r>
            <a:r>
              <a:rPr lang="en-US" dirty="0" smtClean="0"/>
              <a:t>H</a:t>
            </a:r>
            <a:r>
              <a:rPr lang="el-GR" dirty="0" smtClean="0"/>
              <a:t> άλλη προσέγγιση είναι να χρησιμοποιήσετε έναν </a:t>
            </a:r>
            <a:r>
              <a:rPr lang="el-GR" b="1" dirty="0" smtClean="0"/>
              <a:t>τρόπο εκμάθησης μηχανής για να κάνετε </a:t>
            </a:r>
            <a:r>
              <a:rPr lang="en-US" b="1" dirty="0" smtClean="0"/>
              <a:t>chunking</a:t>
            </a:r>
            <a:r>
              <a:rPr lang="el-GR" dirty="0" smtClean="0"/>
              <a:t>. Εν συντομία,</a:t>
            </a:r>
          </a:p>
          <a:p>
            <a:r>
              <a:rPr lang="el-GR" dirty="0" smtClean="0"/>
              <a:t> έχουμε αγγίξει το ne_chunk () και το tagger NER του Stanford που χρησιμοποιούν και ένα προ-εκπαιδευμένο μοντέλο για να επισημάνουν </a:t>
            </a:r>
          </a:p>
          <a:p>
            <a:r>
              <a:rPr lang="el-GR" dirty="0" smtClean="0"/>
              <a:t>φράσεις ουσιαστικού.</a:t>
            </a: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83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9882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Έμαθα για taggers και parsers που μπορούμε να χρησιμοποιήσουμε </a:t>
            </a:r>
            <a:r>
              <a:rPr lang="el-GR" b="1" dirty="0" smtClean="0"/>
              <a:t>για να οικοδομήσουμε</a:t>
            </a:r>
            <a:endParaRPr lang="en-US" b="1" dirty="0" smtClean="0"/>
          </a:p>
          <a:p>
            <a:r>
              <a:rPr lang="el-GR" b="1" dirty="0" smtClean="0"/>
              <a:t> μια βασική μηχανή εξαγωγής πληροφοριών</a:t>
            </a:r>
            <a:r>
              <a:rPr lang="el-GR" dirty="0" smtClean="0"/>
              <a:t>. Ας πηδήσουμε άμεσα σε μια πολύ βασική μηχανή IE </a:t>
            </a:r>
            <a:endParaRPr lang="en-US" dirty="0" smtClean="0"/>
          </a:p>
          <a:p>
            <a:r>
              <a:rPr lang="el-GR" dirty="0" smtClean="0"/>
              <a:t>και πώς μπορεί να αναπτυχθεί ένας τυπικός </a:t>
            </a:r>
            <a:r>
              <a:rPr lang="el-GR" b="1" dirty="0" smtClean="0"/>
              <a:t>μηχανή</a:t>
            </a:r>
            <a:r>
              <a:rPr lang="el-GR" b="1" baseline="0" dirty="0" smtClean="0"/>
              <a:t> </a:t>
            </a:r>
            <a:r>
              <a:rPr lang="el-GR" b="1" dirty="0" smtClean="0"/>
              <a:t>IE </a:t>
            </a:r>
            <a:r>
              <a:rPr lang="el-GR" dirty="0" smtClean="0"/>
              <a:t>χρησιμοποιώντας το NLTK. Οποιαδήποτε </a:t>
            </a:r>
            <a:endParaRPr lang="en-US" dirty="0" smtClean="0"/>
          </a:p>
          <a:p>
            <a:r>
              <a:rPr lang="el-GR" dirty="0" smtClean="0"/>
              <a:t>σημαντική πληροφορία μπορεί να εξαχθεί μόνο αν η δεδομένη ροή εισόδου μεταβεί σε κάθε ένα από </a:t>
            </a:r>
            <a:endParaRPr lang="en-US" dirty="0" smtClean="0"/>
          </a:p>
          <a:p>
            <a:r>
              <a:rPr lang="el-GR" dirty="0" smtClean="0"/>
              <a:t>τα παρακάτω βήματα NLP. Έχουμε ήδη αρκετή κατανόηση της tokenization φράσης, tokenization λέξη, </a:t>
            </a:r>
            <a:endParaRPr lang="en-US" dirty="0" smtClean="0"/>
          </a:p>
          <a:p>
            <a:r>
              <a:rPr lang="el-GR" dirty="0" smtClean="0"/>
              <a:t>και POS tagging. Ένας τυπικός αγωγός εξαγωγής πληροφοριών φαίνεται πολύ παρόμοιος με αυτόν που </a:t>
            </a:r>
            <a:endParaRPr lang="en-US" dirty="0" smtClean="0"/>
          </a:p>
          <a:p>
            <a:r>
              <a:rPr lang="el-GR" dirty="0" smtClean="0"/>
              <a:t>φαίνεται στο παρακάτω σχήμα: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Ορισμένα από τα άλλα βήματα προεπεξεργασίας, όπως η αφαίρεση λέξεων σταματήματος και η παρακώλυση, </a:t>
            </a:r>
            <a:endParaRPr lang="en-US" dirty="0" smtClean="0"/>
          </a:p>
          <a:p>
            <a:r>
              <a:rPr lang="el-GR" dirty="0" smtClean="0"/>
              <a:t>γενικά αγνοούνται και δεν προσθέτουν καμία αξία σε έναν κινητήρα IE.</a:t>
            </a: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404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070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l-GR" dirty="0" smtClean="0"/>
              <a:t>Ουσιαστικά, ο NER είναι ένας τρόπος εξαγωγής ορισμένων από τις πιο κοινές οντότητες, όπως ονόματα, </a:t>
            </a:r>
            <a:endParaRPr lang="en-US" dirty="0" smtClean="0"/>
          </a:p>
          <a:p>
            <a:pPr rtl="0"/>
            <a:r>
              <a:rPr lang="el-GR" dirty="0" smtClean="0"/>
              <a:t>οργανώσεις και τοποθεσίες. Ωστόσο, μερικά από τα τροποποιημένα NER μπορούν να χρησιμοποιηθούν </a:t>
            </a:r>
            <a:endParaRPr lang="en-US" dirty="0" smtClean="0"/>
          </a:p>
          <a:p>
            <a:pPr rtl="0"/>
            <a:r>
              <a:rPr lang="el-GR" dirty="0" smtClean="0"/>
              <a:t>για την εξαγωγή οντοτήτων όπως ονόματα προϊόντων, βιοϊατρικές οντότητες, ονόματα συγγραφέων, </a:t>
            </a:r>
            <a:endParaRPr lang="en-US" dirty="0" smtClean="0"/>
          </a:p>
          <a:p>
            <a:pPr rtl="0"/>
            <a:r>
              <a:rPr lang="el-GR" dirty="0" smtClean="0"/>
              <a:t>επωνυμίες κ.λπ.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Ας ξεκινήσουμε με ένα πολύ γενικό παράδειγμα όπου μας δίνεται ένα αρχείο κειμένου του περιεχομένου </a:t>
            </a:r>
            <a:endParaRPr lang="en-US" dirty="0" smtClean="0"/>
          </a:p>
          <a:p>
            <a:pPr rtl="0"/>
            <a:r>
              <a:rPr lang="el-GR" dirty="0" smtClean="0"/>
              <a:t>και πρέπει να εξάγουμε μερικές από τις πιο εμπεριστατωμένες οντότητες που ονομάζονται από αυτό.</a:t>
            </a:r>
          </a:p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736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2528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6773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Ας προχωρήσουμε σε μια βαθύτερη πτυχή του κειμένου. Η δομή της γλώσσας είναι τόσο </a:t>
            </a:r>
            <a:endParaRPr lang="en-US" dirty="0" smtClean="0"/>
          </a:p>
          <a:p>
            <a:r>
              <a:rPr lang="el-GR" dirty="0" smtClean="0"/>
              <a:t>περίπλοκη που μπορούμε να την περιγράψουμε με διάφορα στρώματα δομικής επεξεργασίας.</a:t>
            </a:r>
            <a:endParaRPr lang="en-US" dirty="0" smtClean="0"/>
          </a:p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Σε αυτή την παρουσίαση θα αγγίξουμε όλες αυτές τις δομές στο κείμενο, θα διακρίνουμε</a:t>
            </a:r>
            <a:r>
              <a:rPr lang="en-US" dirty="0" smtClean="0"/>
              <a:t> </a:t>
            </a:r>
            <a:r>
              <a:rPr lang="el-GR" dirty="0" smtClean="0"/>
              <a:t>τις</a:t>
            </a:r>
            <a:r>
              <a:rPr lang="el-GR" baseline="0" dirty="0" smtClean="0"/>
              <a:t> διαφορές</a:t>
            </a:r>
          </a:p>
          <a:p>
            <a:r>
              <a:rPr lang="el-GR" dirty="0" smtClean="0"/>
              <a:t> μεταξύ τους και θα σας δώσουμε αρκετές λεπτομέρειες σχετικά με τη χρήση καθενός από αυτά.</a:t>
            </a:r>
            <a:endParaRPr lang="el-GR" u="none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457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40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486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0146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6532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13833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695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15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Σε βαθιά ή πλήρη ανάλυση, είναι τυπικά, οι γραμματικής έννοιες , όπως η CFG, και η πιθανοτική</a:t>
            </a:r>
          </a:p>
          <a:p>
            <a:r>
              <a:rPr lang="el-GR" dirty="0" smtClean="0"/>
              <a:t>CFG (PCFG) και μια στρατηγική αναζήτησης που χρησιμοποιείται για να δώσει</a:t>
            </a:r>
            <a:r>
              <a:rPr lang="el-GR" baseline="0" dirty="0" smtClean="0"/>
              <a:t> </a:t>
            </a:r>
            <a:r>
              <a:rPr lang="el-GR" dirty="0" smtClean="0"/>
              <a:t>μια πλήρη συντακτική </a:t>
            </a:r>
          </a:p>
          <a:p>
            <a:r>
              <a:rPr lang="el-GR" dirty="0" smtClean="0"/>
              <a:t>δομή σε μια πρόταση.</a:t>
            </a:r>
          </a:p>
          <a:p>
            <a:endParaRPr lang="el-GR" dirty="0" smtClean="0"/>
          </a:p>
          <a:p>
            <a:r>
              <a:rPr lang="el-GR" dirty="0" smtClean="0"/>
              <a:t>Η ρητή ανάλυση είναι μια</a:t>
            </a:r>
            <a:r>
              <a:rPr lang="el-GR" baseline="0" dirty="0" smtClean="0"/>
              <a:t> εργασία </a:t>
            </a:r>
            <a:r>
              <a:rPr lang="el-GR" dirty="0" smtClean="0"/>
              <a:t>της ανάλυσης ενός περιορισμένου μέρους της συντακτικής</a:t>
            </a:r>
          </a:p>
          <a:p>
            <a:r>
              <a:rPr lang="el-GR" dirty="0" smtClean="0"/>
              <a:t>πληροφορίας από το δοσμένο κείμενο. Παρόλο που απαιτείται </a:t>
            </a:r>
            <a:r>
              <a:rPr lang="el-GR" b="1" dirty="0" smtClean="0"/>
              <a:t>βαθιά ανάλυση </a:t>
            </a:r>
            <a:r>
              <a:rPr lang="el-GR" dirty="0" smtClean="0"/>
              <a:t>για πιο </a:t>
            </a:r>
          </a:p>
          <a:p>
            <a:r>
              <a:rPr lang="el-GR" dirty="0" smtClean="0"/>
              <a:t>σύνθετες εφαρμογές NLP, όπως συστήματα διαλόγου και σύνοψη, </a:t>
            </a:r>
            <a:r>
              <a:rPr lang="el-GR" baseline="0" dirty="0" smtClean="0"/>
              <a:t> </a:t>
            </a:r>
            <a:r>
              <a:rPr lang="el-GR" dirty="0" smtClean="0"/>
              <a:t>η </a:t>
            </a:r>
            <a:r>
              <a:rPr lang="el-GR" b="1" dirty="0" smtClean="0"/>
              <a:t>ρητή ανάλυση </a:t>
            </a:r>
            <a:r>
              <a:rPr lang="el-GR" dirty="0" smtClean="0"/>
              <a:t>είναι πιο </a:t>
            </a:r>
          </a:p>
          <a:p>
            <a:r>
              <a:rPr lang="el-GR" dirty="0" smtClean="0"/>
              <a:t>κατάλληλη για εξόρυξη πληροφοριών και ποικιλίες εφαρμογών εξόρυξης κειμένου.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492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50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approach</a:t>
            </a:r>
            <a:r>
              <a:rPr lang="el-GR" dirty="0" smtClean="0"/>
              <a:t> =</a:t>
            </a:r>
            <a:r>
              <a:rPr lang="el-GR" baseline="0" dirty="0" smtClean="0"/>
              <a:t> </a:t>
            </a:r>
            <a:r>
              <a:rPr lang="el-GR" dirty="0" smtClean="0"/>
              <a:t>σε αυτή την προσέγγιση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115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5971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 smtClean="0"/>
              <a:t>Στυλ κύριου υπότιτλου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FC8B3-0C6B-4133-A373-F3C43F55CCD3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22F7A-0DB9-4501-98EC-2CBCF555D736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1E8C6A-4A6D-485F-96EB-FC65364BEB94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41782F-5A7F-49CD-B68F-C6DA1453E4EE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88566-0978-4C4B-906C-C00F29C9E565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A54F1-8371-4517-9AE2-339F6F9642B4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0F0B0-2F8F-4F66-A8AF-B164837EAE99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515D76-C5F8-4308-AFA2-4800D5FB5236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13C684-8691-4479-BADE-5A6DE08A7F61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 dirty="0" smtClean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C50843-64CE-44BE-A859-97B618FF540B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673F-ECC7-42DC-96C0-8951E5A86711}" type="datetime1">
              <a:rPr lang="el-GR" smtClean="0"/>
              <a:pPr/>
              <a:t>07/03/2018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NLTK Essentials</a:t>
            </a:r>
            <a:endParaRPr lang="el-GR" dirty="0"/>
          </a:p>
        </p:txBody>
      </p:sp>
      <p:sp>
        <p:nvSpPr>
          <p:cNvPr id="4" name="Υπότιτλος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508720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Parsing </a:t>
            </a:r>
            <a:r>
              <a:rPr lang="en-US" b="1" dirty="0"/>
              <a:t>Structure in Text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Presentation presenter:</a:t>
            </a:r>
            <a:r>
              <a:rPr lang="en-US" dirty="0" smtClean="0"/>
              <a:t> Plessias alexandros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Why we need parsing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4002" cy="4114801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When </a:t>
            </a:r>
            <a:r>
              <a:rPr lang="en-US" dirty="0"/>
              <a:t>we grow, we </a:t>
            </a:r>
            <a:r>
              <a:rPr lang="en-US" dirty="0" smtClean="0"/>
              <a:t>learn our </a:t>
            </a:r>
            <a:r>
              <a:rPr lang="en-US" dirty="0"/>
              <a:t>native languages. Now, when we typically learn languages, we learn a small set of vocabulary. </a:t>
            </a:r>
            <a:r>
              <a:rPr lang="en-US" dirty="0" smtClean="0"/>
              <a:t>We learn </a:t>
            </a:r>
            <a:r>
              <a:rPr lang="en-US" dirty="0"/>
              <a:t>to combine small chunks of phrases and then small sentences. By learning each example </a:t>
            </a:r>
            <a:r>
              <a:rPr lang="en-US" dirty="0" smtClean="0"/>
              <a:t>sentence, we </a:t>
            </a:r>
            <a:r>
              <a:rPr lang="en-US" dirty="0"/>
              <a:t>learn the structure of the </a:t>
            </a:r>
            <a:r>
              <a:rPr lang="en-US" dirty="0" smtClean="0"/>
              <a:t>language. </a:t>
            </a:r>
            <a:r>
              <a:rPr lang="en-US" dirty="0"/>
              <a:t>We </a:t>
            </a:r>
            <a:r>
              <a:rPr lang="en-US" b="1" dirty="0"/>
              <a:t>apply a similar process when we try to understand the sentence</a:t>
            </a:r>
            <a:r>
              <a:rPr lang="en-US" dirty="0"/>
              <a:t>, but </a:t>
            </a:r>
            <a:r>
              <a:rPr lang="en-US" dirty="0" smtClean="0"/>
              <a:t>the process </a:t>
            </a:r>
            <a:r>
              <a:rPr lang="en-US" dirty="0"/>
              <a:t>is so common that we never actually pay attention to it or think about it in detail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we come up with a set </a:t>
            </a:r>
            <a:r>
              <a:rPr lang="en-US" dirty="0" smtClean="0"/>
              <a:t>of rules </a:t>
            </a:r>
            <a:r>
              <a:rPr lang="en-US" dirty="0"/>
              <a:t>that can be used as a template to write the sentences in a proper order. We also need the words </a:t>
            </a:r>
            <a:r>
              <a:rPr lang="en-US" dirty="0" smtClean="0"/>
              <a:t>that can </a:t>
            </a:r>
            <a:r>
              <a:rPr lang="en-US" dirty="0"/>
              <a:t>fit into these categories. We already talked about this </a:t>
            </a:r>
            <a:r>
              <a:rPr lang="en-US" dirty="0" smtClean="0"/>
              <a:t>process (POS tagging).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Now, if you've understood this, you have learned the rules of the game and what moves are valid </a:t>
            </a:r>
            <a:r>
              <a:rPr lang="en-US" dirty="0" smtClean="0"/>
              <a:t>and can </a:t>
            </a:r>
            <a:r>
              <a:rPr lang="en-US" dirty="0"/>
              <a:t>be taken for a specific step. We essentially follow a very natural phenomenon of the human </a:t>
            </a:r>
            <a:r>
              <a:rPr lang="en-US" dirty="0" smtClean="0"/>
              <a:t>brain and </a:t>
            </a:r>
            <a:r>
              <a:rPr lang="en-US" dirty="0"/>
              <a:t>try to emulate it. One of the simplest grammar concepts to start with is CFG, where we just need </a:t>
            </a:r>
            <a:r>
              <a:rPr lang="en-US" dirty="0" smtClean="0"/>
              <a:t>a set </a:t>
            </a:r>
            <a:r>
              <a:rPr lang="en-US" dirty="0"/>
              <a:t>of rules and a set of terminal tokens.</a:t>
            </a:r>
          </a:p>
        </p:txBody>
      </p:sp>
    </p:spTree>
    <p:extLst>
      <p:ext uri="{BB962C8B-B14F-4D97-AF65-F5344CB8AC3E}">
        <p14:creationId xmlns:p14="http://schemas.microsoft.com/office/powerpoint/2010/main" val="16203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Toy Grammar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2"/>
          </p:nvPr>
        </p:nvSpPr>
        <p:spPr>
          <a:xfrm>
            <a:off x="6417942" y="1844823"/>
            <a:ext cx="5292082" cy="417497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# Print the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Grammar.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print(toy_grammar)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Generate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all the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sentences.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sentence in generate(toy_grammar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print(sentence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Print the number of all available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sentences.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print(len(list(generate(toy_grammar</a:t>
            </a:r>
            <a:r>
              <a:rPr lang="en-US" sz="2000" dirty="0">
                <a:latin typeface="Consolas" panose="020B0609020204030204" pitchFamily="49" charset="0"/>
              </a:rPr>
              <a:t>))))</a:t>
            </a:r>
            <a:endParaRPr lang="el-GR" sz="2000" dirty="0">
              <a:latin typeface="Consolas" panose="020B0609020204030204" pitchFamily="49" charset="0"/>
            </a:endParaRPr>
          </a:p>
        </p:txBody>
      </p:sp>
      <p:sp>
        <p:nvSpPr>
          <p:cNvPr id="6" name="Θέση περιεχομένου 4"/>
          <p:cNvSpPr>
            <a:spLocks noGrp="1"/>
          </p:cNvSpPr>
          <p:nvPr>
            <p:ph sz="half" idx="2"/>
          </p:nvPr>
        </p:nvSpPr>
        <p:spPr>
          <a:xfrm>
            <a:off x="1125860" y="1844824"/>
            <a:ext cx="5292082" cy="420204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from nltk.parse.generate import generate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from nltk import CFG # toy </a:t>
            </a:r>
            <a:r>
              <a:rPr lang="en-US" sz="1800" dirty="0" smtClean="0">
                <a:latin typeface="Consolas" panose="020B0609020204030204" pitchFamily="49" charset="0"/>
              </a:rPr>
              <a:t>CFG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toy_grammar = </a:t>
            </a:r>
            <a:r>
              <a:rPr lang="en-US" sz="1800" dirty="0" smtClean="0">
                <a:latin typeface="Consolas" panose="020B0609020204030204" pitchFamily="49" charset="0"/>
              </a:rPr>
              <a:t>CFG.fromstring("""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S -&gt; NP VP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VP </a:t>
            </a:r>
            <a:r>
              <a:rPr lang="en-US" sz="1800" dirty="0">
                <a:latin typeface="Consolas" panose="020B0609020204030204" pitchFamily="49" charset="0"/>
              </a:rPr>
              <a:t>-&gt; V NP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 -&gt; 'eats' | 'drinks‘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NP -&gt; Det N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Det -&gt; 'a' | 'an' | 'the‘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N -&gt; 'president' | 'Obama' | 'apple'| 'coke'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""")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"""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 indicate the entire sentence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VP is verb phrase the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V is verb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NP is noun phrase (chunk that has noun in it)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Det is determiner used in the sentences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N some example nouns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"""</a:t>
            </a:r>
            <a:endParaRPr lang="el-GR" sz="1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Γωνιακή σύνδεση 7"/>
          <p:cNvCxnSpPr>
            <a:endCxn id="5" idx="0"/>
          </p:cNvCxnSpPr>
          <p:nvPr/>
        </p:nvCxnSpPr>
        <p:spPr>
          <a:xfrm flipV="1">
            <a:off x="3771901" y="1844823"/>
            <a:ext cx="5292082" cy="4109721"/>
          </a:xfrm>
          <a:prstGeom prst="bentConnector4">
            <a:avLst>
              <a:gd name="adj1" fmla="val 48614"/>
              <a:gd name="adj2" fmla="val 103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Toy Grammar</a:t>
            </a:r>
            <a:r>
              <a:rPr lang="el-GR" dirty="0"/>
              <a:t> </a:t>
            </a:r>
            <a:r>
              <a:rPr lang="en-US" dirty="0" smtClean="0"/>
              <a:t>– Results (1/2)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63" y="3975736"/>
            <a:ext cx="576064" cy="288032"/>
          </a:xfr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024224"/>
            <a:ext cx="3191320" cy="2191056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25" y="1752600"/>
            <a:ext cx="3296110" cy="4734304"/>
          </a:xfrm>
          <a:prstGeom prst="rect">
            <a:avLst/>
          </a:prstGeom>
        </p:spPr>
      </p:pic>
      <p:sp>
        <p:nvSpPr>
          <p:cNvPr id="7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312272" y="5373216"/>
            <a:ext cx="3010791" cy="443879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Grammar productions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5277804" y="6486904"/>
            <a:ext cx="3168352" cy="443879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Some productions with size 4</a:t>
            </a:r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9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8686700" y="4509120"/>
            <a:ext cx="3010791" cy="443879"/>
          </a:xfrm>
        </p:spPr>
        <p:txBody>
          <a:bodyPr rtlCol="0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Number of all productions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Toy Grammar</a:t>
            </a:r>
            <a:r>
              <a:rPr lang="el-GR" dirty="0"/>
              <a:t> </a:t>
            </a:r>
            <a:r>
              <a:rPr lang="en-US" dirty="0"/>
              <a:t>–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4002" cy="4114801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Now, understand what's happening here. Our mind has created a grammar concept to parse based on </a:t>
            </a:r>
            <a:r>
              <a:rPr lang="en-US" dirty="0" smtClean="0"/>
              <a:t>the preceding </a:t>
            </a:r>
            <a:r>
              <a:rPr lang="en-US" dirty="0"/>
              <a:t>rules and substitutes whatever vocabulary we have. If we are able to parse correctly, </a:t>
            </a:r>
            <a:r>
              <a:rPr lang="en-US" dirty="0" smtClean="0"/>
              <a:t>we understand </a:t>
            </a:r>
            <a:r>
              <a:rPr lang="en-US" dirty="0"/>
              <a:t>the </a:t>
            </a:r>
            <a:r>
              <a:rPr lang="en-US" dirty="0" smtClean="0"/>
              <a:t>meaning. </a:t>
            </a:r>
          </a:p>
          <a:p>
            <a:pPr marL="0" indent="0" algn="just">
              <a:buNone/>
            </a:pPr>
            <a:r>
              <a:rPr lang="en-US" dirty="0" smtClean="0"/>
              <a:t>On </a:t>
            </a:r>
            <a:r>
              <a:rPr lang="en-US" dirty="0"/>
              <a:t>the other hand, the </a:t>
            </a:r>
            <a:r>
              <a:rPr lang="en-US" b="1" dirty="0"/>
              <a:t>same grammar can construct meaningless sentences </a:t>
            </a:r>
            <a:r>
              <a:rPr lang="en-US" dirty="0"/>
              <a:t>such </a:t>
            </a:r>
            <a:r>
              <a:rPr lang="en-US" dirty="0" smtClean="0"/>
              <a:t>as:</a:t>
            </a:r>
          </a:p>
          <a:p>
            <a:pPr algn="just"/>
            <a:r>
              <a:rPr lang="en-US" dirty="0" smtClean="0"/>
              <a:t>The Apple </a:t>
            </a:r>
            <a:r>
              <a:rPr lang="en-US" dirty="0"/>
              <a:t>eats </a:t>
            </a:r>
            <a:r>
              <a:rPr lang="en-US" dirty="0" smtClean="0"/>
              <a:t>coke</a:t>
            </a:r>
            <a:endParaRPr lang="en-US" dirty="0"/>
          </a:p>
          <a:p>
            <a:pPr algn="just"/>
            <a:r>
              <a:rPr lang="en-US" dirty="0" smtClean="0"/>
              <a:t>The President </a:t>
            </a:r>
            <a:r>
              <a:rPr lang="en-US" dirty="0"/>
              <a:t>drinks Obama</a:t>
            </a:r>
          </a:p>
          <a:p>
            <a:pPr marL="0" indent="0" algn="just">
              <a:buNone/>
            </a:pPr>
            <a:r>
              <a:rPr lang="en-US" dirty="0"/>
              <a:t>When it comes to a syntactic parser, there is a chance </a:t>
            </a:r>
            <a:r>
              <a:rPr lang="en-US" b="1" dirty="0"/>
              <a:t>that a syntactically formed sentence could </a:t>
            </a:r>
            <a:r>
              <a:rPr lang="en-US" b="1" dirty="0" smtClean="0"/>
              <a:t>be meaningless</a:t>
            </a:r>
            <a:r>
              <a:rPr lang="en-US" dirty="0"/>
              <a:t>. To get to the semantics, we need a </a:t>
            </a:r>
            <a:r>
              <a:rPr lang="en-US" dirty="0" smtClean="0"/>
              <a:t>deeper understanding </a:t>
            </a:r>
            <a:r>
              <a:rPr lang="en-US" dirty="0"/>
              <a:t>of semantics structure of </a:t>
            </a:r>
            <a:r>
              <a:rPr lang="en-US" dirty="0" smtClean="0"/>
              <a:t>the sentence</a:t>
            </a:r>
            <a:r>
              <a:rPr lang="en-US" dirty="0"/>
              <a:t>. I encourage </a:t>
            </a:r>
            <a:r>
              <a:rPr lang="en-US" dirty="0" smtClean="0"/>
              <a:t>you to </a:t>
            </a:r>
            <a:r>
              <a:rPr lang="en-US" dirty="0"/>
              <a:t>look for a </a:t>
            </a:r>
            <a:r>
              <a:rPr lang="en-US" b="1" dirty="0"/>
              <a:t>semantic parser</a:t>
            </a:r>
            <a:r>
              <a:rPr lang="en-US" dirty="0"/>
              <a:t> in case you are interested in these aspects </a:t>
            </a:r>
            <a:r>
              <a:rPr lang="en-US" dirty="0" smtClean="0"/>
              <a:t>of 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3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types of parsers 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 smtClean="0"/>
              <a:t>A recursive descent PARSER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21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Different types of parsers </a:t>
            </a:r>
            <a:r>
              <a:rPr lang="el-GR" dirty="0" smtClean="0"/>
              <a:t>-  </a:t>
            </a:r>
            <a:r>
              <a:rPr lang="en-US" dirty="0"/>
              <a:t>A recursive descent </a:t>
            </a:r>
            <a:r>
              <a:rPr lang="en-US" dirty="0" smtClean="0"/>
              <a:t>parser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One of the most straightforward forms of parsing is recursive descent parsing. 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dirty="0" smtClean="0"/>
              <a:t>top-down</a:t>
            </a:r>
            <a:r>
              <a:rPr lang="el-G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in which the parser attempts to verify that the syntax of the input stream is correct, as it is </a:t>
            </a:r>
            <a:r>
              <a:rPr lang="en-US" dirty="0" smtClean="0"/>
              <a:t>read</a:t>
            </a:r>
            <a:r>
              <a:rPr lang="el-G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left to right</a:t>
            </a:r>
            <a:r>
              <a:rPr lang="en-US" dirty="0" smtClean="0"/>
              <a:t>.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A basic operation necessary for this involves reading characters from the input </a:t>
            </a:r>
            <a:r>
              <a:rPr lang="en-US" dirty="0" smtClean="0"/>
              <a:t>stream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matching them with the terminals from the grammar that describes the syntax of the input. 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Our</a:t>
            </a:r>
            <a:r>
              <a:rPr lang="el-GR" dirty="0" smtClean="0"/>
              <a:t> </a:t>
            </a:r>
            <a:r>
              <a:rPr lang="en-US" dirty="0" smtClean="0"/>
              <a:t>recursive </a:t>
            </a:r>
            <a:r>
              <a:rPr lang="en-US" dirty="0"/>
              <a:t>descent parser will look ahead one character and advance the input stream reading </a:t>
            </a:r>
            <a:r>
              <a:rPr lang="en-US" dirty="0" smtClean="0"/>
              <a:t>pointer</a:t>
            </a:r>
            <a:r>
              <a:rPr lang="el-G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it gets a proper match.</a:t>
            </a:r>
          </a:p>
        </p:txBody>
      </p:sp>
    </p:spTree>
    <p:extLst>
      <p:ext uri="{BB962C8B-B14F-4D97-AF65-F5344CB8AC3E}">
        <p14:creationId xmlns:p14="http://schemas.microsoft.com/office/powerpoint/2010/main" val="22623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types of parsers 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 smtClean="0"/>
              <a:t>A shift-reduce PARSER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21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Different types of parsers </a:t>
            </a:r>
            <a:r>
              <a:rPr lang="en-US" dirty="0" smtClean="0"/>
              <a:t>- A shift reduce parser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The shift-reduce parser is a simple kind of </a:t>
            </a:r>
            <a:r>
              <a:rPr lang="en-US" b="1" dirty="0"/>
              <a:t>bottom-up</a:t>
            </a:r>
            <a:r>
              <a:rPr lang="en-US" dirty="0"/>
              <a:t> parser. As is common with all bottom-up parsers, </a:t>
            </a:r>
            <a:r>
              <a:rPr lang="en-US" dirty="0" smtClean="0"/>
              <a:t>a</a:t>
            </a:r>
            <a:r>
              <a:rPr lang="el-GR" dirty="0" smtClean="0"/>
              <a:t> </a:t>
            </a:r>
            <a:r>
              <a:rPr lang="en-US" dirty="0" smtClean="0"/>
              <a:t>shift-reduce </a:t>
            </a:r>
            <a:r>
              <a:rPr lang="en-US" dirty="0"/>
              <a:t>parser tries to </a:t>
            </a:r>
            <a:r>
              <a:rPr lang="en-US" b="1" dirty="0"/>
              <a:t>find a sequence of words and phrases that correspond </a:t>
            </a:r>
            <a:r>
              <a:rPr lang="en-US" dirty="0"/>
              <a:t>to the </a:t>
            </a:r>
            <a:r>
              <a:rPr lang="en-US" b="1" dirty="0"/>
              <a:t>right-hand side </a:t>
            </a:r>
            <a:r>
              <a:rPr lang="en-US" b="1" dirty="0" smtClean="0"/>
              <a:t>of</a:t>
            </a:r>
            <a:r>
              <a:rPr lang="el-GR" b="1" dirty="0" smtClean="0"/>
              <a:t> </a:t>
            </a:r>
            <a:r>
              <a:rPr lang="en-US" b="1" dirty="0" smtClean="0"/>
              <a:t>a </a:t>
            </a:r>
            <a:r>
              <a:rPr lang="en-US" b="1" dirty="0"/>
              <a:t>grammar production </a:t>
            </a:r>
            <a:r>
              <a:rPr lang="en-US" dirty="0"/>
              <a:t>and </a:t>
            </a:r>
            <a:r>
              <a:rPr lang="en-US" b="1" dirty="0"/>
              <a:t>replaces them </a:t>
            </a:r>
            <a:r>
              <a:rPr lang="en-US" dirty="0"/>
              <a:t>with the </a:t>
            </a:r>
            <a:r>
              <a:rPr lang="en-US" b="1" dirty="0"/>
              <a:t>left-hand side of the production</a:t>
            </a:r>
            <a:r>
              <a:rPr lang="en-US" dirty="0"/>
              <a:t>, until the </a:t>
            </a:r>
            <a:r>
              <a:rPr lang="en-US" dirty="0" smtClean="0"/>
              <a:t>whole</a:t>
            </a:r>
            <a:r>
              <a:rPr lang="el-GR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is reduced.</a:t>
            </a:r>
          </a:p>
        </p:txBody>
      </p:sp>
    </p:spTree>
    <p:extLst>
      <p:ext uri="{BB962C8B-B14F-4D97-AF65-F5344CB8AC3E}">
        <p14:creationId xmlns:p14="http://schemas.microsoft.com/office/powerpoint/2010/main" val="33649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types of parsers 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 smtClean="0"/>
              <a:t>A chart PARSER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618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Different types of parsers </a:t>
            </a:r>
            <a:r>
              <a:rPr lang="en-US" dirty="0" smtClean="0"/>
              <a:t>- A </a:t>
            </a:r>
            <a:r>
              <a:rPr lang="en-US" dirty="0"/>
              <a:t>chart </a:t>
            </a:r>
            <a:r>
              <a:rPr lang="en-US" dirty="0" smtClean="0"/>
              <a:t>parser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We will apply the algorithm design technique of </a:t>
            </a:r>
            <a:r>
              <a:rPr lang="en-US" b="1" dirty="0"/>
              <a:t>dynamic programming </a:t>
            </a:r>
            <a:r>
              <a:rPr lang="en-US" dirty="0"/>
              <a:t>to the parsing </a:t>
            </a:r>
            <a:r>
              <a:rPr lang="en-US" dirty="0" smtClean="0"/>
              <a:t>problem.</a:t>
            </a:r>
            <a:r>
              <a:rPr lang="el-GR" dirty="0" smtClean="0"/>
              <a:t> </a:t>
            </a:r>
            <a:r>
              <a:rPr lang="en-US" dirty="0" smtClean="0"/>
              <a:t>Dynamic </a:t>
            </a:r>
            <a:r>
              <a:rPr lang="en-US" dirty="0"/>
              <a:t>programming stores intermediate results and reuses them when appropriate, </a:t>
            </a:r>
            <a:r>
              <a:rPr lang="en-US" b="1" dirty="0" smtClean="0"/>
              <a:t>achieving</a:t>
            </a:r>
            <a:r>
              <a:rPr lang="el-GR" b="1" dirty="0" smtClean="0"/>
              <a:t> </a:t>
            </a:r>
            <a:r>
              <a:rPr lang="en-US" b="1" dirty="0" smtClean="0"/>
              <a:t>significant </a:t>
            </a:r>
            <a:r>
              <a:rPr lang="en-US" b="1" dirty="0"/>
              <a:t>efficiency gains</a:t>
            </a:r>
            <a:r>
              <a:rPr lang="en-US" dirty="0"/>
              <a:t>. This technique can be applied to syntactic parsing. </a:t>
            </a:r>
            <a:endParaRPr lang="el-GR" dirty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allows us to </a:t>
            </a:r>
            <a:r>
              <a:rPr lang="en-US" dirty="0" smtClean="0"/>
              <a:t>store</a:t>
            </a:r>
            <a:r>
              <a:rPr lang="el-GR" dirty="0" smtClean="0"/>
              <a:t> </a:t>
            </a:r>
            <a:r>
              <a:rPr lang="en-US" dirty="0" smtClean="0"/>
              <a:t>partial </a:t>
            </a:r>
            <a:r>
              <a:rPr lang="en-US" dirty="0"/>
              <a:t>solutions to the parsing task and then allows us to look them up when </a:t>
            </a:r>
            <a:r>
              <a:rPr lang="en-US" b="1" dirty="0"/>
              <a:t>necessary in order </a:t>
            </a:r>
            <a:r>
              <a:rPr lang="en-US" b="1" dirty="0" smtClean="0"/>
              <a:t>to</a:t>
            </a:r>
            <a:r>
              <a:rPr lang="el-GR" b="1" dirty="0" smtClean="0"/>
              <a:t> </a:t>
            </a:r>
            <a:r>
              <a:rPr lang="en-US" b="1" dirty="0" smtClean="0"/>
              <a:t>efficiently </a:t>
            </a:r>
            <a:r>
              <a:rPr lang="en-US" b="1" dirty="0"/>
              <a:t>arrive at a complete solution</a:t>
            </a:r>
            <a:r>
              <a:rPr lang="en-US" dirty="0"/>
              <a:t>. 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approach to parsing is known as chart parsing.</a:t>
            </a:r>
          </a:p>
        </p:txBody>
      </p:sp>
    </p:spTree>
    <p:extLst>
      <p:ext uri="{BB962C8B-B14F-4D97-AF65-F5344CB8AC3E}">
        <p14:creationId xmlns:p14="http://schemas.microsoft.com/office/powerpoint/2010/main" val="15294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Presentation</a:t>
            </a:r>
            <a:r>
              <a:rPr lang="el-GR" dirty="0" smtClean="0"/>
              <a:t>’</a:t>
            </a:r>
            <a:r>
              <a:rPr lang="en-US" dirty="0" smtClean="0"/>
              <a:t>s content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/>
            <a:r>
              <a:rPr lang="en-US" dirty="0"/>
              <a:t>What is Parsing Structure in Text</a:t>
            </a:r>
            <a:r>
              <a:rPr lang="el-GR" dirty="0" smtClean="0"/>
              <a:t>?</a:t>
            </a:r>
          </a:p>
          <a:p>
            <a:pPr algn="just"/>
            <a:r>
              <a:rPr lang="en-US" dirty="0" smtClean="0"/>
              <a:t>Shallow vs. Deep parsing</a:t>
            </a:r>
            <a:endParaRPr lang="el-GR" dirty="0" smtClean="0"/>
          </a:p>
          <a:p>
            <a:pPr algn="just"/>
            <a:r>
              <a:rPr lang="en-US" dirty="0"/>
              <a:t>The two approaches in parsing</a:t>
            </a:r>
          </a:p>
          <a:p>
            <a:pPr algn="just"/>
            <a:r>
              <a:rPr lang="en-US" dirty="0"/>
              <a:t>Why we need </a:t>
            </a:r>
            <a:r>
              <a:rPr lang="en-US" dirty="0" smtClean="0"/>
              <a:t>parsing?</a:t>
            </a:r>
          </a:p>
          <a:p>
            <a:pPr algn="just"/>
            <a:r>
              <a:rPr lang="en-US" dirty="0"/>
              <a:t>Different types of parsers </a:t>
            </a:r>
            <a:r>
              <a:rPr lang="en-US" dirty="0" smtClean="0"/>
              <a:t>(recursive descent, shift-reduce, chart &amp; regex </a:t>
            </a:r>
            <a:r>
              <a:rPr lang="en-US" dirty="0"/>
              <a:t>parser 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Dependency </a:t>
            </a:r>
            <a:r>
              <a:rPr lang="en-US" dirty="0"/>
              <a:t>parsing</a:t>
            </a:r>
            <a:endParaRPr lang="en-US" dirty="0" smtClean="0"/>
          </a:p>
          <a:p>
            <a:pPr algn="just"/>
            <a:r>
              <a:rPr lang="en-US" dirty="0" smtClean="0"/>
              <a:t>Chunking</a:t>
            </a:r>
            <a:endParaRPr lang="el-GR" dirty="0" smtClean="0"/>
          </a:p>
          <a:p>
            <a:pPr algn="just"/>
            <a:r>
              <a:rPr lang="en-US" dirty="0"/>
              <a:t>Information extraction (</a:t>
            </a:r>
            <a:r>
              <a:rPr lang="en-US" dirty="0" smtClean="0"/>
              <a:t>Named - Entity </a:t>
            </a:r>
            <a:r>
              <a:rPr lang="en-US" dirty="0"/>
              <a:t>R</a:t>
            </a:r>
            <a:r>
              <a:rPr lang="en-US" dirty="0" smtClean="0"/>
              <a:t>ecognition &amp; Relation </a:t>
            </a:r>
            <a:r>
              <a:rPr lang="en-US" dirty="0"/>
              <a:t>E</a:t>
            </a:r>
            <a:r>
              <a:rPr lang="en-US" dirty="0" smtClean="0"/>
              <a:t>xtraction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types of parsers 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 smtClean="0"/>
              <a:t>A regex </a:t>
            </a:r>
            <a:r>
              <a:rPr lang="en-US" dirty="0"/>
              <a:t>parser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18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Different types of parsers </a:t>
            </a:r>
            <a:r>
              <a:rPr lang="en-US" dirty="0" smtClean="0"/>
              <a:t>- A </a:t>
            </a:r>
            <a:r>
              <a:rPr lang="en-US" dirty="0"/>
              <a:t>regex </a:t>
            </a:r>
            <a:r>
              <a:rPr lang="en-US" dirty="0" smtClean="0"/>
              <a:t>parser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A regex parser uses a regular expression defined in the form of grammar </a:t>
            </a:r>
            <a:r>
              <a:rPr lang="en-US" b="1" dirty="0"/>
              <a:t>on top of a POS-tagged </a:t>
            </a:r>
            <a:r>
              <a:rPr lang="en-US" b="1" dirty="0" smtClean="0"/>
              <a:t>string</a:t>
            </a:r>
            <a:r>
              <a:rPr lang="en-US" dirty="0" smtClean="0"/>
              <a:t>. The </a:t>
            </a:r>
            <a:r>
              <a:rPr lang="en-US" dirty="0"/>
              <a:t>parser will use these regular expressions to parse the given sentences and generate a parse tree </a:t>
            </a:r>
            <a:r>
              <a:rPr lang="en-US" dirty="0" smtClean="0"/>
              <a:t>out of </a:t>
            </a:r>
            <a:r>
              <a:rPr lang="en-US" dirty="0"/>
              <a:t>this.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1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Different types of parsers </a:t>
            </a:r>
            <a:r>
              <a:rPr lang="en-US" dirty="0" smtClean="0"/>
              <a:t>- A </a:t>
            </a:r>
            <a:r>
              <a:rPr lang="en-US" dirty="0"/>
              <a:t>regex </a:t>
            </a:r>
            <a:r>
              <a:rPr lang="en-US" dirty="0" smtClean="0"/>
              <a:t>parser – Example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0" y="1905000"/>
            <a:ext cx="9252521" cy="411480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smtClean="0">
                <a:latin typeface="Consolas" panose="020B0609020204030204" pitchFamily="49" charset="0"/>
              </a:rPr>
              <a:t>nltk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from </a:t>
            </a:r>
            <a:r>
              <a:rPr lang="en-US" sz="1200" dirty="0">
                <a:latin typeface="Consolas" panose="020B0609020204030204" pitchFamily="49" charset="0"/>
              </a:rPr>
              <a:t>nltk.chunk.regexp import </a:t>
            </a:r>
            <a:r>
              <a:rPr lang="en-US" sz="1200" dirty="0" smtClean="0">
                <a:latin typeface="Consolas" panose="020B0609020204030204" pitchFamily="49" charset="0"/>
              </a:rPr>
              <a:t>*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Anything that has a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starting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determiner followed by an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adjective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and then a noun is mostly a noun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phrase.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reg_parser </a:t>
            </a:r>
            <a:r>
              <a:rPr lang="en-US" sz="1200" dirty="0">
                <a:latin typeface="Consolas" panose="020B0609020204030204" pitchFamily="49" charset="0"/>
              </a:rPr>
              <a:t>= RegexpParser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("""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NP</a:t>
            </a:r>
            <a:r>
              <a:rPr lang="en-US" sz="1200" dirty="0">
                <a:latin typeface="Consolas" panose="020B0609020204030204" pitchFamily="49" charset="0"/>
              </a:rPr>
              <a:t>: {&lt;DT&gt;? &lt;JJ&gt;* &lt;NN&gt;*}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# </a:t>
            </a:r>
            <a:r>
              <a:rPr lang="en-US" sz="1200" dirty="0" smtClean="0">
                <a:latin typeface="Consolas" panose="020B0609020204030204" pitchFamily="49" charset="0"/>
              </a:rPr>
              <a:t>Noun Phrase -&gt; &lt;</a:t>
            </a:r>
            <a:r>
              <a:rPr lang="en-US" sz="1200" dirty="0" smtClean="0"/>
              <a:t>Determiner&gt;?  &lt;Adjective&gt;*  &lt;Noun&gt;*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P</a:t>
            </a:r>
            <a:r>
              <a:rPr lang="en-US" sz="1200" dirty="0">
                <a:latin typeface="Consolas" panose="020B0609020204030204" pitchFamily="49" charset="0"/>
              </a:rPr>
              <a:t>: {&lt;IN&gt;} </a:t>
            </a:r>
            <a:r>
              <a:rPr lang="en-US" sz="1200" dirty="0" smtClean="0">
                <a:latin typeface="Consolas" panose="020B0609020204030204" pitchFamily="49" charset="0"/>
              </a:rPr>
              <a:t>                 # Preposition -&gt; &lt;</a:t>
            </a:r>
            <a:r>
              <a:rPr lang="en-US" sz="1200" dirty="0" smtClean="0"/>
              <a:t>Preposition </a:t>
            </a:r>
            <a:r>
              <a:rPr lang="en-US" sz="1200" dirty="0"/>
              <a:t>or subordinating conjunction </a:t>
            </a:r>
            <a:r>
              <a:rPr lang="en-US" sz="1200" dirty="0" smtClean="0"/>
              <a:t>&gt;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</a:t>
            </a:r>
            <a:r>
              <a:rPr lang="en-US" sz="1200" dirty="0">
                <a:latin typeface="Consolas" panose="020B0609020204030204" pitchFamily="49" charset="0"/>
              </a:rPr>
              <a:t>: {&lt;V</a:t>
            </a:r>
            <a:r>
              <a:rPr lang="en-US" sz="1200" dirty="0" smtClean="0">
                <a:latin typeface="Consolas" panose="020B0609020204030204" pitchFamily="49" charset="0"/>
              </a:rPr>
              <a:t>.*&gt;}                 # Verb        -&gt; &lt;Verb&gt;.*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PP</a:t>
            </a:r>
            <a:r>
              <a:rPr lang="en-US" sz="1200" dirty="0">
                <a:latin typeface="Consolas" panose="020B0609020204030204" pitchFamily="49" charset="0"/>
              </a:rPr>
              <a:t>: {&lt;P&gt; &lt;NP&gt;} </a:t>
            </a:r>
            <a:r>
              <a:rPr lang="en-US" sz="1200" dirty="0" smtClean="0">
                <a:latin typeface="Consolas" panose="020B0609020204030204" pitchFamily="49" charset="0"/>
              </a:rPr>
              <a:t>            # </a:t>
            </a:r>
            <a:r>
              <a:rPr lang="en-US" sz="1200" dirty="0">
                <a:latin typeface="Consolas" panose="020B0609020204030204" pitchFamily="49" charset="0"/>
              </a:rPr>
              <a:t>PP </a:t>
            </a:r>
            <a:r>
              <a:rPr lang="en-US" sz="1200" dirty="0" smtClean="0">
                <a:latin typeface="Consolas" panose="020B0609020204030204" pitchFamily="49" charset="0"/>
              </a:rPr>
              <a:t>         -&gt; &lt;Preposition&gt; &lt;Noun Phrase&gt;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VP</a:t>
            </a:r>
            <a:r>
              <a:rPr lang="en-US" sz="1200" dirty="0">
                <a:latin typeface="Consolas" panose="020B0609020204030204" pitchFamily="49" charset="0"/>
              </a:rPr>
              <a:t>: {&lt;V&gt; &lt;NP|PP&gt;*} </a:t>
            </a:r>
            <a:r>
              <a:rPr lang="en-US" sz="1200" dirty="0" smtClean="0">
                <a:latin typeface="Consolas" panose="020B0609020204030204" pitchFamily="49" charset="0"/>
              </a:rPr>
              <a:t>        # Verb Phrase </a:t>
            </a:r>
            <a:r>
              <a:rPr lang="en-US" sz="1200" dirty="0">
                <a:latin typeface="Consolas" panose="020B0609020204030204" pitchFamily="49" charset="0"/>
              </a:rPr>
              <a:t>-&gt; </a:t>
            </a:r>
            <a:r>
              <a:rPr lang="en-US" sz="1200" dirty="0" smtClean="0">
                <a:latin typeface="Consolas" panose="020B0609020204030204" pitchFamily="49" charset="0"/>
              </a:rPr>
              <a:t>&lt;Verb&gt; &lt;Noun Phrase | PP&gt;*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""")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test_sent </a:t>
            </a:r>
            <a:r>
              <a:rPr lang="en-US" sz="1200" dirty="0">
                <a:latin typeface="Consolas" panose="020B0609020204030204" pitchFamily="49" charset="0"/>
              </a:rPr>
              <a:t>= "</a:t>
            </a:r>
            <a:r>
              <a:rPr lang="en-US" sz="1200" b="1" dirty="0">
                <a:latin typeface="Consolas" panose="020B0609020204030204" pitchFamily="49" charset="0"/>
              </a:rPr>
              <a:t>Mr. Obama played a big role in the Health insurance </a:t>
            </a:r>
            <a:r>
              <a:rPr lang="en-US" sz="1200" b="1" dirty="0" smtClean="0">
                <a:latin typeface="Consolas" panose="020B0609020204030204" pitchFamily="49" charset="0"/>
              </a:rPr>
              <a:t>bill</a:t>
            </a:r>
            <a:r>
              <a:rPr lang="en-US" sz="1200" dirty="0" smtClean="0">
                <a:latin typeface="Consolas" panose="020B0609020204030204" pitchFamily="49" charset="0"/>
              </a:rPr>
              <a:t>"</a:t>
            </a:r>
            <a:r>
              <a:rPr lang="el-GR" sz="1200" dirty="0" smtClean="0">
                <a:latin typeface="Consolas" panose="020B0609020204030204" pitchFamily="49" charset="0"/>
              </a:rPr>
              <a:t> </a:t>
            </a:r>
            <a:r>
              <a:rPr lang="el-G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Input.</a:t>
            </a:r>
            <a:b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test_sent_pos </a:t>
            </a:r>
            <a:r>
              <a:rPr lang="en-US" sz="1200" dirty="0">
                <a:latin typeface="Consolas" panose="020B0609020204030204" pitchFamily="49" charset="0"/>
              </a:rPr>
              <a:t>= nltk.pos_tag(nltk.word_tokenize(test_sent</a:t>
            </a:r>
            <a:r>
              <a:rPr lang="en-US" sz="1200" dirty="0" smtClean="0">
                <a:latin typeface="Consolas" panose="020B0609020204030204" pitchFamily="49" charset="0"/>
              </a:rPr>
              <a:t>))           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Pos Tagging.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paresed_out </a:t>
            </a:r>
            <a:r>
              <a:rPr lang="en-US" sz="1200" dirty="0">
                <a:latin typeface="Consolas" panose="020B0609020204030204" pitchFamily="49" charset="0"/>
              </a:rPr>
              <a:t>= reg_parser.parse(test_sent_pos</a:t>
            </a:r>
            <a:r>
              <a:rPr lang="en-US" sz="1200" dirty="0" smtClean="0">
                <a:latin typeface="Consolas" panose="020B0609020204030204" pitchFamily="49" charset="0"/>
              </a:rPr>
              <a:t>)                         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Parser.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Print parsed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sentence.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print(paresed_out)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Create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tree.</a:t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from nltk.tree import Tree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 </a:t>
            </a:r>
            <a:r>
              <a:rPr lang="en-US" sz="1200" dirty="0">
                <a:latin typeface="Consolas" panose="020B0609020204030204" pitchFamily="49" charset="0"/>
              </a:rPr>
              <a:t>= Tree.fromstring(str(paresed_out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</a:rPr>
              <a:t>Create tree 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frame.</a:t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from nltk.draw.tree import TreeView</a:t>
            </a:r>
            <a: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TreeView(t</a:t>
            </a:r>
            <a:r>
              <a:rPr lang="en-US" sz="1200" dirty="0">
                <a:latin typeface="Consolas" panose="020B0609020204030204" pitchFamily="49" charset="0"/>
              </a:rPr>
              <a:t>)._cframe.print_to_file('output.ps')</a:t>
            </a:r>
          </a:p>
        </p:txBody>
      </p:sp>
    </p:spTree>
    <p:extLst>
      <p:ext uri="{BB962C8B-B14F-4D97-AF65-F5344CB8AC3E}">
        <p14:creationId xmlns:p14="http://schemas.microsoft.com/office/powerpoint/2010/main" val="39012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22410" y="381000"/>
            <a:ext cx="9144001" cy="1371600"/>
          </a:xfrm>
        </p:spPr>
        <p:txBody>
          <a:bodyPr rtlCol="0">
            <a:normAutofit/>
          </a:bodyPr>
          <a:lstStyle/>
          <a:p>
            <a:r>
              <a:rPr lang="en-US" dirty="0"/>
              <a:t>Different types of parsers - A regex parser – Example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99" y="2144358"/>
            <a:ext cx="8141225" cy="4700736"/>
          </a:xfrm>
        </p:spPr>
      </p:pic>
      <p:sp>
        <p:nvSpPr>
          <p:cNvPr id="5" name="Ορθογώνιο 4"/>
          <p:cNvSpPr/>
          <p:nvPr/>
        </p:nvSpPr>
        <p:spPr>
          <a:xfrm>
            <a:off x="1812096" y="2060848"/>
            <a:ext cx="8352928" cy="282852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27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52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Dependency </a:t>
            </a:r>
            <a:r>
              <a:rPr lang="en-US" dirty="0"/>
              <a:t>parsing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Dependency parsing (DP) is a modern parsing mechanism. The main concept of DP is that </a:t>
            </a:r>
            <a:r>
              <a:rPr lang="en-US" dirty="0" smtClean="0"/>
              <a:t>each linguistic </a:t>
            </a:r>
            <a:r>
              <a:rPr lang="en-US" dirty="0"/>
              <a:t>unit (words) is connected with each other by a directed link. These links are </a:t>
            </a:r>
            <a:r>
              <a:rPr lang="en-US" dirty="0" smtClean="0"/>
              <a:t>called dependencies </a:t>
            </a:r>
            <a:r>
              <a:rPr lang="en-US" dirty="0"/>
              <a:t>in linguistics. There is a lot of work going on in the current parsing community. </a:t>
            </a:r>
          </a:p>
          <a:p>
            <a:pPr marL="0" indent="0" algn="just">
              <a:buNone/>
            </a:pPr>
            <a:r>
              <a:rPr lang="en-US" dirty="0"/>
              <a:t>If we look at both parse trees, the phrase structures try to capture the relationship between words </a:t>
            </a:r>
            <a:r>
              <a:rPr lang="en-US" dirty="0" smtClean="0"/>
              <a:t>and phrases </a:t>
            </a:r>
            <a:r>
              <a:rPr lang="en-US" dirty="0"/>
              <a:t>and then eventually between phrases. While a dependency tree just looks for a </a:t>
            </a:r>
            <a:r>
              <a:rPr lang="en-US" dirty="0" smtClean="0"/>
              <a:t>dependency between words.</a:t>
            </a:r>
          </a:p>
          <a:p>
            <a:pPr marL="0" indent="0" algn="just">
              <a:buNone/>
            </a:pPr>
            <a:r>
              <a:rPr lang="en-US" dirty="0" smtClean="0"/>
              <a:t>NLTK </a:t>
            </a:r>
            <a:r>
              <a:rPr lang="en-US" dirty="0"/>
              <a:t>provides a couple of ways to do dependency parsing. One of them is to use a </a:t>
            </a:r>
            <a:r>
              <a:rPr lang="en-US" b="1" dirty="0" smtClean="0"/>
              <a:t>probabilistic, projective </a:t>
            </a:r>
            <a:r>
              <a:rPr lang="en-US" b="1" dirty="0"/>
              <a:t>dependency parser</a:t>
            </a:r>
            <a:r>
              <a:rPr lang="en-US" dirty="0"/>
              <a:t>, but it has the restriction of training with a limited set of training </a:t>
            </a:r>
            <a:r>
              <a:rPr lang="en-US" dirty="0" smtClean="0"/>
              <a:t>data. One </a:t>
            </a:r>
            <a:r>
              <a:rPr lang="en-US" dirty="0"/>
              <a:t>of the </a:t>
            </a:r>
            <a:r>
              <a:rPr lang="en-US" b="1" dirty="0"/>
              <a:t>state of the art dependency parsers is a Stanford parser</a:t>
            </a:r>
            <a:r>
              <a:rPr lang="en-US" dirty="0"/>
              <a:t>. Fortunately, NLTK has a </a:t>
            </a:r>
            <a:r>
              <a:rPr lang="en-US" dirty="0" smtClean="0"/>
              <a:t>wrapper around </a:t>
            </a:r>
            <a:r>
              <a:rPr lang="en-US" dirty="0"/>
              <a:t>it and in the following example, I will talk about how to use a Stanford parser with </a:t>
            </a:r>
            <a:r>
              <a:rPr lang="en-US" dirty="0" smtClean="0"/>
              <a:t>NLTK.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Dependency parsing – Example(1/2)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smtClean="0">
                <a:latin typeface="Consolas" panose="020B0609020204030204" pitchFamily="49" charset="0"/>
              </a:rPr>
              <a:t>os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os.environ</a:t>
            </a:r>
            <a:r>
              <a:rPr lang="en-US" dirty="0">
                <a:latin typeface="Consolas" panose="020B0609020204030204" pitchFamily="49" charset="0"/>
              </a:rPr>
              <a:t>['JAVAHOME'] = 'C:/Program </a:t>
            </a:r>
            <a:r>
              <a:rPr lang="en-US" dirty="0" smtClean="0">
                <a:latin typeface="Consolas" panose="020B0609020204030204" pitchFamily="49" charset="0"/>
              </a:rPr>
              <a:t>Files/Java/jdk1.8.0_121/bin/java.exe</a:t>
            </a:r>
            <a:r>
              <a:rPr lang="en-US" dirty="0">
                <a:latin typeface="Consolas" panose="020B0609020204030204" pitchFamily="49" charset="0"/>
              </a:rPr>
              <a:t>'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Stanford Parser [Very useful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nltk.parse.stanford import </a:t>
            </a:r>
            <a:r>
              <a:rPr lang="en-US" dirty="0" smtClean="0">
                <a:latin typeface="Consolas" panose="020B0609020204030204" pitchFamily="49" charset="0"/>
              </a:rPr>
              <a:t>StanfordParser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stanford_parser_dir = "YourPath/stanford-parser-full-2017-06-09/"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my_path_to_models_jar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stanford_parser_dir +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stanford-parser-3.8.0-models.jar"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my_path_to_jar </a:t>
            </a:r>
            <a:r>
              <a:rPr lang="en-US" dirty="0">
                <a:latin typeface="Consolas" panose="020B0609020204030204" pitchFamily="49" charset="0"/>
              </a:rPr>
              <a:t>= stanford_parser_dir + </a:t>
            </a:r>
            <a:r>
              <a:rPr lang="en-US" dirty="0" smtClean="0">
                <a:latin typeface="Consolas" panose="020B0609020204030204" pitchFamily="49" charset="0"/>
              </a:rPr>
              <a:t>"stanford-parser.jar"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sent = "this is the english parser test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# Stanford Parser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call.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english_parser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StanfordParser( my_path_to_models_jar, my_path_to_jar)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parsed_sentences </a:t>
            </a:r>
            <a:r>
              <a:rPr lang="en-US" dirty="0">
                <a:latin typeface="Consolas" panose="020B0609020204030204" pitchFamily="49" charset="0"/>
              </a:rPr>
              <a:t>= english_parser.raw_parse(sent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GUI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line in parsed_sentences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print(line</a:t>
            </a:r>
            <a:r>
              <a:rPr lang="en-US" dirty="0" smtClean="0">
                <a:latin typeface="Consolas" panose="020B0609020204030204" pitchFamily="49" charset="0"/>
              </a:rPr>
              <a:t>)   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line.draw()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Dependency parsing – </a:t>
            </a:r>
            <a:r>
              <a:rPr lang="en-US" dirty="0" smtClean="0"/>
              <a:t>Example(2/2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132856"/>
            <a:ext cx="6142175" cy="4320480"/>
          </a:xfrm>
        </p:spPr>
      </p:pic>
      <p:sp>
        <p:nvSpPr>
          <p:cNvPr id="5" name="Ορθογώνιο 4"/>
          <p:cNvSpPr/>
          <p:nvPr/>
        </p:nvSpPr>
        <p:spPr>
          <a:xfrm>
            <a:off x="3790156" y="2060848"/>
            <a:ext cx="4536504" cy="30963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7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Chunking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64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Chunking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88295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Chunking is </a:t>
            </a:r>
            <a:r>
              <a:rPr lang="en-US" b="1" dirty="0"/>
              <a:t>shallow parsing </a:t>
            </a:r>
            <a:r>
              <a:rPr lang="en-US" dirty="0"/>
              <a:t>where instead of reaching out to the deep structure of the sentence, we </a:t>
            </a:r>
            <a:r>
              <a:rPr lang="en-US" dirty="0" smtClean="0"/>
              <a:t>try</a:t>
            </a:r>
            <a:r>
              <a:rPr lang="el-G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club some chunks of the sentences that constitute some </a:t>
            </a:r>
            <a:r>
              <a:rPr lang="en-US" dirty="0" smtClean="0"/>
              <a:t>meaning.</a:t>
            </a:r>
            <a:r>
              <a:rPr lang="el-GR" dirty="0" smtClean="0"/>
              <a:t> </a:t>
            </a:r>
            <a:r>
              <a:rPr lang="en-US" b="1" dirty="0" smtClean="0"/>
              <a:t>A </a:t>
            </a:r>
            <a:r>
              <a:rPr lang="en-US" b="1" dirty="0"/>
              <a:t>chunk can be defined as the minimal unit that can be processed</a:t>
            </a:r>
            <a:r>
              <a:rPr lang="en-US" dirty="0" smtClean="0"/>
              <a:t>.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So</a:t>
            </a:r>
            <a:r>
              <a:rPr lang="en-US" dirty="0"/>
              <a:t>, for example, the sentence 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l-GR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President </a:t>
            </a:r>
            <a:r>
              <a:rPr lang="en-US" dirty="0">
                <a:solidFill>
                  <a:schemeClr val="accent1"/>
                </a:solidFill>
              </a:rPr>
              <a:t>speaks about the health care reforms"</a:t>
            </a:r>
            <a:r>
              <a:rPr lang="en-US" dirty="0"/>
              <a:t> can be broken into two </a:t>
            </a:r>
            <a:r>
              <a:rPr lang="en-US" dirty="0" smtClean="0"/>
              <a:t>chunks</a:t>
            </a:r>
            <a:r>
              <a:rPr lang="el-GR" dirty="0" smtClean="0"/>
              <a:t>: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is "the President</a:t>
            </a:r>
            <a:r>
              <a:rPr lang="en-US" dirty="0" smtClean="0"/>
              <a:t>",</a:t>
            </a:r>
            <a:r>
              <a:rPr lang="el-G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noun dominated, and hence is called a </a:t>
            </a:r>
            <a:r>
              <a:rPr lang="en-US" b="1" dirty="0"/>
              <a:t>noun phrase (NP)</a:t>
            </a:r>
            <a:r>
              <a:rPr lang="en-US" dirty="0"/>
              <a:t>. </a:t>
            </a:r>
            <a:endParaRPr lang="el-GR" dirty="0" smtClean="0"/>
          </a:p>
          <a:p>
            <a:r>
              <a:rPr lang="en-US" dirty="0" smtClean="0"/>
              <a:t>The </a:t>
            </a:r>
            <a:r>
              <a:rPr lang="en-US" dirty="0"/>
              <a:t>remaining part of the sentence </a:t>
            </a:r>
            <a:r>
              <a:rPr lang="en-US" dirty="0" smtClean="0"/>
              <a:t>is</a:t>
            </a:r>
            <a:r>
              <a:rPr lang="el-GR" dirty="0" smtClean="0"/>
              <a:t> </a:t>
            </a:r>
            <a:r>
              <a:rPr lang="en-US" dirty="0" smtClean="0"/>
              <a:t>dominated </a:t>
            </a:r>
            <a:r>
              <a:rPr lang="en-US" dirty="0"/>
              <a:t>by a verb, hence it is called a </a:t>
            </a:r>
            <a:r>
              <a:rPr lang="en-US" b="1" dirty="0"/>
              <a:t>verb phrase (VP)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If you see, there is </a:t>
            </a:r>
            <a:r>
              <a:rPr lang="en-US" dirty="0" smtClean="0"/>
              <a:t>one </a:t>
            </a:r>
            <a:r>
              <a:rPr lang="en-US" dirty="0"/>
              <a:t>more sub-chunk </a:t>
            </a:r>
            <a:r>
              <a:rPr lang="en-US" dirty="0" smtClean="0"/>
              <a:t>in</a:t>
            </a:r>
            <a:r>
              <a:rPr lang="el-G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part "speaks about the health care reforms</a:t>
            </a:r>
            <a:r>
              <a:rPr lang="en-US" dirty="0" smtClean="0"/>
              <a:t>".</a:t>
            </a:r>
            <a:r>
              <a:rPr lang="en-US" dirty="0"/>
              <a:t> </a:t>
            </a:r>
            <a:r>
              <a:rPr lang="en-US" dirty="0" smtClean="0"/>
              <a:t>Here</a:t>
            </a:r>
            <a:r>
              <a:rPr lang="en-US" dirty="0"/>
              <a:t>, one more NP exists that can be broken down </a:t>
            </a:r>
            <a:r>
              <a:rPr lang="en-US" dirty="0" smtClean="0"/>
              <a:t>again</a:t>
            </a:r>
            <a:r>
              <a:rPr lang="el-G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"speaks about" and "health care reforms", as shown in the following </a:t>
            </a:r>
            <a:r>
              <a:rPr lang="en-US" dirty="0" smtClean="0"/>
              <a:t>figure.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6" y="5712819"/>
            <a:ext cx="7848872" cy="1065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7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What </a:t>
            </a:r>
            <a:r>
              <a:rPr lang="en-US" dirty="0"/>
              <a:t>is Parsing Structure in Text?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Chunking (Swallow) vs. Deep parsing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88295"/>
          </a:xfrm>
        </p:spPr>
        <p:txBody>
          <a:bodyPr rtl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Now</a:t>
            </a:r>
            <a:r>
              <a:rPr lang="en-US" dirty="0"/>
              <a:t>, we understand </a:t>
            </a:r>
            <a:r>
              <a:rPr lang="en-US" b="1" dirty="0"/>
              <a:t>the difference between shallow and deep parsing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When we reach the </a:t>
            </a:r>
            <a:r>
              <a:rPr lang="en-US" dirty="0" smtClean="0"/>
              <a:t>syntactic structure </a:t>
            </a:r>
            <a:r>
              <a:rPr lang="en-US" dirty="0"/>
              <a:t>of the sentences with the help of CFG and understand the syntactic structure of the </a:t>
            </a:r>
            <a:r>
              <a:rPr lang="en-US" dirty="0" smtClean="0"/>
              <a:t>sentence. Some </a:t>
            </a:r>
            <a:r>
              <a:rPr lang="en-US" dirty="0"/>
              <a:t>cases we need to go for semantic parsing to understand the meaning of the sentence.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other hand</a:t>
            </a:r>
            <a:r>
              <a:rPr lang="en-US" dirty="0"/>
              <a:t>, there are cases where, we don't need analysis this deep. Let's say, from a large portion </a:t>
            </a:r>
            <a:r>
              <a:rPr lang="en-US" dirty="0" smtClean="0"/>
              <a:t>of unstructured </a:t>
            </a:r>
            <a:r>
              <a:rPr lang="en-US" dirty="0"/>
              <a:t>text, we just want to </a:t>
            </a:r>
            <a:r>
              <a:rPr lang="en-US" b="1" dirty="0"/>
              <a:t>extract the key phrases, named entities, or specific patterns of </a:t>
            </a:r>
            <a:r>
              <a:rPr lang="en-US" b="1" dirty="0" smtClean="0"/>
              <a:t>the entities</a:t>
            </a:r>
            <a:r>
              <a:rPr lang="en-US" dirty="0"/>
              <a:t>. For this, we will go for shallow parsing instead of deep </a:t>
            </a:r>
            <a:r>
              <a:rPr lang="en-US" dirty="0" smtClean="0"/>
              <a:t>parsing.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u="sng" dirty="0" smtClean="0"/>
              <a:t>Deep </a:t>
            </a:r>
            <a:r>
              <a:rPr lang="en-US" u="sng" dirty="0"/>
              <a:t>parsing </a:t>
            </a:r>
            <a:r>
              <a:rPr lang="en-US" dirty="0" smtClean="0"/>
              <a:t>involves processing </a:t>
            </a:r>
            <a:r>
              <a:rPr lang="en-US" dirty="0"/>
              <a:t>the sentence against all the grammar rules and also the generation of a variety of </a:t>
            </a:r>
            <a:r>
              <a:rPr lang="en-US" dirty="0" smtClean="0"/>
              <a:t>syntactic tree </a:t>
            </a:r>
            <a:r>
              <a:rPr lang="en-US" dirty="0"/>
              <a:t>till the parser generates the best tree by using the process of backtracking and reiterating. </a:t>
            </a:r>
            <a:r>
              <a:rPr lang="en-US" dirty="0" smtClean="0"/>
              <a:t>This entire process </a:t>
            </a:r>
            <a:r>
              <a:rPr lang="en-US" dirty="0"/>
              <a:t>is </a:t>
            </a:r>
            <a:r>
              <a:rPr lang="en-US" b="1" dirty="0"/>
              <a:t>time consuming</a:t>
            </a:r>
            <a:r>
              <a:rPr lang="en-US" dirty="0"/>
              <a:t> and </a:t>
            </a:r>
            <a:r>
              <a:rPr lang="en-US" b="1" dirty="0"/>
              <a:t>cumbersome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even after all the processing, </a:t>
            </a:r>
            <a:r>
              <a:rPr lang="en-US" b="1" dirty="0"/>
              <a:t>you might not get </a:t>
            </a:r>
            <a:r>
              <a:rPr lang="en-US" b="1" dirty="0" smtClean="0"/>
              <a:t>the right </a:t>
            </a:r>
            <a:r>
              <a:rPr lang="en-US" b="1" dirty="0"/>
              <a:t>parse tree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u="sng" dirty="0" smtClean="0"/>
              <a:t>Shallow </a:t>
            </a:r>
            <a:r>
              <a:rPr lang="en-US" u="sng" dirty="0"/>
              <a:t>parsing </a:t>
            </a:r>
            <a:r>
              <a:rPr lang="en-US" dirty="0"/>
              <a:t>guarantees the shallow parse structure in terms of chunks which </a:t>
            </a:r>
            <a:r>
              <a:rPr lang="en-US" dirty="0" smtClean="0"/>
              <a:t>is relatively </a:t>
            </a:r>
            <a:r>
              <a:rPr lang="en-US" b="1" dirty="0"/>
              <a:t>faster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Chunking – Example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Chunking</a:t>
            </a:r>
            <a:b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import nltk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nltk.chunk.regexp import </a:t>
            </a:r>
            <a:r>
              <a:rPr lang="en-US" dirty="0" smtClean="0">
                <a:latin typeface="Consolas" panose="020B0609020204030204" pitchFamily="49" charset="0"/>
              </a:rPr>
              <a:t>*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test_sent=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prime minister announced he had asked the chief government whip, Philip Ruddock, to call a special party room meeting for 9am on Monday to consider the spill motion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.“</a:t>
            </a:r>
            <a:b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test_sent_pos </a:t>
            </a:r>
            <a:r>
              <a:rPr lang="en-US" dirty="0">
                <a:latin typeface="Consolas" panose="020B0609020204030204" pitchFamily="49" charset="0"/>
              </a:rPr>
              <a:t>= nltk.pos_tag(nltk.word_tokenize(test_sent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rule_vp </a:t>
            </a:r>
            <a:r>
              <a:rPr lang="en-US" dirty="0">
                <a:latin typeface="Consolas" panose="020B0609020204030204" pitchFamily="49" charset="0"/>
              </a:rPr>
              <a:t>= ChunkRule(r'(&lt;VB.*&gt;)?(&lt;VB.*&gt;)+(&lt;PRP&gt;)?', 'Chunk VPs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parser_vp </a:t>
            </a:r>
            <a:r>
              <a:rPr lang="en-US" dirty="0">
                <a:latin typeface="Consolas" panose="020B0609020204030204" pitchFamily="49" charset="0"/>
              </a:rPr>
              <a:t>= RegexpChunkParser([rule_vp],chunk_label='VP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print(parser_vp.parse(test_sent_pos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rule_np = ChunkRule(r'(&lt;DT&gt;?&lt;RB&gt;?)?&lt;JJ|CD&gt;*(&lt;JJ|CD&gt;&lt;,&gt;)*(&lt;NN.*&gt;)+', 'Chunk NPs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parser_np </a:t>
            </a:r>
            <a:r>
              <a:rPr lang="en-US" dirty="0">
                <a:latin typeface="Consolas" panose="020B0609020204030204" pitchFamily="49" charset="0"/>
              </a:rPr>
              <a:t>= RegexpChunkParser([rule_np],chunk_label="NP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print(parser_np.parse(test_sent_pos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019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Chunking – Example (2/2)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32856"/>
            <a:ext cx="3886742" cy="362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066800"/>
            <a:ext cx="2105319" cy="537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201880" y="64886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chunk_label='VP'</a:t>
            </a:r>
            <a:endParaRPr lang="el-GR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0353" y="59579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chunk_label='NP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'</a:t>
            </a:r>
            <a:endParaRPr lang="el-G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Chunking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The preceding code is good enough to do some basic chunking of verb and noun phrases. </a:t>
            </a:r>
            <a:r>
              <a:rPr lang="en-US" dirty="0" smtClean="0"/>
              <a:t>A</a:t>
            </a:r>
            <a:r>
              <a:rPr lang="el-GR" dirty="0" smtClean="0"/>
              <a:t> </a:t>
            </a:r>
            <a:r>
              <a:rPr lang="en-US" dirty="0" smtClean="0"/>
              <a:t>conventional </a:t>
            </a:r>
            <a:r>
              <a:rPr lang="en-US" dirty="0"/>
              <a:t>pipeline in chunking is to tokenize the POS tag and the input string before they are ed </a:t>
            </a:r>
            <a:r>
              <a:rPr lang="en-US" dirty="0" smtClean="0"/>
              <a:t>to</a:t>
            </a:r>
            <a:r>
              <a:rPr lang="el-GR" dirty="0" smtClean="0"/>
              <a:t> </a:t>
            </a:r>
            <a:r>
              <a:rPr lang="en-US" dirty="0" smtClean="0"/>
              <a:t>any </a:t>
            </a:r>
            <a:r>
              <a:rPr lang="en-US" dirty="0"/>
              <a:t>chunker. Here, we use a regular chunker, as rule NP / VP defines different POS patterns that can </a:t>
            </a:r>
            <a:r>
              <a:rPr lang="en-US" dirty="0" smtClean="0"/>
              <a:t>be</a:t>
            </a:r>
            <a:r>
              <a:rPr lang="el-GR" dirty="0" smtClean="0"/>
              <a:t> </a:t>
            </a:r>
            <a:r>
              <a:rPr lang="en-US" dirty="0" smtClean="0"/>
              <a:t>called </a:t>
            </a:r>
            <a:r>
              <a:rPr lang="en-US" dirty="0"/>
              <a:t>a verb/noun phrase. For example, the NP rule defines anything that starts with the determiner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there is a combination of an adverb, adjective, or cardinals that can be chunked in to a noun phrase.</a:t>
            </a:r>
          </a:p>
          <a:p>
            <a:pPr marL="0" indent="0" algn="just">
              <a:buNone/>
            </a:pPr>
            <a:r>
              <a:rPr lang="en-US" dirty="0"/>
              <a:t>Regular expression-based chunkers rely on chunk rules defined manually to chunk the string. So, if </a:t>
            </a:r>
            <a:r>
              <a:rPr lang="en-US" dirty="0" smtClean="0"/>
              <a:t>we</a:t>
            </a:r>
            <a:r>
              <a:rPr lang="el-G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able to write a universal rule that can incorporate most of the noun phrase patterns, we can use </a:t>
            </a:r>
            <a:r>
              <a:rPr lang="en-US" dirty="0" smtClean="0"/>
              <a:t>regex</a:t>
            </a:r>
            <a:r>
              <a:rPr lang="el-GR" dirty="0" smtClean="0"/>
              <a:t> </a:t>
            </a:r>
            <a:r>
              <a:rPr lang="en-US" dirty="0" smtClean="0"/>
              <a:t>chunkers</a:t>
            </a:r>
            <a:r>
              <a:rPr lang="en-US" dirty="0"/>
              <a:t>. </a:t>
            </a:r>
            <a:r>
              <a:rPr lang="en-US" b="1" dirty="0"/>
              <a:t>Unfortunately, it's hard to come up with those kind of generic </a:t>
            </a:r>
            <a:r>
              <a:rPr lang="en-US" b="1" dirty="0" smtClean="0"/>
              <a:t>rules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dirty="0" smtClean="0"/>
              <a:t>he </a:t>
            </a:r>
            <a:r>
              <a:rPr lang="en-US" dirty="0"/>
              <a:t>other approach is </a:t>
            </a:r>
            <a:r>
              <a:rPr lang="en-US" dirty="0" smtClean="0"/>
              <a:t>to</a:t>
            </a:r>
            <a:r>
              <a:rPr lang="el-GR" dirty="0" smtClean="0"/>
              <a:t> </a:t>
            </a:r>
            <a:r>
              <a:rPr lang="en-US" b="1" dirty="0" smtClean="0"/>
              <a:t>use </a:t>
            </a:r>
            <a:r>
              <a:rPr lang="en-US" b="1" dirty="0"/>
              <a:t>a machine learning way of doing chunking</a:t>
            </a:r>
            <a:r>
              <a:rPr lang="en-US" dirty="0"/>
              <a:t>. We briefly touched upon ne_chunk() and </a:t>
            </a:r>
            <a:r>
              <a:rPr lang="en-US" dirty="0" smtClean="0"/>
              <a:t>the</a:t>
            </a:r>
            <a:r>
              <a:rPr lang="el-GR" dirty="0" smtClean="0"/>
              <a:t> </a:t>
            </a:r>
            <a:r>
              <a:rPr lang="en-US" b="1" dirty="0" smtClean="0"/>
              <a:t>Stanford </a:t>
            </a:r>
            <a:r>
              <a:rPr lang="en-US" b="1" dirty="0"/>
              <a:t>NER tagger </a:t>
            </a:r>
            <a:r>
              <a:rPr lang="en-US" dirty="0"/>
              <a:t>that both use a pre-trained model to tag noun phrases.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66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r>
              <a:rPr lang="el-GR" dirty="0" smtClean="0"/>
              <a:t> (</a:t>
            </a:r>
            <a:r>
              <a:rPr lang="en-US" dirty="0" smtClean="0"/>
              <a:t>IE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620344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We learnt about taggers and parsers that we can </a:t>
            </a:r>
            <a:r>
              <a:rPr lang="en-US" b="1" dirty="0"/>
              <a:t>use to build a basic information extraction engine</a:t>
            </a:r>
            <a:r>
              <a:rPr lang="en-US" dirty="0"/>
              <a:t>. </a:t>
            </a:r>
            <a:r>
              <a:rPr lang="en-US" dirty="0" smtClean="0"/>
              <a:t>Let's</a:t>
            </a:r>
            <a:r>
              <a:rPr lang="el-GR" dirty="0" smtClean="0"/>
              <a:t> </a:t>
            </a:r>
            <a:r>
              <a:rPr lang="en-US" dirty="0" smtClean="0"/>
              <a:t>jump </a:t>
            </a:r>
            <a:r>
              <a:rPr lang="en-US" dirty="0"/>
              <a:t>directly to a very basic </a:t>
            </a:r>
            <a:r>
              <a:rPr lang="en-US" b="1" dirty="0"/>
              <a:t>IE engine </a:t>
            </a:r>
            <a:r>
              <a:rPr lang="en-US" dirty="0"/>
              <a:t>and how a typical IE engine can be developed using </a:t>
            </a:r>
            <a:r>
              <a:rPr lang="en-US" dirty="0" smtClean="0"/>
              <a:t>NLTK.</a:t>
            </a:r>
            <a:r>
              <a:rPr lang="el-GR" dirty="0" smtClean="0"/>
              <a:t> </a:t>
            </a:r>
            <a:r>
              <a:rPr lang="en-US" dirty="0" smtClean="0"/>
              <a:t>Any </a:t>
            </a:r>
            <a:r>
              <a:rPr lang="en-US" dirty="0"/>
              <a:t>sort of meaningful information can be drawn only if the given input stream goes to each of </a:t>
            </a:r>
            <a:r>
              <a:rPr lang="en-US" dirty="0" smtClean="0"/>
              <a:t>the</a:t>
            </a:r>
            <a:r>
              <a:rPr lang="el-G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NLP steps. We already have enough understanding of </a:t>
            </a:r>
            <a:r>
              <a:rPr lang="en-US" b="1" dirty="0"/>
              <a:t>sentence tokenization</a:t>
            </a:r>
            <a:r>
              <a:rPr lang="en-US" dirty="0"/>
              <a:t>, </a:t>
            </a:r>
            <a:r>
              <a:rPr lang="en-US" b="1" dirty="0" smtClean="0"/>
              <a:t>word</a:t>
            </a:r>
            <a:r>
              <a:rPr lang="el-GR" b="1" dirty="0" smtClean="0"/>
              <a:t> </a:t>
            </a:r>
            <a:r>
              <a:rPr lang="en-US" b="1" dirty="0" smtClean="0"/>
              <a:t>tokenization</a:t>
            </a:r>
            <a:r>
              <a:rPr lang="en-US" dirty="0"/>
              <a:t>, and </a:t>
            </a:r>
            <a:r>
              <a:rPr lang="en-US" b="1" dirty="0"/>
              <a:t>POS </a:t>
            </a:r>
            <a:r>
              <a:rPr lang="en-US" b="1" dirty="0" smtClean="0"/>
              <a:t>tagging</a:t>
            </a:r>
            <a:r>
              <a:rPr lang="en-US" dirty="0" smtClean="0"/>
              <a:t>. A </a:t>
            </a:r>
            <a:r>
              <a:rPr lang="en-US" dirty="0"/>
              <a:t>typical information extraction pipeline looks very similar to that shown in the following </a:t>
            </a:r>
            <a:r>
              <a:rPr lang="en-US" dirty="0" smtClean="0"/>
              <a:t>figure: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Some </a:t>
            </a:r>
            <a:r>
              <a:rPr lang="en-US" dirty="0"/>
              <a:t>of the other preprocessing steps, such as </a:t>
            </a:r>
            <a:r>
              <a:rPr lang="en-US" b="1" dirty="0"/>
              <a:t>stop word removal and stemming, are generally </a:t>
            </a:r>
            <a:r>
              <a:rPr lang="en-US" b="1" dirty="0" smtClean="0"/>
              <a:t>ignored</a:t>
            </a:r>
            <a:r>
              <a:rPr lang="el-GR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do not add any value to an IE engine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06" y="3861048"/>
            <a:ext cx="7421011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3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Named-entity recognition </a:t>
            </a:r>
            <a:r>
              <a:rPr lang="en-US" dirty="0" smtClean="0"/>
              <a:t>(NER)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26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 - Named-entity </a:t>
            </a:r>
            <a:r>
              <a:rPr lang="en-US" dirty="0"/>
              <a:t>recognition </a:t>
            </a:r>
            <a:r>
              <a:rPr lang="en-US" dirty="0" smtClean="0"/>
              <a:t>(NER)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Essentially</a:t>
            </a:r>
            <a:r>
              <a:rPr lang="en-US" dirty="0"/>
              <a:t>, NER is a way of </a:t>
            </a:r>
            <a:r>
              <a:rPr lang="en-US" dirty="0" smtClean="0"/>
              <a:t>extracting</a:t>
            </a:r>
            <a:r>
              <a:rPr lang="el-G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of the most common entities, such as names, organizations, and locations. However, some of </a:t>
            </a:r>
            <a:r>
              <a:rPr lang="en-US" dirty="0" smtClean="0"/>
              <a:t>the</a:t>
            </a:r>
            <a:r>
              <a:rPr lang="el-GR" dirty="0" smtClean="0"/>
              <a:t> </a:t>
            </a:r>
            <a:r>
              <a:rPr lang="en-US" dirty="0" smtClean="0"/>
              <a:t>modified </a:t>
            </a:r>
            <a:r>
              <a:rPr lang="en-US" dirty="0"/>
              <a:t>NER can be used to extract entities such as product names, biomedical entities, author </a:t>
            </a:r>
            <a:r>
              <a:rPr lang="en-US" dirty="0" smtClean="0"/>
              <a:t>names,</a:t>
            </a:r>
            <a:r>
              <a:rPr lang="el-GR" dirty="0" smtClean="0"/>
              <a:t> </a:t>
            </a:r>
            <a:r>
              <a:rPr lang="en-US" dirty="0" smtClean="0"/>
              <a:t>brand </a:t>
            </a:r>
            <a:r>
              <a:rPr lang="en-US" dirty="0"/>
              <a:t>names, and so </a:t>
            </a:r>
            <a:r>
              <a:rPr lang="en-US" dirty="0" smtClean="0"/>
              <a:t>on.</a:t>
            </a:r>
            <a:r>
              <a:rPr lang="el-GR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Let's </a:t>
            </a:r>
            <a:r>
              <a:rPr lang="en-US" dirty="0"/>
              <a:t>start with a very generic example where we are given a text file of the content and we need </a:t>
            </a:r>
            <a:r>
              <a:rPr lang="en-US" dirty="0" smtClean="0"/>
              <a:t>to</a:t>
            </a:r>
            <a:r>
              <a:rPr lang="el-GR" dirty="0" smtClean="0"/>
              <a:t> </a:t>
            </a:r>
            <a:r>
              <a:rPr lang="en-US" dirty="0" smtClean="0"/>
              <a:t>extract </a:t>
            </a:r>
            <a:r>
              <a:rPr lang="en-US" dirty="0"/>
              <a:t>some of the most insightful named entities from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8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 - Named-entity </a:t>
            </a:r>
            <a:r>
              <a:rPr lang="en-US" dirty="0"/>
              <a:t>recognition </a:t>
            </a:r>
            <a:r>
              <a:rPr lang="en-US" dirty="0" smtClean="0"/>
              <a:t>(NER</a:t>
            </a:r>
            <a:r>
              <a:rPr lang="en-US" dirty="0" smtClean="0"/>
              <a:t>)</a:t>
            </a:r>
            <a:r>
              <a:rPr lang="el-GR" dirty="0" smtClean="0"/>
              <a:t> – </a:t>
            </a:r>
            <a:r>
              <a:rPr lang="en-US" dirty="0" smtClean="0"/>
              <a:t>Example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NP chunking 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NER)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import nltk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f=open</a:t>
            </a:r>
            <a:r>
              <a:rPr lang="en-US" dirty="0" smtClean="0">
                <a:latin typeface="Consolas" panose="020B0609020204030204" pitchFamily="49" charset="0"/>
              </a:rPr>
              <a:t>(“sample.txt")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text=f.read()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sentences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nltk.sent_tokenize(text)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tokenized_sentences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[nltk.word_tokenize(sentence) for sentence in </a:t>
            </a:r>
            <a:r>
              <a:rPr lang="en-US" dirty="0" smtClean="0">
                <a:latin typeface="Consolas" panose="020B0609020204030204" pitchFamily="49" charset="0"/>
              </a:rPr>
              <a:t>sentences]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tagged_sentences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[nltk.pos_tag(sentence) for sentence in </a:t>
            </a:r>
            <a:r>
              <a:rPr lang="en-US" dirty="0" smtClean="0">
                <a:latin typeface="Consolas" panose="020B0609020204030204" pitchFamily="49" charset="0"/>
              </a:rPr>
              <a:t>tokenized_sentences]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sent in tagged_sentences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print </a:t>
            </a:r>
            <a:r>
              <a:rPr lang="en-US" dirty="0">
                <a:latin typeface="Consolas" panose="020B0609020204030204" pitchFamily="49" charset="0"/>
              </a:rPr>
              <a:t>(nltk.ne_chunk(sent))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 - Named-entity </a:t>
            </a:r>
            <a:r>
              <a:rPr lang="en-US" dirty="0"/>
              <a:t>recognition </a:t>
            </a:r>
            <a:r>
              <a:rPr lang="en-US" dirty="0" smtClean="0"/>
              <a:t>(NER</a:t>
            </a:r>
            <a:r>
              <a:rPr lang="en-US" dirty="0" smtClean="0"/>
              <a:t>)</a:t>
            </a:r>
            <a:r>
              <a:rPr lang="el-GR" dirty="0" smtClean="0"/>
              <a:t> – </a:t>
            </a:r>
            <a:r>
              <a:rPr lang="en-US" dirty="0" smtClean="0"/>
              <a:t>Example (2/2)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44" y="4149080"/>
            <a:ext cx="2410161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26" y="3752885"/>
            <a:ext cx="3639058" cy="2610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505" y="3805280"/>
            <a:ext cx="1533739" cy="25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44" y="1987039"/>
            <a:ext cx="8335538" cy="1419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Γωνιακή σύνδεση 8"/>
          <p:cNvCxnSpPr>
            <a:endCxn id="3" idx="1"/>
          </p:cNvCxnSpPr>
          <p:nvPr/>
        </p:nvCxnSpPr>
        <p:spPr>
          <a:xfrm rot="5400000">
            <a:off x="729687" y="3761861"/>
            <a:ext cx="2393914" cy="12700"/>
          </a:xfrm>
          <a:prstGeom prst="bentConnector4">
            <a:avLst>
              <a:gd name="adj1" fmla="val 1794"/>
              <a:gd name="adj2" fmla="val 4719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Γωνιακή σύνδεση 24"/>
          <p:cNvCxnSpPr/>
          <p:nvPr/>
        </p:nvCxnSpPr>
        <p:spPr>
          <a:xfrm rot="10800000" flipH="1" flipV="1">
            <a:off x="1939344" y="2759499"/>
            <a:ext cx="2783482" cy="1293926"/>
          </a:xfrm>
          <a:prstGeom prst="bentConnector3">
            <a:avLst>
              <a:gd name="adj1" fmla="val -12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Γωνιακή σύνδεση 30"/>
          <p:cNvCxnSpPr/>
          <p:nvPr/>
        </p:nvCxnSpPr>
        <p:spPr>
          <a:xfrm>
            <a:off x="7885945" y="2996952"/>
            <a:ext cx="1603429" cy="849678"/>
          </a:xfrm>
          <a:prstGeom prst="bentConnector3">
            <a:avLst>
              <a:gd name="adj1" fmla="val 99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Parsing Structure in Text?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Let's move </a:t>
            </a:r>
            <a:r>
              <a:rPr lang="en-US" dirty="0"/>
              <a:t>to some deeper aspect of the text. The structure of language is so complex that we can describe </a:t>
            </a:r>
            <a:r>
              <a:rPr lang="en-US" dirty="0" smtClean="0"/>
              <a:t>it by </a:t>
            </a:r>
            <a:r>
              <a:rPr lang="en-US" dirty="0"/>
              <a:t>various layers of structural processing.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presentation we </a:t>
            </a:r>
            <a:r>
              <a:rPr lang="en-US" dirty="0"/>
              <a:t>will touch upon all these structures in </a:t>
            </a:r>
            <a:r>
              <a:rPr lang="en-US" dirty="0" smtClean="0"/>
              <a:t>text, differentiate </a:t>
            </a:r>
            <a:r>
              <a:rPr lang="en-US" dirty="0"/>
              <a:t>between them, and provide you with enough details about the usage of one of these.</a:t>
            </a:r>
          </a:p>
        </p:txBody>
      </p:sp>
    </p:spTree>
    <p:extLst>
      <p:ext uri="{BB962C8B-B14F-4D97-AF65-F5344CB8AC3E}">
        <p14:creationId xmlns:p14="http://schemas.microsoft.com/office/powerpoint/2010/main" val="38386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 smtClean="0"/>
              <a:t>Relation extraction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400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Information </a:t>
            </a:r>
            <a:r>
              <a:rPr lang="en-US" dirty="0" smtClean="0"/>
              <a:t>extraction - </a:t>
            </a:r>
            <a:r>
              <a:rPr lang="en-US" dirty="0"/>
              <a:t>Relation </a:t>
            </a:r>
            <a:r>
              <a:rPr lang="en-US" dirty="0" smtClean="0"/>
              <a:t>extraction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Relation extraction is another commonly used information extraction operation. Relation extraction as </a:t>
            </a:r>
            <a:r>
              <a:rPr lang="en-US" dirty="0" smtClean="0"/>
              <a:t>it sound </a:t>
            </a:r>
            <a:r>
              <a:rPr lang="en-US" dirty="0"/>
              <a:t>is the process of extracting the different relationships between different entities. There are </a:t>
            </a:r>
            <a:r>
              <a:rPr lang="en-US" dirty="0" smtClean="0"/>
              <a:t>variety of </a:t>
            </a:r>
            <a:r>
              <a:rPr lang="en-US" dirty="0"/>
              <a:t>the relationship that exist between the entities. We have seen relationship like </a:t>
            </a:r>
            <a:r>
              <a:rPr lang="en-US" dirty="0" smtClean="0"/>
              <a:t>inheritance/ synonymous/analogous</a:t>
            </a:r>
            <a:r>
              <a:rPr lang="en-US" dirty="0"/>
              <a:t>. The definition of the relation can be dependent on the Information need. </a:t>
            </a:r>
            <a:r>
              <a:rPr lang="en-US" dirty="0" smtClean="0"/>
              <a:t>For example </a:t>
            </a:r>
            <a:r>
              <a:rPr lang="en-US" dirty="0"/>
              <a:t>in the case where we want to look from unstructured text data who is the writer of which </a:t>
            </a:r>
            <a:r>
              <a:rPr lang="en-US" dirty="0" smtClean="0"/>
              <a:t>book then authorship </a:t>
            </a:r>
            <a:r>
              <a:rPr lang="en-US" dirty="0"/>
              <a:t>could be a relation between the author name and book name. With NLTK the idea is </a:t>
            </a:r>
            <a:r>
              <a:rPr lang="en-US" dirty="0" smtClean="0"/>
              <a:t>to use </a:t>
            </a:r>
            <a:r>
              <a:rPr lang="en-US" dirty="0"/>
              <a:t>the same IE pipeline that we used till NER and extend it with a relation pattern based on the </a:t>
            </a:r>
            <a:r>
              <a:rPr lang="en-US" dirty="0" smtClean="0"/>
              <a:t>NER tags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So, in the following code, we used an inbuilt corpus of ieer, where the sentences are tagged till </a:t>
            </a:r>
            <a:r>
              <a:rPr lang="en-US" dirty="0" smtClean="0"/>
              <a:t>NER and </a:t>
            </a:r>
            <a:r>
              <a:rPr lang="en-US" dirty="0"/>
              <a:t>the only thing we need to specify is the relation pattern we want and the kind of NER we want </a:t>
            </a:r>
            <a:r>
              <a:rPr lang="en-US" dirty="0" smtClean="0"/>
              <a:t>the relation </a:t>
            </a:r>
            <a:r>
              <a:rPr lang="en-US" dirty="0"/>
              <a:t>to define. In the following code, a relationship between an organization and a location has </a:t>
            </a:r>
            <a:r>
              <a:rPr lang="en-US" dirty="0" smtClean="0"/>
              <a:t>been defined </a:t>
            </a:r>
            <a:r>
              <a:rPr lang="en-US" dirty="0"/>
              <a:t>and we want to extract all the combinations of these patterns. This can be applied in </a:t>
            </a:r>
            <a:r>
              <a:rPr lang="en-US" dirty="0" smtClean="0"/>
              <a:t>various ways</a:t>
            </a:r>
            <a:r>
              <a:rPr lang="en-US" dirty="0"/>
              <a:t>, for example, in a large corpus of unstructured text, we will be able to identify some of </a:t>
            </a:r>
            <a:r>
              <a:rPr lang="en-US" dirty="0" smtClean="0"/>
              <a:t>the organizations </a:t>
            </a:r>
            <a:r>
              <a:rPr lang="en-US" dirty="0"/>
              <a:t>of our interest with their corresponding location: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 - </a:t>
            </a:r>
            <a:r>
              <a:rPr lang="en-US" dirty="0"/>
              <a:t>Relation </a:t>
            </a:r>
            <a:r>
              <a:rPr lang="en-US" dirty="0" smtClean="0"/>
              <a:t>extraction - Example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549796" y="1905000"/>
            <a:ext cx="1108923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# Relation </a:t>
            </a: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Extraction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import nltk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Raw scan</a:t>
            </a:r>
            <a:b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 M</a:t>
            </a:r>
            <a:r>
              <a:rPr lang="en-US" sz="1800" dirty="0" smtClean="0">
                <a:solidFill>
                  <a:srgbClr val="FFC000"/>
                </a:solidFill>
              </a:rPr>
              <a:t>atches </a:t>
            </a:r>
            <a:r>
              <a:rPr lang="en-US" sz="1800" dirty="0">
                <a:solidFill>
                  <a:srgbClr val="FFC000"/>
                </a:solidFill>
              </a:rPr>
              <a:t>any character (except for line </a:t>
            </a:r>
            <a:r>
              <a:rPr lang="en-US" sz="1800" dirty="0" smtClean="0">
                <a:solidFill>
                  <a:srgbClr val="FFC000"/>
                </a:solidFill>
              </a:rPr>
              <a:t>terminators) </a:t>
            </a: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until find 'in' in </a:t>
            </a:r>
            <a:r>
              <a:rPr lang="en-US" sz="1800" dirty="0" smtClean="0">
                <a:solidFill>
                  <a:srgbClr val="FFC000"/>
                </a:solidFill>
              </a:rPr>
              <a:t>boundaries and </a:t>
            </a:r>
            <a:br>
              <a:rPr lang="en-US" sz="1800" dirty="0" smtClean="0">
                <a:solidFill>
                  <a:srgbClr val="FFC000"/>
                </a:solidFill>
              </a:rPr>
            </a:br>
            <a:r>
              <a:rPr lang="en-US" sz="1800" dirty="0" smtClean="0">
                <a:solidFill>
                  <a:srgbClr val="FFC000"/>
                </a:solidFill>
              </a:rPr>
              <a:t>#  negative </a:t>
            </a:r>
            <a:r>
              <a:rPr lang="en-US" sz="1800" dirty="0">
                <a:solidFill>
                  <a:srgbClr val="FFC000"/>
                </a:solidFill>
              </a:rPr>
              <a:t>Lookahead </a:t>
            </a:r>
            <a:r>
              <a:rPr lang="en-US" sz="1800" dirty="0" smtClean="0">
                <a:solidFill>
                  <a:srgbClr val="FFC000"/>
                </a:solidFill>
              </a:rPr>
              <a:t>a </a:t>
            </a:r>
            <a:r>
              <a:rPr lang="en-US" sz="1800" dirty="0">
                <a:solidFill>
                  <a:srgbClr val="FFC000"/>
                </a:solidFill>
              </a:rPr>
              <a:t>word </a:t>
            </a:r>
            <a:r>
              <a:rPr lang="en-US" sz="1800" dirty="0" smtClean="0">
                <a:solidFill>
                  <a:srgbClr val="FFC000"/>
                </a:solidFill>
              </a:rPr>
              <a:t>boundary  matches </a:t>
            </a:r>
            <a:r>
              <a:rPr lang="en-US" sz="1800" dirty="0">
                <a:solidFill>
                  <a:srgbClr val="FFC000"/>
                </a:solidFill>
              </a:rPr>
              <a:t>any character (except for line </a:t>
            </a:r>
            <a:r>
              <a:rPr lang="en-US" sz="1800" dirty="0" smtClean="0">
                <a:solidFill>
                  <a:srgbClr val="FFC000"/>
                </a:solidFill>
              </a:rPr>
              <a:t>terminators) matches </a:t>
            </a:r>
            <a:r>
              <a:rPr lang="en-US" sz="1800" dirty="0">
                <a:solidFill>
                  <a:srgbClr val="FFC000"/>
                </a:solidFill>
              </a:rPr>
              <a:t>between one </a:t>
            </a:r>
            <a:r>
              <a:rPr lang="en-US" sz="1800" dirty="0" smtClean="0">
                <a:solidFill>
                  <a:srgbClr val="FFC000"/>
                </a:solidFill>
              </a:rPr>
              <a:t>#  and unlimited </a:t>
            </a: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srgbClr val="FFC000"/>
                </a:solidFill>
              </a:rPr>
              <a:t>ing</a:t>
            </a: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'.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</a:rPr>
              <a:t>= re.compile(r'.*\bin\b(?!\b.+ing</a:t>
            </a:r>
            <a:r>
              <a:rPr lang="en-US" sz="1800" dirty="0" smtClean="0">
                <a:latin typeface="Consolas" panose="020B0609020204030204" pitchFamily="49" charset="0"/>
              </a:rPr>
              <a:t>)')</a:t>
            </a:r>
            <a:br>
              <a:rPr lang="en-US" sz="1800" dirty="0" smtClean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</a:t>
            </a:r>
            <a:r>
              <a:rPr lang="en-US" sz="1800" dirty="0">
                <a:latin typeface="Consolas" panose="020B0609020204030204" pitchFamily="49" charset="0"/>
              </a:rPr>
              <a:t>doc </a:t>
            </a:r>
            <a:r>
              <a:rPr lang="en-US" sz="1800" dirty="0">
                <a:latin typeface="Consolas" panose="020B0609020204030204" pitchFamily="49" charset="0"/>
              </a:rPr>
              <a:t>in nltk.corpus.ieer.parsed_docs</a:t>
            </a:r>
            <a:r>
              <a:rPr lang="en-US" sz="1800" dirty="0">
                <a:latin typeface="Consolas" panose="020B0609020204030204" pitchFamily="49" charset="0"/>
              </a:rPr>
              <a:t>('NYT_19980315</a:t>
            </a:r>
            <a:r>
              <a:rPr lang="en-US" sz="1800" dirty="0">
                <a:latin typeface="Consolas" panose="020B0609020204030204" pitchFamily="49" charset="0"/>
              </a:rPr>
              <a:t>'):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for </a:t>
            </a:r>
            <a:r>
              <a:rPr lang="en-US" sz="1800" dirty="0">
                <a:latin typeface="Consolas" panose="020B0609020204030204" pitchFamily="49" charset="0"/>
              </a:rPr>
              <a:t>rel in nltk.sem.extract_rels('ORG', 'LOC', </a:t>
            </a:r>
            <a:r>
              <a:rPr lang="en-US" sz="1800" dirty="0">
                <a:latin typeface="Consolas" panose="020B0609020204030204" pitchFamily="49" charset="0"/>
              </a:rPr>
              <a:t>doc, corpus</a:t>
            </a:r>
            <a:r>
              <a:rPr lang="en-US" sz="1800" dirty="0">
                <a:latin typeface="Consolas" panose="020B0609020204030204" pitchFamily="49" charset="0"/>
              </a:rPr>
              <a:t>='ieer', pattern = IN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latin typeface="Consolas" panose="020B0609020204030204" pitchFamily="49" charset="0"/>
              </a:rPr>
              <a:t>    print(nltk.sem.rtuple(rel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extraction - </a:t>
            </a:r>
            <a:r>
              <a:rPr lang="en-US" dirty="0"/>
              <a:t>Relation </a:t>
            </a:r>
            <a:r>
              <a:rPr lang="en-US" dirty="0" smtClean="0"/>
              <a:t>extraction - Example (2/2)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3789040"/>
            <a:ext cx="5820587" cy="21148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05000"/>
            <a:ext cx="10058400" cy="6929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768529" y="2750344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 part of sample text</a:t>
            </a:r>
            <a:endParaRPr lang="el-GR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3813" y="6021288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</a:t>
            </a:r>
          </a:p>
          <a:p>
            <a:endParaRPr lang="el-GR" dirty="0"/>
          </a:p>
        </p:txBody>
      </p:sp>
      <p:cxnSp>
        <p:nvCxnSpPr>
          <p:cNvPr id="12" name="Γωνιακή σύνδεση 11"/>
          <p:cNvCxnSpPr/>
          <p:nvPr/>
        </p:nvCxnSpPr>
        <p:spPr>
          <a:xfrm rot="10800000" flipV="1">
            <a:off x="5907626" y="2597943"/>
            <a:ext cx="3571163" cy="2559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Questions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US" sz="35000" dirty="0" smtClean="0"/>
              <a:t>?</a:t>
            </a:r>
            <a:endParaRPr lang="el-GR" sz="35000" dirty="0"/>
          </a:p>
        </p:txBody>
      </p:sp>
    </p:spTree>
    <p:extLst>
      <p:ext uri="{BB962C8B-B14F-4D97-AF65-F5344CB8AC3E}">
        <p14:creationId xmlns:p14="http://schemas.microsoft.com/office/powerpoint/2010/main" val="26468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Shallow </a:t>
            </a:r>
            <a:r>
              <a:rPr lang="en-US" dirty="0"/>
              <a:t>vs. Deep parsing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79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Shallow vs. Deep </a:t>
            </a:r>
            <a:r>
              <a:rPr lang="en-US" dirty="0" smtClean="0"/>
              <a:t>parsing</a:t>
            </a:r>
            <a:r>
              <a:rPr lang="el-GR" dirty="0" smtClean="0"/>
              <a:t>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In deep or full parsing, typically, grammar concepts such as CFG, and probabilistic </a:t>
            </a:r>
            <a:r>
              <a:rPr lang="en-US" dirty="0" smtClean="0"/>
              <a:t>context-free</a:t>
            </a:r>
            <a:r>
              <a:rPr lang="el-GR" dirty="0" smtClean="0"/>
              <a:t> </a:t>
            </a:r>
            <a:r>
              <a:rPr lang="en-US" dirty="0" smtClean="0"/>
              <a:t>grammar </a:t>
            </a:r>
            <a:r>
              <a:rPr lang="en-US" dirty="0"/>
              <a:t>(PCFG), and a search strategy is used to give a </a:t>
            </a:r>
            <a:r>
              <a:rPr lang="en-US" b="1" dirty="0"/>
              <a:t>complete syntactic structure to a </a:t>
            </a:r>
            <a:r>
              <a:rPr lang="en-US" b="1" dirty="0" smtClean="0"/>
              <a:t>sentence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Shallow </a:t>
            </a:r>
            <a:r>
              <a:rPr lang="en-US" dirty="0"/>
              <a:t>parsing is the task of parsing a </a:t>
            </a:r>
            <a:r>
              <a:rPr lang="en-US" b="1" dirty="0"/>
              <a:t>limited part of the syntactic information </a:t>
            </a:r>
            <a:r>
              <a:rPr lang="en-US" dirty="0"/>
              <a:t>from the given </a:t>
            </a:r>
            <a:r>
              <a:rPr lang="en-US" dirty="0" smtClean="0"/>
              <a:t>text.</a:t>
            </a:r>
            <a:r>
              <a:rPr lang="el-GR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While </a:t>
            </a:r>
            <a:r>
              <a:rPr lang="en-US" b="1" u="sng" dirty="0"/>
              <a:t>deep</a:t>
            </a:r>
            <a:r>
              <a:rPr lang="en-US" dirty="0"/>
              <a:t> parsing </a:t>
            </a:r>
            <a:r>
              <a:rPr lang="en-US" b="1" dirty="0"/>
              <a:t>is required for more </a:t>
            </a:r>
            <a:r>
              <a:rPr lang="en-US" b="1" dirty="0" smtClean="0"/>
              <a:t>complex</a:t>
            </a:r>
            <a:r>
              <a:rPr lang="el-GR" b="1" dirty="0" smtClean="0"/>
              <a:t> </a:t>
            </a:r>
            <a:r>
              <a:rPr lang="en-US" b="1" dirty="0" smtClean="0"/>
              <a:t>NLP </a:t>
            </a:r>
            <a:r>
              <a:rPr lang="en-US" b="1" dirty="0"/>
              <a:t>applications</a:t>
            </a:r>
            <a:r>
              <a:rPr lang="en-US" dirty="0"/>
              <a:t>, such as dialogue systems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dirty="0" smtClean="0"/>
              <a:t>summarization</a:t>
            </a:r>
            <a:r>
              <a:rPr lang="en-US" dirty="0"/>
              <a:t>, </a:t>
            </a:r>
            <a:r>
              <a:rPr lang="en-US" b="1" u="sng" dirty="0"/>
              <a:t>shallow</a:t>
            </a:r>
            <a:r>
              <a:rPr lang="en-US" dirty="0"/>
              <a:t> parsing is more suited for </a:t>
            </a:r>
            <a:r>
              <a:rPr lang="en-US" b="1" dirty="0"/>
              <a:t>information extraction</a:t>
            </a:r>
            <a:r>
              <a:rPr lang="en-US" dirty="0"/>
              <a:t> and </a:t>
            </a:r>
            <a:r>
              <a:rPr lang="en-US" b="1" dirty="0"/>
              <a:t>text mining </a:t>
            </a:r>
            <a:r>
              <a:rPr lang="en-US" dirty="0"/>
              <a:t>varieties </a:t>
            </a:r>
            <a:r>
              <a:rPr lang="en-US" dirty="0" smtClean="0"/>
              <a:t>of</a:t>
            </a:r>
            <a:r>
              <a:rPr lang="el-GR" dirty="0" smtClean="0"/>
              <a:t> </a:t>
            </a:r>
            <a:r>
              <a:rPr lang="en-US" dirty="0" smtClean="0"/>
              <a:t>applications</a:t>
            </a:r>
            <a:r>
              <a:rPr lang="en-US" dirty="0"/>
              <a:t>. 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7071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The </a:t>
            </a:r>
            <a:r>
              <a:rPr lang="en-US" dirty="0"/>
              <a:t>two approaches in parsing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11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The </a:t>
            </a:r>
            <a:r>
              <a:rPr lang="en-US" dirty="0"/>
              <a:t>two approaches in parsing</a:t>
            </a:r>
            <a:endParaRPr lang="el-GR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2848692"/>
              </p:ext>
            </p:extLst>
          </p:nvPr>
        </p:nvGraphicFramePr>
        <p:xfrm>
          <a:off x="1522413" y="1905000"/>
          <a:ext cx="9144000" cy="355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471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The rule-based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The probabilistic approach</a:t>
                      </a:r>
                    </a:p>
                  </a:txBody>
                  <a:tcPr/>
                </a:tc>
              </a:tr>
              <a:tr h="771744">
                <a:tc>
                  <a:txBody>
                    <a:bodyPr/>
                    <a:lstStyle/>
                    <a:p>
                      <a:r>
                        <a:rPr lang="en-US" dirty="0" smtClean="0"/>
                        <a:t>This approach is </a:t>
                      </a:r>
                      <a:r>
                        <a:rPr lang="en-US" b="1" dirty="0" smtClean="0"/>
                        <a:t>based on rules/grammar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approach, you </a:t>
                      </a:r>
                      <a:r>
                        <a:rPr lang="en-US" b="1" dirty="0" smtClean="0"/>
                        <a:t>learn rules/grammar </a:t>
                      </a:r>
                      <a:r>
                        <a:rPr lang="en-US" dirty="0" smtClean="0"/>
                        <a:t>by</a:t>
                      </a:r>
                    </a:p>
                    <a:p>
                      <a:r>
                        <a:rPr lang="en-US" dirty="0" smtClean="0"/>
                        <a:t>using probabilistic models</a:t>
                      </a:r>
                    </a:p>
                  </a:txBody>
                  <a:tcPr anchor="ctr"/>
                </a:tc>
              </a:tr>
              <a:tr h="1102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Manual grammatical rules</a:t>
                      </a:r>
                      <a:r>
                        <a:rPr lang="en-US" dirty="0" smtClean="0"/>
                        <a:t> are coded down in CFG</a:t>
                      </a:r>
                      <a:r>
                        <a:rPr lang="el-GR" dirty="0" smtClean="0"/>
                        <a:t> </a:t>
                      </a:r>
                      <a:r>
                        <a:rPr lang="en-US" dirty="0" smtClean="0"/>
                        <a:t>and so on, in this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uses </a:t>
                      </a:r>
                      <a:r>
                        <a:rPr lang="en-US" b="1" dirty="0" smtClean="0"/>
                        <a:t>observed probabilities </a:t>
                      </a:r>
                      <a:r>
                        <a:rPr lang="en-US" dirty="0" smtClean="0"/>
                        <a:t>of linguistic</a:t>
                      </a:r>
                      <a:r>
                        <a:rPr lang="el-GR" dirty="0" smtClean="0"/>
                        <a:t> </a:t>
                      </a:r>
                      <a:r>
                        <a:rPr lang="en-US" dirty="0" smtClean="0"/>
                        <a:t>features</a:t>
                      </a:r>
                    </a:p>
                  </a:txBody>
                  <a:tcPr anchor="ctr"/>
                </a:tc>
              </a:tr>
              <a:tr h="447122">
                <a:tc>
                  <a:txBody>
                    <a:bodyPr/>
                    <a:lstStyle/>
                    <a:p>
                      <a:r>
                        <a:rPr lang="en-US" dirty="0" smtClean="0"/>
                        <a:t>This has a </a:t>
                      </a:r>
                      <a:r>
                        <a:rPr lang="en-US" b="1" dirty="0" smtClean="0"/>
                        <a:t>top-down</a:t>
                      </a:r>
                      <a:r>
                        <a:rPr lang="en-US" dirty="0" smtClean="0"/>
                        <a:t>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has a </a:t>
                      </a:r>
                      <a:r>
                        <a:rPr lang="en-US" b="1" dirty="0" smtClean="0"/>
                        <a:t>bottom-up</a:t>
                      </a:r>
                      <a:r>
                        <a:rPr lang="en-US" dirty="0" smtClean="0"/>
                        <a:t> approach</a:t>
                      </a:r>
                    </a:p>
                  </a:txBody>
                  <a:tcPr anchor="ctr"/>
                </a:tc>
              </a:tr>
              <a:tr h="771744">
                <a:tc>
                  <a:txBody>
                    <a:bodyPr/>
                    <a:lstStyle/>
                    <a:p>
                      <a:r>
                        <a:rPr lang="en-US" dirty="0" smtClean="0"/>
                        <a:t>This approach includes </a:t>
                      </a:r>
                      <a:r>
                        <a:rPr lang="en-US" b="1" dirty="0" smtClean="0"/>
                        <a:t>CFG</a:t>
                      </a:r>
                      <a:r>
                        <a:rPr lang="en-US" dirty="0" smtClean="0"/>
                        <a:t> and </a:t>
                      </a:r>
                      <a:r>
                        <a:rPr lang="en-US" b="1" dirty="0" smtClean="0"/>
                        <a:t>Regex-based parser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approach includes </a:t>
                      </a:r>
                      <a:r>
                        <a:rPr lang="en-US" b="1" dirty="0" smtClean="0"/>
                        <a:t>PCFG </a:t>
                      </a:r>
                      <a:r>
                        <a:rPr lang="en-US" dirty="0" smtClean="0"/>
                        <a:t>and the </a:t>
                      </a:r>
                      <a:r>
                        <a:rPr lang="en-US" b="1" dirty="0" smtClean="0"/>
                        <a:t>Stanford</a:t>
                      </a:r>
                      <a:r>
                        <a:rPr lang="el-GR" b="1" baseline="0" dirty="0" smtClean="0"/>
                        <a:t> </a:t>
                      </a:r>
                      <a:r>
                        <a:rPr lang="en-US" b="1" dirty="0" smtClean="0"/>
                        <a:t>parser</a:t>
                      </a:r>
                      <a:endParaRPr lang="el-GR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Why </a:t>
            </a:r>
            <a:r>
              <a:rPr lang="en-US" dirty="0"/>
              <a:t>we need parsing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Ψηφιακό μπλε τούνελ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0_TF02895261_TF02895261" id="{9AC09354-8CEC-4CCB-8B14-7D3D61CDE7E0}" vid="{4DFAADB3-3FBF-4169-B76B-2D492E85FC6C}"/>
    </a:ext>
  </a:extLst>
</a:theme>
</file>

<file path=ppt/theme/theme2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ψηφιακής μπλε σήραγγας (ευρεία οθόνη)</Template>
  <TotalTime>0</TotalTime>
  <Words>3670</Words>
  <Application>Microsoft Office PowerPoint</Application>
  <PresentationFormat>Προσαρμογή</PresentationFormat>
  <Paragraphs>310</Paragraphs>
  <Slides>44</Slides>
  <Notes>44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44</vt:i4>
      </vt:variant>
    </vt:vector>
  </HeadingPairs>
  <TitlesOfParts>
    <vt:vector size="49" baseType="lpstr">
      <vt:lpstr>Arial</vt:lpstr>
      <vt:lpstr>Consolas</vt:lpstr>
      <vt:lpstr>Corbel</vt:lpstr>
      <vt:lpstr>Wingdings</vt:lpstr>
      <vt:lpstr>Ψηφιακό μπλε τούνελ 16x9</vt:lpstr>
      <vt:lpstr>NLTK Essentials</vt:lpstr>
      <vt:lpstr>Presentation’s content</vt:lpstr>
      <vt:lpstr>What is Parsing Structure in Text?</vt:lpstr>
      <vt:lpstr>What is Parsing Structure in Text?</vt:lpstr>
      <vt:lpstr>Shallow vs. Deep parsing</vt:lpstr>
      <vt:lpstr>Shallow vs. Deep parsing (1/2)</vt:lpstr>
      <vt:lpstr>The two approaches in parsing</vt:lpstr>
      <vt:lpstr>The two approaches in parsing</vt:lpstr>
      <vt:lpstr>Why we need parsing?</vt:lpstr>
      <vt:lpstr>Why we need parsing?</vt:lpstr>
      <vt:lpstr>Toy Grammar</vt:lpstr>
      <vt:lpstr>Toy Grammar – Results (1/2)</vt:lpstr>
      <vt:lpstr>Toy Grammar – Results (2/2)</vt:lpstr>
      <vt:lpstr>Different types of parsers </vt:lpstr>
      <vt:lpstr>Different types of parsers -  A recursive descent parser</vt:lpstr>
      <vt:lpstr>Different types of parsers </vt:lpstr>
      <vt:lpstr>Different types of parsers - A shift reduce parser</vt:lpstr>
      <vt:lpstr>Different types of parsers </vt:lpstr>
      <vt:lpstr>Different types of parsers - A chart parser</vt:lpstr>
      <vt:lpstr>Different types of parsers </vt:lpstr>
      <vt:lpstr>Different types of parsers - A regex parser</vt:lpstr>
      <vt:lpstr>Different types of parsers - A regex parser – Example (1/2)</vt:lpstr>
      <vt:lpstr>Different types of parsers - A regex parser – Example (2/2)</vt:lpstr>
      <vt:lpstr>Dependency parsing</vt:lpstr>
      <vt:lpstr>Dependency parsing</vt:lpstr>
      <vt:lpstr>Dependency parsing – Example(1/2)</vt:lpstr>
      <vt:lpstr>Dependency parsing – Example(2/2)</vt:lpstr>
      <vt:lpstr>Chunking</vt:lpstr>
      <vt:lpstr>Chunking</vt:lpstr>
      <vt:lpstr>Chunking (Swallow) vs. Deep parsing</vt:lpstr>
      <vt:lpstr>Chunking – Example (1/2)</vt:lpstr>
      <vt:lpstr>Chunking – Example (2/2)</vt:lpstr>
      <vt:lpstr>Chunking</vt:lpstr>
      <vt:lpstr>Information extraction</vt:lpstr>
      <vt:lpstr>Information extraction (IE)</vt:lpstr>
      <vt:lpstr>Information extraction</vt:lpstr>
      <vt:lpstr>Information extraction - Named-entity recognition (NER)</vt:lpstr>
      <vt:lpstr>Information extraction - Named-entity recognition (NER) – Example (1/2)</vt:lpstr>
      <vt:lpstr>Information extraction - Named-entity recognition (NER) – Example (2/2)</vt:lpstr>
      <vt:lpstr>Information extraction</vt:lpstr>
      <vt:lpstr>Information extraction - Relation extraction </vt:lpstr>
      <vt:lpstr>Information extraction - Relation extraction - Example (1/2)</vt:lpstr>
      <vt:lpstr>Information extraction - Relation extraction - Example (2/2)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2017-10-25T09:48:51Z</dcterms:created>
  <dcterms:modified xsi:type="dcterms:W3CDTF">2018-03-07T13:34:54Z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