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62" r:id="rId4"/>
    <p:sldId id="260" r:id="rId5"/>
    <p:sldId id="265" r:id="rId6"/>
    <p:sldId id="264" r:id="rId7"/>
    <p:sldId id="266" r:id="rId8"/>
    <p:sldId id="261" r:id="rId9"/>
    <p:sldId id="268" r:id="rId10"/>
    <p:sldId id="269" r:id="rId11"/>
    <p:sldId id="278" r:id="rId12"/>
    <p:sldId id="263" r:id="rId13"/>
    <p:sldId id="267" r:id="rId14"/>
    <p:sldId id="270" r:id="rId15"/>
    <p:sldId id="274" r:id="rId16"/>
    <p:sldId id="275" r:id="rId17"/>
    <p:sldId id="279" r:id="rId18"/>
    <p:sldId id="281" r:id="rId19"/>
    <p:sldId id="283" r:id="rId20"/>
    <p:sldId id="282" r:id="rId21"/>
    <p:sldId id="280" r:id="rId22"/>
    <p:sldId id="285" r:id="rId23"/>
    <p:sldId id="290" r:id="rId24"/>
    <p:sldId id="286" r:id="rId25"/>
    <p:sldId id="287" r:id="rId26"/>
    <p:sldId id="288" r:id="rId27"/>
    <p:sldId id="291" r:id="rId28"/>
    <p:sldId id="292" r:id="rId29"/>
    <p:sldId id="271"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081" autoAdjust="0"/>
  </p:normalViewPr>
  <p:slideViewPr>
    <p:cSldViewPr snapToGrid="0">
      <p:cViewPr varScale="1">
        <p:scale>
          <a:sx n="81" d="100"/>
          <a:sy n="81" d="100"/>
        </p:scale>
        <p:origin x="1656"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B4CD8-B509-4D14-ABDE-96CAF5E97706}" type="datetimeFigureOut">
              <a:rPr lang="el-GR" smtClean="0"/>
              <a:t>27/02/2019</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743EE-EE71-4FA0-AE99-BD503D91B1AD}" type="slidenum">
              <a:rPr lang="el-GR" smtClean="0"/>
              <a:t>‹#›</a:t>
            </a:fld>
            <a:endParaRPr lang="el-GR" dirty="0"/>
          </a:p>
        </p:txBody>
      </p:sp>
    </p:spTree>
    <p:extLst>
      <p:ext uri="{BB962C8B-B14F-4D97-AF65-F5344CB8AC3E}">
        <p14:creationId xmlns:p14="http://schemas.microsoft.com/office/powerpoint/2010/main" val="187802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a:t>
            </a:fld>
            <a:endParaRPr lang="el-GR" dirty="0"/>
          </a:p>
        </p:txBody>
      </p:sp>
    </p:spTree>
    <p:extLst>
      <p:ext uri="{BB962C8B-B14F-4D97-AF65-F5344CB8AC3E}">
        <p14:creationId xmlns:p14="http://schemas.microsoft.com/office/powerpoint/2010/main" val="258042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Το ιστόγραμμα είναι γραφική απεικόνιση στατιστικών συχνοτήτων περιοχών τιμών ενός μεγέθους</a:t>
            </a:r>
          </a:p>
          <a:p>
            <a:r>
              <a:rPr lang="el-GR" b="0" baseline="0" dirty="0" smtClean="0"/>
              <a:t/>
            </a:r>
            <a:br>
              <a:rPr lang="el-GR" b="0" baseline="0" dirty="0" smtClean="0"/>
            </a:br>
            <a:r>
              <a:rPr lang="en-US" b="0" baseline="0" dirty="0" smtClean="0"/>
              <a:t>A </a:t>
            </a:r>
            <a:r>
              <a:rPr lang="en-US" b="1" baseline="0" dirty="0" smtClean="0"/>
              <a:t>Web crawler</a:t>
            </a:r>
            <a:r>
              <a:rPr lang="en-US" b="0" baseline="0" dirty="0" smtClean="0"/>
              <a:t>, sometimes called a spider, is an </a:t>
            </a:r>
            <a:r>
              <a:rPr lang="en-US" b="1" baseline="0" dirty="0" smtClean="0"/>
              <a:t>Internet bot that systematically browses the World Wide Web</a:t>
            </a:r>
            <a:r>
              <a:rPr lang="en-US" b="0" baseline="0" dirty="0" smtClean="0"/>
              <a:t>, typically for the purpose of Web indexing (web spidering).</a:t>
            </a:r>
            <a:r>
              <a:rPr lang="el-GR" b="0" baseline="0" dirty="0" smtClean="0"/>
              <a:t/>
            </a:r>
            <a:br>
              <a:rPr lang="el-GR" b="0" baseline="0" dirty="0" smtClean="0"/>
            </a:br>
            <a:r>
              <a:rPr lang="en-US" b="1" baseline="0" dirty="0" smtClean="0"/>
              <a:t>Web scraping </a:t>
            </a:r>
            <a:r>
              <a:rPr lang="en-US" b="0" baseline="0" dirty="0" smtClean="0"/>
              <a:t>(web harvesting or web data extraction) </a:t>
            </a:r>
            <a:r>
              <a:rPr lang="el-GR" b="0" baseline="0" dirty="0" smtClean="0"/>
              <a:t>είναι η απόσπαση δεδομένων που χρησιμοποιείται για την εξαγωγή δεδομένων από ιστότοπους.</a:t>
            </a: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11</a:t>
            </a:fld>
            <a:endParaRPr lang="el-GR" dirty="0"/>
          </a:p>
        </p:txBody>
      </p:sp>
    </p:spTree>
    <p:extLst>
      <p:ext uri="{BB962C8B-B14F-4D97-AF65-F5344CB8AC3E}">
        <p14:creationId xmlns:p14="http://schemas.microsoft.com/office/powerpoint/2010/main" val="28734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Wordnet</a:t>
            </a:r>
            <a:r>
              <a:rPr lang="el-GR" dirty="0" smtClean="0"/>
              <a:t>:</a:t>
            </a:r>
            <a:r>
              <a:rPr lang="el-GR" baseline="0" dirty="0" smtClean="0"/>
              <a:t> </a:t>
            </a:r>
            <a:r>
              <a:rPr lang="en-US" dirty="0" smtClean="0"/>
              <a:t>http://wordnet.princeton.edu/</a:t>
            </a:r>
            <a:endParaRPr lang="el-GR" dirty="0" smtClean="0"/>
          </a:p>
          <a:p>
            <a:r>
              <a:rPr lang="en-US" dirty="0" smtClean="0"/>
              <a:t>Brown Corpus</a:t>
            </a:r>
            <a:r>
              <a:rPr lang="el-GR" dirty="0" smtClean="0"/>
              <a:t>: </a:t>
            </a:r>
            <a:r>
              <a:rPr lang="en-US" dirty="0" smtClean="0"/>
              <a:t>List</a:t>
            </a:r>
            <a:r>
              <a:rPr lang="en-US" baseline="0" dirty="0" smtClean="0"/>
              <a:t> of samples: </a:t>
            </a:r>
            <a:r>
              <a:rPr lang="en-US" dirty="0" smtClean="0"/>
              <a:t>http://www.hit.uib.no/icame/brown/bcm-los.html#j</a:t>
            </a:r>
            <a:r>
              <a:rPr lang="el-GR" dirty="0" smtClean="0"/>
              <a:t> </a:t>
            </a:r>
            <a:r>
              <a:rPr lang="en-US" dirty="0" smtClean="0"/>
              <a:t/>
            </a:r>
            <a:br>
              <a:rPr lang="en-US" dirty="0" smtClean="0"/>
            </a:br>
            <a:r>
              <a:rPr lang="en-US" dirty="0" smtClean="0"/>
              <a:t>BalkaNet : http://www.dblab.upatras.gr/balkanet/index.htm (</a:t>
            </a:r>
            <a:r>
              <a:rPr lang="el-GR" dirty="0" smtClean="0"/>
              <a:t>δεν</a:t>
            </a:r>
            <a:r>
              <a:rPr lang="el-GR" baseline="0" dirty="0" smtClean="0"/>
              <a:t> υπάρχει</a:t>
            </a:r>
            <a:r>
              <a:rPr lang="en-US" baseline="0" dirty="0" smtClean="0"/>
              <a:t> online </a:t>
            </a:r>
            <a:r>
              <a:rPr lang="el-GR" baseline="0" dirty="0" smtClean="0"/>
              <a:t>δημιουργήθηκε από το</a:t>
            </a:r>
            <a:r>
              <a:rPr lang="en-US" baseline="0" dirty="0" smtClean="0"/>
              <a:t>)</a:t>
            </a:r>
            <a:br>
              <a:rPr lang="en-US" baseline="0" dirty="0" smtClean="0"/>
            </a:br>
            <a:r>
              <a:rPr lang="el-GR" dirty="0" smtClean="0"/>
              <a:t>ΠΑΝΕΠΙΣΤΗΜΙΟ ΠΑΤΡΩΝ</a:t>
            </a:r>
            <a:r>
              <a:rPr lang="en-US" dirty="0" smtClean="0"/>
              <a:t> - </a:t>
            </a:r>
            <a:r>
              <a:rPr lang="el-GR" dirty="0" smtClean="0"/>
              <a:t>ΤΜΗΜΑ</a:t>
            </a:r>
            <a:r>
              <a:rPr lang="en-US" dirty="0" smtClean="0"/>
              <a:t> </a:t>
            </a:r>
            <a:r>
              <a:rPr lang="el-GR" dirty="0" smtClean="0"/>
              <a:t>ΜΗΧΑΝΙΚΩΝ ΥΠΟΛΟΓΙΣΤΩΝ ΚΑΙ ΠΛΗΡΟΦΟΡΙΚΗΣ </a:t>
            </a:r>
            <a:r>
              <a:rPr lang="en-US" dirty="0" smtClean="0"/>
              <a:t>-</a:t>
            </a:r>
            <a:r>
              <a:rPr lang="el-GR" dirty="0" smtClean="0"/>
              <a:t> ΕΡΓΑΣΤΗΡΙΟ ΒΑΣΗΣ</a:t>
            </a:r>
            <a:r>
              <a:rPr lang="en-US" dirty="0" smtClean="0"/>
              <a:t> </a:t>
            </a:r>
            <a:r>
              <a:rPr lang="el-GR" dirty="0" smtClean="0"/>
              <a:t>ΔΕΔΟΜΕΝΩΝ</a:t>
            </a:r>
            <a:r>
              <a:rPr lang="en-US" dirty="0" smtClean="0"/>
              <a:t/>
            </a:r>
            <a:br>
              <a:rPr lang="en-US" dirty="0" smtClean="0"/>
            </a:br>
            <a:endParaRPr lang="el-GR" dirty="0" smtClean="0"/>
          </a:p>
          <a:p>
            <a:r>
              <a:rPr lang="el-GR" dirty="0" smtClean="0"/>
              <a:t>Αναφορά</a:t>
            </a:r>
            <a:r>
              <a:rPr lang="el-GR" baseline="0" dirty="0" smtClean="0"/>
              <a:t> σε </a:t>
            </a:r>
            <a:r>
              <a:rPr lang="en-US" sz="1200" b="1" i="0" u="none" strike="noStrike" kern="1200" baseline="0" dirty="0" smtClean="0">
                <a:solidFill>
                  <a:schemeClr val="tx1"/>
                </a:solidFill>
                <a:latin typeface="+mn-lt"/>
                <a:ea typeface="+mn-ea"/>
                <a:cs typeface="+mn-cs"/>
              </a:rPr>
              <a:t>Stopwords</a:t>
            </a:r>
          </a:p>
          <a:p>
            <a:r>
              <a:rPr lang="el-GR" baseline="0" dirty="0" smtClean="0"/>
              <a:t>Αναφορά</a:t>
            </a:r>
            <a:r>
              <a:rPr lang="en-US" baseline="0" dirty="0" smtClean="0"/>
              <a:t> Gold Standard Corpora (GSC)</a:t>
            </a:r>
            <a:r>
              <a:rPr lang="el-GR" baseline="0" dirty="0" smtClean="0"/>
              <a:t> </a:t>
            </a:r>
            <a:r>
              <a:rPr lang="en-US" baseline="0" dirty="0" smtClean="0">
                <a:sym typeface="Wingdings" panose="05000000000000000000" pitchFamily="2" charset="2"/>
              </a:rPr>
              <a:t> </a:t>
            </a:r>
            <a:r>
              <a:rPr lang="el-GR" baseline="0" dirty="0" smtClean="0">
                <a:sym typeface="Wingdings" panose="05000000000000000000" pitchFamily="2" charset="2"/>
              </a:rPr>
              <a:t>Αξιόπιστα και ελεγμένα δεδομένα για </a:t>
            </a:r>
            <a:r>
              <a:rPr lang="en-US" baseline="0" dirty="0" smtClean="0">
                <a:sym typeface="Wingdings" panose="05000000000000000000" pitchFamily="2" charset="2"/>
              </a:rPr>
              <a:t>training</a:t>
            </a:r>
            <a:r>
              <a:rPr lang="el-GR" baseline="0" dirty="0" smtClean="0">
                <a:sym typeface="Wingdings" panose="05000000000000000000" pitchFamily="2" charset="2"/>
              </a:rPr>
              <a:t> και εξέταση των</a:t>
            </a:r>
            <a:r>
              <a:rPr lang="en-US" baseline="0" dirty="0" smtClean="0">
                <a:sym typeface="Wingdings" panose="05000000000000000000" pitchFamily="2" charset="2"/>
              </a:rPr>
              <a:t> NLP</a:t>
            </a:r>
            <a:r>
              <a:rPr lang="el-GR" baseline="0" dirty="0" smtClean="0">
                <a:sym typeface="Wingdings" panose="05000000000000000000" pitchFamily="2" charset="2"/>
              </a:rPr>
              <a:t> εφαρμογών </a:t>
            </a:r>
            <a:r>
              <a:rPr lang="en-US" baseline="0" dirty="0" smtClean="0"/>
              <a:t/>
            </a:r>
            <a:br>
              <a:rPr lang="en-US" baseline="0" dirty="0" smtClean="0"/>
            </a:br>
            <a:r>
              <a:rPr lang="el-GR" baseline="0" dirty="0" smtClean="0"/>
              <a:t>Αναφορά</a:t>
            </a:r>
            <a:r>
              <a:rPr lang="en-US" baseline="0" dirty="0" smtClean="0"/>
              <a:t> Silver Standard Corpora (SSC)</a:t>
            </a:r>
            <a:r>
              <a:rPr lang="el-GR" baseline="0" dirty="0" smtClean="0"/>
              <a:t> </a:t>
            </a:r>
            <a:r>
              <a:rPr lang="el-GR" baseline="0" dirty="0" smtClean="0">
                <a:sym typeface="Wingdings" panose="05000000000000000000" pitchFamily="2" charset="2"/>
              </a:rPr>
              <a:t> </a:t>
            </a:r>
            <a:r>
              <a:rPr lang="en-US" dirty="0" smtClean="0"/>
              <a:t>automatically g</a:t>
            </a:r>
            <a:r>
              <a:rPr lang="en-US" baseline="0" dirty="0" smtClean="0">
                <a:sym typeface="Wingdings" panose="05000000000000000000" pitchFamily="2" charset="2"/>
              </a:rPr>
              <a:t>enerated data</a:t>
            </a:r>
          </a:p>
          <a:p>
            <a:r>
              <a:rPr lang="en-US" baseline="0" dirty="0" smtClean="0"/>
              <a:t/>
            </a:r>
            <a:br>
              <a:rPr lang="en-US" baseline="0" dirty="0" smtClean="0"/>
            </a:br>
            <a:r>
              <a:rPr lang="el-GR" baseline="0" dirty="0" smtClean="0"/>
              <a:t>Αναφορά για αξιόπιστη εφαρμογή θέλουμε τουλάχιστον 1</a:t>
            </a:r>
            <a:r>
              <a:rPr lang="en-US" baseline="0" dirty="0" smtClean="0"/>
              <a:t>GB </a:t>
            </a:r>
            <a:r>
              <a:rPr lang="el-GR" baseline="0" dirty="0" smtClean="0"/>
              <a:t> από </a:t>
            </a:r>
            <a:r>
              <a:rPr lang="en-US" baseline="0" dirty="0" smtClean="0"/>
              <a:t>corpora</a:t>
            </a:r>
            <a:r>
              <a:rPr lang="el-GR" baseline="0" dirty="0" smtClean="0"/>
              <a:t> για </a:t>
            </a:r>
            <a:r>
              <a:rPr lang="en-US" baseline="0" dirty="0" smtClean="0"/>
              <a:t>testing</a:t>
            </a:r>
            <a:endParaRPr lang="el-GR"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12</a:t>
            </a:fld>
            <a:endParaRPr lang="el-GR" dirty="0"/>
          </a:p>
        </p:txBody>
      </p:sp>
    </p:spTree>
    <p:extLst>
      <p:ext uri="{BB962C8B-B14F-4D97-AF65-F5344CB8AC3E}">
        <p14:creationId xmlns:p14="http://schemas.microsoft.com/office/powerpoint/2010/main" val="266957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modules  = ένα αρχείο που περιέχει κώδικα Python, στο οποίο υπάρχουν ορισμένες συναρτήσεις, κλάσεις και μεταβλητές</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13</a:t>
            </a:fld>
            <a:endParaRPr lang="el-GR" dirty="0"/>
          </a:p>
        </p:txBody>
      </p:sp>
    </p:spTree>
    <p:extLst>
      <p:ext uri="{BB962C8B-B14F-4D97-AF65-F5344CB8AC3E}">
        <p14:creationId xmlns:p14="http://schemas.microsoft.com/office/powerpoint/2010/main" val="395986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Εξήγηση για κάθε </a:t>
            </a:r>
            <a:r>
              <a:rPr lang="en-US" b="0" baseline="0" dirty="0" smtClean="0"/>
              <a:t>module.</a:t>
            </a: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14</a:t>
            </a:fld>
            <a:endParaRPr lang="el-GR" dirty="0"/>
          </a:p>
        </p:txBody>
      </p:sp>
    </p:spTree>
    <p:extLst>
      <p:ext uri="{BB962C8B-B14F-4D97-AF65-F5344CB8AC3E}">
        <p14:creationId xmlns:p14="http://schemas.microsoft.com/office/powerpoint/2010/main" val="384132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Εξήγηση για κάθε </a:t>
            </a:r>
            <a:r>
              <a:rPr lang="en-US" b="0" baseline="0" dirty="0" smtClean="0"/>
              <a:t>module.</a:t>
            </a: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15</a:t>
            </a:fld>
            <a:endParaRPr lang="el-GR" dirty="0"/>
          </a:p>
        </p:txBody>
      </p:sp>
    </p:spTree>
    <p:extLst>
      <p:ext uri="{BB962C8B-B14F-4D97-AF65-F5344CB8AC3E}">
        <p14:creationId xmlns:p14="http://schemas.microsoft.com/office/powerpoint/2010/main" val="1670218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200" dirty="0" smtClean="0"/>
              <a:t>K –</a:t>
            </a:r>
            <a:r>
              <a:rPr lang="en-US" sz="1200" baseline="0" dirty="0" smtClean="0"/>
              <a:t> means = </a:t>
            </a:r>
            <a:r>
              <a:rPr lang="el-GR" sz="1200" baseline="0" dirty="0" smtClean="0"/>
              <a:t>δίνω εγώ το Κ</a:t>
            </a:r>
            <a:endParaRPr lang="en-US" sz="1200" dirty="0" smtClean="0"/>
          </a:p>
          <a:p>
            <a:r>
              <a:rPr lang="el-GR" sz="1200" dirty="0" smtClean="0"/>
              <a:t>Ε</a:t>
            </a:r>
            <a:r>
              <a:rPr lang="en-US" sz="1200" dirty="0" smtClean="0"/>
              <a:t>xpectation</a:t>
            </a:r>
            <a:r>
              <a:rPr lang="el-GR" sz="1200" dirty="0" smtClean="0"/>
              <a:t> </a:t>
            </a:r>
            <a:r>
              <a:rPr lang="en-US" sz="1200" dirty="0" smtClean="0"/>
              <a:t>–</a:t>
            </a:r>
            <a:r>
              <a:rPr lang="el-GR" sz="1200" dirty="0" smtClean="0"/>
              <a:t> Μ</a:t>
            </a:r>
            <a:r>
              <a:rPr lang="en-US" sz="1200" dirty="0" smtClean="0"/>
              <a:t>aximization</a:t>
            </a:r>
            <a:r>
              <a:rPr lang="en-US" sz="1200" baseline="0" dirty="0" smtClean="0"/>
              <a:t> (EM)</a:t>
            </a:r>
            <a:r>
              <a:rPr lang="el-GR" sz="1200" dirty="0" smtClean="0"/>
              <a:t> </a:t>
            </a:r>
            <a:r>
              <a:rPr lang="en-US" sz="1200" dirty="0" smtClean="0"/>
              <a:t>Gaussian</a:t>
            </a:r>
            <a:r>
              <a:rPr lang="el-GR" sz="1200" baseline="0" dirty="0" smtClean="0"/>
              <a:t> </a:t>
            </a:r>
            <a:r>
              <a:rPr lang="en-US" sz="1200" baseline="0" dirty="0" smtClean="0"/>
              <a:t> = </a:t>
            </a:r>
            <a:r>
              <a:rPr lang="el-GR" sz="1200" baseline="0" dirty="0" smtClean="0"/>
              <a:t>αυτόματα ανακαλύπτει όλες τις παραμέτρους </a:t>
            </a:r>
            <a:r>
              <a:rPr lang="en-US" sz="1200" baseline="0" dirty="0" smtClean="0"/>
              <a:t>of K “sources”</a:t>
            </a:r>
            <a:endParaRPr lang="el-GR" sz="1200" baseline="0" dirty="0" smtClean="0"/>
          </a:p>
          <a:p>
            <a:r>
              <a:rPr lang="en-US" b="0" baseline="0" dirty="0" smtClean="0"/>
              <a:t>Agglomerative</a:t>
            </a:r>
            <a:r>
              <a:rPr lang="el-GR" b="0" baseline="0" dirty="0" smtClean="0"/>
              <a:t> = αθροιστικό </a:t>
            </a:r>
            <a:r>
              <a:rPr lang="en-US" b="0" baseline="0" dirty="0" smtClean="0">
                <a:sym typeface="Wingdings" panose="05000000000000000000" pitchFamily="2" charset="2"/>
              </a:rPr>
              <a:t> </a:t>
            </a:r>
            <a:r>
              <a:rPr lang="el-GR" b="0" baseline="0" dirty="0" smtClean="0"/>
              <a:t>ξεκινά με κάθε ένα από τα Ν διανύσματα ως μοναδικό </a:t>
            </a:r>
            <a:r>
              <a:rPr lang="en-US" b="0" baseline="0" dirty="0" smtClean="0"/>
              <a:t>cluster</a:t>
            </a:r>
            <a:r>
              <a:rPr lang="el-GR" b="0" baseline="0" dirty="0" smtClean="0"/>
              <a:t>. </a:t>
            </a:r>
            <a:r>
              <a:rPr lang="el-GR" dirty="0" smtClean="0"/>
              <a:t>Εν συνεχεία </a:t>
            </a:r>
          </a:p>
          <a:p>
            <a:r>
              <a:rPr lang="el-GR" dirty="0" smtClean="0"/>
              <a:t>συγχωνεύει επαναληπτικά τα ζεύγη ομάδων που έχουν τα πλησιέστερα κεντροειδή.</a:t>
            </a:r>
            <a:br>
              <a:rPr lang="el-GR" dirty="0" smtClean="0"/>
            </a:br>
            <a:r>
              <a:rPr lang="el-GR" dirty="0" smtClean="0"/>
              <a:t>------------------</a:t>
            </a:r>
            <a:br>
              <a:rPr lang="el-GR" dirty="0" smtClean="0"/>
            </a:br>
            <a:r>
              <a:rPr lang="el-GR" dirty="0" smtClean="0"/>
              <a:t>Η μηχανική μάθηση είναι μια κλάση αλγορίθμων που οδηγείται από τα δεδομένα, δηλ. Σε αντίθεση με τους "κανονικούς" </a:t>
            </a:r>
            <a:endParaRPr lang="en-US" dirty="0" smtClean="0"/>
          </a:p>
          <a:p>
            <a:r>
              <a:rPr lang="el-GR" dirty="0" smtClean="0"/>
              <a:t>αλγόριθμους, είναι τα δεδομένα που "λένε" τι είναι η "καλή απάντηση’’. </a:t>
            </a:r>
            <a:r>
              <a:rPr lang="en-US" dirty="0" smtClean="0"/>
              <a:t/>
            </a:r>
            <a:br>
              <a:rPr lang="en-US" dirty="0" smtClean="0"/>
            </a:br>
            <a:endParaRPr lang="el-GR" dirty="0" smtClean="0"/>
          </a:p>
          <a:p>
            <a:r>
              <a:rPr lang="el-GR" dirty="0" smtClean="0"/>
              <a:t>1)</a:t>
            </a:r>
            <a:r>
              <a:rPr lang="el-GR" sz="1200" b="1" dirty="0" smtClean="0"/>
              <a:t>εποπτευόμενη</a:t>
            </a:r>
            <a:r>
              <a:rPr lang="en-US" sz="1200" b="1" dirty="0" smtClean="0"/>
              <a:t>: </a:t>
            </a:r>
            <a:r>
              <a:rPr lang="el-GR" dirty="0" smtClean="0"/>
              <a:t>λέμε σε έναν αλγόριθμο τη διαφορά μεταξύ του "σωστού" και του "λάθους" και ζητάμε από </a:t>
            </a:r>
            <a:endParaRPr lang="en-US" dirty="0" smtClean="0"/>
          </a:p>
          <a:p>
            <a:r>
              <a:rPr lang="el-GR" dirty="0" smtClean="0"/>
              <a:t>αυτούς να μιμηθούν αυτά τα αποτελέσματα όταν ρίχνονται νέες πληροφορίες.</a:t>
            </a:r>
            <a:endParaRPr lang="en-US" dirty="0" smtClean="0"/>
          </a:p>
          <a:p>
            <a:pPr rtl="0"/>
            <a:endParaRPr lang="el-GR" sz="1200" b="1" dirty="0" smtClean="0"/>
          </a:p>
          <a:p>
            <a:pPr rtl="0"/>
            <a:r>
              <a:rPr lang="el-GR" sz="1200" b="1" dirty="0" smtClean="0"/>
              <a:t>2)μη-εποπτευόμενη </a:t>
            </a:r>
            <a:r>
              <a:rPr lang="en-US" sz="1200" b="1" dirty="0" smtClean="0"/>
              <a:t>: </a:t>
            </a:r>
            <a:r>
              <a:rPr lang="el-GR" dirty="0" smtClean="0"/>
              <a:t>Δεν υπάρχει καμία οδηγία σχετικά με τις εξόδους που είναι σωστές ή λάθος. Δεν έχουν κανέναν </a:t>
            </a:r>
            <a:endParaRPr lang="en-US" dirty="0" smtClean="0"/>
          </a:p>
          <a:p>
            <a:pPr rtl="0"/>
            <a:r>
              <a:rPr lang="el-GR" dirty="0" smtClean="0"/>
              <a:t>άνθρωπο να τους καθοδηγεί στην ερμηνεία των δεδομένων που τους παρέχονται (εκτός από την καθοδήγηση του </a:t>
            </a:r>
            <a:endParaRPr lang="en-US" dirty="0" smtClean="0"/>
          </a:p>
          <a:p>
            <a:pPr rtl="0"/>
            <a:r>
              <a:rPr lang="el-GR" dirty="0" smtClean="0"/>
              <a:t>αρχικού συντάκτη του αλγορίθμου).</a:t>
            </a:r>
            <a:br>
              <a:rPr lang="el-GR" dirty="0" smtClean="0"/>
            </a:br>
            <a:r>
              <a:rPr lang="el-GR" dirty="0" smtClean="0"/>
              <a:t>Οι αλγόριθμοι αυτού του είδους πρέπει να βασίζονται σε δεδομένα ομαδοποίησης και να τροποποιούνται για να </a:t>
            </a:r>
            <a:endParaRPr lang="en-US" dirty="0" smtClean="0"/>
          </a:p>
          <a:p>
            <a:pPr rtl="0"/>
            <a:r>
              <a:rPr lang="el-GR" dirty="0" smtClean="0"/>
              <a:t>λαμβάνουν υπόψη νέες δομές δεδομένων.</a:t>
            </a:r>
            <a:br>
              <a:rPr lang="el-GR" dirty="0" smtClean="0"/>
            </a:br>
            <a:r>
              <a:rPr lang="el-GR" dirty="0" smtClean="0"/>
              <a:t>Με εξαιρετικά μεγάλα σύνολα δεδομένων, αυτοί οι αλγόριθμοι είναι εξαιρετικά ισχυροί και είναι ικανοί να βρουν </a:t>
            </a:r>
            <a:endParaRPr lang="en-US" dirty="0" smtClean="0"/>
          </a:p>
          <a:p>
            <a:pPr rtl="0"/>
            <a:r>
              <a:rPr lang="el-GR" dirty="0" smtClean="0"/>
              <a:t>αόρατα πρότυπα από φαινομενικά τυχαία δεδομένα.</a:t>
            </a:r>
          </a:p>
          <a:p>
            <a:endParaRPr lang="en-US" dirty="0" smtClean="0"/>
          </a:p>
          <a:p>
            <a:endParaRPr lang="en-US" b="0" baseline="0" dirty="0" smtClean="0"/>
          </a:p>
          <a:p>
            <a:endParaRPr lang="en-US" b="0" baseline="0" dirty="0" smtClean="0"/>
          </a:p>
          <a:p>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16</a:t>
            </a:fld>
            <a:endParaRPr lang="el-GR" dirty="0"/>
          </a:p>
        </p:txBody>
      </p:sp>
    </p:spTree>
    <p:extLst>
      <p:ext uri="{BB962C8B-B14F-4D97-AF65-F5344CB8AC3E}">
        <p14:creationId xmlns:p14="http://schemas.microsoft.com/office/powerpoint/2010/main" val="3327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17</a:t>
            </a:fld>
            <a:endParaRPr lang="el-GR" dirty="0"/>
          </a:p>
        </p:txBody>
      </p:sp>
    </p:spTree>
    <p:extLst>
      <p:ext uri="{BB962C8B-B14F-4D97-AF65-F5344CB8AC3E}">
        <p14:creationId xmlns:p14="http://schemas.microsoft.com/office/powerpoint/2010/main" val="3379884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Ενναλακτική του </a:t>
            </a:r>
            <a:r>
              <a:rPr lang="en-US" b="1" dirty="0" smtClean="0">
                <a:latin typeface="Consolas" panose="020B0609020204030204" pitchFamily="49" charset="0"/>
              </a:rPr>
              <a:t>nltk.clean_html(html)</a:t>
            </a:r>
            <a:r>
              <a:rPr lang="el-GR" b="1" dirty="0" smtClean="0">
                <a:latin typeface="Consolas" panose="020B0609020204030204" pitchFamily="49" charset="0"/>
              </a:rPr>
              <a:t> </a:t>
            </a:r>
            <a:r>
              <a:rPr lang="el-GR" b="0" dirty="0" smtClean="0">
                <a:latin typeface="Consolas" panose="020B0609020204030204" pitchFamily="49" charset="0"/>
              </a:rPr>
              <a:t>είναι το </a:t>
            </a:r>
            <a:r>
              <a:rPr lang="en-US" b="1" dirty="0" smtClean="0">
                <a:latin typeface="Consolas" panose="020B0609020204030204" pitchFamily="49" charset="0"/>
              </a:rPr>
              <a:t>BeautifulSoup 4.4.0</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18</a:t>
            </a:fld>
            <a:endParaRPr lang="el-GR" dirty="0"/>
          </a:p>
        </p:txBody>
      </p:sp>
    </p:spTree>
    <p:extLst>
      <p:ext uri="{BB962C8B-B14F-4D97-AF65-F5344CB8AC3E}">
        <p14:creationId xmlns:p14="http://schemas.microsoft.com/office/powerpoint/2010/main" val="42957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19</a:t>
            </a:fld>
            <a:endParaRPr lang="el-GR" dirty="0"/>
          </a:p>
        </p:txBody>
      </p:sp>
    </p:spTree>
    <p:extLst>
      <p:ext uri="{BB962C8B-B14F-4D97-AF65-F5344CB8AC3E}">
        <p14:creationId xmlns:p14="http://schemas.microsoft.com/office/powerpoint/2010/main" val="2299481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python terminal run: nltk.download('stopwords') for import stopwords corpus.</a:t>
            </a:r>
            <a:br>
              <a:rPr lang="en-US" dirty="0" smtClean="0"/>
            </a:b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Συνέχεια προηγούμενου</a:t>
            </a:r>
            <a:r>
              <a:rPr lang="el-GR" baseline="0" dirty="0" smtClean="0"/>
              <a:t> κώδικα χρήση </a:t>
            </a:r>
            <a:r>
              <a:rPr lang="en-US" baseline="0" dirty="0" smtClean="0"/>
              <a:t>overwrite.</a:t>
            </a:r>
            <a:endParaRPr lang="en-US" dirty="0" smtClean="0"/>
          </a:p>
          <a:p>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20</a:t>
            </a:fld>
            <a:endParaRPr lang="el-GR" dirty="0"/>
          </a:p>
        </p:txBody>
      </p:sp>
    </p:spTree>
    <p:extLst>
      <p:ext uri="{BB962C8B-B14F-4D97-AF65-F5344CB8AC3E}">
        <p14:creationId xmlns:p14="http://schemas.microsoft.com/office/powerpoint/2010/main" val="94504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a:t>
            </a:fld>
            <a:endParaRPr lang="el-GR" dirty="0"/>
          </a:p>
        </p:txBody>
      </p:sp>
    </p:spTree>
    <p:extLst>
      <p:ext uri="{BB962C8B-B14F-4D97-AF65-F5344CB8AC3E}">
        <p14:creationId xmlns:p14="http://schemas.microsoft.com/office/powerpoint/2010/main" val="62494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“&gt;&gt;&gt;” </a:t>
            </a:r>
            <a:r>
              <a:rPr lang="el-GR" dirty="0" smtClean="0"/>
              <a:t>σύμβολο</a:t>
            </a:r>
            <a:r>
              <a:rPr lang="el-GR" baseline="0" dirty="0" smtClean="0"/>
              <a:t> του </a:t>
            </a:r>
            <a:r>
              <a:rPr lang="en-US" baseline="0" dirty="0" smtClean="0"/>
              <a:t>interpreter </a:t>
            </a:r>
            <a:r>
              <a:rPr lang="el-GR" baseline="0" dirty="0" smtClean="0"/>
              <a:t>της </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21</a:t>
            </a:fld>
            <a:endParaRPr lang="el-GR" dirty="0"/>
          </a:p>
        </p:txBody>
      </p:sp>
    </p:spTree>
    <p:extLst>
      <p:ext uri="{BB962C8B-B14F-4D97-AF65-F5344CB8AC3E}">
        <p14:creationId xmlns:p14="http://schemas.microsoft.com/office/powerpoint/2010/main" val="3709489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200" b="0" kern="1200" dirty="0" smtClean="0">
                <a:solidFill>
                  <a:schemeClr val="tx1"/>
                </a:solidFill>
                <a:effectLst/>
                <a:latin typeface="+mj-lt"/>
                <a:ea typeface="+mn-ea"/>
                <a:cs typeface="+mn-cs"/>
              </a:rPr>
              <a:t>Με</a:t>
            </a:r>
            <a:r>
              <a:rPr lang="el-GR" sz="1200" b="0" kern="1200" baseline="0" dirty="0" smtClean="0">
                <a:solidFill>
                  <a:schemeClr val="tx1"/>
                </a:solidFill>
                <a:effectLst/>
                <a:latin typeface="+mj-lt"/>
                <a:ea typeface="+mn-ea"/>
                <a:cs typeface="+mn-cs"/>
              </a:rPr>
              <a:t> </a:t>
            </a:r>
            <a:r>
              <a:rPr lang="en-US" sz="1200" b="0" kern="1200" baseline="0" dirty="0" err="1" smtClean="0">
                <a:solidFill>
                  <a:schemeClr val="tx1"/>
                </a:solidFill>
                <a:effectLst/>
                <a:latin typeface="+mj-lt"/>
                <a:ea typeface="+mn-ea"/>
                <a:cs typeface="+mn-cs"/>
              </a:rPr>
              <a:t>vs</a:t>
            </a:r>
            <a:r>
              <a:rPr lang="el-GR" sz="1200" b="0" kern="1200" baseline="0" dirty="0" smtClean="0">
                <a:solidFill>
                  <a:schemeClr val="tx1"/>
                </a:solidFill>
                <a:effectLst/>
                <a:latin typeface="+mj-lt"/>
                <a:ea typeface="+mn-ea"/>
                <a:cs typeface="+mn-cs"/>
              </a:rPr>
              <a:t> Χωρίς </a:t>
            </a:r>
            <a:r>
              <a:rPr lang="en-US" sz="1200" b="0" kern="1200" baseline="0" dirty="0" smtClean="0">
                <a:solidFill>
                  <a:schemeClr val="tx1"/>
                </a:solidFill>
                <a:effectLst/>
                <a:latin typeface="+mj-lt"/>
                <a:ea typeface="+mn-ea"/>
                <a:cs typeface="+mn-cs"/>
              </a:rPr>
              <a:t>Stopwords.</a:t>
            </a:r>
            <a:r>
              <a:rPr lang="en-US" sz="1200" b="0" kern="1200" dirty="0" smtClean="0">
                <a:solidFill>
                  <a:schemeClr val="tx1"/>
                </a:solidFill>
                <a:effectLst/>
                <a:latin typeface="+mj-lt"/>
                <a:ea typeface="+mn-ea"/>
                <a:cs typeface="+mn-cs"/>
              </a:rPr>
              <a:t/>
            </a:r>
            <a:br>
              <a:rPr lang="en-US" sz="1200" b="0" kern="1200" dirty="0" smtClean="0">
                <a:solidFill>
                  <a:schemeClr val="tx1"/>
                </a:solidFill>
                <a:effectLst/>
                <a:latin typeface="+mj-lt"/>
                <a:ea typeface="+mn-ea"/>
                <a:cs typeface="+mn-cs"/>
              </a:rPr>
            </a:br>
            <a:r>
              <a:rPr lang="en-US" sz="1200" b="0" kern="1200" dirty="0" smtClean="0">
                <a:solidFill>
                  <a:schemeClr val="tx1"/>
                </a:solidFill>
                <a:effectLst/>
                <a:latin typeface="+mj-lt"/>
                <a:ea typeface="+mn-ea"/>
                <a:cs typeface="+mn-cs"/>
              </a:rPr>
              <a:t/>
            </a:r>
            <a:br>
              <a:rPr lang="en-US" sz="1200" b="0" kern="1200" dirty="0" smtClean="0">
                <a:solidFill>
                  <a:schemeClr val="tx1"/>
                </a:solidFill>
                <a:effectLst/>
                <a:latin typeface="+mj-lt"/>
                <a:ea typeface="+mn-ea"/>
                <a:cs typeface="+mn-cs"/>
              </a:rPr>
            </a:br>
            <a:r>
              <a:rPr lang="el-GR" sz="1200" b="0" kern="1200" dirty="0" smtClean="0">
                <a:solidFill>
                  <a:schemeClr val="tx1"/>
                </a:solidFill>
                <a:effectLst/>
                <a:latin typeface="+mj-lt"/>
                <a:ea typeface="+mn-ea"/>
                <a:cs typeface="+mn-cs"/>
              </a:rPr>
              <a:t>Επικόλληση</a:t>
            </a:r>
            <a:r>
              <a:rPr lang="el-GR" sz="1200" b="0" kern="1200" baseline="0" dirty="0" smtClean="0">
                <a:solidFill>
                  <a:schemeClr val="tx1"/>
                </a:solidFill>
                <a:effectLst/>
                <a:latin typeface="+mj-lt"/>
                <a:ea typeface="+mn-ea"/>
                <a:cs typeface="+mn-cs"/>
              </a:rPr>
              <a:t> των </a:t>
            </a:r>
            <a:r>
              <a:rPr lang="en-US" sz="1200" b="0" kern="1200" dirty="0" smtClean="0">
                <a:solidFill>
                  <a:schemeClr val="tx1"/>
                </a:solidFill>
                <a:effectLst/>
                <a:latin typeface="+mj-lt"/>
                <a:ea typeface="+mn-ea"/>
                <a:cs typeface="+mn-cs"/>
              </a:rPr>
              <a:t>"Tokens Frequency" </a:t>
            </a:r>
            <a:r>
              <a:rPr lang="el-GR" sz="1200" b="0" kern="1200" dirty="0" smtClean="0">
                <a:solidFill>
                  <a:schemeClr val="tx1"/>
                </a:solidFill>
                <a:effectLst/>
                <a:latin typeface="+mj-lt"/>
                <a:ea typeface="+mn-ea"/>
                <a:cs typeface="+mn-cs"/>
              </a:rPr>
              <a:t>στην</a:t>
            </a:r>
            <a:r>
              <a:rPr lang="el-GR" sz="1200" b="0" kern="1200" baseline="0" dirty="0" smtClean="0">
                <a:solidFill>
                  <a:schemeClr val="tx1"/>
                </a:solidFill>
                <a:effectLst/>
                <a:latin typeface="+mj-lt"/>
                <a:ea typeface="+mn-ea"/>
                <a:cs typeface="+mn-cs"/>
              </a:rPr>
              <a:t> σελίδα:</a:t>
            </a:r>
            <a:r>
              <a:rPr lang="el-GR" sz="1200" b="0" kern="1200" dirty="0" smtClean="0">
                <a:solidFill>
                  <a:schemeClr val="tx1"/>
                </a:solidFill>
                <a:effectLst/>
                <a:latin typeface="+mj-lt"/>
                <a:ea typeface="+mn-ea"/>
                <a:cs typeface="+mn-cs"/>
              </a:rPr>
              <a:t/>
            </a:r>
            <a:br>
              <a:rPr lang="el-GR" sz="1200" b="0" kern="1200" dirty="0" smtClean="0">
                <a:solidFill>
                  <a:schemeClr val="tx1"/>
                </a:solidFill>
                <a:effectLst/>
                <a:latin typeface="+mj-lt"/>
                <a:ea typeface="+mn-ea"/>
                <a:cs typeface="+mn-cs"/>
              </a:rPr>
            </a:br>
            <a:r>
              <a:rPr lang="en-US" sz="1200" b="0" kern="1200" dirty="0" smtClean="0">
                <a:solidFill>
                  <a:schemeClr val="tx1"/>
                </a:solidFill>
                <a:effectLst/>
                <a:latin typeface="+mj-lt"/>
                <a:ea typeface="+mn-ea"/>
                <a:cs typeface="+mn-cs"/>
              </a:rPr>
              <a:t>https://worditout.com/word-cloud/create</a:t>
            </a:r>
            <a:r>
              <a:rPr lang="el-GR" sz="1200" b="0" kern="1200" dirty="0" smtClean="0">
                <a:solidFill>
                  <a:schemeClr val="tx1"/>
                </a:solidFill>
                <a:effectLst/>
                <a:latin typeface="+mj-lt"/>
                <a:ea typeface="+mn-ea"/>
                <a:cs typeface="+mn-cs"/>
              </a:rPr>
              <a:t> </a:t>
            </a:r>
            <a:r>
              <a:rPr lang="en-US" sz="1200" b="0" kern="1200" dirty="0" smtClean="0">
                <a:solidFill>
                  <a:schemeClr val="tx1"/>
                </a:solidFill>
                <a:effectLst/>
                <a:latin typeface="+mj-lt"/>
                <a:ea typeface="+mn-ea"/>
                <a:cs typeface="+mn-cs"/>
              </a:rPr>
              <a:t/>
            </a:r>
            <a:br>
              <a:rPr lang="en-US" sz="1200" b="0" kern="1200" dirty="0" smtClean="0">
                <a:solidFill>
                  <a:schemeClr val="tx1"/>
                </a:solidFill>
                <a:effectLst/>
                <a:latin typeface="+mj-lt"/>
                <a:ea typeface="+mn-ea"/>
                <a:cs typeface="+mn-cs"/>
              </a:rPr>
            </a:br>
            <a:endParaRPr lang="en-US" b="0" baseline="0" dirty="0" smtClean="0">
              <a:latin typeface="+mj-lt"/>
            </a:endParaRP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22</a:t>
            </a:fld>
            <a:endParaRPr lang="el-GR" dirty="0"/>
          </a:p>
        </p:txBody>
      </p:sp>
    </p:spTree>
    <p:extLst>
      <p:ext uri="{BB962C8B-B14F-4D97-AF65-F5344CB8AC3E}">
        <p14:creationId xmlns:p14="http://schemas.microsoft.com/office/powerpoint/2010/main" val="76923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JavaScript Object Notation (JSON)</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23</a:t>
            </a:fld>
            <a:endParaRPr lang="el-GR" dirty="0"/>
          </a:p>
        </p:txBody>
      </p:sp>
    </p:spTree>
    <p:extLst>
      <p:ext uri="{BB962C8B-B14F-4D97-AF65-F5344CB8AC3E}">
        <p14:creationId xmlns:p14="http://schemas.microsoft.com/office/powerpoint/2010/main" val="1696168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JavaScript Object Notation (JSON)</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24</a:t>
            </a:fld>
            <a:endParaRPr lang="el-GR" dirty="0"/>
          </a:p>
        </p:txBody>
      </p:sp>
    </p:spTree>
    <p:extLst>
      <p:ext uri="{BB962C8B-B14F-4D97-AF65-F5344CB8AC3E}">
        <p14:creationId xmlns:p14="http://schemas.microsoft.com/office/powerpoint/2010/main" val="1654476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Τα σημαντικότερα στοιχεία υπογραμμισμένα.</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25</a:t>
            </a:fld>
            <a:endParaRPr lang="el-GR" dirty="0"/>
          </a:p>
        </p:txBody>
      </p:sp>
    </p:spTree>
    <p:extLst>
      <p:ext uri="{BB962C8B-B14F-4D97-AF65-F5344CB8AC3E}">
        <p14:creationId xmlns:p14="http://schemas.microsoft.com/office/powerpoint/2010/main" val="2815649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smtClean="0"/>
              <a:t>Τα σημαντικότερα στοιχεία υπογραμμισμένα.</a:t>
            </a: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26</a:t>
            </a:fld>
            <a:endParaRPr lang="el-GR" dirty="0"/>
          </a:p>
        </p:txBody>
      </p:sp>
    </p:spTree>
    <p:extLst>
      <p:ext uri="{BB962C8B-B14F-4D97-AF65-F5344CB8AC3E}">
        <p14:creationId xmlns:p14="http://schemas.microsoft.com/office/powerpoint/2010/main" val="3205314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27</a:t>
            </a:fld>
            <a:endParaRPr lang="el-GR" dirty="0"/>
          </a:p>
        </p:txBody>
      </p:sp>
    </p:spTree>
    <p:extLst>
      <p:ext uri="{BB962C8B-B14F-4D97-AF65-F5344CB8AC3E}">
        <p14:creationId xmlns:p14="http://schemas.microsoft.com/office/powerpoint/2010/main" val="217519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200" dirty="0" smtClean="0">
                <a:latin typeface="Consolas" panose="020B0609020204030204" pitchFamily="49" charset="0"/>
              </a:rPr>
              <a:t>Σε δείγμα 5000</a:t>
            </a:r>
            <a:r>
              <a:rPr lang="el-GR" sz="1200" baseline="0" dirty="0" smtClean="0">
                <a:latin typeface="Consolas" panose="020B0609020204030204" pitchFamily="49" charset="0"/>
              </a:rPr>
              <a:t> </a:t>
            </a:r>
            <a:r>
              <a:rPr lang="en-US" sz="1200" baseline="0" dirty="0" smtClean="0">
                <a:latin typeface="Consolas" panose="020B0609020204030204" pitchFamily="49" charset="0"/>
              </a:rPr>
              <a:t>tweets </a:t>
            </a:r>
            <a:r>
              <a:rPr lang="el-GR" sz="1200" baseline="0" dirty="0" smtClean="0">
                <a:latin typeface="Consolas" panose="020B0609020204030204" pitchFamily="49" charset="0"/>
              </a:rPr>
              <a:t>έχουμε </a:t>
            </a:r>
            <a:r>
              <a:rPr lang="en-US" sz="1200" dirty="0" smtClean="0">
                <a:latin typeface="Consolas" panose="020B0609020204030204" pitchFamily="49" charset="0"/>
              </a:rPr>
              <a:t>6094</a:t>
            </a:r>
            <a:r>
              <a:rPr lang="el-GR" sz="1200" dirty="0" smtClean="0">
                <a:latin typeface="Consolas" panose="020B0609020204030204" pitchFamily="49" charset="0"/>
              </a:rPr>
              <a:t> (επίθετα) απόψεις για</a:t>
            </a:r>
            <a:r>
              <a:rPr lang="el-GR" sz="1200" baseline="0" dirty="0" smtClean="0">
                <a:latin typeface="+mn-lt"/>
              </a:rPr>
              <a:t> </a:t>
            </a:r>
            <a:r>
              <a:rPr lang="en-US" dirty="0" smtClean="0"/>
              <a:t>13180</a:t>
            </a:r>
            <a:r>
              <a:rPr lang="el-GR" dirty="0" smtClean="0"/>
              <a:t> (ουσιαστικά)</a:t>
            </a:r>
            <a:r>
              <a:rPr lang="en-US" dirty="0" smtClean="0"/>
              <a:t> </a:t>
            </a:r>
            <a:r>
              <a:rPr lang="el-GR" dirty="0" smtClean="0"/>
              <a:t>διαφορετικά θέματα συζητούνται.</a:t>
            </a:r>
            <a:r>
              <a:rPr lang="el-GR" sz="1200" dirty="0" smtClean="0">
                <a:latin typeface="Consolas" panose="020B0609020204030204" pitchFamily="49" charset="0"/>
              </a:rPr>
              <a:t/>
            </a:r>
            <a:br>
              <a:rPr lang="el-GR" sz="1200" dirty="0" smtClean="0">
                <a:latin typeface="Consolas" panose="020B0609020204030204" pitchFamily="49" charset="0"/>
              </a:rPr>
            </a:br>
            <a:endParaRPr lang="en-US" sz="1200" dirty="0" smtClean="0">
              <a:latin typeface="Consolas" panose="020B0609020204030204" pitchFamily="49" charset="0"/>
            </a:endParaRPr>
          </a:p>
          <a:p>
            <a:r>
              <a:rPr lang="en-US" sz="1200" dirty="0" smtClean="0">
                <a:latin typeface="Consolas" panose="020B0609020204030204" pitchFamily="49" charset="0"/>
              </a:rPr>
              <a:t>JJ</a:t>
            </a:r>
            <a:r>
              <a:rPr lang="en-US" sz="1200" baseline="0" dirty="0" smtClean="0">
                <a:latin typeface="Consolas" panose="020B0609020204030204" pitchFamily="49" charset="0"/>
              </a:rPr>
              <a:t> </a:t>
            </a:r>
            <a:r>
              <a:rPr lang="en-US" sz="1200" baseline="0" dirty="0" smtClean="0">
                <a:latin typeface="Consolas" panose="020B0609020204030204" pitchFamily="49" charset="0"/>
                <a:sym typeface="Wingdings" panose="05000000000000000000" pitchFamily="2" charset="2"/>
              </a:rPr>
              <a:t></a:t>
            </a:r>
            <a:r>
              <a:rPr lang="en-US" sz="1200" dirty="0" smtClean="0">
                <a:latin typeface="Consolas" panose="020B0609020204030204" pitchFamily="49" charset="0"/>
              </a:rPr>
              <a:t> </a:t>
            </a:r>
            <a:r>
              <a:rPr lang="en-US" dirty="0" smtClean="0"/>
              <a:t>Adjective = </a:t>
            </a:r>
            <a:r>
              <a:rPr lang="el-GR" dirty="0" smtClean="0">
                <a:sym typeface="Wingdings" panose="05000000000000000000" pitchFamily="2" charset="2"/>
              </a:rPr>
              <a:t>Επίθετο</a:t>
            </a:r>
            <a:endParaRPr lang="en-US" sz="1200" dirty="0" smtClean="0">
              <a:latin typeface="Consolas" panose="020B0609020204030204" pitchFamily="49" charset="0"/>
            </a:endParaRPr>
          </a:p>
          <a:p>
            <a:r>
              <a:rPr lang="en-US" sz="1200" b="0" baseline="0" dirty="0" smtClean="0">
                <a:latin typeface="Consolas" panose="020B0609020204030204" pitchFamily="49" charset="0"/>
              </a:rPr>
              <a:t>NNP</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Proper noun, singular = </a:t>
            </a:r>
            <a:r>
              <a:rPr lang="el-GR" dirty="0" smtClean="0"/>
              <a:t>Κύριο όνομα, ενικός</a:t>
            </a:r>
            <a:endParaRPr lang="en-US" dirty="0" smtClean="0"/>
          </a:p>
          <a:p>
            <a:r>
              <a:rPr lang="en-US" sz="1200" b="0" baseline="0" dirty="0" smtClean="0">
                <a:latin typeface="Consolas" panose="020B0609020204030204" pitchFamily="49" charset="0"/>
              </a:rPr>
              <a:t>IN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Preposition or subordinating conjunction = </a:t>
            </a:r>
            <a:r>
              <a:rPr lang="el-GR" dirty="0" smtClean="0"/>
              <a:t>Πρόθεση</a:t>
            </a:r>
            <a:r>
              <a:rPr lang="el-GR" baseline="0" dirty="0" smtClean="0"/>
              <a:t> ή </a:t>
            </a:r>
            <a:r>
              <a:rPr lang="el-GR" dirty="0" smtClean="0"/>
              <a:t>δευτερεύων </a:t>
            </a:r>
            <a:r>
              <a:rPr lang="el-GR" i="1" dirty="0" smtClean="0"/>
              <a:t>μετοχή ενεστώτα</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VBG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Verb, gerund or present participle = </a:t>
            </a:r>
            <a:r>
              <a:rPr lang="el-GR" dirty="0" smtClean="0">
                <a:sym typeface="Wingdings" panose="05000000000000000000" pitchFamily="2" charset="2"/>
              </a:rPr>
              <a:t>Ρήμα</a:t>
            </a:r>
            <a:r>
              <a:rPr lang="en-US" dirty="0" smtClean="0">
                <a:sym typeface="Wingdings" panose="05000000000000000000" pitchFamily="2" charset="2"/>
              </a:rPr>
              <a:t>,</a:t>
            </a:r>
            <a:r>
              <a:rPr lang="en-US" baseline="0" dirty="0" smtClean="0">
                <a:sym typeface="Wingdings" panose="05000000000000000000" pitchFamily="2" charset="2"/>
              </a:rPr>
              <a:t> </a:t>
            </a:r>
            <a:r>
              <a:rPr lang="el-GR" dirty="0" smtClean="0">
                <a:sym typeface="Wingdings" panose="05000000000000000000" pitchFamily="2" charset="2"/>
              </a:rPr>
              <a:t>γερούνδιο</a:t>
            </a:r>
            <a:r>
              <a:rPr lang="en-US" dirty="0" smtClean="0">
                <a:sym typeface="Wingdings" panose="05000000000000000000" pitchFamily="2" charset="2"/>
              </a:rPr>
              <a:t> </a:t>
            </a:r>
            <a:r>
              <a:rPr lang="el-GR" dirty="0" smtClean="0">
                <a:sym typeface="Wingdings" panose="05000000000000000000" pitchFamily="2" charset="2"/>
              </a:rPr>
              <a:t>ή</a:t>
            </a:r>
            <a:r>
              <a:rPr lang="el-GR" baseline="0" dirty="0" smtClean="0">
                <a:sym typeface="Wingdings" panose="05000000000000000000" pitchFamily="2" charset="2"/>
              </a:rPr>
              <a:t> μετοχή ενεστώτα</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VBN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Verb, past participle = </a:t>
            </a:r>
            <a:r>
              <a:rPr lang="el-GR" dirty="0" smtClean="0">
                <a:sym typeface="Wingdings" panose="05000000000000000000" pitchFamily="2" charset="2"/>
              </a:rPr>
              <a:t>Ρήμα</a:t>
            </a:r>
            <a:r>
              <a:rPr lang="en-US" dirty="0" smtClean="0">
                <a:sym typeface="Wingdings" panose="05000000000000000000" pitchFamily="2" charset="2"/>
              </a:rPr>
              <a:t>, </a:t>
            </a:r>
            <a:r>
              <a:rPr lang="el-GR" dirty="0" smtClean="0">
                <a:sym typeface="Wingdings" panose="05000000000000000000" pitchFamily="2" charset="2"/>
              </a:rPr>
              <a:t>μετοχή αορίστου</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NNS</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Noun, plural</a:t>
            </a:r>
            <a:r>
              <a:rPr lang="el-GR" dirty="0" smtClean="0"/>
              <a:t> = Ουσιαστικό,</a:t>
            </a:r>
            <a:r>
              <a:rPr lang="el-GR" baseline="0" dirty="0" smtClean="0"/>
              <a:t> πληθυντικός</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PRS$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Possessive pronoun </a:t>
            </a:r>
            <a:r>
              <a:rPr lang="el-GR" dirty="0" smtClean="0"/>
              <a:t>= Κτητική αντωνυμία</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NN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Noun, singular or mass </a:t>
            </a:r>
            <a:r>
              <a:rPr lang="el-GR" dirty="0" smtClean="0"/>
              <a:t> = Ουσιαστικό, ενικός ή πληθυντικός</a:t>
            </a:r>
            <a:endParaRPr lang="en-US" sz="1200" b="0" baseline="0" dirty="0" smtClean="0">
              <a:latin typeface="Consolas" panose="020B0609020204030204" pitchFamily="49" charset="0"/>
            </a:endParaRPr>
          </a:p>
          <a:p>
            <a:r>
              <a:rPr lang="en-US" sz="1200" b="0" baseline="0" dirty="0" smtClean="0">
                <a:latin typeface="Consolas" panose="020B0609020204030204" pitchFamily="49" charset="0"/>
              </a:rPr>
              <a:t>DT </a:t>
            </a:r>
            <a:r>
              <a:rPr lang="en-US" sz="1200" b="0" baseline="0" dirty="0" smtClean="0">
                <a:latin typeface="Consolas" panose="020B0609020204030204" pitchFamily="49" charset="0"/>
                <a:sym typeface="Wingdings" panose="05000000000000000000" pitchFamily="2" charset="2"/>
              </a:rPr>
              <a:t></a:t>
            </a:r>
            <a:r>
              <a:rPr lang="en-US" sz="1200" b="0" baseline="0" dirty="0" smtClean="0">
                <a:latin typeface="Consolas" panose="020B0609020204030204" pitchFamily="49" charset="0"/>
              </a:rPr>
              <a:t>  </a:t>
            </a:r>
            <a:r>
              <a:rPr lang="en-US" dirty="0" smtClean="0"/>
              <a:t>Determiner = </a:t>
            </a:r>
            <a:r>
              <a:rPr lang="el-GR" dirty="0" smtClean="0"/>
              <a:t>Προσδιοριστής</a:t>
            </a:r>
            <a:r>
              <a:rPr lang="en-US" sz="1200" b="0" baseline="0" dirty="0" smtClean="0">
                <a:latin typeface="Consolas" panose="020B0609020204030204" pitchFamily="49" charset="0"/>
              </a:rPr>
              <a:t/>
            </a:r>
            <a:br>
              <a:rPr lang="en-US" sz="1200" b="0" baseline="0" dirty="0" smtClean="0">
                <a:latin typeface="Consolas" panose="020B0609020204030204" pitchFamily="49" charset="0"/>
              </a:rPr>
            </a:br>
            <a:r>
              <a:rPr lang="el-GR" sz="1200" b="0" baseline="0" dirty="0" smtClean="0">
                <a:latin typeface="Consolas" panose="020B0609020204030204" pitchFamily="49" charset="0"/>
              </a:rPr>
              <a:t/>
            </a:r>
            <a:br>
              <a:rPr lang="el-GR" sz="1200" b="0" baseline="0" dirty="0" smtClean="0">
                <a:latin typeface="Consolas" panose="020B0609020204030204" pitchFamily="49" charset="0"/>
              </a:rPr>
            </a:br>
            <a:r>
              <a:rPr lang="el-GR" dirty="0" smtClean="0">
                <a:sym typeface="Wingdings" panose="05000000000000000000" pitchFamily="2" charset="2"/>
              </a:rPr>
              <a:t>γερούνδιο</a:t>
            </a:r>
            <a:r>
              <a:rPr lang="en-US" dirty="0" smtClean="0">
                <a:sym typeface="Wingdings" panose="05000000000000000000" pitchFamily="2" charset="2"/>
              </a:rPr>
              <a:t> </a:t>
            </a:r>
            <a:r>
              <a:rPr lang="el-GR" dirty="0" smtClean="0">
                <a:sym typeface="Wingdings" panose="05000000000000000000" pitchFamily="2" charset="2"/>
              </a:rPr>
              <a:t>= το ρηματικό ουσιαστικό που λήγει σε -ing και ταυτίζεται μορφολογικά με την ενεργητική μετοχή</a:t>
            </a:r>
            <a:r>
              <a:rPr lang="en-US" sz="1200" b="0" baseline="0" dirty="0" smtClean="0">
                <a:latin typeface="Consolas" panose="020B0609020204030204" pitchFamily="49" charset="0"/>
              </a:rPr>
              <a:t/>
            </a:r>
            <a:br>
              <a:rPr lang="en-US" sz="1200" b="0" baseline="0" dirty="0" smtClean="0">
                <a:latin typeface="Consolas" panose="020B0609020204030204" pitchFamily="49" charset="0"/>
              </a:rPr>
            </a:br>
            <a:endParaRPr lang="en-US"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28</a:t>
            </a:fld>
            <a:endParaRPr lang="el-GR" dirty="0"/>
          </a:p>
        </p:txBody>
      </p:sp>
    </p:spTree>
    <p:extLst>
      <p:ext uri="{BB962C8B-B14F-4D97-AF65-F5344CB8AC3E}">
        <p14:creationId xmlns:p14="http://schemas.microsoft.com/office/powerpoint/2010/main" val="3594968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Γενικά</a:t>
            </a:r>
            <a:r>
              <a:rPr lang="el-GR" baseline="0" dirty="0" smtClean="0"/>
              <a:t> είναι ακόμα νωρίς υπάρχουν όμως πτυχιακές (κυρίως από το Παν. Πάτρας) που λύνουν επιμέρους προβλήματα. </a:t>
            </a:r>
            <a:endParaRPr lang="en-US" baseline="0" dirty="0" smtClean="0"/>
          </a:p>
          <a:p>
            <a:r>
              <a:rPr lang="el-GR" baseline="0" dirty="0" smtClean="0"/>
              <a:t>Αναφορά στην </a:t>
            </a:r>
            <a:r>
              <a:rPr lang="en-US" baseline="0" dirty="0" smtClean="0"/>
              <a:t>MLS.</a:t>
            </a:r>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29</a:t>
            </a:fld>
            <a:endParaRPr lang="el-GR" dirty="0"/>
          </a:p>
        </p:txBody>
      </p:sp>
    </p:spTree>
    <p:extLst>
      <p:ext uri="{BB962C8B-B14F-4D97-AF65-F5344CB8AC3E}">
        <p14:creationId xmlns:p14="http://schemas.microsoft.com/office/powerpoint/2010/main" val="110817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30</a:t>
            </a:fld>
            <a:endParaRPr lang="el-GR" dirty="0"/>
          </a:p>
        </p:txBody>
      </p:sp>
    </p:spTree>
    <p:extLst>
      <p:ext uri="{BB962C8B-B14F-4D97-AF65-F5344CB8AC3E}">
        <p14:creationId xmlns:p14="http://schemas.microsoft.com/office/powerpoint/2010/main" val="21741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1) </a:t>
            </a:r>
            <a:r>
              <a:rPr lang="el-GR" dirty="0" smtClean="0"/>
              <a:t>Ενδιαφέρον</a:t>
            </a:r>
            <a:r>
              <a:rPr lang="el-GR" baseline="0" dirty="0" smtClean="0"/>
              <a:t> έχει και η </a:t>
            </a:r>
            <a:r>
              <a:rPr lang="en-US" dirty="0" smtClean="0"/>
              <a:t>Sentiment analysis = </a:t>
            </a:r>
            <a:r>
              <a:rPr lang="el-GR" dirty="0" smtClean="0"/>
              <a:t>ανάλυση συναισθήματος</a:t>
            </a:r>
            <a:r>
              <a:rPr lang="en-US" dirty="0" smtClean="0"/>
              <a:t/>
            </a:r>
            <a:br>
              <a:rPr lang="en-US" dirty="0" smtClean="0"/>
            </a:br>
            <a:r>
              <a:rPr lang="en-US" dirty="0" smtClean="0"/>
              <a:t>H </a:t>
            </a:r>
            <a:r>
              <a:rPr lang="el-GR" dirty="0" smtClean="0"/>
              <a:t>απόσπαση υποκειμενικών πληροφορίες συνήθως από μια σειρά εγγράφων, χρησιμοποιώντας συχνά κριτικές</a:t>
            </a:r>
            <a:r>
              <a:rPr lang="el-GR" baseline="0" dirty="0" smtClean="0"/>
              <a:t> από</a:t>
            </a:r>
            <a:endParaRPr lang="en-US" dirty="0" smtClean="0"/>
          </a:p>
          <a:p>
            <a:r>
              <a:rPr lang="el-GR" dirty="0" smtClean="0"/>
              <a:t>το διαδίκτυο για να καθορίσουμε την "πολικότητα" σχετικά με συγκεκριμένα θέματα. Είναι ιδιαίτερα χρήσιμο για τον </a:t>
            </a:r>
            <a:endParaRPr lang="en-US" dirty="0" smtClean="0"/>
          </a:p>
          <a:p>
            <a:r>
              <a:rPr lang="el-GR" dirty="0" smtClean="0"/>
              <a:t>εντοπισμό των τάσεων της κοινής γνώμης στα κοινωνικά μέσα ενημέρωσης, με σκοπό το μάρκετινγκ.</a:t>
            </a:r>
            <a:r>
              <a:rPr lang="en-US" dirty="0" smtClean="0"/>
              <a:t/>
            </a:r>
            <a:br>
              <a:rPr lang="en-US" dirty="0" smtClean="0"/>
            </a:br>
            <a:r>
              <a:rPr lang="en-US" dirty="0" smtClean="0"/>
              <a:t/>
            </a:r>
            <a:br>
              <a:rPr lang="en-US" dirty="0" smtClean="0"/>
            </a:br>
            <a:r>
              <a:rPr lang="en-US" dirty="0" smtClean="0"/>
              <a:t>2) AI-Complete</a:t>
            </a:r>
            <a:r>
              <a:rPr lang="el-GR" dirty="0" smtClean="0"/>
              <a:t> (αντικατοπτρίζει μια στάση που δεν θα λυθεί με έναν απλό συγκεκριμένο αλγόριθμο)</a:t>
            </a:r>
            <a:r>
              <a:rPr lang="en-US" dirty="0" smtClean="0"/>
              <a:t> aka NP-Complete</a:t>
            </a:r>
            <a:r>
              <a:rPr lang="en-US" baseline="0" dirty="0" smtClean="0"/>
              <a:t> </a:t>
            </a:r>
            <a:endParaRPr lang="el-GR" baseline="0" dirty="0" smtClean="0"/>
          </a:p>
          <a:p>
            <a:r>
              <a:rPr lang="en-US" baseline="0" dirty="0" smtClean="0"/>
              <a:t>(example of machine translation – </a:t>
            </a:r>
            <a:r>
              <a:rPr lang="el-GR" baseline="0" dirty="0" smtClean="0"/>
              <a:t>πρέπει να έχεις γνώση του κόσμου</a:t>
            </a:r>
            <a:r>
              <a:rPr lang="en-US" baseline="0" dirty="0" smtClean="0"/>
              <a:t>)</a:t>
            </a:r>
            <a:r>
              <a:rPr lang="el-GR" baseline="0" dirty="0" smtClean="0"/>
              <a:t> - </a:t>
            </a:r>
            <a:r>
              <a:rPr lang="en-US" baseline="0" dirty="0" smtClean="0"/>
              <a:t>strong </a:t>
            </a:r>
            <a:r>
              <a:rPr lang="en-US" dirty="0" smtClean="0"/>
              <a:t>AI</a:t>
            </a:r>
            <a:r>
              <a:rPr lang="el-GR" dirty="0" smtClean="0"/>
              <a:t> </a:t>
            </a:r>
            <a:r>
              <a:rPr lang="el-GR" baseline="0" dirty="0" smtClean="0"/>
              <a:t>δηλαδή </a:t>
            </a:r>
            <a:r>
              <a:rPr lang="el-GR" dirty="0" smtClean="0"/>
              <a:t>κάνοντας τους υπολογιστές </a:t>
            </a:r>
          </a:p>
          <a:p>
            <a:r>
              <a:rPr lang="el-GR" dirty="0" smtClean="0"/>
              <a:t>τόσο ευφυείς όσο οι άνθρωποι</a:t>
            </a:r>
            <a:r>
              <a:rPr lang="el-GR" baseline="0" dirty="0" smtClean="0"/>
              <a:t/>
            </a:r>
            <a:br>
              <a:rPr lang="el-GR" baseline="0" dirty="0" smtClean="0"/>
            </a:br>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4</a:t>
            </a:fld>
            <a:endParaRPr lang="el-GR" dirty="0"/>
          </a:p>
        </p:txBody>
      </p:sp>
    </p:spTree>
    <p:extLst>
      <p:ext uri="{BB962C8B-B14F-4D97-AF65-F5344CB8AC3E}">
        <p14:creationId xmlns:p14="http://schemas.microsoft.com/office/powerpoint/2010/main" val="203982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200" dirty="0" smtClean="0"/>
              <a:t>Siri -</a:t>
            </a:r>
            <a:r>
              <a:rPr lang="en-US" sz="1200" baseline="0" dirty="0" smtClean="0"/>
              <a:t> Apple</a:t>
            </a:r>
            <a:endParaRPr lang="en-US" sz="1200" dirty="0" smtClean="0"/>
          </a:p>
          <a:p>
            <a:r>
              <a:rPr lang="en-US" sz="1200" dirty="0" smtClean="0"/>
              <a:t>Cortana</a:t>
            </a:r>
            <a:r>
              <a:rPr lang="en-US" sz="1200" baseline="0" dirty="0" smtClean="0"/>
              <a:t> - Microsoft</a:t>
            </a:r>
            <a:endParaRPr lang="en-US" sz="1200" dirty="0" smtClean="0"/>
          </a:p>
          <a:p>
            <a:r>
              <a:rPr lang="en-US" sz="1200" dirty="0" smtClean="0"/>
              <a:t>Google Voice &amp; Now</a:t>
            </a:r>
            <a:r>
              <a:rPr lang="en-US" sz="1200" baseline="0" dirty="0" smtClean="0"/>
              <a:t> - Google</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Alexa - Amazon Echo</a:t>
            </a:r>
            <a:r>
              <a:rPr lang="el-GR" sz="1200" dirty="0" smtClean="0"/>
              <a:t/>
            </a:r>
            <a:br>
              <a:rPr lang="el-GR" sz="1200" dirty="0" smtClean="0"/>
            </a:br>
            <a:r>
              <a:rPr lang="el-GR" baseline="0" dirty="0" smtClean="0"/>
              <a:t>το </a:t>
            </a:r>
            <a:r>
              <a:rPr lang="en-US" baseline="0" dirty="0" smtClean="0"/>
              <a:t>MAIC(</a:t>
            </a:r>
            <a:r>
              <a:rPr lang="en-US" dirty="0" smtClean="0"/>
              <a:t>MLS Artificial Intelligence Center</a:t>
            </a:r>
            <a:r>
              <a:rPr lang="en-US" baseline="0" dirty="0" smtClean="0"/>
              <a:t>)</a:t>
            </a:r>
            <a:r>
              <a:rPr lang="el-GR" sz="1200" baseline="0" dirty="0" smtClean="0"/>
              <a:t> – </a:t>
            </a:r>
            <a:r>
              <a:rPr lang="en-US" baseline="0" dirty="0" smtClean="0"/>
              <a:t>MLS</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smtClean="0"/>
              <a:t>Το</a:t>
            </a:r>
            <a:r>
              <a:rPr lang="en-US" sz="1200" baseline="0" dirty="0" smtClean="0"/>
              <a:t> </a:t>
            </a:r>
            <a:r>
              <a:rPr lang="el-GR" sz="1200" dirty="0" smtClean="0"/>
              <a:t>2020</a:t>
            </a:r>
            <a:r>
              <a:rPr lang="en-US" sz="1200" dirty="0" smtClean="0"/>
              <a:t> </a:t>
            </a:r>
            <a:r>
              <a:rPr lang="el-GR" sz="1200" dirty="0" smtClean="0"/>
              <a:t>θα</a:t>
            </a:r>
            <a:r>
              <a:rPr lang="el-GR" sz="1200" baseline="0" dirty="0" smtClean="0"/>
              <a:t> είναι πιο σημαντικό για την επιλογή ενός </a:t>
            </a:r>
            <a:r>
              <a:rPr lang="en-US" sz="1200" baseline="0" dirty="0" smtClean="0"/>
              <a:t>smartphone</a:t>
            </a:r>
            <a:r>
              <a:rPr lang="el-GR" sz="1200" baseline="0" dirty="0" smtClean="0"/>
              <a:t> το επίπεδο του</a:t>
            </a:r>
            <a:r>
              <a:rPr lang="en-US" sz="1200" baseline="0" dirty="0" smtClean="0"/>
              <a:t> AI</a:t>
            </a:r>
            <a:r>
              <a:rPr lang="el-GR" sz="1200" baseline="0" dirty="0" smtClean="0"/>
              <a:t> των </a:t>
            </a:r>
            <a:r>
              <a:rPr lang="en-US" sz="1200" baseline="0" dirty="0" smtClean="0"/>
              <a:t>voice assistants </a:t>
            </a:r>
            <a:r>
              <a:rPr lang="el-GR" sz="1200" baseline="0" dirty="0" smtClean="0"/>
              <a:t>παρά το λειτουργικό (π.χ. </a:t>
            </a:r>
            <a:r>
              <a:rPr lang="en-US" sz="1200" baseline="0" dirty="0" smtClean="0"/>
              <a:t>IOS</a:t>
            </a:r>
            <a:r>
              <a:rPr lang="el-GR" sz="1200" baseline="0" dirty="0" smtClean="0"/>
              <a:t> </a:t>
            </a:r>
            <a:r>
              <a:rPr lang="en-US" sz="1200" baseline="0" dirty="0" smtClean="0"/>
              <a:t>vs. Android</a:t>
            </a:r>
            <a:r>
              <a:rPr lang="el-GR" sz="1200" baseline="0" dirty="0" smtClean="0"/>
              <a:t>).</a:t>
            </a:r>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5</a:t>
            </a:fld>
            <a:endParaRPr lang="el-GR" dirty="0"/>
          </a:p>
        </p:txBody>
      </p:sp>
    </p:spTree>
    <p:extLst>
      <p:ext uri="{BB962C8B-B14F-4D97-AF65-F5344CB8AC3E}">
        <p14:creationId xmlns:p14="http://schemas.microsoft.com/office/powerpoint/2010/main" val="32755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https://www.statista.com/statistics/278414/number-of-worldwide-social-network-users/</a:t>
            </a:r>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6</a:t>
            </a:fld>
            <a:endParaRPr lang="el-GR" dirty="0"/>
          </a:p>
        </p:txBody>
      </p:sp>
    </p:spTree>
    <p:extLst>
      <p:ext uri="{BB962C8B-B14F-4D97-AF65-F5344CB8AC3E}">
        <p14:creationId xmlns:p14="http://schemas.microsoft.com/office/powerpoint/2010/main" val="85986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effectLst/>
              </a:rPr>
              <a:t>Υποστηρίζει</a:t>
            </a:r>
            <a:r>
              <a:rPr lang="el-GR" baseline="0" dirty="0" smtClean="0">
                <a:effectLst/>
              </a:rPr>
              <a:t> μερικώς: </a:t>
            </a:r>
            <a:r>
              <a:rPr lang="el-GR" dirty="0" smtClean="0"/>
              <a:t>Δανικά, Ολλανδικά, Φινλανδικά, Γαλλικά, Γερμανικά, Ουγγρικά, Ιταλικά, Νορβηγικά, Πορτογαλικά, Ρουμανικά, </a:t>
            </a:r>
            <a:endParaRPr lang="en-US" dirty="0" smtClean="0"/>
          </a:p>
          <a:p>
            <a:r>
              <a:rPr lang="el-GR" dirty="0" smtClean="0"/>
              <a:t>Ρωσικά, Ισπανικά και Σουηδικά.</a:t>
            </a:r>
          </a:p>
          <a:p>
            <a:pPr marL="0" marR="0" indent="0" algn="l" defTabSz="914400" rtl="0" eaLnBrk="1" fontAlgn="auto" latinLnBrk="0" hangingPunct="1">
              <a:lnSpc>
                <a:spcPct val="100000"/>
              </a:lnSpc>
              <a:spcBef>
                <a:spcPts val="0"/>
              </a:spcBef>
              <a:spcAft>
                <a:spcPts val="0"/>
              </a:spcAft>
              <a:buClrTx/>
              <a:buSzTx/>
              <a:buFontTx/>
              <a:buNone/>
              <a:tabLst/>
              <a:defRPr/>
            </a:pPr>
            <a:r>
              <a:rPr lang="el-GR" b="1" dirty="0" smtClean="0"/>
              <a:t>---------</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Python</a:t>
            </a:r>
            <a:r>
              <a:rPr lang="en-US" sz="1400" b="0" dirty="0" smtClean="0"/>
              <a:t> </a:t>
            </a:r>
            <a:r>
              <a:rPr lang="el-GR" b="0" dirty="0" smtClean="0"/>
              <a:t>πήρε</a:t>
            </a:r>
            <a:r>
              <a:rPr lang="el-GR" b="0" baseline="0" dirty="0" smtClean="0"/>
              <a:t> το όνομα από το </a:t>
            </a:r>
            <a:r>
              <a:rPr lang="en-US" b="0" baseline="0" dirty="0" smtClean="0"/>
              <a:t>Monty Python's </a:t>
            </a:r>
            <a:endParaRPr lang="el-GR"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Μικρή αναφορά στον  </a:t>
            </a:r>
            <a:r>
              <a:rPr lang="en-US" b="0" baseline="0" dirty="0" smtClean="0"/>
              <a:t>Guido van Rossum (2001 python foundation - </a:t>
            </a:r>
            <a:r>
              <a:rPr lang="en-US" b="1" dirty="0" smtClean="0"/>
              <a:t>Benevolent Dictator For Life</a:t>
            </a:r>
            <a:r>
              <a:rPr lang="en-US" dirty="0" smtClean="0"/>
              <a:t> (</a:t>
            </a:r>
            <a:r>
              <a:rPr lang="en-US" b="1" dirty="0" smtClean="0"/>
              <a:t>BDFL – </a:t>
            </a:r>
            <a:r>
              <a:rPr lang="el-GR" b="1" dirty="0" err="1" smtClean="0"/>
              <a:t>ταιλευταιο</a:t>
            </a:r>
            <a:r>
              <a:rPr lang="el-GR" b="1" baseline="0" dirty="0" smtClean="0"/>
              <a:t> </a:t>
            </a:r>
            <a:r>
              <a:rPr lang="el-GR" b="1" baseline="0" dirty="0" err="1" smtClean="0"/>
              <a:t>λογο</a:t>
            </a:r>
            <a:r>
              <a:rPr lang="el-GR" b="1" baseline="0" dirty="0" smtClean="0"/>
              <a:t> στο </a:t>
            </a:r>
            <a:r>
              <a:rPr lang="en-US" b="1" baseline="0" dirty="0" smtClean="0"/>
              <a:t>community</a:t>
            </a:r>
            <a:r>
              <a:rPr lang="en-US" dirty="0" smtClean="0"/>
              <a:t>)</a:t>
            </a:r>
            <a:r>
              <a:rPr lang="en-US" b="0" baseline="0" dirty="0" smtClean="0"/>
              <a:t>) </a:t>
            </a:r>
            <a:r>
              <a:rPr lang="el-GR" b="0" baseline="0" dirty="0" smtClean="0"/>
              <a:t>(2005 – 2012 </a:t>
            </a:r>
            <a:r>
              <a:rPr lang="en-US" b="0" baseline="0" dirty="0" smtClean="0"/>
              <a:t>Google , 2013 – </a:t>
            </a:r>
            <a:r>
              <a:rPr lang="el-GR" b="0" baseline="0" dirty="0" smtClean="0"/>
              <a:t>σημερα </a:t>
            </a:r>
            <a:r>
              <a:rPr lang="en-US" b="0" baseline="0" dirty="0" smtClean="0"/>
              <a:t>Dropbox</a:t>
            </a:r>
            <a:r>
              <a:rPr lang="el-GR" b="0" baseline="0" dirty="0" smtClean="0"/>
              <a:t>)</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dirty="0" smtClean="0"/>
              <a:t>Η Python 2.x είναι κληρονομιά, η Python 3.x είναι το παρόν και το μέλλον της γλώσσας</a:t>
            </a:r>
            <a:r>
              <a:rPr lang="en-US" b="1" dirty="0" smtClean="0"/>
              <a:t> !</a:t>
            </a:r>
            <a:br>
              <a:rPr lang="en-US" b="1" dirty="0" smtClean="0"/>
            </a:br>
            <a:r>
              <a:rPr lang="el-GR" b="0" dirty="0" smtClean="0"/>
              <a:t>Αναφορά</a:t>
            </a:r>
            <a:r>
              <a:rPr lang="el-GR" b="0" baseline="0" dirty="0" smtClean="0"/>
              <a:t> σε μεγάλες αλλαγές ανάμεσα στην έκδοση 2.7 &amp; 3.</a:t>
            </a:r>
            <a:r>
              <a:rPr lang="en-US" b="0" baseline="0" dirty="0" smtClean="0"/>
              <a:t>0 +</a:t>
            </a:r>
            <a:r>
              <a:rPr lang="el-GR" b="0" baseline="0" dirty="0" smtClean="0"/>
              <a:t> σχεδόν άλλη γλώσσα (η 2.7 δεν θα έχει </a:t>
            </a:r>
            <a:r>
              <a:rPr lang="en-US" b="0" baseline="0" dirty="0" smtClean="0"/>
              <a:t>support</a:t>
            </a:r>
            <a:r>
              <a:rPr lang="el-GR" b="0" baseline="0" dirty="0" smtClean="0"/>
              <a:t> μετά το 2020</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Μικρή αναφορά στην γλώσσα προφορικά (έχει </a:t>
            </a:r>
            <a:r>
              <a:rPr lang="en-US" b="0" baseline="0" dirty="0" smtClean="0"/>
              <a:t>interpreter</a:t>
            </a:r>
            <a:r>
              <a:rPr lang="el-GR" b="0" baseline="0" dirty="0" smtClean="0"/>
              <a:t>,</a:t>
            </a:r>
            <a:r>
              <a:rPr lang="en-US" b="0" baseline="0" dirty="0" smtClean="0"/>
              <a:t> </a:t>
            </a:r>
            <a:r>
              <a:rPr lang="el-GR" b="0" baseline="0" dirty="0" smtClean="0"/>
              <a:t>οι κλάσεις είναι όλες </a:t>
            </a:r>
            <a:r>
              <a:rPr lang="en-US" b="0" baseline="0" dirty="0" smtClean="0"/>
              <a:t>public</a:t>
            </a:r>
            <a:r>
              <a:rPr lang="el-GR" b="0" baseline="0" dirty="0" smtClean="0"/>
              <a:t> (δεν υπάρχει </a:t>
            </a:r>
            <a:r>
              <a:rPr lang="en-US" b="0" baseline="0" dirty="0" smtClean="0"/>
              <a:t>protected </a:t>
            </a:r>
            <a:r>
              <a:rPr lang="el-GR" b="0" baseline="0" dirty="0" smtClean="0"/>
              <a:t>ή </a:t>
            </a:r>
            <a:r>
              <a:rPr lang="en-US" b="0" baseline="0" dirty="0" smtClean="0"/>
              <a:t> private</a:t>
            </a:r>
            <a:r>
              <a:rPr lang="el-GR" b="0" baseline="0" dirty="0" smtClean="0"/>
              <a:t>)</a:t>
            </a:r>
            <a:r>
              <a:rPr lang="en-US" b="0" baseline="0" dirty="0" smtClean="0"/>
              <a:t>,</a:t>
            </a:r>
            <a:r>
              <a:rPr lang="el-GR" b="0" baseline="0" dirty="0" smtClean="0"/>
              <a:t> </a:t>
            </a:r>
            <a:r>
              <a:rPr lang="en-US" b="0" baseline="0" dirty="0" smtClean="0"/>
              <a:t>else clause,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list comprehension (output – for in range - predicator)</a:t>
            </a:r>
            <a:r>
              <a:rPr lang="el-GR" b="0" baseline="0" dirty="0" smtClean="0"/>
              <a:t>, </a:t>
            </a:r>
            <a:r>
              <a:rPr lang="en-US" b="0" baseline="0" dirty="0" smtClean="0"/>
              <a:t>lambdas etc.</a:t>
            </a:r>
            <a:r>
              <a:rPr lang="el-GR" b="0" baseline="0" dirty="0" smtClean="0"/>
              <a: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Υπάρχουν βιβλιοθήκες </a:t>
            </a:r>
            <a:r>
              <a:rPr lang="en-US" b="0" baseline="0" dirty="0" smtClean="0"/>
              <a:t>Facebook</a:t>
            </a:r>
            <a:r>
              <a:rPr lang="el-GR" b="0" baseline="0" dirty="0" smtClean="0"/>
              <a:t> και </a:t>
            </a:r>
            <a:r>
              <a:rPr lang="en-US" b="0" baseline="0" dirty="0" smtClean="0"/>
              <a:t>Twitter.</a:t>
            </a: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7</a:t>
            </a:fld>
            <a:endParaRPr lang="el-GR" dirty="0"/>
          </a:p>
        </p:txBody>
      </p:sp>
    </p:spTree>
    <p:extLst>
      <p:ext uri="{BB962C8B-B14F-4D97-AF65-F5344CB8AC3E}">
        <p14:creationId xmlns:p14="http://schemas.microsoft.com/office/powerpoint/2010/main" val="280531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Google</a:t>
            </a:r>
            <a:r>
              <a:rPr lang="en-US" baseline="0" dirty="0" smtClean="0"/>
              <a:t> </a:t>
            </a:r>
            <a:r>
              <a:rPr lang="en-US" dirty="0" smtClean="0"/>
              <a:t>Cloud Platform</a:t>
            </a:r>
            <a:r>
              <a:rPr lang="el-GR" dirty="0" smtClean="0"/>
              <a:t> </a:t>
            </a:r>
            <a:r>
              <a:rPr lang="en-US" baseline="0" dirty="0" smtClean="0"/>
              <a:t>API </a:t>
            </a:r>
            <a:r>
              <a:rPr lang="en-US" baseline="0" dirty="0" smtClean="0">
                <a:sym typeface="Wingdings" panose="05000000000000000000" pitchFamily="2" charset="2"/>
              </a:rPr>
              <a:t> Monthly Limit (Monthly Prices)</a:t>
            </a:r>
          </a:p>
          <a:p>
            <a:endParaRPr lang="en-US" dirty="0" smtClean="0"/>
          </a:p>
          <a:p>
            <a:r>
              <a:rPr lang="en-US" dirty="0" smtClean="0"/>
              <a:t>https://cloud.google.com/natural-language/ </a:t>
            </a:r>
            <a:r>
              <a:rPr lang="en-US" dirty="0" smtClean="0">
                <a:sym typeface="Wingdings" panose="05000000000000000000" pitchFamily="2" charset="2"/>
              </a:rPr>
              <a:t> </a:t>
            </a:r>
            <a:r>
              <a:rPr lang="en-US" dirty="0" smtClean="0"/>
              <a:t>per 1,000 text records (1,000,000 Unicode characters) (https://cloud.google.com/natural-language/pricing#pricing_units) from </a:t>
            </a:r>
            <a:r>
              <a:rPr lang="el-GR" dirty="0" smtClean="0"/>
              <a:t>$0.50</a:t>
            </a:r>
            <a:r>
              <a:rPr lang="en-US" dirty="0" smtClean="0"/>
              <a:t> to </a:t>
            </a:r>
            <a:r>
              <a:rPr lang="el-GR" dirty="0" smtClean="0"/>
              <a:t>$</a:t>
            </a:r>
            <a:r>
              <a:rPr lang="en-US" dirty="0" smtClean="0"/>
              <a:t>2.0</a:t>
            </a:r>
            <a:r>
              <a:rPr lang="el-GR" dirty="0" smtClean="0"/>
              <a:t>0</a:t>
            </a:r>
            <a:endParaRPr lang="en-US" dirty="0" smtClean="0"/>
          </a:p>
          <a:p>
            <a:r>
              <a:rPr lang="en-US" dirty="0" smtClean="0"/>
              <a:t>https://cloud.google.com/speech/ </a:t>
            </a:r>
            <a:r>
              <a:rPr lang="en-US" dirty="0" smtClean="0">
                <a:sym typeface="Wingdings" panose="05000000000000000000" pitchFamily="2" charset="2"/>
              </a:rPr>
              <a:t>  0-60 minutes (Free )	| 61+ - 1 million minutes ($0.006 / 15 seconds)</a:t>
            </a:r>
            <a:endParaRPr lang="en-US" dirty="0" smtClean="0"/>
          </a:p>
          <a:p>
            <a:r>
              <a:rPr lang="en-US" dirty="0" smtClean="0"/>
              <a:t>https://cloud.google.com/translate/ </a:t>
            </a:r>
            <a:r>
              <a:rPr lang="en-US" dirty="0" smtClean="0">
                <a:sym typeface="Wingdings" panose="05000000000000000000" pitchFamily="2" charset="2"/>
              </a:rPr>
              <a:t></a:t>
            </a:r>
            <a:r>
              <a:rPr lang="en-US" baseline="0" dirty="0" smtClean="0">
                <a:sym typeface="Wingdings" panose="05000000000000000000" pitchFamily="2" charset="2"/>
              </a:rPr>
              <a:t> </a:t>
            </a:r>
            <a:r>
              <a:rPr lang="en-US" dirty="0" smtClean="0"/>
              <a:t>0-1 billion characters (Translation $20 per 1,000,000 characters</a:t>
            </a:r>
            <a:r>
              <a:rPr lang="en-US" baseline="0" dirty="0" smtClean="0"/>
              <a:t> &amp; </a:t>
            </a:r>
            <a:r>
              <a:rPr lang="en-US" dirty="0" smtClean="0"/>
              <a:t> Language Detection $20 per 1,000,000 characters) proportional and incremental </a:t>
            </a:r>
            <a:br>
              <a:rPr lang="en-US" dirty="0" smtClean="0"/>
            </a:br>
            <a:r>
              <a:rPr lang="en-US" dirty="0" smtClean="0"/>
              <a:t>(example 75,000 characters </a:t>
            </a:r>
            <a:r>
              <a:rPr lang="en-US" dirty="0" smtClean="0">
                <a:sym typeface="Wingdings" panose="05000000000000000000" pitchFamily="2" charset="2"/>
              </a:rPr>
              <a:t> </a:t>
            </a:r>
            <a:r>
              <a:rPr lang="en-US" dirty="0" smtClean="0"/>
              <a:t>you are charged $1.50)</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a:t>
            </a:r>
            <a:r>
              <a:rPr lang="en-US" b="0" dirty="0" smtClean="0"/>
              <a:t>Google Cloud Platform costs (</a:t>
            </a:r>
            <a:r>
              <a:rPr lang="fr-FR" dirty="0" smtClean="0"/>
              <a:t>Google Compute Engine instances, Google Cloud Storage, etc.</a:t>
            </a:r>
            <a:r>
              <a:rPr lang="en-US" b="0" dirty="0" smtClean="0"/>
              <a:t>)</a:t>
            </a:r>
          </a:p>
          <a:p>
            <a:endParaRPr lang="el-GR" dirty="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8</a:t>
            </a:fld>
            <a:endParaRPr lang="el-GR" dirty="0"/>
          </a:p>
        </p:txBody>
      </p:sp>
    </p:spTree>
    <p:extLst>
      <p:ext uri="{BB962C8B-B14F-4D97-AF65-F5344CB8AC3E}">
        <p14:creationId xmlns:p14="http://schemas.microsoft.com/office/powerpoint/2010/main" val="30560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0" baseline="0" dirty="0" err="1" smtClean="0"/>
              <a:t>Αναφορα</a:t>
            </a:r>
            <a:r>
              <a:rPr lang="el-GR" b="0" baseline="0" dirty="0" smtClean="0"/>
              <a:t> σε </a:t>
            </a:r>
            <a:r>
              <a:rPr lang="en-US" b="0" baseline="0" dirty="0" smtClean="0"/>
              <a:t>Python pip</a:t>
            </a:r>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9</a:t>
            </a:fld>
            <a:endParaRPr lang="el-GR" dirty="0"/>
          </a:p>
        </p:txBody>
      </p:sp>
    </p:spTree>
    <p:extLst>
      <p:ext uri="{BB962C8B-B14F-4D97-AF65-F5344CB8AC3E}">
        <p14:creationId xmlns:p14="http://schemas.microsoft.com/office/powerpoint/2010/main" val="298234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b="0" baseline="0" dirty="0" smtClean="0"/>
          </a:p>
        </p:txBody>
      </p:sp>
      <p:sp>
        <p:nvSpPr>
          <p:cNvPr id="4" name="Θέση αριθμού διαφάνειας 3"/>
          <p:cNvSpPr>
            <a:spLocks noGrp="1"/>
          </p:cNvSpPr>
          <p:nvPr>
            <p:ph type="sldNum" sz="quarter" idx="10"/>
          </p:nvPr>
        </p:nvSpPr>
        <p:spPr/>
        <p:txBody>
          <a:bodyPr/>
          <a:lstStyle/>
          <a:p>
            <a:fld id="{DF5743EE-EE71-4FA0-AE99-BD503D91B1AD}" type="slidenum">
              <a:rPr lang="el-GR" smtClean="0"/>
              <a:t>10</a:t>
            </a:fld>
            <a:endParaRPr lang="el-GR" dirty="0"/>
          </a:p>
        </p:txBody>
      </p:sp>
    </p:spTree>
    <p:extLst>
      <p:ext uri="{BB962C8B-B14F-4D97-AF65-F5344CB8AC3E}">
        <p14:creationId xmlns:p14="http://schemas.microsoft.com/office/powerpoint/2010/main" val="4160534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l-GR" smtClean="0"/>
              <a:t>Στυλ κύριου τίτλου</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Στυλ κύριου υπότιτλου</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dirty="0"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Τίτλος και λεζάντ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l-GR" smtClean="0"/>
              <a:t>Στυλ κύριου τίτλου</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Εισαγωγικά με λεζάντ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l-GR" smtClean="0"/>
              <a:t>Στυλ κύριου τίτλου</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Κάρτα ονόματος">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l-GR" smtClean="0"/>
              <a:t>Στυλ κύριου τίτλου</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l-GR" smtClean="0"/>
              <a:t>Στυλ κύριου τίτλου</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l-GR" smtClean="0"/>
              <a:t>Στυλ κύριου τίτλου</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smtClean="0"/>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smtClean="0"/>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smtClean="0"/>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l-GR" smtClean="0"/>
              <a:t>Στυλ κύριου τίτλου</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685800" y="3132666"/>
            <a:ext cx="5311775" cy="3086019"/>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172200" y="3132666"/>
            <a:ext cx="5334000" cy="3086019"/>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l-GR" smtClean="0"/>
              <a:t>Στυλ κύριου τίτλου</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dirty="0"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py.org/install.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cs.unm.edu/~mccune/mace4/" TargetMode="External"/><Relationship Id="rId4" Type="http://schemas.openxmlformats.org/officeDocument/2006/relationships/hyperlink" Target="https://matplotlib.org/ind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crapy.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crummy.com/software/BeautifulSoup/bs4/do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downloads/release/python-35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nltk.org/instal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371599" y="1803405"/>
            <a:ext cx="9721273" cy="1825096"/>
          </a:xfrm>
        </p:spPr>
        <p:txBody>
          <a:bodyPr/>
          <a:lstStyle/>
          <a:p>
            <a:r>
              <a:rPr lang="en-US" b="1" cap="none" dirty="0" smtClean="0"/>
              <a:t>N</a:t>
            </a:r>
            <a:r>
              <a:rPr lang="en-US" cap="none" dirty="0" smtClean="0"/>
              <a:t>atural </a:t>
            </a:r>
            <a:r>
              <a:rPr lang="en-US" b="1" cap="none" dirty="0" smtClean="0"/>
              <a:t>L</a:t>
            </a:r>
            <a:r>
              <a:rPr lang="en-US" cap="none" dirty="0" smtClean="0"/>
              <a:t>anguage </a:t>
            </a:r>
            <a:r>
              <a:rPr lang="en-US" b="1" cap="none" dirty="0" smtClean="0"/>
              <a:t>T</a:t>
            </a:r>
            <a:r>
              <a:rPr lang="en-US" cap="none" dirty="0" smtClean="0"/>
              <a:t>ool</a:t>
            </a:r>
            <a:r>
              <a:rPr lang="en-US" b="1" cap="none" dirty="0" smtClean="0"/>
              <a:t>K</a:t>
            </a:r>
            <a:r>
              <a:rPr lang="en-US" cap="none" dirty="0" smtClean="0"/>
              <a:t>it</a:t>
            </a:r>
            <a:endParaRPr lang="el-GR" cap="none" dirty="0"/>
          </a:p>
        </p:txBody>
      </p:sp>
      <p:sp>
        <p:nvSpPr>
          <p:cNvPr id="3" name="Υπότιτλος 2"/>
          <p:cNvSpPr>
            <a:spLocks noGrp="1"/>
          </p:cNvSpPr>
          <p:nvPr>
            <p:ph type="subTitle" idx="1"/>
          </p:nvPr>
        </p:nvSpPr>
        <p:spPr/>
        <p:txBody>
          <a:bodyPr/>
          <a:lstStyle/>
          <a:p>
            <a:r>
              <a:rPr lang="el-GR" dirty="0" smtClean="0"/>
              <a:t>Τι είναι &amp; που χρησιμεύει; </a:t>
            </a:r>
            <a:endParaRPr lang="el-GR" dirty="0"/>
          </a:p>
        </p:txBody>
      </p:sp>
      <p:sp>
        <p:nvSpPr>
          <p:cNvPr id="4" name="Υπότιτλος 2"/>
          <p:cNvSpPr txBox="1">
            <a:spLocks/>
          </p:cNvSpPr>
          <p:nvPr/>
        </p:nvSpPr>
        <p:spPr>
          <a:xfrm>
            <a:off x="1371599" y="5495636"/>
            <a:ext cx="9979891" cy="9051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l-GR" sz="2800" b="1" dirty="0" smtClean="0"/>
              <a:t>Επιμέλεια διαφανειών: </a:t>
            </a:r>
            <a:br>
              <a:rPr lang="el-GR" sz="2800" b="1" dirty="0" smtClean="0"/>
            </a:br>
            <a:r>
              <a:rPr lang="el-GR" sz="2800" dirty="0" smtClean="0"/>
              <a:t>Αλέξανδρος Πλέσσιας</a:t>
            </a:r>
            <a:endParaRPr lang="el-GR" sz="2800" dirty="0"/>
          </a:p>
        </p:txBody>
      </p:sp>
    </p:spTree>
    <p:extLst>
      <p:ext uri="{BB962C8B-B14F-4D97-AF65-F5344CB8AC3E}">
        <p14:creationId xmlns:p14="http://schemas.microsoft.com/office/powerpoint/2010/main" val="1701326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Απατήσεις λογισμικού</a:t>
            </a:r>
            <a:r>
              <a:rPr lang="en-US" cap="none" dirty="0" smtClean="0"/>
              <a:t> (2/</a:t>
            </a:r>
            <a:r>
              <a:rPr lang="el-GR" cap="none" dirty="0" smtClean="0"/>
              <a:t>3</a:t>
            </a:r>
            <a:r>
              <a:rPr lang="en-US" cap="none" dirty="0" smtClean="0"/>
              <a:t>)</a:t>
            </a:r>
            <a:endParaRPr lang="el-GR" cap="none" dirty="0"/>
          </a:p>
        </p:txBody>
      </p:sp>
      <p:sp>
        <p:nvSpPr>
          <p:cNvPr id="3" name="Θέση περιεχομένου 2"/>
          <p:cNvSpPr>
            <a:spLocks noGrp="1"/>
          </p:cNvSpPr>
          <p:nvPr>
            <p:ph idx="1"/>
          </p:nvPr>
        </p:nvSpPr>
        <p:spPr/>
        <p:txBody>
          <a:bodyPr>
            <a:normAutofit lnSpcReduction="10000"/>
          </a:bodyPr>
          <a:lstStyle/>
          <a:p>
            <a:pPr marL="0" indent="0">
              <a:buNone/>
            </a:pPr>
            <a:r>
              <a:rPr lang="el-GR" b="1" dirty="0" smtClean="0"/>
              <a:t>NumPy</a:t>
            </a:r>
            <a:r>
              <a:rPr lang="en-US" dirty="0" smtClean="0"/>
              <a:t> (</a:t>
            </a:r>
            <a:r>
              <a:rPr lang="en-US" dirty="0" smtClean="0">
                <a:hlinkClick r:id="rId3"/>
              </a:rPr>
              <a:t>https</a:t>
            </a:r>
            <a:r>
              <a:rPr lang="en-US" dirty="0">
                <a:hlinkClick r:id="rId3"/>
              </a:rPr>
              <a:t>://</a:t>
            </a:r>
            <a:r>
              <a:rPr lang="en-US" dirty="0" smtClean="0">
                <a:hlinkClick r:id="rId3"/>
              </a:rPr>
              <a:t>www.scipy.org/install.html</a:t>
            </a:r>
            <a:r>
              <a:rPr lang="en-US" dirty="0" smtClean="0"/>
              <a:t>)</a:t>
            </a:r>
            <a:r>
              <a:rPr lang="el-GR" dirty="0" smtClean="0"/>
              <a:t>:</a:t>
            </a:r>
            <a:r>
              <a:rPr lang="en-US" dirty="0" smtClean="0"/>
              <a:t> </a:t>
            </a:r>
            <a:br>
              <a:rPr lang="en-US" dirty="0" smtClean="0"/>
            </a:br>
            <a:r>
              <a:rPr lang="el-GR" dirty="0" smtClean="0"/>
              <a:t>Είναι </a:t>
            </a:r>
            <a:r>
              <a:rPr lang="el-GR" dirty="0"/>
              <a:t>μια επιστημονική υπολογιστική βιβλιοθήκη για πολυδιάστατες συστοιχίες και γραμμική άλγεβρα που είναι απαραίτητη για </a:t>
            </a:r>
            <a:r>
              <a:rPr lang="el-GR" dirty="0" smtClean="0"/>
              <a:t>τον υπολογισμό πιθανοτήτων, </a:t>
            </a:r>
            <a:r>
              <a:rPr lang="el-GR" dirty="0"/>
              <a:t>για tagging, για ομαδοποίηση και </a:t>
            </a:r>
            <a:r>
              <a:rPr lang="el-GR" dirty="0" smtClean="0"/>
              <a:t>λειτουργίες</a:t>
            </a:r>
            <a:r>
              <a:rPr lang="en-US" dirty="0" smtClean="0"/>
              <a:t> </a:t>
            </a:r>
            <a:r>
              <a:rPr lang="el-GR" dirty="0" smtClean="0"/>
              <a:t>ταξινόμησης.</a:t>
            </a:r>
            <a:r>
              <a:rPr lang="en-US" dirty="0" smtClean="0"/>
              <a:t> </a:t>
            </a:r>
            <a:endParaRPr lang="el-GR" dirty="0"/>
          </a:p>
          <a:p>
            <a:pPr marL="0" indent="0">
              <a:buNone/>
            </a:pPr>
            <a:r>
              <a:rPr lang="en-US" b="1" dirty="0" smtClean="0"/>
              <a:t/>
            </a:r>
            <a:br>
              <a:rPr lang="en-US" b="1" dirty="0" smtClean="0"/>
            </a:br>
            <a:r>
              <a:rPr lang="el-GR" b="1" dirty="0" smtClean="0"/>
              <a:t>Matplotlib</a:t>
            </a:r>
            <a:r>
              <a:rPr lang="en-US" b="1" dirty="0" smtClean="0"/>
              <a:t> </a:t>
            </a:r>
            <a:r>
              <a:rPr lang="en-US" dirty="0" smtClean="0"/>
              <a:t>(</a:t>
            </a:r>
            <a:r>
              <a:rPr lang="en-US" dirty="0" smtClean="0">
                <a:hlinkClick r:id="rId4"/>
              </a:rPr>
              <a:t>https</a:t>
            </a:r>
            <a:r>
              <a:rPr lang="en-US" dirty="0">
                <a:hlinkClick r:id="rId4"/>
              </a:rPr>
              <a:t>://</a:t>
            </a:r>
            <a:r>
              <a:rPr lang="en-US" dirty="0" smtClean="0">
                <a:hlinkClick r:id="rId4"/>
              </a:rPr>
              <a:t>matplotlib.org/index.html</a:t>
            </a:r>
            <a:r>
              <a:rPr lang="en-US" dirty="0" smtClean="0"/>
              <a:t>)</a:t>
            </a:r>
            <a:r>
              <a:rPr lang="el-GR" dirty="0" smtClean="0"/>
              <a:t>: </a:t>
            </a:r>
            <a:r>
              <a:rPr lang="en-US" dirty="0" smtClean="0"/>
              <a:t/>
            </a:r>
            <a:br>
              <a:rPr lang="en-US" dirty="0" smtClean="0"/>
            </a:br>
            <a:r>
              <a:rPr lang="el-GR" dirty="0" smtClean="0"/>
              <a:t>Είναι </a:t>
            </a:r>
            <a:r>
              <a:rPr lang="el-GR" dirty="0"/>
              <a:t>μία 2D βιβλιοθήκη σχεδιασμού </a:t>
            </a:r>
            <a:r>
              <a:rPr lang="el-GR" dirty="0" smtClean="0"/>
              <a:t>διαγραμμάτων </a:t>
            </a:r>
            <a:r>
              <a:rPr lang="el-GR" dirty="0"/>
              <a:t>για απεικόνιση δεδομένων και χρησιμοποιείται κυρίως για γραφήματα γραμμών </a:t>
            </a:r>
            <a:r>
              <a:rPr lang="el-GR" dirty="0" smtClean="0"/>
              <a:t>και ιστογράμματα.</a:t>
            </a:r>
            <a:r>
              <a:rPr lang="en-US" dirty="0" smtClean="0"/>
              <a:t> </a:t>
            </a:r>
            <a:endParaRPr lang="el-GR" dirty="0"/>
          </a:p>
          <a:p>
            <a:pPr marL="0" indent="0">
              <a:buNone/>
            </a:pPr>
            <a:r>
              <a:rPr lang="en-US" b="1" dirty="0" smtClean="0"/>
              <a:t/>
            </a:r>
            <a:br>
              <a:rPr lang="en-US" b="1" dirty="0" smtClean="0"/>
            </a:br>
            <a:r>
              <a:rPr lang="el-GR" b="1" dirty="0" smtClean="0"/>
              <a:t>Prover9</a:t>
            </a:r>
            <a:r>
              <a:rPr lang="el-GR" dirty="0" smtClean="0"/>
              <a:t> </a:t>
            </a:r>
            <a:r>
              <a:rPr lang="en-US" dirty="0" smtClean="0"/>
              <a:t>(</a:t>
            </a:r>
            <a:r>
              <a:rPr lang="en-US" dirty="0">
                <a:hlinkClick r:id="rId5"/>
              </a:rPr>
              <a:t>https://www.cs.unm.edu/~mccune/mace4</a:t>
            </a:r>
            <a:r>
              <a:rPr lang="en-US" dirty="0" smtClean="0">
                <a:hlinkClick r:id="rId5"/>
              </a:rPr>
              <a:t>/</a:t>
            </a:r>
            <a:r>
              <a:rPr lang="en-US" dirty="0" smtClean="0"/>
              <a:t>)</a:t>
            </a:r>
            <a:r>
              <a:rPr lang="el-GR" dirty="0" smtClean="0"/>
              <a:t>:</a:t>
            </a:r>
            <a:r>
              <a:rPr lang="en-US" dirty="0" smtClean="0"/>
              <a:t/>
            </a:r>
            <a:br>
              <a:rPr lang="en-US" dirty="0" smtClean="0"/>
            </a:br>
            <a:r>
              <a:rPr lang="el-GR" dirty="0" smtClean="0"/>
              <a:t>Αυτό </a:t>
            </a:r>
            <a:r>
              <a:rPr lang="el-GR" dirty="0"/>
              <a:t>είναι ένα αυτοματοποιημένο θεώρημα αποδείξεων για πρώτης τάξης λογική το οποίο χρησιμοποιείται για την υποστήριξη συμπερασμάτων στη γλωσσική επεξεργασία</a:t>
            </a:r>
            <a:r>
              <a:rPr lang="el-GR" dirty="0" smtClean="0"/>
              <a:t>.</a:t>
            </a:r>
            <a:r>
              <a:rPr lang="en-US" dirty="0"/>
              <a:t> </a:t>
            </a:r>
            <a:endParaRPr lang="en-US" dirty="0" smtClean="0"/>
          </a:p>
        </p:txBody>
      </p:sp>
    </p:spTree>
    <p:extLst>
      <p:ext uri="{BB962C8B-B14F-4D97-AF65-F5344CB8AC3E}">
        <p14:creationId xmlns:p14="http://schemas.microsoft.com/office/powerpoint/2010/main" val="2943164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Απατήσεις λογισμικού</a:t>
            </a:r>
            <a:r>
              <a:rPr lang="en-US" cap="none" dirty="0" smtClean="0"/>
              <a:t> (</a:t>
            </a:r>
            <a:r>
              <a:rPr lang="el-GR" cap="none" dirty="0" smtClean="0"/>
              <a:t>3/3</a:t>
            </a:r>
            <a:r>
              <a:rPr lang="en-US" cap="none" dirty="0" smtClean="0"/>
              <a:t>)</a:t>
            </a:r>
            <a:endParaRPr lang="el-GR" cap="none" dirty="0"/>
          </a:p>
        </p:txBody>
      </p:sp>
      <p:sp>
        <p:nvSpPr>
          <p:cNvPr id="3" name="Θέση περιεχομένου 2"/>
          <p:cNvSpPr>
            <a:spLocks noGrp="1"/>
          </p:cNvSpPr>
          <p:nvPr>
            <p:ph idx="1"/>
          </p:nvPr>
        </p:nvSpPr>
        <p:spPr/>
        <p:txBody>
          <a:bodyPr>
            <a:normAutofit/>
          </a:bodyPr>
          <a:lstStyle/>
          <a:p>
            <a:pPr marL="0" indent="0">
              <a:buNone/>
            </a:pPr>
            <a:r>
              <a:rPr lang="en-US" b="1" dirty="0" smtClean="0"/>
              <a:t>scrapy </a:t>
            </a:r>
            <a:r>
              <a:rPr lang="en-US" dirty="0" smtClean="0"/>
              <a:t>(</a:t>
            </a:r>
            <a:r>
              <a:rPr lang="en-US" dirty="0">
                <a:hlinkClick r:id="rId3"/>
              </a:rPr>
              <a:t>https://scrapy.org/</a:t>
            </a:r>
            <a:r>
              <a:rPr lang="en-US" dirty="0"/>
              <a:t> </a:t>
            </a:r>
            <a:r>
              <a:rPr lang="en-US" dirty="0" smtClean="0"/>
              <a:t>): </a:t>
            </a:r>
            <a:br>
              <a:rPr lang="en-US" dirty="0" smtClean="0"/>
            </a:br>
            <a:r>
              <a:rPr lang="el-GR" dirty="0" smtClean="0"/>
              <a:t>Είναι ένα ανοιχτό </a:t>
            </a:r>
            <a:r>
              <a:rPr lang="en-US" b="1" dirty="0" smtClean="0"/>
              <a:t>web </a:t>
            </a:r>
            <a:r>
              <a:rPr lang="en-US" b="1" dirty="0"/>
              <a:t>crawling </a:t>
            </a:r>
            <a:r>
              <a:rPr lang="en-US" dirty="0"/>
              <a:t>framework </a:t>
            </a:r>
            <a:r>
              <a:rPr lang="el-GR" dirty="0" smtClean="0"/>
              <a:t>με λειτουργίες για την </a:t>
            </a:r>
            <a:r>
              <a:rPr lang="el-GR" dirty="0"/>
              <a:t>εξαγωγή </a:t>
            </a:r>
            <a:r>
              <a:rPr lang="el-GR" dirty="0" smtClean="0"/>
              <a:t>δεδομένων από </a:t>
            </a:r>
            <a:r>
              <a:rPr lang="el-GR" dirty="0"/>
              <a:t>ιστοσελίδες. </a:t>
            </a:r>
            <a:r>
              <a:rPr lang="el-GR" dirty="0" smtClean="0"/>
              <a:t>Λειτουργεί με </a:t>
            </a:r>
            <a:r>
              <a:rPr lang="el-GR" dirty="0"/>
              <a:t>έναν γρήγορο, απλό </a:t>
            </a:r>
            <a:r>
              <a:rPr lang="el-GR" dirty="0" smtClean="0"/>
              <a:t>αλλά</a:t>
            </a:r>
            <a:r>
              <a:rPr lang="en-US" dirty="0" smtClean="0"/>
              <a:t> </a:t>
            </a:r>
            <a:r>
              <a:rPr lang="el-GR" dirty="0" smtClean="0"/>
              <a:t>και </a:t>
            </a:r>
            <a:r>
              <a:rPr lang="el-GR" dirty="0"/>
              <a:t>επεκτάσιμο </a:t>
            </a:r>
            <a:r>
              <a:rPr lang="el-GR" dirty="0" smtClean="0"/>
              <a:t>τρόπο</a:t>
            </a:r>
            <a:r>
              <a:rPr lang="en-US" dirty="0" smtClean="0"/>
              <a:t>. </a:t>
            </a:r>
            <a:endParaRPr lang="en-US" dirty="0"/>
          </a:p>
          <a:p>
            <a:pPr marL="0" indent="0">
              <a:buNone/>
            </a:pPr>
            <a:r>
              <a:rPr lang="en-US" b="1" dirty="0" smtClean="0"/>
              <a:t/>
            </a:r>
            <a:br>
              <a:rPr lang="en-US" b="1" dirty="0" smtClean="0"/>
            </a:br>
            <a:r>
              <a:rPr lang="en-US" b="1" dirty="0" smtClean="0"/>
              <a:t>Beautiful Soup</a:t>
            </a:r>
            <a:r>
              <a:rPr lang="el-GR" dirty="0" smtClean="0"/>
              <a:t> (</a:t>
            </a:r>
            <a:r>
              <a:rPr lang="en-US" dirty="0">
                <a:hlinkClick r:id="rId4"/>
              </a:rPr>
              <a:t>https://www.crummy.com/software/BeautifulSoup/bs4/doc</a:t>
            </a:r>
            <a:r>
              <a:rPr lang="en-US" dirty="0" smtClean="0">
                <a:hlinkClick r:id="rId4"/>
              </a:rPr>
              <a:t>/</a:t>
            </a:r>
            <a:r>
              <a:rPr lang="el-GR" dirty="0" smtClean="0"/>
              <a:t>)</a:t>
            </a:r>
            <a:r>
              <a:rPr lang="en-US" dirty="0" smtClean="0"/>
              <a:t>: </a:t>
            </a:r>
            <a:br>
              <a:rPr lang="en-US" dirty="0" smtClean="0"/>
            </a:br>
            <a:r>
              <a:rPr lang="el-GR" dirty="0" smtClean="0"/>
              <a:t>Είναι </a:t>
            </a:r>
            <a:r>
              <a:rPr lang="el-GR" dirty="0"/>
              <a:t>μια </a:t>
            </a:r>
            <a:r>
              <a:rPr lang="el-GR" dirty="0" smtClean="0"/>
              <a:t>βιβλιοθήκη σε </a:t>
            </a:r>
            <a:r>
              <a:rPr lang="el-GR" dirty="0"/>
              <a:t>Python για την εξαγωγή δεδομένων από αρχεία HTML και XML</a:t>
            </a:r>
            <a:r>
              <a:rPr lang="el-GR" dirty="0" smtClean="0"/>
              <a:t>.</a:t>
            </a:r>
            <a:r>
              <a:rPr lang="en-US" dirty="0" smtClean="0"/>
              <a:t> </a:t>
            </a:r>
            <a:r>
              <a:rPr lang="el-GR" dirty="0"/>
              <a:t>Δημιουργεί </a:t>
            </a:r>
            <a:r>
              <a:rPr lang="el-GR" dirty="0" smtClean="0"/>
              <a:t>ένα </a:t>
            </a:r>
            <a:r>
              <a:rPr lang="el-GR" dirty="0"/>
              <a:t>δέντρο </a:t>
            </a:r>
            <a:r>
              <a:rPr lang="el-GR" dirty="0" smtClean="0"/>
              <a:t>ανάλυσης</a:t>
            </a:r>
            <a:r>
              <a:rPr lang="en-US" dirty="0"/>
              <a:t> (parse tree)</a:t>
            </a:r>
            <a:r>
              <a:rPr lang="el-GR" dirty="0" smtClean="0"/>
              <a:t> για</a:t>
            </a:r>
            <a:r>
              <a:rPr lang="en-US" dirty="0" smtClean="0"/>
              <a:t> </a:t>
            </a:r>
            <a:r>
              <a:rPr lang="el-GR" dirty="0" smtClean="0"/>
              <a:t>την ανάλυση μιας σελίδες και μπορεί </a:t>
            </a:r>
            <a:r>
              <a:rPr lang="el-GR" dirty="0"/>
              <a:t>να </a:t>
            </a:r>
            <a:r>
              <a:rPr lang="el-GR" dirty="0" smtClean="0"/>
              <a:t>χρησιμοποιηθεί </a:t>
            </a:r>
            <a:r>
              <a:rPr lang="el-GR" dirty="0"/>
              <a:t>για την εξαγωγή δεδομένων από </a:t>
            </a:r>
            <a:r>
              <a:rPr lang="el-GR" dirty="0" smtClean="0"/>
              <a:t>την HTML σελίδα, </a:t>
            </a:r>
            <a:r>
              <a:rPr lang="el-GR" dirty="0"/>
              <a:t>η οποία είναι χρήσιμη για </a:t>
            </a:r>
            <a:r>
              <a:rPr lang="el-GR" dirty="0" smtClean="0"/>
              <a:t>το </a:t>
            </a:r>
            <a:r>
              <a:rPr lang="en-US" b="1" dirty="0"/>
              <a:t>web scraping</a:t>
            </a:r>
            <a:r>
              <a:rPr lang="el-GR" dirty="0" smtClean="0"/>
              <a:t>. </a:t>
            </a:r>
            <a:r>
              <a:rPr lang="el-GR" dirty="0"/>
              <a:t>Συνήθως εξοικονομεί ώρες προγραμματιστές ή ημέρες εργασίας.</a:t>
            </a:r>
            <a:endParaRPr lang="en-US" dirty="0" smtClean="0"/>
          </a:p>
        </p:txBody>
      </p:sp>
    </p:spTree>
    <p:extLst>
      <p:ext uri="{BB962C8B-B14F-4D97-AF65-F5344CB8AC3E}">
        <p14:creationId xmlns:p14="http://schemas.microsoft.com/office/powerpoint/2010/main" val="2354024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a:t>Τι είναι </a:t>
            </a:r>
            <a:r>
              <a:rPr lang="el-GR" cap="none" dirty="0" smtClean="0"/>
              <a:t>τα </a:t>
            </a:r>
            <a:r>
              <a:rPr lang="en-US" cap="none" dirty="0" smtClean="0"/>
              <a:t>NLTK Data</a:t>
            </a:r>
            <a:endParaRPr lang="el-GR" cap="none" dirty="0"/>
          </a:p>
        </p:txBody>
      </p:sp>
      <p:sp>
        <p:nvSpPr>
          <p:cNvPr id="3" name="Θέση περιεχομένου 2"/>
          <p:cNvSpPr>
            <a:spLocks noGrp="1"/>
          </p:cNvSpPr>
          <p:nvPr>
            <p:ph idx="1"/>
          </p:nvPr>
        </p:nvSpPr>
        <p:spPr>
          <a:xfrm>
            <a:off x="685800" y="1634247"/>
            <a:ext cx="10820400" cy="5038927"/>
          </a:xfrm>
        </p:spPr>
        <p:txBody>
          <a:bodyPr>
            <a:normAutofit fontScale="92500" lnSpcReduction="10000"/>
          </a:bodyPr>
          <a:lstStyle/>
          <a:p>
            <a:pPr marL="0" indent="0" algn="just">
              <a:buNone/>
            </a:pPr>
            <a:r>
              <a:rPr lang="el-GR" dirty="0"/>
              <a:t>Το NLTK δίνει τη δυνατότητα εγκατάστασης </a:t>
            </a:r>
            <a:r>
              <a:rPr lang="el-GR" dirty="0" smtClean="0"/>
              <a:t>corpora. Το </a:t>
            </a:r>
            <a:r>
              <a:rPr lang="en-US" dirty="0" smtClean="0"/>
              <a:t>NLTK Data </a:t>
            </a:r>
            <a:r>
              <a:rPr lang="el-GR" dirty="0" smtClean="0"/>
              <a:t>αποτελείται από </a:t>
            </a:r>
            <a:r>
              <a:rPr lang="el-GR" b="1" dirty="0" smtClean="0"/>
              <a:t>107 διαθέσιμα </a:t>
            </a:r>
            <a:r>
              <a:rPr lang="el-GR" b="1" dirty="0"/>
              <a:t>corpora</a:t>
            </a:r>
            <a:r>
              <a:rPr lang="el-GR" dirty="0" smtClean="0"/>
              <a:t>, κάθε </a:t>
            </a:r>
            <a:r>
              <a:rPr lang="en-US" dirty="0" smtClean="0"/>
              <a:t>corpus </a:t>
            </a:r>
            <a:r>
              <a:rPr lang="el-GR" dirty="0" smtClean="0"/>
              <a:t>είναι ένα αντιπροσωπευτικό </a:t>
            </a:r>
            <a:r>
              <a:rPr lang="el-GR" dirty="0"/>
              <a:t>σύνολο </a:t>
            </a:r>
            <a:r>
              <a:rPr lang="el-GR" dirty="0" smtClean="0"/>
              <a:t>κειμένων και το χρησιμοποιούμε ως </a:t>
            </a:r>
            <a:r>
              <a:rPr lang="el-GR" dirty="0"/>
              <a:t>πρότυπα για την ανάλυση και την </a:t>
            </a:r>
            <a:r>
              <a:rPr lang="el-GR" dirty="0" smtClean="0"/>
              <a:t>επεξεργασία </a:t>
            </a:r>
            <a:r>
              <a:rPr lang="el-GR" dirty="0"/>
              <a:t>των διαφόρων </a:t>
            </a:r>
            <a:r>
              <a:rPr lang="el-GR" dirty="0" smtClean="0"/>
              <a:t>εντολών</a:t>
            </a:r>
            <a:r>
              <a:rPr lang="en-US" dirty="0" smtClean="0"/>
              <a:t>.</a:t>
            </a:r>
            <a:endParaRPr lang="el-GR" dirty="0" smtClean="0"/>
          </a:p>
          <a:p>
            <a:pPr marL="0" indent="0" algn="just">
              <a:buNone/>
            </a:pPr>
            <a:endParaRPr lang="el-GR" dirty="0" smtClean="0"/>
          </a:p>
          <a:p>
            <a:pPr marL="0" indent="0" algn="just">
              <a:buNone/>
            </a:pPr>
            <a:r>
              <a:rPr lang="el-GR" dirty="0" smtClean="0"/>
              <a:t>Με σημαντικότερα και πιο βασικά το </a:t>
            </a:r>
            <a:r>
              <a:rPr lang="el-GR" b="1" dirty="0" smtClean="0"/>
              <a:t>Wordnet</a:t>
            </a:r>
            <a:r>
              <a:rPr lang="el-GR" dirty="0" smtClean="0"/>
              <a:t> και το</a:t>
            </a:r>
            <a:r>
              <a:rPr lang="el-GR" dirty="0"/>
              <a:t> </a:t>
            </a:r>
            <a:r>
              <a:rPr lang="el-GR" b="1" dirty="0"/>
              <a:t>Brown</a:t>
            </a:r>
            <a:r>
              <a:rPr lang="el-GR" b="1" dirty="0" smtClean="0"/>
              <a:t> Corpus</a:t>
            </a:r>
            <a:r>
              <a:rPr lang="en-US" dirty="0" smtClean="0"/>
              <a:t>:</a:t>
            </a:r>
            <a:endParaRPr lang="el-GR" dirty="0" smtClean="0"/>
          </a:p>
          <a:p>
            <a:pPr algn="just"/>
            <a:r>
              <a:rPr lang="en-US" dirty="0" smtClean="0"/>
              <a:t>Wordnet</a:t>
            </a:r>
            <a:r>
              <a:rPr lang="el-GR" dirty="0"/>
              <a:t>*: είναι μια μεγάλη λεξική βάση </a:t>
            </a:r>
            <a:r>
              <a:rPr lang="el-GR" dirty="0" smtClean="0"/>
              <a:t>αγγλικών που περιέχει όλα τα </a:t>
            </a:r>
            <a:r>
              <a:rPr lang="el-GR" dirty="0"/>
              <a:t>ουσιαστικά, τα ρήματα, τα επίθετα και τα </a:t>
            </a:r>
            <a:r>
              <a:rPr lang="el-GR" dirty="0" smtClean="0"/>
              <a:t>επιρρήματα, ομαδοποιημένα </a:t>
            </a:r>
            <a:r>
              <a:rPr lang="el-GR" dirty="0"/>
              <a:t>σε σύνολα γνωστικών συνωνύμων </a:t>
            </a:r>
            <a:r>
              <a:rPr lang="el-GR" dirty="0" smtClean="0"/>
              <a:t>(τα </a:t>
            </a:r>
            <a:r>
              <a:rPr lang="el-GR" b="1" dirty="0" smtClean="0"/>
              <a:t>synsets</a:t>
            </a:r>
            <a:r>
              <a:rPr lang="el-GR" dirty="0"/>
              <a:t>), </a:t>
            </a:r>
            <a:r>
              <a:rPr lang="el-GR" dirty="0" smtClean="0"/>
              <a:t>οπού </a:t>
            </a:r>
            <a:r>
              <a:rPr lang="el-GR" b="1" dirty="0" smtClean="0"/>
              <a:t>το καθένα εκφράζει μια ξεχωριστή </a:t>
            </a:r>
            <a:r>
              <a:rPr lang="el-GR" b="1" dirty="0"/>
              <a:t>έ</a:t>
            </a:r>
            <a:r>
              <a:rPr lang="el-GR" b="1" dirty="0" smtClean="0"/>
              <a:t>ννοια</a:t>
            </a:r>
            <a:r>
              <a:rPr lang="el-GR" dirty="0" smtClean="0"/>
              <a:t>. Τα </a:t>
            </a:r>
            <a:r>
              <a:rPr lang="el-GR" dirty="0"/>
              <a:t>synsets </a:t>
            </a:r>
            <a:r>
              <a:rPr lang="el-GR" dirty="0" smtClean="0"/>
              <a:t>συνδέονται μέσω εννοιολογικών</a:t>
            </a:r>
            <a:r>
              <a:rPr lang="en-US" dirty="0" smtClean="0"/>
              <a:t> </a:t>
            </a:r>
            <a:r>
              <a:rPr lang="el-GR" dirty="0" smtClean="0"/>
              <a:t>(σημασιολογικών</a:t>
            </a:r>
            <a:r>
              <a:rPr lang="en-US" dirty="0" smtClean="0"/>
              <a:t>-semantic</a:t>
            </a:r>
            <a:r>
              <a:rPr lang="el-GR" dirty="0" smtClean="0"/>
              <a:t>) </a:t>
            </a:r>
            <a:r>
              <a:rPr lang="el-GR" dirty="0"/>
              <a:t>και λεξικών </a:t>
            </a:r>
            <a:r>
              <a:rPr lang="el-GR" dirty="0" smtClean="0"/>
              <a:t>σχέσεων. </a:t>
            </a:r>
            <a:endParaRPr lang="en-US" dirty="0" smtClean="0"/>
          </a:p>
          <a:p>
            <a:pPr algn="just"/>
            <a:r>
              <a:rPr lang="en-US" dirty="0" smtClean="0"/>
              <a:t>Brown </a:t>
            </a:r>
            <a:r>
              <a:rPr lang="en-US" dirty="0"/>
              <a:t>Corpus (1963) </a:t>
            </a:r>
            <a:r>
              <a:rPr lang="el-GR" dirty="0"/>
              <a:t>περιέχει </a:t>
            </a:r>
            <a:r>
              <a:rPr lang="el-GR" dirty="0" smtClean="0"/>
              <a:t>500 κείμενα </a:t>
            </a:r>
            <a:r>
              <a:rPr lang="el-GR" dirty="0"/>
              <a:t>ταξινομημένα σε </a:t>
            </a:r>
            <a:r>
              <a:rPr lang="el-GR" dirty="0" smtClean="0"/>
              <a:t>κατηγορίες:</a:t>
            </a:r>
            <a:r>
              <a:rPr lang="en-US" dirty="0" smtClean="0"/>
              <a:t> </a:t>
            </a:r>
            <a:r>
              <a:rPr lang="el-GR" dirty="0" smtClean="0"/>
              <a:t>Περιπέτεια, φιλολογία, άρθρα, φαντασία, κυβερνητικά έγγραφα, ικανότητες και χόμπι,  χιούμορ, γνώση, ιστορίες, ειδήσεις, θρησκευτικά, κριτικές, ρομάντζο </a:t>
            </a:r>
            <a:r>
              <a:rPr lang="el-GR" dirty="0"/>
              <a:t>και επιστημονική </a:t>
            </a:r>
            <a:r>
              <a:rPr lang="el-GR" dirty="0" smtClean="0"/>
              <a:t>φαντασία.</a:t>
            </a:r>
            <a:endParaRPr lang="en-US" dirty="0" smtClean="0"/>
          </a:p>
          <a:p>
            <a:pPr marL="0" indent="0" algn="just">
              <a:buNone/>
            </a:pPr>
            <a:endParaRPr lang="en-US" dirty="0"/>
          </a:p>
          <a:p>
            <a:pPr marL="0" indent="0" algn="just">
              <a:buNone/>
            </a:pPr>
            <a:r>
              <a:rPr lang="el-GR" dirty="0" smtClean="0"/>
              <a:t>*</a:t>
            </a:r>
            <a:r>
              <a:rPr lang="el-GR" dirty="0"/>
              <a:t> </a:t>
            </a:r>
            <a:r>
              <a:rPr lang="en-US" dirty="0" smtClean="0"/>
              <a:t>BalkaNet (</a:t>
            </a:r>
            <a:r>
              <a:rPr lang="el-GR" dirty="0" smtClean="0"/>
              <a:t>Πολυγλωσσικό: Βουλγαρικά, Τσέχικα, </a:t>
            </a:r>
            <a:r>
              <a:rPr lang="el-GR" b="1" dirty="0" smtClean="0"/>
              <a:t>Ελληνικά</a:t>
            </a:r>
            <a:r>
              <a:rPr lang="el-GR" dirty="0" smtClean="0"/>
              <a:t>, Ρουμάνικα, Σερβικά &amp; Τουρκικά</a:t>
            </a:r>
            <a:r>
              <a:rPr lang="en-US" dirty="0" smtClean="0"/>
              <a:t>)</a:t>
            </a:r>
            <a:endParaRPr lang="en-US" dirty="0"/>
          </a:p>
          <a:p>
            <a:pPr marL="457200" lvl="1" indent="0" algn="just">
              <a:buNone/>
            </a:pPr>
            <a:endParaRPr lang="el-GR" dirty="0" smtClean="0"/>
          </a:p>
        </p:txBody>
      </p:sp>
    </p:spTree>
    <p:extLst>
      <p:ext uri="{BB962C8B-B14F-4D97-AF65-F5344CB8AC3E}">
        <p14:creationId xmlns:p14="http://schemas.microsoft.com/office/powerpoint/2010/main" val="329170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lstStyle/>
          <a:p>
            <a:pPr algn="l"/>
            <a:r>
              <a:rPr lang="en-US" cap="none" dirty="0" smtClean="0"/>
              <a:t>Ta </a:t>
            </a:r>
            <a:r>
              <a:rPr lang="el-GR" cap="none" dirty="0" smtClean="0"/>
              <a:t>πιο σημαντικά </a:t>
            </a:r>
            <a:r>
              <a:rPr lang="en-US" cap="none" dirty="0" smtClean="0"/>
              <a:t>Natural Language ToolKit Modules (1/</a:t>
            </a:r>
            <a:r>
              <a:rPr lang="en-US" cap="none" dirty="0"/>
              <a:t>4</a:t>
            </a:r>
            <a:r>
              <a:rPr lang="en-US" cap="none" dirty="0" smtClean="0"/>
              <a:t>)</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fontScale="92500"/>
          </a:bodyPr>
          <a:lstStyle/>
          <a:p>
            <a:pPr marL="0" indent="0" algn="just">
              <a:buNone/>
            </a:pPr>
            <a:r>
              <a:rPr lang="el-GR" dirty="0"/>
              <a:t>Το NLTK υλοποιείται σαν ένα σύνολο από </a:t>
            </a:r>
            <a:r>
              <a:rPr lang="el-GR" dirty="0" smtClean="0"/>
              <a:t>modules καθένα </a:t>
            </a:r>
            <a:r>
              <a:rPr lang="el-GR" dirty="0"/>
              <a:t>από τα οποία ορίζει μια διαφορετική δομή δεδομένων ή διεργασία. Ένα σύνολο βασικών modules ορίζει βασικούς τύπους δεδομένων και συστήματα επεξεργασίας που χρησιμοποιούνται σε όλο το toolkit. </a:t>
            </a:r>
            <a:endParaRPr lang="en-US" dirty="0" smtClean="0"/>
          </a:p>
          <a:p>
            <a:pPr marL="0" indent="0" algn="just">
              <a:buNone/>
            </a:pPr>
            <a:r>
              <a:rPr lang="el-GR" dirty="0" smtClean="0"/>
              <a:t>Αυτά </a:t>
            </a:r>
            <a:r>
              <a:rPr lang="el-GR" dirty="0"/>
              <a:t>είναι το </a:t>
            </a:r>
            <a:r>
              <a:rPr lang="el-GR" i="1" dirty="0"/>
              <a:t>token</a:t>
            </a:r>
            <a:r>
              <a:rPr lang="el-GR" dirty="0"/>
              <a:t>, το </a:t>
            </a:r>
            <a:r>
              <a:rPr lang="el-GR" i="1" dirty="0"/>
              <a:t>tree </a:t>
            </a:r>
            <a:r>
              <a:rPr lang="el-GR" dirty="0"/>
              <a:t>και το </a:t>
            </a:r>
            <a:r>
              <a:rPr lang="el-GR" i="1" dirty="0"/>
              <a:t>probability </a:t>
            </a:r>
            <a:r>
              <a:rPr lang="el-GR" dirty="0" smtClean="0"/>
              <a:t>module</a:t>
            </a:r>
            <a:r>
              <a:rPr lang="en-US" dirty="0"/>
              <a:t>:</a:t>
            </a:r>
            <a:endParaRPr lang="en-US" dirty="0" smtClean="0"/>
          </a:p>
          <a:p>
            <a:pPr algn="just"/>
            <a:r>
              <a:rPr lang="el-GR" dirty="0" smtClean="0"/>
              <a:t>Το </a:t>
            </a:r>
            <a:r>
              <a:rPr lang="el-GR" b="1" dirty="0"/>
              <a:t>token</a:t>
            </a:r>
            <a:r>
              <a:rPr lang="el-GR" dirty="0"/>
              <a:t> </a:t>
            </a:r>
            <a:r>
              <a:rPr lang="el-GR" b="1" dirty="0"/>
              <a:t>module</a:t>
            </a:r>
            <a:r>
              <a:rPr lang="el-GR" dirty="0"/>
              <a:t> παρέχει βασικές κλάσεις για επεξεργασία συγκεκριμένων στοιχείων ενός κειμένου, όπως λέξεις ή προτάσεις. </a:t>
            </a:r>
            <a:endParaRPr lang="en-US" dirty="0" smtClean="0"/>
          </a:p>
          <a:p>
            <a:pPr algn="just"/>
            <a:r>
              <a:rPr lang="el-GR" dirty="0" smtClean="0"/>
              <a:t>Το </a:t>
            </a:r>
            <a:r>
              <a:rPr lang="el-GR" b="1" dirty="0"/>
              <a:t>tree</a:t>
            </a:r>
            <a:r>
              <a:rPr lang="el-GR" dirty="0"/>
              <a:t> </a:t>
            </a:r>
            <a:r>
              <a:rPr lang="el-GR" b="1" dirty="0"/>
              <a:t>module</a:t>
            </a:r>
            <a:r>
              <a:rPr lang="el-GR" dirty="0"/>
              <a:t> ορίζει δομές δεδομένων για να αναπαριστά δομές δέντρων για ένα κείμενο, όπως συντακτικά </a:t>
            </a:r>
            <a:r>
              <a:rPr lang="el-GR" dirty="0" smtClean="0"/>
              <a:t>δέντρα. </a:t>
            </a:r>
            <a:endParaRPr lang="en-US" dirty="0" smtClean="0"/>
          </a:p>
          <a:p>
            <a:pPr algn="just"/>
            <a:r>
              <a:rPr lang="el-GR" dirty="0" smtClean="0"/>
              <a:t>Το </a:t>
            </a:r>
            <a:r>
              <a:rPr lang="el-GR" b="1" dirty="0"/>
              <a:t>probability</a:t>
            </a:r>
            <a:r>
              <a:rPr lang="el-GR" dirty="0"/>
              <a:t> </a:t>
            </a:r>
            <a:r>
              <a:rPr lang="el-GR" b="1" dirty="0"/>
              <a:t>module</a:t>
            </a:r>
            <a:r>
              <a:rPr lang="el-GR" dirty="0"/>
              <a:t> υλοποιεί κλάσεις που κωδικοποιούν κατανομές συχνοτήτων και πιθανοτήτων, συμπεριλαμβάνοντας μία ποικιλία από τεχνικές στατιστικής. </a:t>
            </a:r>
            <a:endParaRPr lang="el-GR" dirty="0" smtClean="0"/>
          </a:p>
          <a:p>
            <a:pPr marL="0" indent="0" algn="just">
              <a:buNone/>
            </a:pPr>
            <a:r>
              <a:rPr lang="el-GR" dirty="0" smtClean="0"/>
              <a:t>Τα </a:t>
            </a:r>
            <a:r>
              <a:rPr lang="el-GR" dirty="0"/>
              <a:t>υπόλοιπα modules ορίζουν δομές δεδομένων και διεπαφές για την </a:t>
            </a:r>
            <a:r>
              <a:rPr lang="el-GR" b="1" dirty="0"/>
              <a:t>εκτέλεση ειδικών </a:t>
            </a:r>
            <a:r>
              <a:rPr lang="el-GR" b="1" dirty="0" smtClean="0"/>
              <a:t>επεξεργασιών </a:t>
            </a:r>
            <a:r>
              <a:rPr lang="el-GR" dirty="0" smtClean="0"/>
              <a:t>για </a:t>
            </a:r>
            <a:r>
              <a:rPr lang="el-GR" dirty="0"/>
              <a:t>τη φυσική γλώσσα. Η λίστα με τα modules </a:t>
            </a:r>
            <a:r>
              <a:rPr lang="el-GR" b="1" dirty="0"/>
              <a:t>ανανεώνεται συνέχεια </a:t>
            </a:r>
            <a:r>
              <a:rPr lang="el-GR" dirty="0"/>
              <a:t>καθώς </a:t>
            </a:r>
            <a:r>
              <a:rPr lang="el-GR" dirty="0" smtClean="0"/>
              <a:t>το</a:t>
            </a:r>
            <a:r>
              <a:rPr lang="en-US" dirty="0" smtClean="0"/>
              <a:t> NLTK </a:t>
            </a:r>
            <a:r>
              <a:rPr lang="el-GR" dirty="0" smtClean="0"/>
              <a:t>είναι </a:t>
            </a:r>
            <a:r>
              <a:rPr lang="el-GR" dirty="0"/>
              <a:t>συνεχώς υπό </a:t>
            </a:r>
            <a:r>
              <a:rPr lang="el-GR" dirty="0" smtClean="0"/>
              <a:t>ανάπτυξη, ενσωματώνοντας </a:t>
            </a:r>
            <a:r>
              <a:rPr lang="el-GR" dirty="0"/>
              <a:t>νέες λειτουργίες και αλγορίθμους. </a:t>
            </a:r>
          </a:p>
        </p:txBody>
      </p:sp>
    </p:spTree>
    <p:extLst>
      <p:ext uri="{BB962C8B-B14F-4D97-AF65-F5344CB8AC3E}">
        <p14:creationId xmlns:p14="http://schemas.microsoft.com/office/powerpoint/2010/main" val="2675472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316904"/>
            <a:ext cx="10820400" cy="1293028"/>
          </a:xfrm>
        </p:spPr>
        <p:txBody>
          <a:bodyPr/>
          <a:lstStyle/>
          <a:p>
            <a:pPr algn="l"/>
            <a:r>
              <a:rPr lang="en-US" cap="none" dirty="0" smtClean="0"/>
              <a:t>Ta </a:t>
            </a:r>
            <a:r>
              <a:rPr lang="el-GR" cap="none" dirty="0" smtClean="0"/>
              <a:t>πιο σημαντικά </a:t>
            </a:r>
            <a:r>
              <a:rPr lang="en-US" cap="none" dirty="0" smtClean="0"/>
              <a:t>Natural Language ToolKit Modules (2/</a:t>
            </a:r>
            <a:r>
              <a:rPr lang="en-US" cap="none" dirty="0"/>
              <a:t>4</a:t>
            </a:r>
            <a:r>
              <a:rPr lang="en-US" cap="none" dirty="0" smtClean="0"/>
              <a:t>)</a:t>
            </a:r>
            <a:endParaRPr lang="el-GR" cap="none" dirty="0"/>
          </a:p>
        </p:txBody>
      </p:sp>
      <p:sp>
        <p:nvSpPr>
          <p:cNvPr id="3" name="Θέση περιεχομένου 2"/>
          <p:cNvSpPr>
            <a:spLocks noGrp="1"/>
          </p:cNvSpPr>
          <p:nvPr>
            <p:ph idx="1"/>
          </p:nvPr>
        </p:nvSpPr>
        <p:spPr/>
        <p:txBody>
          <a:bodyPr>
            <a:normAutofit/>
          </a:bodyPr>
          <a:lstStyle/>
          <a:p>
            <a:pPr marL="0" indent="0" algn="just">
              <a:buNone/>
            </a:pPr>
            <a:endParaRPr lang="el-GR" dirty="0"/>
          </a:p>
        </p:txBody>
      </p:sp>
      <p:graphicFrame>
        <p:nvGraphicFramePr>
          <p:cNvPr id="4" name="Πίνακας 3"/>
          <p:cNvGraphicFramePr>
            <a:graphicFrameLocks noGrp="1"/>
          </p:cNvGraphicFramePr>
          <p:nvPr>
            <p:extLst>
              <p:ext uri="{D42A27DB-BD31-4B8C-83A1-F6EECF244321}">
                <p14:modId xmlns:p14="http://schemas.microsoft.com/office/powerpoint/2010/main" val="3669531484"/>
              </p:ext>
            </p:extLst>
          </p:nvPr>
        </p:nvGraphicFramePr>
        <p:xfrm>
          <a:off x="330740" y="1609932"/>
          <a:ext cx="11556460" cy="5039920"/>
        </p:xfrm>
        <a:graphic>
          <a:graphicData uri="http://schemas.openxmlformats.org/drawingml/2006/table">
            <a:tbl>
              <a:tblPr firstRow="1" bandRow="1">
                <a:tableStyleId>{5C22544A-7EE6-4342-B048-85BDC9FD1C3A}</a:tableStyleId>
              </a:tblPr>
              <a:tblGrid>
                <a:gridCol w="2031979"/>
                <a:gridCol w="9524481"/>
              </a:tblGrid>
              <a:tr h="4357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NLTK Modules</a:t>
                      </a:r>
                      <a:endParaRPr lang="el-G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600" dirty="0" smtClean="0"/>
                        <a:t>Λειτουργικότητα</a:t>
                      </a:r>
                      <a:endParaRPr lang="en-US" sz="1600" dirty="0" smtClean="0"/>
                    </a:p>
                  </a:txBody>
                  <a:tcPr anchor="ctr"/>
                </a:tc>
              </a:tr>
              <a:tr h="655374">
                <a:tc>
                  <a:txBody>
                    <a:bodyPr/>
                    <a:lstStyle/>
                    <a:p>
                      <a:pPr algn="l"/>
                      <a:r>
                        <a:rPr lang="en-US" sz="1800" dirty="0" smtClean="0"/>
                        <a:t>nltk.corpus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smtClean="0"/>
                        <a:t>Παρέχει λειτουργίες που μπορούν να χρησιμοποιηθούν για την ανάγνωση αρχείων </a:t>
                      </a:r>
                      <a:r>
                        <a:rPr lang="en-US" sz="1800" dirty="0" smtClean="0"/>
                        <a:t>corpus</a:t>
                      </a:r>
                      <a:r>
                        <a:rPr lang="el-GR" sz="1800" baseline="0" dirty="0" smtClean="0"/>
                        <a:t> </a:t>
                      </a:r>
                      <a:r>
                        <a:rPr lang="el-GR" sz="1800" dirty="0" smtClean="0"/>
                        <a:t>σε διάφορες μορφές</a:t>
                      </a:r>
                      <a:endParaRPr lang="en-US" sz="1800" dirty="0" smtClean="0"/>
                    </a:p>
                  </a:txBody>
                  <a:tcPr/>
                </a:tc>
              </a:tr>
              <a:tr h="931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nltk.tokenize</a:t>
                      </a:r>
                      <a:endParaRPr lang="el-GR"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smtClean="0"/>
                        <a:t>Οι Tokenizers διαιρούν τις συμβολοσειρές σε </a:t>
                      </a:r>
                      <a:r>
                        <a:rPr lang="en-US" sz="1800" dirty="0" smtClean="0"/>
                        <a:t>substrings</a:t>
                      </a:r>
                      <a:r>
                        <a:rPr lang="el-GR" sz="1800" dirty="0" smtClean="0"/>
                        <a:t>. Για παράδειγμα, οι tokenizers μπορούν να χρησιμοποιηθούν για την εύρεση των λέξεων και των σημείων στίξης σε ένα </a:t>
                      </a:r>
                      <a:r>
                        <a:rPr lang="en-US" sz="1800" dirty="0" smtClean="0"/>
                        <a:t>string</a:t>
                      </a:r>
                      <a:r>
                        <a:rPr lang="el-GR" sz="1800" dirty="0" smtClean="0"/>
                        <a:t>.</a:t>
                      </a:r>
                      <a:endParaRPr lang="en-US" sz="1800" dirty="0" smtClean="0"/>
                    </a:p>
                  </a:txBody>
                  <a:tcPr/>
                </a:tc>
              </a:tr>
              <a:tr h="11647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nltk.stem</a:t>
                      </a:r>
                      <a:endParaRPr lang="el-GR"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smtClean="0"/>
                        <a:t>Οι </a:t>
                      </a:r>
                      <a:r>
                        <a:rPr lang="en-US" sz="1800" dirty="0" smtClean="0"/>
                        <a:t>Stemmers </a:t>
                      </a:r>
                      <a:r>
                        <a:rPr lang="el-GR" sz="1800" dirty="0" smtClean="0"/>
                        <a:t>χρησιμοποιούνται για την απομάκρυνση μορφολογικών καταλήξεων από λέξεις, αφήνοντας μόνο το</a:t>
                      </a:r>
                      <a:r>
                        <a:rPr lang="el-GR" sz="1800" baseline="0" dirty="0" smtClean="0"/>
                        <a:t> κορμό της </a:t>
                      </a:r>
                      <a:r>
                        <a:rPr lang="el-GR" sz="1800" dirty="0" smtClean="0"/>
                        <a:t>λέξης.</a:t>
                      </a:r>
                      <a:r>
                        <a:rPr lang="en-US" sz="1800" dirty="0" smtClean="0"/>
                        <a:t> (</a:t>
                      </a:r>
                      <a:r>
                        <a:rPr lang="el-GR" sz="1800" dirty="0" smtClean="0"/>
                        <a:t>π.χ. </a:t>
                      </a:r>
                      <a:r>
                        <a:rPr lang="en-US" sz="1800" dirty="0" smtClean="0"/>
                        <a:t>Porter, Snowball (Porter</a:t>
                      </a:r>
                      <a:r>
                        <a:rPr lang="en-US" sz="1800" baseline="0" dirty="0" smtClean="0"/>
                        <a:t> 2</a:t>
                      </a:r>
                      <a:r>
                        <a:rPr lang="en-US" sz="1800" dirty="0" smtClean="0"/>
                        <a:t>), Lancaster</a:t>
                      </a:r>
                      <a:r>
                        <a:rPr lang="en-US" sz="1800" baseline="0" dirty="0" smtClean="0"/>
                        <a:t> &amp;</a:t>
                      </a:r>
                      <a:r>
                        <a:rPr lang="el-GR" sz="1800" baseline="0" dirty="0" smtClean="0"/>
                        <a:t> </a:t>
                      </a:r>
                      <a:r>
                        <a:rPr lang="en-US" sz="1800" dirty="0" smtClean="0"/>
                        <a:t>RegexpStemmer. </a:t>
                      </a:r>
                      <a:r>
                        <a:rPr lang="el-GR" sz="1800" dirty="0" smtClean="0"/>
                        <a:t>Ο </a:t>
                      </a:r>
                      <a:r>
                        <a:rPr lang="en-US" sz="1800" dirty="0" smtClean="0"/>
                        <a:t>Lemmatizer </a:t>
                      </a:r>
                      <a:r>
                        <a:rPr lang="el-GR" sz="1800" dirty="0" smtClean="0"/>
                        <a:t>χρησιμεύει για την εύρεση</a:t>
                      </a:r>
                      <a:r>
                        <a:rPr lang="el-GR" sz="1800" baseline="0" dirty="0" smtClean="0"/>
                        <a:t> της ρίζας μιας λέξης</a:t>
                      </a:r>
                      <a:r>
                        <a:rPr lang="el-GR" sz="1800" dirty="0" smtClean="0"/>
                        <a:t> (</a:t>
                      </a:r>
                      <a:r>
                        <a:rPr lang="en-US" sz="1800" dirty="0" smtClean="0"/>
                        <a:t>WordNetLemmatizer)</a:t>
                      </a:r>
                      <a:r>
                        <a:rPr lang="el-GR" sz="1800" dirty="0" smtClean="0"/>
                        <a:t>.</a:t>
                      </a:r>
                      <a:endParaRPr lang="en-US" sz="1800" dirty="0" smtClean="0"/>
                    </a:p>
                  </a:txBody>
                  <a:tcPr/>
                </a:tc>
              </a:tr>
              <a:tr h="8985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nltk.collocations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smtClean="0"/>
                        <a:t>Παρέχει λειτουργίες για τον εντοπισμό </a:t>
                      </a:r>
                      <a:r>
                        <a:rPr lang="en-US" sz="1800" dirty="0" smtClean="0"/>
                        <a:t>collocations</a:t>
                      </a:r>
                      <a:r>
                        <a:rPr lang="el-GR" sz="1800" baseline="0" dirty="0" smtClean="0"/>
                        <a:t> </a:t>
                      </a:r>
                      <a:r>
                        <a:rPr lang="el-GR" sz="1800" dirty="0" smtClean="0"/>
                        <a:t>- λέξεις που εμφανίζονται συχνά διαδοχικά - μέσα σε</a:t>
                      </a:r>
                      <a:r>
                        <a:rPr lang="el-GR" sz="1800" baseline="0" dirty="0" smtClean="0"/>
                        <a:t> μια συλλογή κειμένων (π.χ. </a:t>
                      </a:r>
                      <a:r>
                        <a:rPr lang="en-US" sz="1800" dirty="0" smtClean="0"/>
                        <a:t>BigramCollocationFinder and TrigramCollocationFinder </a:t>
                      </a:r>
                      <a:r>
                        <a:rPr lang="el-GR" sz="1800" dirty="0" smtClean="0"/>
                        <a:t>&amp; </a:t>
                      </a:r>
                      <a:r>
                        <a:rPr lang="en-US" sz="1800" dirty="0" smtClean="0"/>
                        <a:t>QuadgramCollocationFinder</a:t>
                      </a:r>
                      <a:r>
                        <a:rPr lang="el-GR" sz="1800" baseline="0" dirty="0" smtClean="0"/>
                        <a:t>)</a:t>
                      </a:r>
                      <a:r>
                        <a:rPr lang="en-US" sz="1800" dirty="0" smtClean="0"/>
                        <a:t>.</a:t>
                      </a:r>
                    </a:p>
                  </a:txBody>
                  <a:tcPr/>
                </a:tc>
              </a:tr>
              <a:tr h="8985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nltk.tag</a:t>
                      </a:r>
                      <a:endParaRPr lang="el-GR"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smtClean="0"/>
                        <a:t>Περιχέει</a:t>
                      </a:r>
                      <a:r>
                        <a:rPr lang="el-GR" sz="1800" baseline="0" dirty="0" smtClean="0"/>
                        <a:t> </a:t>
                      </a:r>
                      <a:r>
                        <a:rPr lang="el-GR" sz="1800" dirty="0" smtClean="0"/>
                        <a:t>κλάσεις και διεπαφές για </a:t>
                      </a:r>
                      <a:r>
                        <a:rPr lang="en-US" sz="1800" dirty="0" smtClean="0"/>
                        <a:t>for part-of-speech tagging</a:t>
                      </a:r>
                      <a:r>
                        <a:rPr lang="el-GR" sz="1800" dirty="0" smtClean="0"/>
                        <a:t>.</a:t>
                      </a:r>
                      <a:br>
                        <a:rPr lang="el-GR" sz="1800" dirty="0" smtClean="0"/>
                      </a:br>
                      <a:r>
                        <a:rPr lang="el-GR" sz="1800" dirty="0" smtClean="0"/>
                        <a:t>Τα Tagged token</a:t>
                      </a:r>
                      <a:r>
                        <a:rPr lang="en-US" sz="1800" dirty="0" smtClean="0"/>
                        <a:t>s</a:t>
                      </a:r>
                      <a:r>
                        <a:rPr lang="el-GR" sz="1800" dirty="0" smtClean="0"/>
                        <a:t> κωδικοποιούνται ως ζεύγος (token, tag).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&gt;&gt;&gt; tagged_tok = ('fly', 'NN')</a:t>
                      </a:r>
                      <a:r>
                        <a:rPr lang="el-GR" sz="1800" dirty="0" smtClean="0"/>
                        <a:t> # λέξη '</a:t>
                      </a:r>
                      <a:r>
                        <a:rPr lang="en-US" sz="1800" dirty="0" smtClean="0"/>
                        <a:t>fly' </a:t>
                      </a:r>
                      <a:r>
                        <a:rPr lang="el-GR" sz="1800" dirty="0" smtClean="0"/>
                        <a:t>είναι ουσιαστικό</a:t>
                      </a:r>
                      <a:r>
                        <a:rPr lang="en-US" sz="1800" baseline="0" dirty="0" smtClean="0"/>
                        <a:t> (</a:t>
                      </a:r>
                      <a:r>
                        <a:rPr lang="en-US" sz="1800" dirty="0" smtClean="0"/>
                        <a:t>noun = NN) </a:t>
                      </a:r>
                    </a:p>
                  </a:txBody>
                  <a:tcPr/>
                </a:tc>
              </a:tr>
            </a:tbl>
          </a:graphicData>
        </a:graphic>
      </p:graphicFrame>
    </p:spTree>
    <p:extLst>
      <p:ext uri="{BB962C8B-B14F-4D97-AF65-F5344CB8AC3E}">
        <p14:creationId xmlns:p14="http://schemas.microsoft.com/office/powerpoint/2010/main" val="854262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n-US" cap="none" dirty="0" smtClean="0"/>
              <a:t>Ta </a:t>
            </a:r>
            <a:r>
              <a:rPr lang="el-GR" cap="none" dirty="0" smtClean="0"/>
              <a:t>πιο σημαντικά </a:t>
            </a:r>
            <a:r>
              <a:rPr lang="en-US" cap="none" dirty="0" smtClean="0"/>
              <a:t>Natural Language ToolKit Modules (</a:t>
            </a:r>
            <a:r>
              <a:rPr lang="el-GR" cap="none" dirty="0"/>
              <a:t>3</a:t>
            </a:r>
            <a:r>
              <a:rPr lang="en-US" cap="none" dirty="0" smtClean="0"/>
              <a:t>/</a:t>
            </a:r>
            <a:r>
              <a:rPr lang="en-US" cap="none" dirty="0"/>
              <a:t>4</a:t>
            </a:r>
            <a:r>
              <a:rPr lang="en-US" cap="none" dirty="0" smtClean="0"/>
              <a:t>)</a:t>
            </a:r>
            <a:endParaRPr lang="el-GR" cap="none" dirty="0"/>
          </a:p>
        </p:txBody>
      </p:sp>
      <p:sp>
        <p:nvSpPr>
          <p:cNvPr id="3" name="Θέση περιεχομένου 2"/>
          <p:cNvSpPr>
            <a:spLocks noGrp="1"/>
          </p:cNvSpPr>
          <p:nvPr>
            <p:ph idx="1"/>
          </p:nvPr>
        </p:nvSpPr>
        <p:spPr/>
        <p:txBody>
          <a:bodyPr>
            <a:normAutofit/>
          </a:bodyPr>
          <a:lstStyle/>
          <a:p>
            <a:pPr marL="0" indent="0" algn="just">
              <a:buNone/>
            </a:pPr>
            <a:endParaRPr lang="el-GR" dirty="0"/>
          </a:p>
        </p:txBody>
      </p:sp>
      <p:graphicFrame>
        <p:nvGraphicFramePr>
          <p:cNvPr id="4" name="Πίνακας 3"/>
          <p:cNvGraphicFramePr>
            <a:graphicFrameLocks noGrp="1"/>
          </p:cNvGraphicFramePr>
          <p:nvPr>
            <p:extLst>
              <p:ext uri="{D42A27DB-BD31-4B8C-83A1-F6EECF244321}">
                <p14:modId xmlns:p14="http://schemas.microsoft.com/office/powerpoint/2010/main" val="2855225998"/>
              </p:ext>
            </p:extLst>
          </p:nvPr>
        </p:nvGraphicFramePr>
        <p:xfrm>
          <a:off x="685800" y="2204186"/>
          <a:ext cx="10820400" cy="4499810"/>
        </p:xfrm>
        <a:graphic>
          <a:graphicData uri="http://schemas.openxmlformats.org/drawingml/2006/table">
            <a:tbl>
              <a:tblPr firstRow="1" bandRow="1">
                <a:tableStyleId>{5C22544A-7EE6-4342-B048-85BDC9FD1C3A}</a:tableStyleId>
              </a:tblPr>
              <a:tblGrid>
                <a:gridCol w="2568677"/>
                <a:gridCol w="8251723"/>
              </a:tblGrid>
              <a:tr h="3850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NLTK Modules</a:t>
                      </a:r>
                      <a:endParaRPr lang="el-G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600" dirty="0" smtClean="0"/>
                        <a:t>Λειτουργικότητα</a:t>
                      </a:r>
                      <a:endParaRPr lang="en-US" sz="1600" dirty="0" smtClean="0"/>
                    </a:p>
                  </a:txBody>
                  <a:tcPr anchor="ct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nltk.parse</a:t>
                      </a:r>
                      <a:endParaRPr lang="el-G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Κλάσεις και διεπαφές για την παραγωγή δομών δέντρου που αντιπροσωπεύουν την εσωτερική οργάνωση ενός κειμένου</a:t>
                      </a:r>
                      <a:r>
                        <a:rPr lang="en-US" sz="2000" dirty="0" smtClean="0"/>
                        <a:t>.</a:t>
                      </a:r>
                    </a:p>
                  </a:txBody>
                  <a:tcP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nltk.sem</a:t>
                      </a:r>
                      <a:endParaRPr lang="el-G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Περιέχει κλάσεις για την</a:t>
                      </a:r>
                      <a:r>
                        <a:rPr lang="el-GR" sz="2000" baseline="0" dirty="0" smtClean="0"/>
                        <a:t> αναπαράσταση</a:t>
                      </a:r>
                      <a:r>
                        <a:rPr lang="el-GR" sz="2000" dirty="0" smtClean="0"/>
                        <a:t> σημασιολογικών δομών σε τύπους λογικής πρώτης τάξης και για την αξιολόγηση αυτών.</a:t>
                      </a:r>
                      <a:endParaRPr lang="en-US" sz="2000" dirty="0" smtClean="0"/>
                    </a:p>
                  </a:txBody>
                  <a:tcP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nltk.metrics</a:t>
                      </a:r>
                      <a:endParaRPr lang="el-G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Κλάσεις και μέθοδοι για την</a:t>
                      </a:r>
                      <a:r>
                        <a:rPr lang="en-US" sz="2000" baseline="0" dirty="0" smtClean="0"/>
                        <a:t> </a:t>
                      </a:r>
                      <a:r>
                        <a:rPr lang="el-GR" sz="2000" dirty="0" smtClean="0"/>
                        <a:t>αξιολόγησης κάποιων</a:t>
                      </a:r>
                      <a:r>
                        <a:rPr lang="el-GR" sz="2000" baseline="0" dirty="0" smtClean="0"/>
                        <a:t> </a:t>
                      </a:r>
                      <a:r>
                        <a:rPr lang="en-US" sz="2000" dirty="0" smtClean="0"/>
                        <a:t>modules</a:t>
                      </a:r>
                      <a:r>
                        <a:rPr lang="el-GR" sz="2000" dirty="0" smtClean="0"/>
                        <a:t> (π.χ. επεξεργασίας)</a:t>
                      </a:r>
                      <a:r>
                        <a:rPr lang="en-US" sz="2000" dirty="0" smtClean="0"/>
                        <a:t>.</a:t>
                      </a:r>
                    </a:p>
                  </a:txBody>
                  <a:tcPr/>
                </a:tc>
              </a:tr>
              <a:tr h="321451">
                <a:tc>
                  <a:txBody>
                    <a:bodyPr/>
                    <a:lstStyle/>
                    <a:p>
                      <a:pPr algn="l"/>
                      <a:r>
                        <a:rPr lang="en-US" sz="2000" dirty="0" smtClean="0"/>
                        <a:t>nltk.probability </a:t>
                      </a:r>
                      <a:endParaRPr lang="el-G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Κλάσεις για την παρουσίαση</a:t>
                      </a:r>
                      <a:r>
                        <a:rPr lang="el-GR" sz="2000" baseline="0" dirty="0" smtClean="0"/>
                        <a:t> </a:t>
                      </a:r>
                      <a:r>
                        <a:rPr lang="el-GR" sz="2000" dirty="0" smtClean="0"/>
                        <a:t>και την επεξεργασία πληροφοριών σχετικές με</a:t>
                      </a:r>
                      <a:r>
                        <a:rPr lang="el-GR" sz="2000" baseline="0" dirty="0" smtClean="0"/>
                        <a:t> </a:t>
                      </a:r>
                      <a:r>
                        <a:rPr lang="el-GR" sz="2000" dirty="0" smtClean="0"/>
                        <a:t>πιθανότητες.</a:t>
                      </a:r>
                      <a:endParaRPr lang="en-US" sz="2000" dirty="0" smtClean="0"/>
                    </a:p>
                  </a:txBody>
                  <a:tcP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nltk.classify</a:t>
                      </a:r>
                      <a:endParaRPr lang="el-G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Κλάσεις και διεπαφές για τη τιτλοφόρηση</a:t>
                      </a:r>
                      <a:r>
                        <a:rPr lang="el-GR" sz="2000" baseline="0" dirty="0" smtClean="0"/>
                        <a:t> (</a:t>
                      </a:r>
                      <a:r>
                        <a:rPr lang="en-US" sz="2000" baseline="0" dirty="0" smtClean="0"/>
                        <a:t>labeling</a:t>
                      </a:r>
                      <a:r>
                        <a:rPr lang="el-GR" sz="2000" baseline="0" dirty="0" smtClean="0"/>
                        <a:t>). Υλοποίηση των αλγορίθμων </a:t>
                      </a:r>
                      <a:r>
                        <a:rPr lang="en-US" sz="2000" baseline="0" dirty="0" smtClean="0"/>
                        <a:t>Naive Bayes,</a:t>
                      </a:r>
                      <a:r>
                        <a:rPr lang="el-GR" sz="2000" baseline="0" dirty="0" smtClean="0"/>
                        <a:t> </a:t>
                      </a:r>
                      <a:r>
                        <a:rPr lang="en-US" sz="2000" baseline="0" dirty="0" smtClean="0"/>
                        <a:t> scikitlearn</a:t>
                      </a:r>
                      <a:r>
                        <a:rPr lang="el-GR" sz="2000" baseline="0" dirty="0" smtClean="0"/>
                        <a:t> (βιβλιοθήκη </a:t>
                      </a:r>
                      <a:r>
                        <a:rPr lang="en-US" sz="2000" baseline="0" dirty="0" smtClean="0"/>
                        <a:t>machine learning </a:t>
                      </a:r>
                      <a:r>
                        <a:rPr lang="el-GR" sz="2000" baseline="0" dirty="0" smtClean="0"/>
                        <a:t>για Python)</a:t>
                      </a:r>
                      <a:r>
                        <a:rPr lang="en-US" sz="2000" baseline="0" dirty="0" smtClean="0"/>
                        <a:t>, N-Gram </a:t>
                      </a:r>
                      <a:r>
                        <a:rPr lang="el-GR" sz="2000" baseline="0" dirty="0" smtClean="0"/>
                        <a:t>και </a:t>
                      </a:r>
                      <a:r>
                        <a:rPr lang="en-US" sz="2000" baseline="0" dirty="0" smtClean="0"/>
                        <a:t>Text Categorization </a:t>
                      </a:r>
                      <a:r>
                        <a:rPr lang="el-GR" sz="2000" baseline="0" dirty="0" smtClean="0"/>
                        <a:t>(</a:t>
                      </a:r>
                      <a:r>
                        <a:rPr lang="el-GR" sz="2000" dirty="0" smtClean="0"/>
                        <a:t>Κατηγοριοποίηση Κείμενο</a:t>
                      </a:r>
                      <a:r>
                        <a:rPr lang="el-GR" sz="2000" baseline="0" dirty="0" smtClean="0"/>
                        <a:t>).</a:t>
                      </a:r>
                      <a:endParaRPr lang="en-US" sz="2000" dirty="0" smtClean="0"/>
                    </a:p>
                  </a:txBody>
                  <a:tcPr/>
                </a:tc>
              </a:tr>
            </a:tbl>
          </a:graphicData>
        </a:graphic>
      </p:graphicFrame>
    </p:spTree>
    <p:extLst>
      <p:ext uri="{BB962C8B-B14F-4D97-AF65-F5344CB8AC3E}">
        <p14:creationId xmlns:p14="http://schemas.microsoft.com/office/powerpoint/2010/main" val="853570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n-US" cap="none" dirty="0" smtClean="0"/>
              <a:t>Ta </a:t>
            </a:r>
            <a:r>
              <a:rPr lang="el-GR" cap="none" dirty="0" smtClean="0"/>
              <a:t>πιο σημαντικά </a:t>
            </a:r>
            <a:r>
              <a:rPr lang="en-US" cap="none" dirty="0" smtClean="0"/>
              <a:t>Natural Language ToolKit Modules (4/</a:t>
            </a:r>
            <a:r>
              <a:rPr lang="en-US" cap="none" dirty="0"/>
              <a:t>4</a:t>
            </a:r>
            <a:r>
              <a:rPr lang="en-US" cap="none" dirty="0" smtClean="0"/>
              <a:t>)</a:t>
            </a:r>
            <a:endParaRPr lang="el-GR" cap="none" dirty="0"/>
          </a:p>
        </p:txBody>
      </p:sp>
      <p:sp>
        <p:nvSpPr>
          <p:cNvPr id="3" name="Θέση περιεχομένου 2"/>
          <p:cNvSpPr>
            <a:spLocks noGrp="1"/>
          </p:cNvSpPr>
          <p:nvPr>
            <p:ph idx="1"/>
          </p:nvPr>
        </p:nvSpPr>
        <p:spPr/>
        <p:txBody>
          <a:bodyPr>
            <a:normAutofit/>
          </a:bodyPr>
          <a:lstStyle/>
          <a:p>
            <a:pPr marL="0" indent="0" algn="just">
              <a:buNone/>
            </a:pPr>
            <a:endParaRPr lang="el-GR" dirty="0"/>
          </a:p>
        </p:txBody>
      </p:sp>
      <p:graphicFrame>
        <p:nvGraphicFramePr>
          <p:cNvPr id="4" name="Πίνακας 3"/>
          <p:cNvGraphicFramePr>
            <a:graphicFrameLocks noGrp="1"/>
          </p:cNvGraphicFramePr>
          <p:nvPr>
            <p:extLst>
              <p:ext uri="{D42A27DB-BD31-4B8C-83A1-F6EECF244321}">
                <p14:modId xmlns:p14="http://schemas.microsoft.com/office/powerpoint/2010/main" val="3454700373"/>
              </p:ext>
            </p:extLst>
          </p:nvPr>
        </p:nvGraphicFramePr>
        <p:xfrm>
          <a:off x="685800" y="2204186"/>
          <a:ext cx="10820400" cy="4225490"/>
        </p:xfrm>
        <a:graphic>
          <a:graphicData uri="http://schemas.openxmlformats.org/drawingml/2006/table">
            <a:tbl>
              <a:tblPr firstRow="1" bandRow="1">
                <a:tableStyleId>{5C22544A-7EE6-4342-B048-85BDC9FD1C3A}</a:tableStyleId>
              </a:tblPr>
              <a:tblGrid>
                <a:gridCol w="2568677"/>
                <a:gridCol w="8251723"/>
              </a:tblGrid>
              <a:tr h="3850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NLTK Modules</a:t>
                      </a:r>
                      <a:endParaRPr lang="el-GR"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600" dirty="0" smtClean="0"/>
                        <a:t>Λειτουργικότητα</a:t>
                      </a:r>
                      <a:endParaRPr lang="en-US" sz="1600" dirty="0" smtClean="0"/>
                    </a:p>
                  </a:txBody>
                  <a:tcPr anchor="ct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nltk.cluster</a:t>
                      </a:r>
                      <a:endParaRPr lang="el-GR"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Αυτή η ενότητα περιέχει έναν αριθμό βασικών αλγορίθμων ομαδοποίησης [π.χ. </a:t>
                      </a:r>
                      <a:r>
                        <a:rPr lang="en-US" sz="2000" dirty="0" smtClean="0"/>
                        <a:t>k-means, </a:t>
                      </a:r>
                      <a:r>
                        <a:rPr lang="el-GR" sz="2000" dirty="0" smtClean="0"/>
                        <a:t>Ε</a:t>
                      </a:r>
                      <a:r>
                        <a:rPr lang="en-US" sz="2000" dirty="0" smtClean="0"/>
                        <a:t>xpectation</a:t>
                      </a:r>
                      <a:r>
                        <a:rPr lang="el-GR" sz="2000" dirty="0" smtClean="0"/>
                        <a:t> </a:t>
                      </a:r>
                      <a:r>
                        <a:rPr lang="en-US" sz="2000" dirty="0" smtClean="0"/>
                        <a:t>–</a:t>
                      </a:r>
                      <a:r>
                        <a:rPr lang="el-GR" sz="2000" dirty="0" smtClean="0"/>
                        <a:t> Μ</a:t>
                      </a:r>
                      <a:r>
                        <a:rPr lang="en-US" sz="2000" dirty="0" smtClean="0"/>
                        <a:t>aximization</a:t>
                      </a:r>
                      <a:r>
                        <a:rPr lang="en-US" sz="2000" baseline="0" dirty="0" smtClean="0"/>
                        <a:t> (EM)</a:t>
                      </a:r>
                      <a:r>
                        <a:rPr lang="el-GR" sz="2000" dirty="0" smtClean="0"/>
                        <a:t> </a:t>
                      </a:r>
                      <a:r>
                        <a:rPr lang="en-US" sz="2000" dirty="0" smtClean="0"/>
                        <a:t>Gaussian</a:t>
                      </a:r>
                      <a:r>
                        <a:rPr lang="el-GR" sz="2000" baseline="0" dirty="0" smtClean="0"/>
                        <a:t> και </a:t>
                      </a:r>
                      <a:r>
                        <a:rPr lang="en-US" sz="2000" dirty="0" smtClean="0"/>
                        <a:t>GAAC</a:t>
                      </a:r>
                      <a:r>
                        <a:rPr lang="el-GR" sz="2000" dirty="0" smtClean="0"/>
                        <a:t> (</a:t>
                      </a:r>
                      <a:r>
                        <a:rPr lang="en-US" sz="2000" dirty="0" smtClean="0"/>
                        <a:t>group average agglomerative clusterer</a:t>
                      </a:r>
                      <a:r>
                        <a:rPr lang="el-GR" sz="2000" baseline="0" dirty="0" smtClean="0"/>
                        <a:t> ή</a:t>
                      </a:r>
                      <a:r>
                        <a:rPr lang="el-GR" sz="2000" dirty="0" smtClean="0"/>
                        <a:t> </a:t>
                      </a:r>
                      <a:r>
                        <a:rPr lang="en-US" sz="2000" dirty="0" smtClean="0"/>
                        <a:t> group-average clustering </a:t>
                      </a:r>
                      <a:r>
                        <a:rPr lang="el-GR" sz="2000" dirty="0" smtClean="0"/>
                        <a:t>ή</a:t>
                      </a:r>
                      <a:r>
                        <a:rPr lang="en-US" sz="2000" dirty="0" smtClean="0"/>
                        <a:t> average-link clustering</a:t>
                      </a:r>
                      <a:r>
                        <a:rPr lang="el-GR" sz="2000" dirty="0" smtClean="0"/>
                        <a:t>) ]. </a:t>
                      </a:r>
                      <a:br>
                        <a:rPr lang="el-GR" sz="2000" dirty="0" smtClean="0"/>
                      </a:br>
                      <a:r>
                        <a:rPr lang="el-GR" sz="2000" dirty="0" smtClean="0"/>
                        <a:t/>
                      </a:r>
                      <a:br>
                        <a:rPr lang="el-GR" sz="2000" dirty="0" smtClean="0"/>
                      </a:br>
                      <a:r>
                        <a:rPr lang="el-GR" sz="2000" dirty="0" smtClean="0"/>
                        <a:t>Η ομαδοποίηση περιγράφει την</a:t>
                      </a:r>
                      <a:r>
                        <a:rPr lang="el-GR" sz="2000" baseline="0" dirty="0" smtClean="0"/>
                        <a:t> εργασία </a:t>
                      </a:r>
                      <a:r>
                        <a:rPr lang="el-GR" sz="2000" dirty="0" smtClean="0"/>
                        <a:t>της ανακάλυψης ομάδων παρόμοιων αντικειμένων σε</a:t>
                      </a:r>
                      <a:r>
                        <a:rPr lang="el-GR" sz="2000" baseline="0" dirty="0" smtClean="0"/>
                        <a:t> </a:t>
                      </a:r>
                      <a:r>
                        <a:rPr lang="el-GR" sz="2000" dirty="0" smtClean="0"/>
                        <a:t>μια μεγάλη συλλογή. Περιγράφεται επίσης ως </a:t>
                      </a:r>
                      <a:r>
                        <a:rPr lang="el-GR" sz="2000" b="1" dirty="0" smtClean="0"/>
                        <a:t>μη-εποπτευόμενη μηχανική μάθηση</a:t>
                      </a:r>
                      <a:r>
                        <a:rPr lang="el-GR" sz="2000" b="0" baseline="0" dirty="0" smtClean="0"/>
                        <a:t> και </a:t>
                      </a:r>
                      <a:r>
                        <a:rPr lang="el-GR" sz="2000" dirty="0" smtClean="0"/>
                        <a:t>ως </a:t>
                      </a:r>
                      <a:r>
                        <a:rPr lang="el-GR" sz="2000" b="1" dirty="0" smtClean="0"/>
                        <a:t>εποπτευόμενη μάθηση</a:t>
                      </a:r>
                      <a:r>
                        <a:rPr lang="el-GR" sz="2000" dirty="0" smtClean="0"/>
                        <a:t>.</a:t>
                      </a:r>
                      <a:endParaRPr lang="en-US" sz="2000" dirty="0" smtClean="0"/>
                    </a:p>
                  </a:txBody>
                  <a:tcPr/>
                </a:tc>
              </a:tr>
              <a:tr h="3214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nltk.chat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000" dirty="0" smtClean="0"/>
                        <a:t>Κλάση</a:t>
                      </a:r>
                      <a:r>
                        <a:rPr lang="el-GR" sz="2000" baseline="0" dirty="0" smtClean="0"/>
                        <a:t> </a:t>
                      </a:r>
                      <a:r>
                        <a:rPr lang="el-GR" sz="2000" dirty="0" smtClean="0"/>
                        <a:t>για απλά chatbots. Εκτελεί απλή αντιστοίχιση μοτίβων στις προτάσεις που δίνουν οι χρήστες και απαντούν με αυτόματα δημιουργημένες προτάσεις.</a:t>
                      </a:r>
                      <a:endParaRPr lang="en-US" sz="2000" dirty="0" smtClean="0"/>
                    </a:p>
                  </a:txBody>
                  <a:tcPr/>
                </a:tc>
              </a:tr>
            </a:tbl>
          </a:graphicData>
        </a:graphic>
      </p:graphicFrame>
    </p:spTree>
    <p:extLst>
      <p:ext uri="{BB962C8B-B14F-4D97-AF65-F5344CB8AC3E}">
        <p14:creationId xmlns:p14="http://schemas.microsoft.com/office/powerpoint/2010/main" val="1675138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 s</a:t>
            </a:r>
            <a:r>
              <a:rPr lang="en-US" cap="none" dirty="0" smtClean="0"/>
              <a:t> </a:t>
            </a:r>
            <a:r>
              <a:rPr lang="el-GR" cap="none" dirty="0" smtClean="0"/>
              <a:t>Site (Περιγραφή) </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a:bodyPr>
          <a:lstStyle/>
          <a:p>
            <a:pPr marL="0" indent="0" algn="just">
              <a:buNone/>
            </a:pPr>
            <a:r>
              <a:rPr lang="el-GR" dirty="0" smtClean="0"/>
              <a:t>Σε αυτό το παράδειγμα θα γίνουν τα εξής με σκοπό να βρούμε σε τι αναφαίρετε αυτή η σελίδα</a:t>
            </a:r>
            <a:r>
              <a:rPr lang="en-US" dirty="0" smtClean="0"/>
              <a:t>:</a:t>
            </a:r>
          </a:p>
          <a:p>
            <a:pPr algn="just"/>
            <a:r>
              <a:rPr lang="el-GR" dirty="0" smtClean="0"/>
              <a:t>Άνοιγμα της σελίδας της </a:t>
            </a:r>
            <a:r>
              <a:rPr lang="en-US" dirty="0"/>
              <a:t>Python (</a:t>
            </a:r>
            <a:r>
              <a:rPr lang="en-US" dirty="0">
                <a:hlinkClick r:id="rId3"/>
              </a:rPr>
              <a:t>https://www.python.org</a:t>
            </a:r>
            <a:r>
              <a:rPr lang="en-US" dirty="0" smtClean="0">
                <a:hlinkClick r:id="rId3"/>
              </a:rPr>
              <a:t>/</a:t>
            </a:r>
            <a:r>
              <a:rPr lang="en-US" dirty="0" smtClean="0"/>
              <a:t>)</a:t>
            </a:r>
            <a:r>
              <a:rPr lang="el-GR" dirty="0" smtClean="0"/>
              <a:t>.</a:t>
            </a:r>
            <a:endParaRPr lang="en-US" dirty="0" smtClean="0"/>
          </a:p>
          <a:p>
            <a:pPr algn="just"/>
            <a:r>
              <a:rPr lang="el-GR" dirty="0" smtClean="0"/>
              <a:t>Αποθήκευση του περιεχομένου της σελίδας.</a:t>
            </a:r>
            <a:endParaRPr lang="en-US" dirty="0" smtClean="0"/>
          </a:p>
          <a:p>
            <a:pPr algn="just"/>
            <a:r>
              <a:rPr lang="el-GR" dirty="0" smtClean="0"/>
              <a:t>Καθάρισμα </a:t>
            </a:r>
            <a:r>
              <a:rPr lang="el-GR" dirty="0"/>
              <a:t>περιεχομένου </a:t>
            </a:r>
            <a:r>
              <a:rPr lang="el-GR" dirty="0" smtClean="0"/>
              <a:t>από τα </a:t>
            </a:r>
            <a:r>
              <a:rPr lang="en-US" dirty="0" smtClean="0"/>
              <a:t>tags</a:t>
            </a:r>
            <a:r>
              <a:rPr lang="el-GR" dirty="0" smtClean="0"/>
              <a:t> της </a:t>
            </a:r>
            <a:r>
              <a:rPr lang="en-US" dirty="0" smtClean="0"/>
              <a:t>html</a:t>
            </a:r>
            <a:r>
              <a:rPr lang="el-GR" dirty="0" smtClean="0"/>
              <a:t>.</a:t>
            </a:r>
          </a:p>
          <a:p>
            <a:pPr algn="just"/>
            <a:r>
              <a:rPr lang="el-GR" dirty="0" smtClean="0"/>
              <a:t>Χώρισμα του κείμενο της σελίδας σε </a:t>
            </a:r>
            <a:r>
              <a:rPr lang="en-US" dirty="0" smtClean="0"/>
              <a:t>tokens.</a:t>
            </a:r>
            <a:endParaRPr lang="el-GR" dirty="0" smtClean="0"/>
          </a:p>
          <a:p>
            <a:pPr algn="just"/>
            <a:r>
              <a:rPr lang="el-GR" dirty="0" smtClean="0"/>
              <a:t>Υπολογισμό των συχνοτήτων </a:t>
            </a:r>
            <a:r>
              <a:rPr lang="el-GR" dirty="0"/>
              <a:t>των λέξεων </a:t>
            </a:r>
            <a:r>
              <a:rPr lang="el-GR" dirty="0" smtClean="0"/>
              <a:t>από το κείμενο </a:t>
            </a:r>
            <a:r>
              <a:rPr lang="el-GR" dirty="0"/>
              <a:t>της </a:t>
            </a:r>
            <a:r>
              <a:rPr lang="el-GR" dirty="0" smtClean="0"/>
              <a:t>σελίδας.</a:t>
            </a:r>
          </a:p>
          <a:p>
            <a:pPr algn="just"/>
            <a:r>
              <a:rPr lang="el-GR" dirty="0" smtClean="0"/>
              <a:t>Γραφική αναπαράσταση (συχνότητα, λέξη) .</a:t>
            </a:r>
          </a:p>
          <a:p>
            <a:pPr algn="just"/>
            <a:r>
              <a:rPr lang="el-GR" dirty="0"/>
              <a:t>Υπολογισμό </a:t>
            </a:r>
            <a:r>
              <a:rPr lang="el-GR" dirty="0" smtClean="0"/>
              <a:t>συχνοτήτων </a:t>
            </a:r>
            <a:r>
              <a:rPr lang="el-GR" dirty="0"/>
              <a:t>των λέξεων από το κείμενο της </a:t>
            </a:r>
            <a:r>
              <a:rPr lang="el-GR" dirty="0" smtClean="0"/>
              <a:t>σελίδας χωρίς </a:t>
            </a:r>
            <a:r>
              <a:rPr lang="en-US" dirty="0" smtClean="0"/>
              <a:t>stopwords</a:t>
            </a:r>
            <a:r>
              <a:rPr lang="el-GR" dirty="0" smtClean="0"/>
              <a:t>.</a:t>
            </a:r>
          </a:p>
          <a:p>
            <a:pPr algn="just"/>
            <a:r>
              <a:rPr lang="el-GR" dirty="0" smtClean="0"/>
              <a:t>Νέα γραφική αναπαράσταση </a:t>
            </a:r>
            <a:r>
              <a:rPr lang="el-GR" dirty="0"/>
              <a:t>(συχνότητα, λέξη) </a:t>
            </a:r>
            <a:endParaRPr lang="el-GR" dirty="0" smtClean="0"/>
          </a:p>
          <a:p>
            <a:pPr marL="0" indent="0" algn="just">
              <a:buNone/>
            </a:pPr>
            <a:endParaRPr lang="el-GR" dirty="0" smtClean="0"/>
          </a:p>
          <a:p>
            <a:pPr algn="just"/>
            <a:endParaRPr lang="en-US" dirty="0" smtClean="0"/>
          </a:p>
          <a:p>
            <a:pPr algn="just"/>
            <a:endParaRPr lang="el-GR" dirty="0"/>
          </a:p>
          <a:p>
            <a:pPr marL="0" indent="0" algn="just">
              <a:buNone/>
            </a:pPr>
            <a:endParaRPr lang="el-GR" dirty="0"/>
          </a:p>
        </p:txBody>
      </p:sp>
    </p:spTree>
    <p:extLst>
      <p:ext uri="{BB962C8B-B14F-4D97-AF65-F5344CB8AC3E}">
        <p14:creationId xmlns:p14="http://schemas.microsoft.com/office/powerpoint/2010/main" val="2674435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 s</a:t>
            </a:r>
            <a:r>
              <a:rPr lang="en-US" cap="none" dirty="0" smtClean="0"/>
              <a:t> </a:t>
            </a:r>
            <a:r>
              <a:rPr lang="el-GR" cap="none" dirty="0" smtClean="0"/>
              <a:t>Site (Κώδικας)</a:t>
            </a:r>
            <a:endParaRPr lang="el-GR" cap="none" dirty="0"/>
          </a:p>
        </p:txBody>
      </p:sp>
      <p:sp>
        <p:nvSpPr>
          <p:cNvPr id="3" name="Θέση περιεχομένου 2"/>
          <p:cNvSpPr>
            <a:spLocks noGrp="1"/>
          </p:cNvSpPr>
          <p:nvPr>
            <p:ph idx="1"/>
          </p:nvPr>
        </p:nvSpPr>
        <p:spPr>
          <a:xfrm>
            <a:off x="164123" y="1590474"/>
            <a:ext cx="11840308" cy="4985424"/>
          </a:xfrm>
        </p:spPr>
        <p:txBody>
          <a:bodyPr>
            <a:normAutofit fontScale="85000" lnSpcReduction="20000"/>
          </a:bodyPr>
          <a:lstStyle/>
          <a:p>
            <a:pPr marL="0" indent="0">
              <a:buNone/>
            </a:pPr>
            <a:r>
              <a:rPr lang="en-US" b="1" dirty="0" smtClean="0">
                <a:latin typeface="Consolas" panose="020B0609020204030204" pitchFamily="49" charset="0"/>
              </a:rPr>
              <a:t>import urllib.request</a:t>
            </a:r>
            <a:endParaRPr lang="el-GR" b="1" dirty="0" smtClean="0">
              <a:latin typeface="Consolas" panose="020B0609020204030204" pitchFamily="49" charset="0"/>
            </a:endParaRPr>
          </a:p>
          <a:p>
            <a:pPr marL="0" indent="0">
              <a:buNone/>
            </a:pPr>
            <a:r>
              <a:rPr lang="en-US" b="1" dirty="0">
                <a:latin typeface="Consolas" panose="020B0609020204030204" pitchFamily="49" charset="0"/>
              </a:rPr>
              <a:t>import operator</a:t>
            </a:r>
          </a:p>
          <a:p>
            <a:pPr marL="0" indent="0">
              <a:buNone/>
            </a:pPr>
            <a:r>
              <a:rPr lang="en-US" b="1" dirty="0">
                <a:latin typeface="Consolas" panose="020B0609020204030204" pitchFamily="49" charset="0"/>
              </a:rPr>
              <a:t>import </a:t>
            </a:r>
            <a:r>
              <a:rPr lang="en-US" b="1" dirty="0" smtClean="0">
                <a:latin typeface="Consolas" panose="020B0609020204030204" pitchFamily="49" charset="0"/>
              </a:rPr>
              <a:t>nltk</a:t>
            </a:r>
            <a:endParaRPr lang="el-GR" b="1" dirty="0" smtClean="0">
              <a:latin typeface="Consolas" panose="020B0609020204030204" pitchFamily="49" charset="0"/>
            </a:endParaRPr>
          </a:p>
          <a:p>
            <a:pPr marL="0" indent="0">
              <a:buNone/>
            </a:pPr>
            <a:endParaRPr lang="el-GR" b="1" dirty="0">
              <a:latin typeface="Consolas" panose="020B0609020204030204" pitchFamily="49" charset="0"/>
            </a:endParaRPr>
          </a:p>
          <a:p>
            <a:pPr marL="0" indent="0">
              <a:buNone/>
            </a:pPr>
            <a:r>
              <a:rPr lang="en-US" b="1" dirty="0" smtClean="0">
                <a:latin typeface="Consolas" panose="020B0609020204030204" pitchFamily="49" charset="0"/>
              </a:rPr>
              <a:t>response </a:t>
            </a:r>
            <a:r>
              <a:rPr lang="en-US" b="1" dirty="0">
                <a:latin typeface="Consolas" panose="020B0609020204030204" pitchFamily="49" charset="0"/>
              </a:rPr>
              <a:t>= urllib.request.urlopen('https://www.python.org</a:t>
            </a:r>
            <a:r>
              <a:rPr lang="en-US" b="1" dirty="0" smtClean="0">
                <a:latin typeface="Consolas" panose="020B0609020204030204" pitchFamily="49" charset="0"/>
              </a:rPr>
              <a:t>/')</a:t>
            </a:r>
            <a:r>
              <a:rPr lang="el-GR" b="1" dirty="0" smtClean="0">
                <a:latin typeface="Consolas" panose="020B0609020204030204" pitchFamily="49" charset="0"/>
              </a:rPr>
              <a:t> </a:t>
            </a:r>
            <a:r>
              <a:rPr lang="en-US" b="1" dirty="0" smtClean="0">
                <a:solidFill>
                  <a:srgbClr val="FFC000"/>
                </a:solidFill>
                <a:latin typeface="Consolas" panose="020B0609020204030204" pitchFamily="49" charset="0"/>
              </a:rPr>
              <a:t># Open a network object denoted by a URL for reading.</a:t>
            </a:r>
          </a:p>
          <a:p>
            <a:pPr marL="0" indent="0">
              <a:buNone/>
            </a:pPr>
            <a:r>
              <a:rPr lang="en-US" b="1" dirty="0" smtClean="0">
                <a:latin typeface="Consolas" panose="020B0609020204030204" pitchFamily="49" charset="0"/>
              </a:rPr>
              <a:t>html = response.read()</a:t>
            </a:r>
            <a:r>
              <a:rPr lang="el-GR" b="1" dirty="0" smtClean="0">
                <a:latin typeface="Consolas" panose="020B0609020204030204" pitchFamily="49" charset="0"/>
              </a:rPr>
              <a:t> </a:t>
            </a:r>
            <a:r>
              <a:rPr lang="en-US" b="1" dirty="0" smtClean="0">
                <a:solidFill>
                  <a:srgbClr val="FFC000"/>
                </a:solidFill>
                <a:latin typeface="Consolas" panose="020B0609020204030204" pitchFamily="49" charset="0"/>
              </a:rPr>
              <a:t># You can read the entire content of a file using read() method.</a:t>
            </a:r>
            <a:endParaRPr lang="en-US" b="1" dirty="0" smtClean="0">
              <a:latin typeface="Consolas" panose="020B0609020204030204" pitchFamily="49" charset="0"/>
            </a:endParaRPr>
          </a:p>
          <a:p>
            <a:pPr marL="0" indent="0">
              <a:buNone/>
            </a:pPr>
            <a:r>
              <a:rPr lang="en-US" b="1" dirty="0" smtClean="0">
                <a:latin typeface="Consolas" panose="020B0609020204030204" pitchFamily="49" charset="0"/>
              </a:rPr>
              <a:t>html </a:t>
            </a:r>
            <a:r>
              <a:rPr lang="en-US" b="1" dirty="0">
                <a:latin typeface="Consolas" panose="020B0609020204030204" pitchFamily="49" charset="0"/>
              </a:rPr>
              <a:t>= </a:t>
            </a:r>
            <a:r>
              <a:rPr lang="en-US" b="1" dirty="0" smtClean="0">
                <a:latin typeface="Consolas" panose="020B0609020204030204" pitchFamily="49" charset="0"/>
              </a:rPr>
              <a:t>html.decode("utf-8")</a:t>
            </a:r>
            <a:r>
              <a:rPr lang="el-GR" b="1" dirty="0" smtClean="0">
                <a:latin typeface="Consolas" panose="020B0609020204030204" pitchFamily="49" charset="0"/>
              </a:rPr>
              <a:t> </a:t>
            </a:r>
            <a:r>
              <a:rPr lang="en-US" b="1" dirty="0">
                <a:solidFill>
                  <a:srgbClr val="FFC000"/>
                </a:solidFill>
                <a:latin typeface="Consolas" panose="020B0609020204030204" pitchFamily="49" charset="0"/>
              </a:rPr>
              <a:t># Change byte type to UTF-8 encoding</a:t>
            </a:r>
            <a:r>
              <a:rPr lang="en-US" b="1" dirty="0" smtClean="0">
                <a:solidFill>
                  <a:srgbClr val="FFC000"/>
                </a:solidFill>
                <a:latin typeface="Consolas" panose="020B0609020204030204" pitchFamily="49" charset="0"/>
              </a:rPr>
              <a:t>.</a:t>
            </a:r>
            <a:endParaRPr lang="el-GR" b="1" dirty="0" smtClean="0">
              <a:solidFill>
                <a:srgbClr val="FFC000"/>
              </a:solidFill>
              <a:latin typeface="Consolas" panose="020B0609020204030204" pitchFamily="49" charset="0"/>
            </a:endParaRPr>
          </a:p>
          <a:p>
            <a:pPr marL="0" indent="0">
              <a:buNone/>
            </a:pPr>
            <a:r>
              <a:rPr lang="en-US" b="1" dirty="0" smtClean="0">
                <a:latin typeface="Consolas" panose="020B0609020204030204" pitchFamily="49" charset="0"/>
              </a:rPr>
              <a:t>clean </a:t>
            </a:r>
            <a:r>
              <a:rPr lang="en-US" b="1" dirty="0">
                <a:latin typeface="Consolas" panose="020B0609020204030204" pitchFamily="49" charset="0"/>
              </a:rPr>
              <a:t>= </a:t>
            </a:r>
            <a:r>
              <a:rPr lang="en-US" b="1" dirty="0" smtClean="0">
                <a:latin typeface="Consolas" panose="020B0609020204030204" pitchFamily="49" charset="0"/>
              </a:rPr>
              <a:t>nltk.clean_html(html)</a:t>
            </a:r>
            <a:r>
              <a:rPr lang="el-GR" b="1" dirty="0" smtClean="0">
                <a:latin typeface="Consolas" panose="020B0609020204030204" pitchFamily="49" charset="0"/>
              </a:rPr>
              <a:t> </a:t>
            </a:r>
            <a:r>
              <a:rPr lang="en-US" b="1" dirty="0">
                <a:solidFill>
                  <a:srgbClr val="FFC000"/>
                </a:solidFill>
                <a:latin typeface="Consolas" panose="020B0609020204030204" pitchFamily="49" charset="0"/>
              </a:rPr>
              <a:t># The url's html without html's tags</a:t>
            </a:r>
            <a:r>
              <a:rPr lang="en-US" b="1" dirty="0" smtClean="0">
                <a:solidFill>
                  <a:srgbClr val="FFC000"/>
                </a:solidFill>
                <a:latin typeface="Consolas" panose="020B0609020204030204" pitchFamily="49" charset="0"/>
              </a:rPr>
              <a:t>.</a:t>
            </a:r>
            <a:br>
              <a:rPr lang="en-US" b="1" dirty="0" smtClean="0">
                <a:solidFill>
                  <a:srgbClr val="FFC000"/>
                </a:solidFill>
                <a:latin typeface="Consolas" panose="020B0609020204030204" pitchFamily="49" charset="0"/>
              </a:rPr>
            </a:br>
            <a:r>
              <a:rPr lang="en-US" b="1" dirty="0">
                <a:solidFill>
                  <a:srgbClr val="FFC000"/>
                </a:solidFill>
                <a:latin typeface="Consolas" panose="020B0609020204030204" pitchFamily="49" charset="0"/>
              </a:rPr>
              <a:t/>
            </a:r>
            <a:br>
              <a:rPr lang="en-US" b="1" dirty="0">
                <a:solidFill>
                  <a:srgbClr val="FFC000"/>
                </a:solidFill>
                <a:latin typeface="Consolas" panose="020B0609020204030204" pitchFamily="49" charset="0"/>
              </a:rPr>
            </a:br>
            <a:r>
              <a:rPr lang="en-US" b="1" dirty="0" smtClean="0">
                <a:latin typeface="Consolas" panose="020B0609020204030204" pitchFamily="49" charset="0"/>
              </a:rPr>
              <a:t>tokens = nltk.tokenize(clean) </a:t>
            </a:r>
            <a:r>
              <a:rPr lang="en-US" b="1" dirty="0" smtClean="0">
                <a:solidFill>
                  <a:srgbClr val="FFC000"/>
                </a:solidFill>
                <a:latin typeface="Consolas" panose="020B0609020204030204" pitchFamily="49" charset="0"/>
              </a:rPr>
              <a:t># The tokens of clean text.</a:t>
            </a:r>
            <a:r>
              <a:rPr lang="el-GR" b="1" dirty="0" smtClean="0">
                <a:solidFill>
                  <a:srgbClr val="FFC000"/>
                </a:solidFill>
                <a:latin typeface="Consolas" panose="020B0609020204030204" pitchFamily="49" charset="0"/>
              </a:rPr>
              <a:t/>
            </a:r>
            <a:br>
              <a:rPr lang="el-GR" b="1" dirty="0" smtClean="0">
                <a:solidFill>
                  <a:srgbClr val="FFC000"/>
                </a:solidFill>
                <a:latin typeface="Consolas" panose="020B0609020204030204" pitchFamily="49" charset="0"/>
              </a:rPr>
            </a:br>
            <a:r>
              <a:rPr lang="el-GR" b="1" dirty="0" smtClean="0">
                <a:latin typeface="Consolas" panose="020B0609020204030204" pitchFamily="49" charset="0"/>
              </a:rPr>
              <a:t/>
            </a:r>
            <a:br>
              <a:rPr lang="el-GR" b="1" dirty="0" smtClean="0">
                <a:latin typeface="Consolas" panose="020B0609020204030204" pitchFamily="49" charset="0"/>
              </a:rPr>
            </a:br>
            <a:r>
              <a:rPr lang="en-US" b="1" dirty="0" smtClean="0">
                <a:latin typeface="Consolas" panose="020B0609020204030204" pitchFamily="49" charset="0"/>
              </a:rPr>
              <a:t>Freq_dist_nltk </a:t>
            </a:r>
            <a:r>
              <a:rPr lang="en-US" b="1" dirty="0">
                <a:latin typeface="Consolas" panose="020B0609020204030204" pitchFamily="49" charset="0"/>
              </a:rPr>
              <a:t>= </a:t>
            </a:r>
            <a:r>
              <a:rPr lang="en-US" b="1" dirty="0" smtClean="0">
                <a:latin typeface="Consolas" panose="020B0609020204030204" pitchFamily="49" charset="0"/>
              </a:rPr>
              <a:t>nltk.FreqDist(clean)</a:t>
            </a:r>
            <a:r>
              <a:rPr lang="el-GR" b="1" dirty="0" smtClean="0">
                <a:latin typeface="Consolas" panose="020B0609020204030204" pitchFamily="49" charset="0"/>
              </a:rPr>
              <a:t> </a:t>
            </a:r>
            <a:r>
              <a:rPr lang="en-US" b="1" dirty="0">
                <a:solidFill>
                  <a:srgbClr val="FFC000"/>
                </a:solidFill>
                <a:latin typeface="Consolas" panose="020B0609020204030204" pitchFamily="49" charset="0"/>
              </a:rPr>
              <a:t># The </a:t>
            </a:r>
            <a:r>
              <a:rPr lang="en-US" b="1" dirty="0" smtClean="0">
                <a:solidFill>
                  <a:srgbClr val="FFC000"/>
                </a:solidFill>
                <a:latin typeface="Consolas" panose="020B0609020204030204" pitchFamily="49" charset="0"/>
              </a:rPr>
              <a:t>FreqDist (frequency distributions) </a:t>
            </a:r>
            <a:r>
              <a:rPr lang="en-US" b="1" dirty="0">
                <a:solidFill>
                  <a:srgbClr val="FFC000"/>
                </a:solidFill>
                <a:latin typeface="Consolas" panose="020B0609020204030204" pitchFamily="49" charset="0"/>
              </a:rPr>
              <a:t>class gives the frequency of words in a text</a:t>
            </a:r>
            <a:r>
              <a:rPr lang="en-US" b="1" dirty="0" smtClean="0">
                <a:solidFill>
                  <a:srgbClr val="FFC000"/>
                </a:solidFill>
                <a:latin typeface="Consolas" panose="020B0609020204030204" pitchFamily="49" charset="0"/>
              </a:rPr>
              <a:t>.</a:t>
            </a:r>
            <a:r>
              <a:rPr lang="el-GR" b="1" dirty="0" smtClean="0">
                <a:solidFill>
                  <a:srgbClr val="FFC000"/>
                </a:solidFill>
                <a:latin typeface="Consolas" panose="020B0609020204030204" pitchFamily="49" charset="0"/>
              </a:rPr>
              <a:t/>
            </a:r>
            <a:br>
              <a:rPr lang="el-GR" b="1" dirty="0" smtClean="0">
                <a:solidFill>
                  <a:srgbClr val="FFC000"/>
                </a:solidFill>
                <a:latin typeface="Consolas" panose="020B0609020204030204" pitchFamily="49" charset="0"/>
              </a:rPr>
            </a:br>
            <a:r>
              <a:rPr lang="el-GR" b="1" dirty="0" smtClean="0">
                <a:latin typeface="Consolas" panose="020B0609020204030204" pitchFamily="49" charset="0"/>
              </a:rPr>
              <a:t/>
            </a:r>
            <a:br>
              <a:rPr lang="el-GR" b="1" dirty="0" smtClean="0">
                <a:latin typeface="Consolas" panose="020B0609020204030204" pitchFamily="49" charset="0"/>
              </a:rPr>
            </a:br>
            <a:r>
              <a:rPr lang="en-US" b="1" dirty="0" smtClean="0">
                <a:latin typeface="Consolas" panose="020B0609020204030204" pitchFamily="49" charset="0"/>
              </a:rPr>
              <a:t>sorted_freq_dist= sorted</a:t>
            </a:r>
            <a:r>
              <a:rPr lang="el-GR" b="1" dirty="0" smtClean="0">
                <a:latin typeface="Consolas" panose="020B0609020204030204" pitchFamily="49" charset="0"/>
              </a:rPr>
              <a:t> </a:t>
            </a:r>
            <a:r>
              <a:rPr lang="en-US" b="1" dirty="0" smtClean="0">
                <a:latin typeface="Consolas" panose="020B0609020204030204" pitchFamily="49" charset="0"/>
              </a:rPr>
              <a:t>( Freq_dist_nltk.items(), key = operator.itemgetter(1), reverse=True) </a:t>
            </a:r>
            <a:r>
              <a:rPr lang="en-US" b="1" dirty="0">
                <a:solidFill>
                  <a:srgbClr val="FFC000"/>
                </a:solidFill>
                <a:latin typeface="Consolas" panose="020B0609020204030204" pitchFamily="49" charset="0"/>
              </a:rPr>
              <a:t># We want to sort this dictionary on values (frequency in this case</a:t>
            </a:r>
            <a:r>
              <a:rPr lang="en-US" b="1" dirty="0" smtClean="0">
                <a:solidFill>
                  <a:srgbClr val="FFC000"/>
                </a:solidFill>
                <a:latin typeface="Consolas" panose="020B0609020204030204" pitchFamily="49" charset="0"/>
              </a:rPr>
              <a:t>)</a:t>
            </a:r>
            <a:endParaRPr lang="en-US" b="1" dirty="0">
              <a:solidFill>
                <a:srgbClr val="FFC000"/>
              </a:solidFill>
              <a:latin typeface="Consolas" panose="020B0609020204030204" pitchFamily="49" charset="0"/>
            </a:endParaRPr>
          </a:p>
          <a:p>
            <a:pPr marL="0" indent="0">
              <a:buNone/>
            </a:pPr>
            <a:r>
              <a:rPr lang="en-US" b="1" dirty="0" smtClean="0">
                <a:latin typeface="Consolas" panose="020B0609020204030204" pitchFamily="49" charset="0"/>
              </a:rPr>
              <a:t>Freq_dist_nltk.plot(50</a:t>
            </a:r>
            <a:r>
              <a:rPr lang="en-US" b="1" dirty="0">
                <a:latin typeface="Consolas" panose="020B0609020204030204" pitchFamily="49" charset="0"/>
              </a:rPr>
              <a:t>, cumulative=False</a:t>
            </a:r>
            <a:r>
              <a:rPr lang="en-US" b="1" dirty="0" smtClean="0">
                <a:latin typeface="Consolas" panose="020B0609020204030204" pitchFamily="49" charset="0"/>
              </a:rPr>
              <a:t>) </a:t>
            </a:r>
            <a:r>
              <a:rPr lang="en-US" b="1" dirty="0">
                <a:solidFill>
                  <a:srgbClr val="FFC000"/>
                </a:solidFill>
                <a:latin typeface="Consolas" panose="020B0609020204030204" pitchFamily="49" charset="0"/>
              </a:rPr>
              <a:t># Use plot method of matplotlib library, to visualize words </a:t>
            </a:r>
            <a:r>
              <a:rPr lang="en-US" b="1" dirty="0" smtClean="0">
                <a:solidFill>
                  <a:srgbClr val="FFC000"/>
                </a:solidFill>
                <a:latin typeface="Consolas" panose="020B0609020204030204" pitchFamily="49" charset="0"/>
              </a:rPr>
              <a:t>frequency for first 50 words.</a:t>
            </a:r>
            <a:endParaRPr lang="el-GR" b="1"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270637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 s</a:t>
            </a:r>
            <a:r>
              <a:rPr lang="en-US" cap="none" dirty="0" smtClean="0"/>
              <a:t> </a:t>
            </a:r>
            <a:r>
              <a:rPr lang="el-GR" cap="none" dirty="0" smtClean="0"/>
              <a:t>Site (</a:t>
            </a:r>
            <a:r>
              <a:rPr lang="en-US" cap="none" dirty="0" smtClean="0"/>
              <a:t>Plot</a:t>
            </a:r>
            <a:r>
              <a:rPr lang="el-GR" cap="none" dirty="0" smtClean="0"/>
              <a:t>)</a:t>
            </a:r>
            <a:endParaRPr lang="el-GR" cap="none" dirty="0"/>
          </a:p>
        </p:txBody>
      </p:sp>
      <p:pic>
        <p:nvPicPr>
          <p:cNvPr id="4" name="Θέση περιεχομένου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4685" y="1590473"/>
            <a:ext cx="7522629" cy="4927356"/>
          </a:xfrm>
        </p:spPr>
      </p:pic>
    </p:spTree>
    <p:extLst>
      <p:ext uri="{BB962C8B-B14F-4D97-AF65-F5344CB8AC3E}">
        <p14:creationId xmlns:p14="http://schemas.microsoft.com/office/powerpoint/2010/main" val="64097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Περιεχόμενα παρουσίασης</a:t>
            </a:r>
            <a:endParaRPr lang="el-GR" cap="none" dirty="0"/>
          </a:p>
        </p:txBody>
      </p:sp>
      <p:sp>
        <p:nvSpPr>
          <p:cNvPr id="3" name="Θέση περιεχομένου 2"/>
          <p:cNvSpPr>
            <a:spLocks noGrp="1"/>
          </p:cNvSpPr>
          <p:nvPr>
            <p:ph idx="1"/>
          </p:nvPr>
        </p:nvSpPr>
        <p:spPr/>
        <p:txBody>
          <a:bodyPr>
            <a:normAutofit lnSpcReduction="10000"/>
          </a:bodyPr>
          <a:lstStyle/>
          <a:p>
            <a:r>
              <a:rPr lang="el-GR" dirty="0" smtClean="0"/>
              <a:t>Τι </a:t>
            </a:r>
            <a:r>
              <a:rPr lang="el-GR" dirty="0"/>
              <a:t>είναι η</a:t>
            </a:r>
            <a:r>
              <a:rPr lang="el-GR" dirty="0" smtClean="0"/>
              <a:t> </a:t>
            </a:r>
            <a:r>
              <a:rPr lang="el-GR" dirty="0"/>
              <a:t>Επεξεργασία της Φυσικής </a:t>
            </a:r>
            <a:r>
              <a:rPr lang="el-GR" dirty="0" smtClean="0"/>
              <a:t>Γλώσσας (</a:t>
            </a:r>
            <a:r>
              <a:rPr lang="en-US" dirty="0" smtClean="0"/>
              <a:t>NLP</a:t>
            </a:r>
            <a:r>
              <a:rPr lang="el-GR" dirty="0" smtClean="0"/>
              <a:t>) </a:t>
            </a:r>
          </a:p>
          <a:p>
            <a:r>
              <a:rPr lang="el-GR" dirty="0" smtClean="0"/>
              <a:t>Γιατί είναι </a:t>
            </a:r>
            <a:r>
              <a:rPr lang="el-GR" dirty="0"/>
              <a:t>σημαντική </a:t>
            </a:r>
            <a:r>
              <a:rPr lang="el-GR" dirty="0" smtClean="0"/>
              <a:t>η </a:t>
            </a:r>
            <a:r>
              <a:rPr lang="el-GR" dirty="0"/>
              <a:t>Επεξεργασία της Φυσικής Γλώσσας (NLP</a:t>
            </a:r>
            <a:r>
              <a:rPr lang="el-GR" dirty="0" smtClean="0"/>
              <a:t>)</a:t>
            </a:r>
            <a:endParaRPr lang="en-US" dirty="0" smtClean="0"/>
          </a:p>
          <a:p>
            <a:r>
              <a:rPr lang="el-GR" dirty="0"/>
              <a:t>Τι είναι το </a:t>
            </a:r>
            <a:r>
              <a:rPr lang="en-US" dirty="0"/>
              <a:t>Natural Language Toolkit </a:t>
            </a:r>
            <a:r>
              <a:rPr lang="el-GR" dirty="0"/>
              <a:t>(</a:t>
            </a:r>
            <a:r>
              <a:rPr lang="en-US" dirty="0"/>
              <a:t>NLTK</a:t>
            </a:r>
            <a:r>
              <a:rPr lang="el-GR" dirty="0" smtClean="0"/>
              <a:t>) </a:t>
            </a:r>
          </a:p>
          <a:p>
            <a:r>
              <a:rPr lang="el-GR" dirty="0" smtClean="0"/>
              <a:t>Γιατί επιλέγω το </a:t>
            </a:r>
            <a:r>
              <a:rPr lang="en-US" dirty="0"/>
              <a:t>Natural Language </a:t>
            </a:r>
            <a:r>
              <a:rPr lang="en-US" dirty="0" smtClean="0"/>
              <a:t>Tool</a:t>
            </a:r>
            <a:r>
              <a:rPr lang="el-GR" dirty="0" smtClean="0"/>
              <a:t>Κ</a:t>
            </a:r>
            <a:r>
              <a:rPr lang="en-US" dirty="0" smtClean="0"/>
              <a:t>it </a:t>
            </a:r>
            <a:r>
              <a:rPr lang="el-GR" dirty="0"/>
              <a:t>(</a:t>
            </a:r>
            <a:r>
              <a:rPr lang="en-US" dirty="0"/>
              <a:t>NLTK</a:t>
            </a:r>
            <a:r>
              <a:rPr lang="el-GR" dirty="0" smtClean="0"/>
              <a:t>)</a:t>
            </a:r>
          </a:p>
          <a:p>
            <a:r>
              <a:rPr lang="el-GR" dirty="0" smtClean="0"/>
              <a:t>Απατήσεις λογισμικού </a:t>
            </a:r>
            <a:endParaRPr lang="en-US" dirty="0" smtClean="0"/>
          </a:p>
          <a:p>
            <a:r>
              <a:rPr lang="el-GR" dirty="0" smtClean="0"/>
              <a:t>Τι είναι τα </a:t>
            </a:r>
            <a:r>
              <a:rPr lang="en-US" dirty="0" smtClean="0"/>
              <a:t>NLTK Data</a:t>
            </a:r>
          </a:p>
          <a:p>
            <a:r>
              <a:rPr lang="el-GR" dirty="0" smtClean="0"/>
              <a:t>Τα πιο σημαντικά </a:t>
            </a:r>
            <a:r>
              <a:rPr lang="en-US" dirty="0"/>
              <a:t>Natural Language Tool</a:t>
            </a:r>
            <a:r>
              <a:rPr lang="el-GR" dirty="0"/>
              <a:t>Κ</a:t>
            </a:r>
            <a:r>
              <a:rPr lang="en-US" dirty="0"/>
              <a:t>it modules </a:t>
            </a:r>
            <a:endParaRPr lang="el-GR" dirty="0" smtClean="0"/>
          </a:p>
          <a:p>
            <a:r>
              <a:rPr lang="el-GR" dirty="0" smtClean="0"/>
              <a:t>Παράδειγμα χρήσης</a:t>
            </a:r>
            <a:r>
              <a:rPr lang="en-US" dirty="0" smtClean="0"/>
              <a:t> </a:t>
            </a:r>
            <a:r>
              <a:rPr lang="el-GR" dirty="0" smtClean="0"/>
              <a:t>Ι - </a:t>
            </a:r>
            <a:r>
              <a:rPr lang="en-US" dirty="0" smtClean="0"/>
              <a:t>Python’ s Site</a:t>
            </a:r>
            <a:endParaRPr lang="el-GR" dirty="0" smtClean="0"/>
          </a:p>
          <a:p>
            <a:r>
              <a:rPr lang="el-GR" dirty="0" smtClean="0"/>
              <a:t>Παράδειγμα </a:t>
            </a:r>
            <a:r>
              <a:rPr lang="el-GR" dirty="0"/>
              <a:t>χρήσης</a:t>
            </a:r>
            <a:r>
              <a:rPr lang="en-US" dirty="0"/>
              <a:t> </a:t>
            </a:r>
            <a:r>
              <a:rPr lang="el-GR" dirty="0" smtClean="0"/>
              <a:t>ΙΙ  - </a:t>
            </a:r>
            <a:r>
              <a:rPr lang="en-US" dirty="0" smtClean="0"/>
              <a:t>Twitter</a:t>
            </a:r>
            <a:endParaRPr lang="el-GR" dirty="0"/>
          </a:p>
          <a:p>
            <a:r>
              <a:rPr lang="el-GR" dirty="0" smtClean="0"/>
              <a:t>Ελληνική γλώσσα και </a:t>
            </a:r>
            <a:r>
              <a:rPr lang="en-US" dirty="0" smtClean="0"/>
              <a:t>NLTK</a:t>
            </a:r>
          </a:p>
          <a:p>
            <a:endParaRPr lang="el-GR" dirty="0" smtClean="0"/>
          </a:p>
          <a:p>
            <a:endParaRPr lang="en-US" dirty="0" smtClean="0"/>
          </a:p>
          <a:p>
            <a:endParaRPr lang="el-GR" dirty="0"/>
          </a:p>
        </p:txBody>
      </p:sp>
    </p:spTree>
    <p:extLst>
      <p:ext uri="{BB962C8B-B14F-4D97-AF65-F5344CB8AC3E}">
        <p14:creationId xmlns:p14="http://schemas.microsoft.com/office/powerpoint/2010/main" val="49261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 s</a:t>
            </a:r>
            <a:r>
              <a:rPr lang="en-US" cap="none" dirty="0" smtClean="0"/>
              <a:t> </a:t>
            </a:r>
            <a:r>
              <a:rPr lang="el-GR" cap="none" dirty="0" smtClean="0"/>
              <a:t>Site (Κώδικας)</a:t>
            </a:r>
            <a:endParaRPr lang="el-GR" cap="none" dirty="0"/>
          </a:p>
        </p:txBody>
      </p:sp>
      <p:sp>
        <p:nvSpPr>
          <p:cNvPr id="3" name="Θέση περιεχομένου 2"/>
          <p:cNvSpPr>
            <a:spLocks noGrp="1"/>
          </p:cNvSpPr>
          <p:nvPr>
            <p:ph idx="1"/>
          </p:nvPr>
        </p:nvSpPr>
        <p:spPr>
          <a:xfrm>
            <a:off x="281353" y="1590474"/>
            <a:ext cx="11594123" cy="4985424"/>
          </a:xfrm>
        </p:spPr>
        <p:txBody>
          <a:bodyPr>
            <a:noAutofit/>
          </a:bodyPr>
          <a:lstStyle/>
          <a:p>
            <a:pPr marL="0" indent="0">
              <a:buNone/>
            </a:pPr>
            <a:r>
              <a:rPr lang="en-US" sz="1600" b="1" dirty="0">
                <a:latin typeface="Consolas" panose="020B0609020204030204" pitchFamily="49" charset="0"/>
              </a:rPr>
              <a:t>from nltk.corpus import </a:t>
            </a:r>
            <a:r>
              <a:rPr lang="en-US" sz="1600" b="1" dirty="0" smtClean="0">
                <a:latin typeface="Consolas" panose="020B0609020204030204" pitchFamily="49" charset="0"/>
              </a:rPr>
              <a:t>stopwords</a:t>
            </a:r>
            <a:br>
              <a:rPr lang="en-US" sz="1600" b="1" dirty="0" smtClean="0">
                <a:latin typeface="Consolas" panose="020B0609020204030204" pitchFamily="49" charset="0"/>
              </a:rPr>
            </a:br>
            <a:endParaRPr lang="en-US" sz="1600" b="1" dirty="0" smtClean="0">
              <a:latin typeface="Consolas" panose="020B0609020204030204" pitchFamily="49" charset="0"/>
            </a:endParaRPr>
          </a:p>
          <a:p>
            <a:pPr marL="0" indent="0">
              <a:buNone/>
            </a:pPr>
            <a:endParaRPr lang="en-US" sz="1600" b="1" dirty="0">
              <a:latin typeface="Consolas" panose="020B0609020204030204" pitchFamily="49" charset="0"/>
            </a:endParaRPr>
          </a:p>
          <a:p>
            <a:pPr marL="0" indent="0">
              <a:buNone/>
            </a:pPr>
            <a:r>
              <a:rPr lang="en-US" sz="1600" b="1" dirty="0">
                <a:solidFill>
                  <a:srgbClr val="FFC000"/>
                </a:solidFill>
                <a:latin typeface="Consolas" panose="020B0609020204030204" pitchFamily="49" charset="0"/>
              </a:rPr>
              <a:t># Store the set of all English's </a:t>
            </a:r>
            <a:r>
              <a:rPr lang="en-US" sz="1600" b="1" dirty="0" smtClean="0">
                <a:solidFill>
                  <a:srgbClr val="FFC000"/>
                </a:solidFill>
                <a:latin typeface="Consolas" panose="020B0609020204030204" pitchFamily="49" charset="0"/>
              </a:rPr>
              <a:t>stopwords.</a:t>
            </a:r>
            <a:r>
              <a:rPr lang="en-US" sz="1600" b="1" dirty="0">
                <a:latin typeface="Consolas" panose="020B0609020204030204" pitchFamily="49" charset="0"/>
              </a:rPr>
              <a:t/>
            </a:r>
            <a:br>
              <a:rPr lang="en-US" sz="1600" b="1" dirty="0">
                <a:latin typeface="Consolas" panose="020B0609020204030204" pitchFamily="49" charset="0"/>
              </a:rPr>
            </a:br>
            <a:r>
              <a:rPr lang="en-US" sz="1600" b="1" dirty="0" smtClean="0">
                <a:latin typeface="Consolas" panose="020B0609020204030204" pitchFamily="49" charset="0"/>
              </a:rPr>
              <a:t>stop_words </a:t>
            </a:r>
            <a:r>
              <a:rPr lang="en-US" sz="1600" b="1" dirty="0">
                <a:latin typeface="Consolas" panose="020B0609020204030204" pitchFamily="49" charset="0"/>
              </a:rPr>
              <a:t>= set( stopwords.words('english</a:t>
            </a:r>
            <a:r>
              <a:rPr lang="en-US" sz="1600" b="1" dirty="0" smtClean="0">
                <a:latin typeface="Consolas" panose="020B0609020204030204" pitchFamily="49" charset="0"/>
              </a:rPr>
              <a:t>'))</a:t>
            </a:r>
            <a:endParaRPr lang="en-US" sz="1600" b="1" dirty="0">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a:solidFill>
                  <a:srgbClr val="FFC000"/>
                </a:solidFill>
                <a:latin typeface="Consolas" panose="020B0609020204030204" pitchFamily="49" charset="0"/>
              </a:rPr>
              <a:t># Keep only tokens with length &gt;=2 and don't exist in stopwords </a:t>
            </a:r>
            <a:r>
              <a:rPr lang="en-US" sz="1600" b="1" dirty="0" smtClean="0">
                <a:solidFill>
                  <a:srgbClr val="FFC000"/>
                </a:solidFill>
                <a:latin typeface="Consolas" panose="020B0609020204030204" pitchFamily="49" charset="0"/>
              </a:rPr>
              <a:t>set.</a:t>
            </a:r>
            <a:r>
              <a:rPr lang="en-US" sz="1600" b="1" dirty="0">
                <a:latin typeface="Consolas" panose="020B0609020204030204" pitchFamily="49" charset="0"/>
              </a:rPr>
              <a:t/>
            </a:r>
            <a:br>
              <a:rPr lang="en-US" sz="1600" b="1" dirty="0">
                <a:latin typeface="Consolas" panose="020B0609020204030204" pitchFamily="49" charset="0"/>
              </a:rPr>
            </a:br>
            <a:r>
              <a:rPr lang="en-US" sz="1600" b="1" dirty="0" smtClean="0">
                <a:latin typeface="Consolas" panose="020B0609020204030204" pitchFamily="49" charset="0"/>
              </a:rPr>
              <a:t>clean_tokens = [</a:t>
            </a:r>
            <a:r>
              <a:rPr lang="en-US" sz="1600" b="1" dirty="0">
                <a:latin typeface="Consolas" panose="020B0609020204030204" pitchFamily="49" charset="0"/>
              </a:rPr>
              <a:t>tok for tok in tokens if </a:t>
            </a:r>
            <a:r>
              <a:rPr lang="en-US" sz="1600" b="1" dirty="0">
                <a:solidFill>
                  <a:srgbClr val="00B050"/>
                </a:solidFill>
                <a:latin typeface="Consolas" panose="020B0609020204030204" pitchFamily="49" charset="0"/>
              </a:rPr>
              <a:t>len </a:t>
            </a:r>
            <a:r>
              <a:rPr lang="en-US" sz="1600" b="1" dirty="0" smtClean="0">
                <a:solidFill>
                  <a:srgbClr val="00B050"/>
                </a:solidFill>
                <a:latin typeface="Consolas" panose="020B0609020204030204" pitchFamily="49" charset="0"/>
              </a:rPr>
              <a:t>(tok.lower()) &gt; 1 </a:t>
            </a:r>
            <a:r>
              <a:rPr lang="en-US" sz="1600" b="1" dirty="0">
                <a:latin typeface="Consolas" panose="020B0609020204030204" pitchFamily="49" charset="0"/>
              </a:rPr>
              <a:t>and </a:t>
            </a:r>
            <a:r>
              <a:rPr lang="en-US" sz="1600" b="1" dirty="0" smtClean="0">
                <a:solidFill>
                  <a:srgbClr val="00B050"/>
                </a:solidFill>
                <a:latin typeface="Consolas" panose="020B0609020204030204" pitchFamily="49" charset="0"/>
              </a:rPr>
              <a:t>(tok.lower</a:t>
            </a:r>
            <a:r>
              <a:rPr lang="en-US" sz="1600" b="1" dirty="0">
                <a:solidFill>
                  <a:srgbClr val="00B050"/>
                </a:solidFill>
                <a:latin typeface="Consolas" panose="020B0609020204030204" pitchFamily="49" charset="0"/>
              </a:rPr>
              <a:t>() not in </a:t>
            </a:r>
            <a:r>
              <a:rPr lang="en-US" sz="1600" b="1" dirty="0" smtClean="0">
                <a:solidFill>
                  <a:srgbClr val="00B050"/>
                </a:solidFill>
                <a:latin typeface="Consolas" panose="020B0609020204030204" pitchFamily="49" charset="0"/>
              </a:rPr>
              <a:t>stop_words) </a:t>
            </a:r>
            <a:r>
              <a:rPr lang="en-US" sz="1600" b="1" dirty="0" smtClean="0">
                <a:latin typeface="Consolas" panose="020B0609020204030204" pitchFamily="49" charset="0"/>
              </a:rPr>
              <a:t>]</a:t>
            </a:r>
          </a:p>
          <a:p>
            <a:pPr marL="0" indent="0">
              <a:buNone/>
            </a:pPr>
            <a:r>
              <a:rPr lang="en-US" sz="1600" b="1" dirty="0" smtClean="0">
                <a:latin typeface="Consolas" panose="020B0609020204030204" pitchFamily="49" charset="0"/>
              </a:rPr>
              <a:t/>
            </a:r>
            <a:br>
              <a:rPr lang="en-US" sz="1600" b="1" dirty="0" smtClean="0">
                <a:latin typeface="Consolas" panose="020B0609020204030204" pitchFamily="49" charset="0"/>
              </a:rPr>
            </a:br>
            <a:r>
              <a:rPr lang="en-US" sz="1600" b="1" dirty="0">
                <a:solidFill>
                  <a:srgbClr val="FFC000"/>
                </a:solidFill>
                <a:latin typeface="Consolas" panose="020B0609020204030204" pitchFamily="49" charset="0"/>
              </a:rPr>
              <a:t># The FreqDist class gives the frequency of words (without Stopwords) in a </a:t>
            </a:r>
            <a:r>
              <a:rPr lang="en-US" sz="1600" b="1" dirty="0" smtClean="0">
                <a:solidFill>
                  <a:srgbClr val="FFC000"/>
                </a:solidFill>
                <a:latin typeface="Consolas" panose="020B0609020204030204" pitchFamily="49" charset="0"/>
              </a:rPr>
              <a:t>text.</a:t>
            </a:r>
            <a:r>
              <a:rPr lang="en-US" sz="1600" b="1" dirty="0" smtClean="0">
                <a:latin typeface="Consolas" panose="020B0609020204030204" pitchFamily="49" charset="0"/>
              </a:rPr>
              <a:t/>
            </a:r>
            <a:br>
              <a:rPr lang="en-US" sz="1600" b="1" dirty="0" smtClean="0">
                <a:latin typeface="Consolas" panose="020B0609020204030204" pitchFamily="49" charset="0"/>
              </a:rPr>
            </a:br>
            <a:r>
              <a:rPr lang="en-US" sz="1600" b="1" dirty="0" smtClean="0">
                <a:latin typeface="Consolas" panose="020B0609020204030204" pitchFamily="49" charset="0"/>
              </a:rPr>
              <a:t>Freq_dist_nltk=nltk.FreqDist(clean_tokens)</a:t>
            </a:r>
          </a:p>
          <a:p>
            <a:pPr marL="0" indent="0">
              <a:buNone/>
            </a:pPr>
            <a:endParaRPr lang="en-US" sz="1600" b="1" dirty="0">
              <a:latin typeface="Consolas" panose="020B0609020204030204" pitchFamily="49" charset="0"/>
            </a:endParaRPr>
          </a:p>
          <a:p>
            <a:pPr marL="0" indent="0">
              <a:buNone/>
            </a:pPr>
            <a:r>
              <a:rPr lang="en-US" sz="1600" b="1" dirty="0">
                <a:solidFill>
                  <a:srgbClr val="FFC000"/>
                </a:solidFill>
                <a:latin typeface="Consolas" panose="020B0609020204030204" pitchFamily="49" charset="0"/>
              </a:rPr>
              <a:t># We want to sort this dictionary on values </a:t>
            </a:r>
            <a:r>
              <a:rPr lang="en-US" sz="1600" b="1" dirty="0" smtClean="0">
                <a:solidFill>
                  <a:srgbClr val="FFC000"/>
                </a:solidFill>
                <a:latin typeface="Consolas" panose="020B0609020204030204" pitchFamily="49" charset="0"/>
              </a:rPr>
              <a:t>(freq </a:t>
            </a:r>
            <a:r>
              <a:rPr lang="en-US" sz="1600" b="1" dirty="0">
                <a:solidFill>
                  <a:srgbClr val="FFC000"/>
                </a:solidFill>
                <a:latin typeface="Consolas" panose="020B0609020204030204" pitchFamily="49" charset="0"/>
              </a:rPr>
              <a:t>in this </a:t>
            </a:r>
            <a:r>
              <a:rPr lang="en-US" sz="1600" b="1" dirty="0" smtClean="0">
                <a:solidFill>
                  <a:srgbClr val="FFC000"/>
                </a:solidFill>
                <a:latin typeface="Consolas" panose="020B0609020204030204" pitchFamily="49" charset="0"/>
              </a:rPr>
              <a:t>case).</a:t>
            </a:r>
            <a:r>
              <a:rPr lang="en-US" sz="1600" b="1" dirty="0">
                <a:latin typeface="Consolas" panose="020B0609020204030204" pitchFamily="49" charset="0"/>
              </a:rPr>
              <a:t/>
            </a:r>
            <a:br>
              <a:rPr lang="en-US" sz="1600" b="1" dirty="0">
                <a:latin typeface="Consolas" panose="020B0609020204030204" pitchFamily="49" charset="0"/>
              </a:rPr>
            </a:br>
            <a:r>
              <a:rPr lang="en-US" sz="1600" b="1" dirty="0" smtClean="0">
                <a:latin typeface="Consolas" panose="020B0609020204030204" pitchFamily="49" charset="0"/>
              </a:rPr>
              <a:t>sorted_freq_dist</a:t>
            </a:r>
            <a:r>
              <a:rPr lang="en-US" sz="1600" b="1" dirty="0">
                <a:latin typeface="Consolas" panose="020B0609020204030204" pitchFamily="49" charset="0"/>
              </a:rPr>
              <a:t>= sorted(Freq_dist_nltk.items(),key=operator.itemgetter(1),reverse=True</a:t>
            </a:r>
            <a:r>
              <a:rPr lang="en-US" sz="1600" b="1" dirty="0" smtClean="0">
                <a:latin typeface="Consolas" panose="020B0609020204030204" pitchFamily="49" charset="0"/>
              </a:rPr>
              <a:t>)</a:t>
            </a:r>
            <a:endParaRPr lang="en-US" sz="1600" b="1" dirty="0">
              <a:latin typeface="Consolas" panose="020B0609020204030204" pitchFamily="49" charset="0"/>
            </a:endParaRPr>
          </a:p>
          <a:p>
            <a:pPr marL="0" indent="0">
              <a:buNone/>
            </a:pPr>
            <a:endParaRPr lang="en-US" sz="1600" b="1" dirty="0" smtClean="0">
              <a:latin typeface="Consolas" panose="020B0609020204030204" pitchFamily="49" charset="0"/>
            </a:endParaRPr>
          </a:p>
          <a:p>
            <a:pPr marL="0" indent="0">
              <a:buNone/>
            </a:pPr>
            <a:r>
              <a:rPr lang="en-US" sz="1600" b="1" dirty="0">
                <a:solidFill>
                  <a:srgbClr val="FFC000"/>
                </a:solidFill>
                <a:latin typeface="Consolas" panose="020B0609020204030204" pitchFamily="49" charset="0"/>
              </a:rPr>
              <a:t># Use plot method of matplotlib library, to visualize words (without Stopwords) </a:t>
            </a:r>
            <a:r>
              <a:rPr lang="en-US" sz="1600" b="1" dirty="0" smtClean="0">
                <a:solidFill>
                  <a:srgbClr val="FFC000"/>
                </a:solidFill>
                <a:latin typeface="Consolas" panose="020B0609020204030204" pitchFamily="49" charset="0"/>
              </a:rPr>
              <a:t>frequency.</a:t>
            </a:r>
            <a:r>
              <a:rPr lang="en-US" sz="1600" b="1" dirty="0">
                <a:latin typeface="Consolas" panose="020B0609020204030204" pitchFamily="49" charset="0"/>
              </a:rPr>
              <a:t/>
            </a:r>
            <a:br>
              <a:rPr lang="en-US" sz="1600" b="1" dirty="0">
                <a:latin typeface="Consolas" panose="020B0609020204030204" pitchFamily="49" charset="0"/>
              </a:rPr>
            </a:br>
            <a:r>
              <a:rPr lang="en-US" sz="1600" b="1" dirty="0" smtClean="0">
                <a:latin typeface="Consolas" panose="020B0609020204030204" pitchFamily="49" charset="0"/>
              </a:rPr>
              <a:t>Freq_dist_nltk.plot(50</a:t>
            </a:r>
            <a:r>
              <a:rPr lang="en-US" sz="1600" b="1" dirty="0">
                <a:latin typeface="Consolas" panose="020B0609020204030204" pitchFamily="49" charset="0"/>
              </a:rPr>
              <a:t>, cumulative=False</a:t>
            </a:r>
            <a:r>
              <a:rPr lang="en-US" sz="1600" b="1" dirty="0" smtClean="0">
                <a:latin typeface="Consolas" panose="020B0609020204030204" pitchFamily="49" charset="0"/>
              </a:rPr>
              <a:t>)</a:t>
            </a:r>
            <a:endParaRPr lang="el-GR" sz="1400" b="1" dirty="0">
              <a:latin typeface="Consolas" panose="020B0609020204030204" pitchFamily="49" charset="0"/>
            </a:endParaRPr>
          </a:p>
        </p:txBody>
      </p:sp>
    </p:spTree>
    <p:extLst>
      <p:ext uri="{BB962C8B-B14F-4D97-AF65-F5344CB8AC3E}">
        <p14:creationId xmlns:p14="http://schemas.microsoft.com/office/powerpoint/2010/main" val="3044851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a:t>
            </a:r>
            <a:r>
              <a:rPr lang="el-GR" cap="none" dirty="0"/>
              <a:t>’ s</a:t>
            </a:r>
            <a:r>
              <a:rPr lang="en-US" cap="none" dirty="0"/>
              <a:t> </a:t>
            </a:r>
            <a:r>
              <a:rPr lang="el-GR" cap="none" dirty="0" smtClean="0"/>
              <a:t>Site (</a:t>
            </a:r>
            <a:r>
              <a:rPr lang="en-US" cap="none" dirty="0" smtClean="0"/>
              <a:t>Plot</a:t>
            </a:r>
            <a:r>
              <a:rPr lang="el-GR" cap="none" dirty="0" smtClean="0"/>
              <a:t>)</a:t>
            </a:r>
            <a:endParaRPr lang="el-GR" cap="none" dirty="0"/>
          </a:p>
        </p:txBody>
      </p:sp>
      <p:pic>
        <p:nvPicPr>
          <p:cNvPr id="6" name="Θέση περιεχομένου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449" y="1590473"/>
            <a:ext cx="7651101" cy="4984750"/>
          </a:xfrm>
          <a:prstGeom prst="rect">
            <a:avLst/>
          </a:prstGeom>
        </p:spPr>
      </p:pic>
    </p:spTree>
    <p:extLst>
      <p:ext uri="{BB962C8B-B14F-4D97-AF65-F5344CB8AC3E}">
        <p14:creationId xmlns:p14="http://schemas.microsoft.com/office/powerpoint/2010/main" val="2195575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a:t>
            </a:r>
            <a:r>
              <a:rPr lang="el-GR" cap="none" dirty="0">
                <a:cs typeface="Leelawadee UI Semilight" panose="020B0402040204020203" pitchFamily="34" charset="-34"/>
              </a:rPr>
              <a:t>Ι</a:t>
            </a:r>
            <a:r>
              <a:rPr lang="el-GR" cap="none" dirty="0"/>
              <a:t> </a:t>
            </a:r>
            <a:r>
              <a:rPr lang="el-GR" cap="none" dirty="0" smtClean="0"/>
              <a:t>- Python</a:t>
            </a:r>
            <a:r>
              <a:rPr lang="el-GR" cap="none" dirty="0"/>
              <a:t>’ s</a:t>
            </a:r>
            <a:r>
              <a:rPr lang="en-US" cap="none" dirty="0"/>
              <a:t> </a:t>
            </a:r>
            <a:r>
              <a:rPr lang="el-GR" cap="none" dirty="0" smtClean="0"/>
              <a:t>Site (</a:t>
            </a:r>
            <a:r>
              <a:rPr lang="en-US" cap="none" dirty="0" smtClean="0"/>
              <a:t>Word Clouds</a:t>
            </a:r>
            <a:r>
              <a:rPr lang="el-GR" cap="none" dirty="0" smtClean="0"/>
              <a:t>)</a:t>
            </a:r>
            <a:endParaRPr lang="el-GR" cap="none" dirty="0"/>
          </a:p>
        </p:txBody>
      </p:sp>
      <p:pic>
        <p:nvPicPr>
          <p:cNvPr id="3" name="Εικόνα 2"/>
          <p:cNvPicPr>
            <a:picLocks noChangeAspect="1"/>
          </p:cNvPicPr>
          <p:nvPr/>
        </p:nvPicPr>
        <p:blipFill rotWithShape="1">
          <a:blip r:embed="rId3">
            <a:extLst>
              <a:ext uri="{28A0092B-C50C-407E-A947-70E740481C1C}">
                <a14:useLocalDpi xmlns:a14="http://schemas.microsoft.com/office/drawing/2010/main" val="0"/>
              </a:ext>
            </a:extLst>
          </a:blip>
          <a:srcRect l="25359" t="-415" r="19508"/>
          <a:stretch/>
        </p:blipFill>
        <p:spPr>
          <a:xfrm>
            <a:off x="1453661" y="1590473"/>
            <a:ext cx="3950677" cy="49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Εικόνα 3"/>
          <p:cNvPicPr>
            <a:picLocks noChangeAspect="1"/>
          </p:cNvPicPr>
          <p:nvPr/>
        </p:nvPicPr>
        <p:blipFill rotWithShape="1">
          <a:blip r:embed="rId4">
            <a:extLst>
              <a:ext uri="{28A0092B-C50C-407E-A947-70E740481C1C}">
                <a14:useLocalDpi xmlns:a14="http://schemas.microsoft.com/office/drawing/2010/main" val="0"/>
              </a:ext>
            </a:extLst>
          </a:blip>
          <a:srcRect l="16282" r="20972"/>
          <a:stretch/>
        </p:blipFill>
        <p:spPr>
          <a:xfrm>
            <a:off x="6371492" y="1590472"/>
            <a:ext cx="5134708" cy="49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23655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ΙΙ </a:t>
            </a:r>
            <a:r>
              <a:rPr lang="en-US" cap="none" dirty="0" smtClean="0"/>
              <a:t>– </a:t>
            </a:r>
            <a:r>
              <a:rPr lang="el-GR" cap="none" dirty="0" smtClean="0"/>
              <a:t>Twitter (Περιγραφή)</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a:bodyPr>
          <a:lstStyle/>
          <a:p>
            <a:pPr marL="0" indent="0" algn="just">
              <a:buNone/>
            </a:pPr>
            <a:r>
              <a:rPr lang="el-GR" dirty="0" smtClean="0"/>
              <a:t>Ο στόχος αυτού του παραδείγματος είναι να εξετάσουμε από τ</a:t>
            </a:r>
            <a:r>
              <a:rPr lang="en-US" dirty="0" smtClean="0"/>
              <a:t>o Twitter corpus</a:t>
            </a:r>
            <a:r>
              <a:rPr lang="el-GR" dirty="0" smtClean="0"/>
              <a:t> το </a:t>
            </a:r>
            <a:r>
              <a:rPr lang="en-US" dirty="0" smtClean="0"/>
              <a:t>corpus </a:t>
            </a:r>
            <a:r>
              <a:rPr lang="en-US" b="1" dirty="0"/>
              <a:t>positive_tweets.json </a:t>
            </a:r>
            <a:r>
              <a:rPr lang="el-GR" dirty="0" smtClean="0"/>
              <a:t>και να μετρήσουμε πόσα ουσιαστικά και πόσα επίθετα υπάρχουν σε αυτό.</a:t>
            </a:r>
          </a:p>
          <a:p>
            <a:pPr marL="0" indent="0" algn="just">
              <a:buNone/>
            </a:pPr>
            <a:endParaRPr lang="el-GR" dirty="0"/>
          </a:p>
          <a:p>
            <a:pPr marL="0" indent="0" algn="just">
              <a:buNone/>
            </a:pPr>
            <a:r>
              <a:rPr lang="el-GR" dirty="0"/>
              <a:t>Ένα </a:t>
            </a:r>
            <a:r>
              <a:rPr lang="el-GR" b="1" dirty="0"/>
              <a:t>ουσιαστικό</a:t>
            </a:r>
            <a:r>
              <a:rPr lang="en-US" b="1" dirty="0"/>
              <a:t> (noun)</a:t>
            </a:r>
            <a:r>
              <a:rPr lang="el-GR" dirty="0"/>
              <a:t>, στον πιο βασικό ορισμό του, ορίζεται συνήθως ως άτομο, τόπος ή πράγμα. Για παράδειγμα οι λέξεις μια ταινία ή ένα βιβλίο είναι </a:t>
            </a:r>
            <a:r>
              <a:rPr lang="el-GR" dirty="0" smtClean="0"/>
              <a:t>ουσιαστικά. Η </a:t>
            </a:r>
            <a:r>
              <a:rPr lang="el-GR" dirty="0"/>
              <a:t>καταμέτρηση ουσιαστικών μπορεί να μας βοηθήσει να καθορίσουμε πόσα διαφορετικά θέματα συζητούνται</a:t>
            </a:r>
            <a:r>
              <a:rPr lang="el-GR" dirty="0" smtClean="0"/>
              <a:t>.</a:t>
            </a:r>
          </a:p>
          <a:p>
            <a:pPr marL="0" indent="0" algn="just">
              <a:buNone/>
            </a:pPr>
            <a:endParaRPr lang="el-GR" dirty="0" smtClean="0"/>
          </a:p>
          <a:p>
            <a:pPr marL="0" indent="0" algn="just">
              <a:buNone/>
            </a:pPr>
            <a:r>
              <a:rPr lang="el-GR" dirty="0" smtClean="0"/>
              <a:t>Ένα </a:t>
            </a:r>
            <a:r>
              <a:rPr lang="el-GR" b="1" dirty="0" smtClean="0"/>
              <a:t>επίθετο (</a:t>
            </a:r>
            <a:r>
              <a:rPr lang="en-US" b="1" dirty="0" smtClean="0"/>
              <a:t>adjective</a:t>
            </a:r>
            <a:r>
              <a:rPr lang="el-GR" b="1" dirty="0" smtClean="0"/>
              <a:t>)</a:t>
            </a:r>
            <a:r>
              <a:rPr lang="el-GR" dirty="0" smtClean="0"/>
              <a:t> </a:t>
            </a:r>
            <a:r>
              <a:rPr lang="el-GR" dirty="0"/>
              <a:t>είναι μια λέξη που τροποποιεί ένα ουσιαστικό (ή αντωνυμία</a:t>
            </a:r>
            <a:r>
              <a:rPr lang="el-GR" dirty="0" smtClean="0"/>
              <a:t>). Για παράδειγμα</a:t>
            </a:r>
            <a:r>
              <a:rPr lang="el-GR" dirty="0"/>
              <a:t> </a:t>
            </a:r>
            <a:r>
              <a:rPr lang="el-GR" dirty="0" smtClean="0"/>
              <a:t>τα επίθετα </a:t>
            </a:r>
            <a:r>
              <a:rPr lang="el-GR" dirty="0"/>
              <a:t>μια </a:t>
            </a:r>
            <a:r>
              <a:rPr lang="el-GR" b="1" dirty="0"/>
              <a:t>φρικτή</a:t>
            </a:r>
            <a:r>
              <a:rPr lang="el-GR" dirty="0"/>
              <a:t> </a:t>
            </a:r>
            <a:r>
              <a:rPr lang="el-GR" dirty="0" smtClean="0"/>
              <a:t>ταινία ή </a:t>
            </a:r>
            <a:r>
              <a:rPr lang="el-GR" dirty="0"/>
              <a:t>ένα </a:t>
            </a:r>
            <a:r>
              <a:rPr lang="el-GR" b="1" dirty="0"/>
              <a:t>αστείο</a:t>
            </a:r>
            <a:r>
              <a:rPr lang="el-GR" dirty="0"/>
              <a:t> </a:t>
            </a:r>
            <a:r>
              <a:rPr lang="el-GR" dirty="0" smtClean="0"/>
              <a:t>βιβλίο. Η </a:t>
            </a:r>
            <a:r>
              <a:rPr lang="el-GR" dirty="0"/>
              <a:t>καταμέτρηση των επίθετων μπορεί να καθορίσει τον τύπο της γλώσσας που χρησιμοποιείται, δηλαδή οι απόψεις τείνουν να περιλαμβάνουν περισσότερα </a:t>
            </a:r>
            <a:r>
              <a:rPr lang="el-GR" b="1" dirty="0"/>
              <a:t>επίθετα</a:t>
            </a:r>
            <a:r>
              <a:rPr lang="el-GR" dirty="0"/>
              <a:t> παρά γεγονότα.</a:t>
            </a:r>
            <a:endParaRPr lang="en-US" dirty="0"/>
          </a:p>
          <a:p>
            <a:pPr marL="0" indent="0" algn="just">
              <a:buNone/>
            </a:pPr>
            <a:endParaRPr lang="el-GR" dirty="0"/>
          </a:p>
        </p:txBody>
      </p:sp>
    </p:spTree>
    <p:extLst>
      <p:ext uri="{BB962C8B-B14F-4D97-AF65-F5344CB8AC3E}">
        <p14:creationId xmlns:p14="http://schemas.microsoft.com/office/powerpoint/2010/main" val="677861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ΙΙ </a:t>
            </a:r>
            <a:r>
              <a:rPr lang="en-US" cap="none" dirty="0" smtClean="0"/>
              <a:t>– </a:t>
            </a:r>
            <a:r>
              <a:rPr lang="el-GR" cap="none" dirty="0" smtClean="0"/>
              <a:t>Twitter (</a:t>
            </a:r>
            <a:r>
              <a:rPr lang="en-US" cap="none" dirty="0" smtClean="0"/>
              <a:t>Corpus</a:t>
            </a:r>
            <a:r>
              <a:rPr lang="el-GR" cap="none" dirty="0" smtClean="0"/>
              <a:t>)</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a:bodyPr>
          <a:lstStyle/>
          <a:p>
            <a:pPr marL="0" indent="0" algn="just">
              <a:buNone/>
            </a:pPr>
            <a:r>
              <a:rPr lang="el-GR" dirty="0"/>
              <a:t>Το </a:t>
            </a:r>
            <a:r>
              <a:rPr lang="el-GR" b="1" dirty="0" smtClean="0"/>
              <a:t>Twitter Corpus</a:t>
            </a:r>
            <a:r>
              <a:rPr lang="en-US" b="1" dirty="0" smtClean="0"/>
              <a:t> </a:t>
            </a:r>
            <a:r>
              <a:rPr lang="en-US" dirty="0" smtClean="0"/>
              <a:t>(twitter_samples)</a:t>
            </a:r>
            <a:r>
              <a:rPr lang="el-GR" dirty="0" smtClean="0"/>
              <a:t> </a:t>
            </a:r>
            <a:r>
              <a:rPr lang="el-GR" dirty="0"/>
              <a:t>του NLTK περιλαμβάνει σήμερα ένα δείγμα 20.000 tweets που ανακτήθηκε από το API ροής </a:t>
            </a:r>
            <a:r>
              <a:rPr lang="el-GR" dirty="0" smtClean="0"/>
              <a:t>του Twitter</a:t>
            </a:r>
            <a:r>
              <a:rPr lang="el-GR" dirty="0"/>
              <a:t>. Τα πλήρη tweets αποθηκεύονται ως JSON με διαχωρισμό </a:t>
            </a:r>
            <a:r>
              <a:rPr lang="el-GR" dirty="0" smtClean="0"/>
              <a:t>γραμμής και είναι τα εξ</a:t>
            </a:r>
            <a:r>
              <a:rPr lang="el-GR" dirty="0"/>
              <a:t>ή</a:t>
            </a:r>
            <a:r>
              <a:rPr lang="el-GR" dirty="0" smtClean="0"/>
              <a:t>ς:</a:t>
            </a:r>
            <a:endParaRPr lang="el-GR" dirty="0"/>
          </a:p>
          <a:p>
            <a:pPr algn="just"/>
            <a:r>
              <a:rPr lang="en-US" b="1" dirty="0" smtClean="0"/>
              <a:t>tweets.20150430-223406.json</a:t>
            </a:r>
            <a:r>
              <a:rPr lang="en-US" dirty="0" smtClean="0"/>
              <a:t>: </a:t>
            </a:r>
            <a:r>
              <a:rPr lang="el-GR" dirty="0"/>
              <a:t>μαζευτήκαν </a:t>
            </a:r>
            <a:r>
              <a:rPr lang="el-GR" dirty="0" smtClean="0"/>
              <a:t>με βάσει τις λήξεις κλειδιά</a:t>
            </a:r>
            <a:r>
              <a:rPr lang="en-US" dirty="0" smtClean="0"/>
              <a:t> </a:t>
            </a:r>
            <a:r>
              <a:rPr lang="el-GR" dirty="0" smtClean="0"/>
              <a:t>των Βρετανών πολιτικών</a:t>
            </a:r>
            <a:r>
              <a:rPr lang="en-US" dirty="0" smtClean="0"/>
              <a:t>: "</a:t>
            </a:r>
            <a:r>
              <a:rPr lang="en-US" dirty="0"/>
              <a:t>david cameron, miliband, milliband, sturgeon, clegg, farage, </a:t>
            </a:r>
            <a:r>
              <a:rPr lang="en-US" dirty="0" smtClean="0"/>
              <a:t>tory</a:t>
            </a:r>
            <a:r>
              <a:rPr lang="en-US" dirty="0"/>
              <a:t> "</a:t>
            </a:r>
            <a:r>
              <a:rPr lang="el-GR" dirty="0" smtClean="0"/>
              <a:t> και Βρετανικών κομμάτων: </a:t>
            </a:r>
            <a:r>
              <a:rPr lang="en-US" dirty="0" smtClean="0"/>
              <a:t>"tories</a:t>
            </a:r>
            <a:r>
              <a:rPr lang="en-US" dirty="0"/>
              <a:t>, ukip, snp, </a:t>
            </a:r>
            <a:r>
              <a:rPr lang="en-US" dirty="0" smtClean="0"/>
              <a:t>libdem"</a:t>
            </a:r>
            <a:r>
              <a:rPr lang="el-GR" dirty="0" smtClean="0"/>
              <a:t>.</a:t>
            </a:r>
            <a:endParaRPr lang="en-US" dirty="0"/>
          </a:p>
          <a:p>
            <a:pPr algn="just"/>
            <a:r>
              <a:rPr lang="en-US" b="1" dirty="0" smtClean="0"/>
              <a:t>positive_tweets.json</a:t>
            </a:r>
            <a:r>
              <a:rPr lang="en-US" dirty="0" smtClean="0"/>
              <a:t> &amp; </a:t>
            </a:r>
            <a:r>
              <a:rPr lang="en-US" b="1" dirty="0" smtClean="0"/>
              <a:t>negative_tweets.json</a:t>
            </a:r>
            <a:r>
              <a:rPr lang="en-US" dirty="0" smtClean="0"/>
              <a:t>, </a:t>
            </a:r>
            <a:r>
              <a:rPr lang="el-GR" dirty="0" smtClean="0"/>
              <a:t>μαζευτήκαν τον Ιούλιο του 2015 με βάσει τις παρακάτω αναζητήσεις:</a:t>
            </a:r>
          </a:p>
          <a:p>
            <a:pPr marL="457200" lvl="1" indent="0" algn="just">
              <a:buNone/>
            </a:pPr>
            <a:r>
              <a:rPr lang="en-US" b="1" dirty="0" smtClean="0"/>
              <a:t>Positive</a:t>
            </a:r>
            <a:r>
              <a:rPr lang="el-GR" dirty="0" smtClean="0"/>
              <a:t> </a:t>
            </a:r>
            <a:r>
              <a:rPr lang="el-GR" dirty="0">
                <a:sym typeface="Wingdings" panose="05000000000000000000" pitchFamily="2" charset="2"/>
              </a:rPr>
              <a:t> </a:t>
            </a:r>
            <a:r>
              <a:rPr lang="en-US" dirty="0" smtClean="0"/>
              <a:t>':-)', </a:t>
            </a:r>
            <a:r>
              <a:rPr lang="en-US" dirty="0"/>
              <a:t>':)', ';)', ':o)', ':]', ':3', ':c)', ':&gt;', '=]', '8)', '=)', </a:t>
            </a:r>
            <a:r>
              <a:rPr lang="en-US" dirty="0" smtClean="0"/>
              <a:t>':}', ':^)', </a:t>
            </a:r>
            <a:r>
              <a:rPr lang="en-US" dirty="0"/>
              <a:t>':-D', ':D', '8-D', '8D', 'x-D', '</a:t>
            </a:r>
            <a:r>
              <a:rPr lang="en-US" dirty="0" err="1"/>
              <a:t>xD</a:t>
            </a:r>
            <a:r>
              <a:rPr lang="en-US" dirty="0"/>
              <a:t>', 'X-D', 'XD', '=-D', '=D',    '=-3', '=3', ':-))', </a:t>
            </a:r>
            <a:r>
              <a:rPr lang="en-US" dirty="0" smtClean="0"/>
              <a:t>":'-)", </a:t>
            </a:r>
            <a:r>
              <a:rPr lang="en-US" dirty="0"/>
              <a:t>":')", ':*', ':^*', '&gt;:P', ':-P', ':P', 'X-P',    'x-p', 'xp', 'XP', ':-p', ':p', '=p', ':-b', ':b</a:t>
            </a:r>
            <a:r>
              <a:rPr lang="en-US" dirty="0" smtClean="0"/>
              <a:t>',</a:t>
            </a:r>
            <a:r>
              <a:rPr lang="el-GR" dirty="0" smtClean="0"/>
              <a:t> </a:t>
            </a:r>
            <a:r>
              <a:rPr lang="en-US" dirty="0" smtClean="0"/>
              <a:t>'&gt;:)', </a:t>
            </a:r>
            <a:r>
              <a:rPr lang="en-US" dirty="0"/>
              <a:t>'&gt;;)', '&gt;:-)',    '&lt;</a:t>
            </a:r>
            <a:r>
              <a:rPr lang="en-US" dirty="0" smtClean="0"/>
              <a:t>3‘</a:t>
            </a:r>
            <a:endParaRPr lang="el-GR" dirty="0" smtClean="0"/>
          </a:p>
          <a:p>
            <a:pPr marL="457200" lvl="1" indent="0" algn="just">
              <a:buNone/>
            </a:pPr>
            <a:r>
              <a:rPr lang="en-US" b="1" dirty="0" smtClean="0"/>
              <a:t>Negative</a:t>
            </a:r>
            <a:r>
              <a:rPr lang="el-GR" dirty="0" smtClean="0"/>
              <a:t> </a:t>
            </a:r>
            <a:r>
              <a:rPr lang="en-US" dirty="0" smtClean="0">
                <a:sym typeface="Wingdings" panose="05000000000000000000" pitchFamily="2" charset="2"/>
              </a:rPr>
              <a:t></a:t>
            </a:r>
            <a:r>
              <a:rPr lang="el-GR" dirty="0" smtClean="0">
                <a:sym typeface="Wingdings" panose="05000000000000000000" pitchFamily="2" charset="2"/>
              </a:rPr>
              <a:t> </a:t>
            </a:r>
            <a:r>
              <a:rPr lang="en-US" dirty="0" smtClean="0"/>
              <a:t>':</a:t>
            </a:r>
            <a:r>
              <a:rPr lang="en-US" dirty="0"/>
              <a:t>L', ':-/', '&gt;:/', ':S', '&gt;:[', ':@', ':-(', ':[', ':-||', '=L', </a:t>
            </a:r>
            <a:r>
              <a:rPr lang="en-US" dirty="0" smtClean="0"/>
              <a:t>':&lt;', ':-[', </a:t>
            </a:r>
            <a:r>
              <a:rPr lang="en-US" dirty="0"/>
              <a:t>':-&lt;', '=\\', '=/', '&gt;:(', ':(', '&gt;.&lt;', ":'-(", ":'(", ':\\', ':-c</a:t>
            </a:r>
            <a:r>
              <a:rPr lang="en-US" dirty="0" smtClean="0"/>
              <a:t>', ':</a:t>
            </a:r>
            <a:r>
              <a:rPr lang="en-US" dirty="0"/>
              <a:t>c', ':{', '&gt;:\\', ';(' </a:t>
            </a:r>
            <a:endParaRPr lang="el-GR" dirty="0"/>
          </a:p>
        </p:txBody>
      </p:sp>
    </p:spTree>
    <p:extLst>
      <p:ext uri="{BB962C8B-B14F-4D97-AF65-F5344CB8AC3E}">
        <p14:creationId xmlns:p14="http://schemas.microsoft.com/office/powerpoint/2010/main" val="2476590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ΙΙ </a:t>
            </a:r>
            <a:r>
              <a:rPr lang="en-US" cap="none" dirty="0" smtClean="0"/>
              <a:t>– </a:t>
            </a:r>
            <a:r>
              <a:rPr lang="el-GR" cap="none" dirty="0" smtClean="0"/>
              <a:t>Twitter</a:t>
            </a:r>
            <a:r>
              <a:rPr lang="en-US" cap="none" dirty="0" smtClean="0"/>
              <a:t> (</a:t>
            </a:r>
            <a:r>
              <a:rPr lang="el-GR" cap="none" dirty="0" smtClean="0"/>
              <a:t>Ανάλυση </a:t>
            </a:r>
            <a:r>
              <a:rPr lang="en-US" cap="none" dirty="0" smtClean="0"/>
              <a:t>tweet</a:t>
            </a:r>
            <a:r>
              <a:rPr lang="el-GR" cap="none" dirty="0" smtClean="0"/>
              <a:t> </a:t>
            </a:r>
            <a:r>
              <a:rPr lang="en-US" cap="none" dirty="0" smtClean="0"/>
              <a:t>1/2 )</a:t>
            </a:r>
            <a:endParaRPr lang="el-GR" cap="none" dirty="0"/>
          </a:p>
        </p:txBody>
      </p:sp>
      <p:sp>
        <p:nvSpPr>
          <p:cNvPr id="3" name="Θέση περιεχομένου 2"/>
          <p:cNvSpPr>
            <a:spLocks noGrp="1"/>
          </p:cNvSpPr>
          <p:nvPr>
            <p:ph idx="1"/>
          </p:nvPr>
        </p:nvSpPr>
        <p:spPr>
          <a:xfrm>
            <a:off x="685801" y="1590474"/>
            <a:ext cx="10820400" cy="4985424"/>
          </a:xfrm>
        </p:spPr>
        <p:txBody>
          <a:bodyPr>
            <a:normAutofit/>
          </a:bodyPr>
          <a:lstStyle/>
          <a:p>
            <a:pPr marL="0" indent="0">
              <a:buNone/>
            </a:pPr>
            <a:r>
              <a:rPr lang="el-GR" dirty="0" smtClean="0"/>
              <a:t>Παράδειγμα</a:t>
            </a:r>
            <a:r>
              <a:rPr lang="en-US" dirty="0" smtClean="0"/>
              <a:t> </a:t>
            </a:r>
            <a:r>
              <a:rPr lang="el-GR" dirty="0" smtClean="0"/>
              <a:t>ενός </a:t>
            </a:r>
            <a:r>
              <a:rPr lang="en-US" dirty="0" smtClean="0"/>
              <a:t>tweet</a:t>
            </a:r>
            <a:r>
              <a:rPr lang="en-US" dirty="0"/>
              <a:t> </a:t>
            </a:r>
            <a:r>
              <a:rPr lang="el-GR" dirty="0" smtClean="0"/>
              <a:t>από το </a:t>
            </a:r>
            <a:r>
              <a:rPr lang="en-US" b="1" dirty="0" smtClean="0"/>
              <a:t>tweets.20150430-223406.json</a:t>
            </a:r>
            <a:r>
              <a:rPr lang="el-GR" b="1" dirty="0" smtClean="0"/>
              <a:t> </a:t>
            </a:r>
            <a:r>
              <a:rPr lang="en-US" dirty="0" smtClean="0"/>
              <a:t>corpus </a:t>
            </a:r>
            <a:r>
              <a:rPr lang="el-GR" dirty="0" smtClean="0"/>
              <a:t>σε μορφή </a:t>
            </a:r>
            <a:r>
              <a:rPr lang="en-US" dirty="0" smtClean="0"/>
              <a:t>json: </a:t>
            </a:r>
            <a:endParaRPr lang="en-US" dirty="0"/>
          </a:p>
          <a:p>
            <a:pPr marL="0" indent="0">
              <a:buNone/>
            </a:pPr>
            <a:endParaRPr lang="el-GR" dirty="0" smtClean="0"/>
          </a:p>
          <a:p>
            <a:pPr marL="0" indent="0">
              <a:buNone/>
            </a:pPr>
            <a:r>
              <a:rPr lang="en-US" dirty="0" smtClean="0"/>
              <a:t>{"</a:t>
            </a:r>
            <a:r>
              <a:rPr lang="en-US" dirty="0"/>
              <a:t>in_reply_to_status_id</a:t>
            </a:r>
            <a:r>
              <a:rPr lang="en-US" dirty="0" smtClean="0"/>
              <a:t>": null, </a:t>
            </a:r>
            <a:r>
              <a:rPr lang="el-GR" dirty="0" smtClean="0"/>
              <a:t> </a:t>
            </a:r>
            <a:r>
              <a:rPr lang="en-US" dirty="0" smtClean="0"/>
              <a:t>"</a:t>
            </a:r>
            <a:r>
              <a:rPr lang="en-US" dirty="0"/>
              <a:t>contributors": null, </a:t>
            </a:r>
            <a:r>
              <a:rPr lang="el-GR" dirty="0" smtClean="0"/>
              <a:t> </a:t>
            </a:r>
            <a:r>
              <a:rPr lang="en-US" dirty="0" smtClean="0"/>
              <a:t>"</a:t>
            </a:r>
            <a:r>
              <a:rPr lang="en-US" dirty="0"/>
              <a:t>filter_level": "low", </a:t>
            </a:r>
            <a:r>
              <a:rPr lang="el-GR" dirty="0" smtClean="0"/>
              <a:t> </a:t>
            </a:r>
            <a:r>
              <a:rPr lang="en-US" dirty="0" smtClean="0"/>
              <a:t>"</a:t>
            </a:r>
            <a:r>
              <a:rPr lang="en-US" dirty="0"/>
              <a:t>coordinates": null, </a:t>
            </a:r>
            <a:r>
              <a:rPr lang="el-GR" dirty="0" smtClean="0"/>
              <a:t> </a:t>
            </a:r>
            <a:r>
              <a:rPr lang="en-US" dirty="0" smtClean="0"/>
              <a:t>"</a:t>
            </a:r>
            <a:r>
              <a:rPr lang="en-US" dirty="0"/>
              <a:t>id_str": "593885295323521025", </a:t>
            </a:r>
            <a:r>
              <a:rPr lang="el-GR" dirty="0" smtClean="0"/>
              <a:t> </a:t>
            </a:r>
            <a:r>
              <a:rPr lang="en-US" dirty="0" smtClean="0"/>
              <a:t>"</a:t>
            </a:r>
            <a:r>
              <a:rPr lang="en-US" dirty="0"/>
              <a:t>favorited": false, </a:t>
            </a:r>
            <a:r>
              <a:rPr lang="el-GR" dirty="0" smtClean="0"/>
              <a:t> </a:t>
            </a:r>
            <a:r>
              <a:rPr lang="en-US" dirty="0" smtClean="0">
                <a:solidFill>
                  <a:srgbClr val="FFC000"/>
                </a:solidFill>
              </a:rPr>
              <a:t>"</a:t>
            </a:r>
            <a:r>
              <a:rPr lang="en-US" dirty="0">
                <a:solidFill>
                  <a:srgbClr val="FFC000"/>
                </a:solidFill>
              </a:rPr>
              <a:t>created_at": "Thu Apr 30 21:11:02 +0000 2015"</a:t>
            </a:r>
            <a:r>
              <a:rPr lang="en-US" dirty="0"/>
              <a:t>, </a:t>
            </a:r>
            <a:r>
              <a:rPr lang="el-GR" dirty="0" smtClean="0"/>
              <a:t> </a:t>
            </a:r>
            <a:r>
              <a:rPr lang="en-US" dirty="0" smtClean="0"/>
              <a:t>"</a:t>
            </a:r>
            <a:r>
              <a:rPr lang="en-US" dirty="0"/>
              <a:t>favorite_count": 3, </a:t>
            </a:r>
            <a:r>
              <a:rPr lang="el-GR" dirty="0" smtClean="0"/>
              <a:t> </a:t>
            </a:r>
            <a:r>
              <a:rPr lang="en-US" dirty="0" smtClean="0"/>
              <a:t>"</a:t>
            </a:r>
            <a:r>
              <a:rPr lang="en-US" dirty="0"/>
              <a:t>in_reply_to_status_id_str": null, </a:t>
            </a:r>
            <a:r>
              <a:rPr lang="el-GR" dirty="0" smtClean="0"/>
              <a:t> </a:t>
            </a:r>
            <a:r>
              <a:rPr lang="en-US" dirty="0" smtClean="0"/>
              <a:t>"</a:t>
            </a:r>
            <a:r>
              <a:rPr lang="en-US" dirty="0"/>
              <a:t>in_reply_to_user_id": null</a:t>
            </a:r>
            <a:r>
              <a:rPr lang="en-US" dirty="0" smtClean="0"/>
              <a:t>,</a:t>
            </a:r>
            <a:r>
              <a:rPr lang="el-GR" dirty="0" smtClean="0"/>
              <a:t> </a:t>
            </a:r>
            <a:r>
              <a:rPr lang="en-US" dirty="0" smtClean="0"/>
              <a:t>"</a:t>
            </a:r>
            <a:r>
              <a:rPr lang="en-US" dirty="0"/>
              <a:t>in_reply_to_screen_name": null, </a:t>
            </a:r>
            <a:r>
              <a:rPr lang="en-US" dirty="0" smtClean="0"/>
              <a:t>"</a:t>
            </a:r>
            <a:r>
              <a:rPr lang="en-US" dirty="0"/>
              <a:t>place": null, </a:t>
            </a:r>
            <a:r>
              <a:rPr lang="en-US" dirty="0" smtClean="0"/>
              <a:t>"</a:t>
            </a:r>
            <a:r>
              <a:rPr lang="en-US" dirty="0"/>
              <a:t>id": 593885295323521025</a:t>
            </a:r>
            <a:r>
              <a:rPr lang="en-US" dirty="0" smtClean="0"/>
              <a:t>,</a:t>
            </a:r>
            <a:r>
              <a:rPr lang="el-GR" dirty="0" smtClean="0"/>
              <a:t> </a:t>
            </a:r>
            <a:r>
              <a:rPr lang="en-US" dirty="0" smtClean="0"/>
              <a:t>"</a:t>
            </a:r>
            <a:r>
              <a:rPr lang="en-US" dirty="0"/>
              <a:t>retweeted": false, </a:t>
            </a:r>
            <a:r>
              <a:rPr lang="en-US" dirty="0" smtClean="0"/>
              <a:t>"</a:t>
            </a:r>
            <a:r>
              <a:rPr lang="en-US" dirty="0"/>
              <a:t>truncated": false, </a:t>
            </a:r>
            <a:r>
              <a:rPr lang="en-US" b="1" dirty="0" smtClean="0">
                <a:solidFill>
                  <a:srgbClr val="FFC000"/>
                </a:solidFill>
              </a:rPr>
              <a:t>"</a:t>
            </a:r>
            <a:r>
              <a:rPr lang="en-US" b="1" dirty="0">
                <a:solidFill>
                  <a:srgbClr val="FFC000"/>
                </a:solidFill>
              </a:rPr>
              <a:t>text": "Indirect cost of the UK being in the EU is estimated to be costing Britain \u00a3170 billion per year! #BetterOffOut #UKIP"</a:t>
            </a:r>
            <a:r>
              <a:rPr lang="en-US" b="1" dirty="0"/>
              <a:t>,</a:t>
            </a:r>
            <a:r>
              <a:rPr lang="en-US" b="1" dirty="0">
                <a:solidFill>
                  <a:srgbClr val="FFC000"/>
                </a:solidFill>
              </a:rPr>
              <a:t> </a:t>
            </a:r>
            <a:r>
              <a:rPr lang="el-GR" b="1" dirty="0" smtClean="0">
                <a:solidFill>
                  <a:srgbClr val="FFC000"/>
                </a:solidFill>
              </a:rPr>
              <a:t> </a:t>
            </a:r>
            <a:r>
              <a:rPr lang="en-US" dirty="0" smtClean="0"/>
              <a:t>"</a:t>
            </a:r>
            <a:r>
              <a:rPr lang="en-US" dirty="0"/>
              <a:t>in_reply_to_user_id_str": null, </a:t>
            </a:r>
            <a:r>
              <a:rPr lang="el-GR" dirty="0" smtClean="0"/>
              <a:t> </a:t>
            </a:r>
            <a:r>
              <a:rPr lang="en-US" dirty="0" smtClean="0">
                <a:solidFill>
                  <a:srgbClr val="FFC000"/>
                </a:solidFill>
              </a:rPr>
              <a:t>"</a:t>
            </a:r>
            <a:r>
              <a:rPr lang="en-US" dirty="0">
                <a:solidFill>
                  <a:srgbClr val="FFC000"/>
                </a:solidFill>
              </a:rPr>
              <a:t>lang": "en"</a:t>
            </a:r>
            <a:r>
              <a:rPr lang="en-US" dirty="0"/>
              <a:t>,</a:t>
            </a:r>
            <a:r>
              <a:rPr lang="en-US" dirty="0">
                <a:solidFill>
                  <a:srgbClr val="FFC000"/>
                </a:solidFill>
              </a:rPr>
              <a:t> </a:t>
            </a:r>
            <a:r>
              <a:rPr lang="el-GR" dirty="0" smtClean="0">
                <a:solidFill>
                  <a:srgbClr val="FFC000"/>
                </a:solidFill>
              </a:rPr>
              <a:t> </a:t>
            </a:r>
            <a:r>
              <a:rPr lang="en-US" dirty="0" smtClean="0">
                <a:solidFill>
                  <a:srgbClr val="FFC000"/>
                </a:solidFill>
              </a:rPr>
              <a:t>"retweet_count</a:t>
            </a:r>
            <a:r>
              <a:rPr lang="en-US" dirty="0">
                <a:solidFill>
                  <a:srgbClr val="FFC000"/>
                </a:solidFill>
              </a:rPr>
              <a:t>": 11</a:t>
            </a:r>
            <a:r>
              <a:rPr lang="en-US" dirty="0" smtClean="0"/>
              <a:t>,</a:t>
            </a:r>
            <a:r>
              <a:rPr lang="el-GR" dirty="0" smtClean="0"/>
              <a:t> </a:t>
            </a:r>
            <a:br>
              <a:rPr lang="el-GR" dirty="0" smtClean="0"/>
            </a:br>
            <a:r>
              <a:rPr lang="en-US" dirty="0" smtClean="0"/>
              <a:t>"user</a:t>
            </a:r>
            <a:r>
              <a:rPr lang="en-US" dirty="0"/>
              <a:t> " </a:t>
            </a:r>
            <a:r>
              <a:rPr lang="el-GR" dirty="0" smtClean="0"/>
              <a:t>: </a:t>
            </a:r>
            <a:r>
              <a:rPr lang="el-GR" b="1" dirty="0" smtClean="0"/>
              <a:t>στην επόμενη διαφάνεια</a:t>
            </a:r>
            <a:endParaRPr lang="el-GR" b="1" dirty="0"/>
          </a:p>
        </p:txBody>
      </p:sp>
    </p:spTree>
    <p:extLst>
      <p:ext uri="{BB962C8B-B14F-4D97-AF65-F5344CB8AC3E}">
        <p14:creationId xmlns:p14="http://schemas.microsoft.com/office/powerpoint/2010/main" val="526046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a:t>Παράδειγμα χρήσης ΙΙ </a:t>
            </a:r>
            <a:r>
              <a:rPr lang="en-US" cap="none" dirty="0"/>
              <a:t>– </a:t>
            </a:r>
            <a:r>
              <a:rPr lang="el-GR" cap="none" dirty="0"/>
              <a:t>Twitter</a:t>
            </a:r>
            <a:r>
              <a:rPr lang="en-US" cap="none" dirty="0"/>
              <a:t> (</a:t>
            </a:r>
            <a:r>
              <a:rPr lang="el-GR" cap="none" dirty="0"/>
              <a:t>Ανάλυση </a:t>
            </a:r>
            <a:r>
              <a:rPr lang="en-US" cap="none" dirty="0"/>
              <a:t>tweet</a:t>
            </a:r>
            <a:r>
              <a:rPr lang="el-GR" cap="none" dirty="0"/>
              <a:t> </a:t>
            </a:r>
            <a:r>
              <a:rPr lang="en-US" cap="none" dirty="0" smtClean="0"/>
              <a:t>2/2 </a:t>
            </a:r>
            <a:r>
              <a:rPr lang="en-US" cap="none" dirty="0"/>
              <a:t>)</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fontScale="85000" lnSpcReduction="20000"/>
          </a:bodyPr>
          <a:lstStyle/>
          <a:p>
            <a:pPr marL="0" indent="0">
              <a:buNone/>
            </a:pPr>
            <a:r>
              <a:rPr lang="en-US" dirty="0" smtClean="0"/>
              <a:t>"</a:t>
            </a:r>
            <a:r>
              <a:rPr lang="en-US" dirty="0"/>
              <a:t>user</a:t>
            </a:r>
            <a:r>
              <a:rPr lang="en-US" dirty="0" smtClean="0"/>
              <a:t>":</a:t>
            </a:r>
            <a:r>
              <a:rPr lang="el-GR" dirty="0" smtClean="0"/>
              <a:t> </a:t>
            </a:r>
            <a:r>
              <a:rPr lang="en-US" dirty="0" smtClean="0"/>
              <a:t>{"</a:t>
            </a:r>
            <a:r>
              <a:rPr lang="en-US" dirty="0"/>
              <a:t>statuses_count": 4589, </a:t>
            </a:r>
            <a:r>
              <a:rPr lang="en-US" dirty="0" smtClean="0"/>
              <a:t>"</a:t>
            </a:r>
            <a:r>
              <a:rPr lang="en-US" dirty="0"/>
              <a:t>id_str": "929903647", </a:t>
            </a:r>
            <a:r>
              <a:rPr lang="en-US" dirty="0" smtClean="0"/>
              <a:t>"</a:t>
            </a:r>
            <a:r>
              <a:rPr lang="en-US" dirty="0"/>
              <a:t>followers_count": 2973, </a:t>
            </a:r>
            <a:r>
              <a:rPr lang="en-US" dirty="0" smtClean="0"/>
              <a:t>"</a:t>
            </a:r>
            <a:r>
              <a:rPr lang="en-US" dirty="0"/>
              <a:t>listed_count": 39, </a:t>
            </a:r>
            <a:r>
              <a:rPr lang="en-US" dirty="0" smtClean="0"/>
              <a:t>"</a:t>
            </a:r>
            <a:r>
              <a:rPr lang="en-US" dirty="0"/>
              <a:t>geo_enabled": false</a:t>
            </a:r>
            <a:r>
              <a:rPr lang="en-US" b="1" dirty="0"/>
              <a:t>,</a:t>
            </a:r>
            <a:r>
              <a:rPr lang="en-US" b="1" dirty="0">
                <a:solidFill>
                  <a:srgbClr val="FFC000"/>
                </a:solidFill>
              </a:rPr>
              <a:t> </a:t>
            </a:r>
            <a:r>
              <a:rPr lang="en-US" b="1" dirty="0" smtClean="0">
                <a:solidFill>
                  <a:srgbClr val="FFC000"/>
                </a:solidFill>
              </a:rPr>
              <a:t>"</a:t>
            </a:r>
            <a:r>
              <a:rPr lang="en-US" b="1" dirty="0">
                <a:solidFill>
                  <a:srgbClr val="FFC000"/>
                </a:solidFill>
              </a:rPr>
              <a:t>created_at": "Tue Nov 06 14:56:03 +0000 2012"</a:t>
            </a:r>
            <a:r>
              <a:rPr lang="en-US" b="1" dirty="0"/>
              <a:t>,</a:t>
            </a:r>
            <a:r>
              <a:rPr lang="en-US" b="1" dirty="0">
                <a:solidFill>
                  <a:srgbClr val="FFC000"/>
                </a:solidFill>
              </a:rPr>
              <a:t> </a:t>
            </a:r>
            <a:r>
              <a:rPr lang="en-US" dirty="0" smtClean="0"/>
              <a:t>"</a:t>
            </a:r>
            <a:r>
              <a:rPr lang="en-US" dirty="0"/>
              <a:t>favourites_count": 2137, </a:t>
            </a:r>
            <a:r>
              <a:rPr lang="en-US" dirty="0" smtClean="0"/>
              <a:t>"</a:t>
            </a:r>
            <a:r>
              <a:rPr lang="en-US" dirty="0"/>
              <a:t>profile_sidebar_fill_color": "DDEEF6", </a:t>
            </a:r>
            <a:r>
              <a:rPr lang="en-US" dirty="0" smtClean="0"/>
              <a:t>"</a:t>
            </a:r>
            <a:r>
              <a:rPr lang="en-US" dirty="0"/>
              <a:t>is_translator": false, </a:t>
            </a:r>
            <a:r>
              <a:rPr lang="en-US" dirty="0" smtClean="0"/>
              <a:t>"</a:t>
            </a:r>
            <a:r>
              <a:rPr lang="en-US" dirty="0"/>
              <a:t>protected": false, </a:t>
            </a:r>
            <a:r>
              <a:rPr lang="el-GR" dirty="0" smtClean="0"/>
              <a:t> </a:t>
            </a:r>
            <a:r>
              <a:rPr lang="en-US" dirty="0" smtClean="0"/>
              <a:t>"profile_text_color</a:t>
            </a:r>
            <a:r>
              <a:rPr lang="en-US" dirty="0"/>
              <a:t>": "333333", </a:t>
            </a:r>
            <a:r>
              <a:rPr lang="en-US" dirty="0" smtClean="0"/>
              <a:t>"profile_background_tile</a:t>
            </a:r>
            <a:r>
              <a:rPr lang="en-US" dirty="0"/>
              <a:t>": true, </a:t>
            </a:r>
            <a:r>
              <a:rPr lang="en-US" dirty="0" smtClean="0"/>
              <a:t>"</a:t>
            </a:r>
            <a:r>
              <a:rPr lang="en-US" dirty="0"/>
              <a:t>following": null, </a:t>
            </a:r>
            <a:r>
              <a:rPr lang="en-US" dirty="0" smtClean="0"/>
              <a:t>"</a:t>
            </a:r>
            <a:r>
              <a:rPr lang="en-US" dirty="0"/>
              <a:t>follow_request_sent": null, </a:t>
            </a:r>
            <a:r>
              <a:rPr lang="en-US" dirty="0" smtClean="0"/>
              <a:t>"</a:t>
            </a:r>
            <a:r>
              <a:rPr lang="en-US" dirty="0"/>
              <a:t>contributors_enabled": false</a:t>
            </a:r>
            <a:r>
              <a:rPr lang="en-US" dirty="0" smtClean="0"/>
              <a:t>,</a:t>
            </a:r>
            <a:r>
              <a:rPr lang="el-GR" dirty="0" smtClean="0"/>
              <a:t> </a:t>
            </a:r>
            <a:r>
              <a:rPr lang="en-US" b="1" dirty="0" smtClean="0">
                <a:solidFill>
                  <a:srgbClr val="FFC000"/>
                </a:solidFill>
              </a:rPr>
              <a:t>"</a:t>
            </a:r>
            <a:r>
              <a:rPr lang="en-US" b="1" dirty="0">
                <a:solidFill>
                  <a:srgbClr val="FFC000"/>
                </a:solidFill>
              </a:rPr>
              <a:t>profile_image_url_https": "https://pbs.twimg.com/profile_images/592490695581159424/RHicaeez_normal.jpg"</a:t>
            </a:r>
            <a:r>
              <a:rPr lang="en-US" dirty="0"/>
              <a:t>, </a:t>
            </a:r>
            <a:r>
              <a:rPr lang="en-US" dirty="0" smtClean="0"/>
              <a:t>"</a:t>
            </a:r>
            <a:r>
              <a:rPr lang="en-US" dirty="0"/>
              <a:t>profile_link_color": "6E0C6E", </a:t>
            </a:r>
            <a:r>
              <a:rPr lang="en-US" b="1" dirty="0" smtClean="0">
                <a:solidFill>
                  <a:srgbClr val="FFC000"/>
                </a:solidFill>
              </a:rPr>
              <a:t>"</a:t>
            </a:r>
            <a:r>
              <a:rPr lang="en-US" b="1" dirty="0">
                <a:solidFill>
                  <a:srgbClr val="FFC000"/>
                </a:solidFill>
              </a:rPr>
              <a:t>screen_name": "KirkKus</a:t>
            </a:r>
            <a:r>
              <a:rPr lang="en-US" dirty="0"/>
              <a:t>", </a:t>
            </a:r>
            <a:r>
              <a:rPr lang="en-US" dirty="0" smtClean="0"/>
              <a:t>"</a:t>
            </a:r>
            <a:r>
              <a:rPr lang="en-US" dirty="0"/>
              <a:t>id": 929903647, </a:t>
            </a:r>
            <a:r>
              <a:rPr lang="en-US" dirty="0" smtClean="0"/>
              <a:t>"</a:t>
            </a:r>
            <a:r>
              <a:rPr lang="en-US" dirty="0"/>
              <a:t>default_profile_image": false</a:t>
            </a:r>
            <a:r>
              <a:rPr lang="en-US" dirty="0" smtClean="0"/>
              <a:t>,"</a:t>
            </a:r>
            <a:r>
              <a:rPr lang="en-US" dirty="0"/>
              <a:t>profile_background_image_url": "http://pbs.twimg.com/profile_background_images/464858470500417536/oVGrCW1A.jpeg</a:t>
            </a:r>
            <a:r>
              <a:rPr lang="en-US" dirty="0" smtClean="0"/>
              <a:t>",</a:t>
            </a:r>
            <a:r>
              <a:rPr lang="el-GR" dirty="0" smtClean="0"/>
              <a:t> </a:t>
            </a:r>
            <a:r>
              <a:rPr lang="en-US" dirty="0" smtClean="0"/>
              <a:t>"</a:t>
            </a:r>
            <a:r>
              <a:rPr lang="en-US" dirty="0"/>
              <a:t>utc_offset": 3600, </a:t>
            </a:r>
            <a:r>
              <a:rPr lang="en-US" dirty="0" smtClean="0"/>
              <a:t>"</a:t>
            </a:r>
            <a:r>
              <a:rPr lang="en-US" dirty="0"/>
              <a:t>profile_use_background_image": true, </a:t>
            </a:r>
            <a:r>
              <a:rPr lang="en-US" dirty="0" smtClean="0"/>
              <a:t>"</a:t>
            </a:r>
            <a:r>
              <a:rPr lang="en-US" dirty="0"/>
              <a:t>profile_banner_url": "https://pbs.twimg.com/profile_banners/929903647/1430095851", </a:t>
            </a:r>
            <a:r>
              <a:rPr lang="en-US" dirty="0" smtClean="0"/>
              <a:t>"</a:t>
            </a:r>
            <a:r>
              <a:rPr lang="en-US" dirty="0"/>
              <a:t>verified": false</a:t>
            </a:r>
            <a:r>
              <a:rPr lang="en-US" b="1" dirty="0"/>
              <a:t>,</a:t>
            </a:r>
            <a:r>
              <a:rPr lang="en-US" b="1" dirty="0">
                <a:solidFill>
                  <a:srgbClr val="FFC000"/>
                </a:solidFill>
              </a:rPr>
              <a:t> </a:t>
            </a:r>
            <a:r>
              <a:rPr lang="en-US" b="1" dirty="0" smtClean="0">
                <a:solidFill>
                  <a:srgbClr val="FFC000"/>
                </a:solidFill>
              </a:rPr>
              <a:t>"</a:t>
            </a:r>
            <a:r>
              <a:rPr lang="en-US" b="1" dirty="0">
                <a:solidFill>
                  <a:srgbClr val="FFC000"/>
                </a:solidFill>
              </a:rPr>
              <a:t>name": "Kirk Kus", </a:t>
            </a:r>
            <a:r>
              <a:rPr lang="en-US" dirty="0" smtClean="0"/>
              <a:t>"</a:t>
            </a:r>
            <a:r>
              <a:rPr lang="en-US" dirty="0"/>
              <a:t>profile_background_image_url_https": "https://pbs.twimg.com/profile_background_images/464858470500417536/oVGrCW1A.jpeg", </a:t>
            </a:r>
            <a:r>
              <a:rPr lang="en-US" dirty="0" smtClean="0"/>
              <a:t>"</a:t>
            </a:r>
            <a:r>
              <a:rPr lang="en-US" dirty="0"/>
              <a:t>location": "Sheffield + Derby", </a:t>
            </a:r>
            <a:r>
              <a:rPr lang="en-US" dirty="0" smtClean="0"/>
              <a:t>"</a:t>
            </a:r>
            <a:r>
              <a:rPr lang="en-US" dirty="0"/>
              <a:t>notifications": null, </a:t>
            </a:r>
            <a:r>
              <a:rPr lang="en-US" b="1" dirty="0" smtClean="0">
                <a:solidFill>
                  <a:srgbClr val="FFC000"/>
                </a:solidFill>
              </a:rPr>
              <a:t>"</a:t>
            </a:r>
            <a:r>
              <a:rPr lang="en-US" b="1" dirty="0">
                <a:solidFill>
                  <a:srgbClr val="FFC000"/>
                </a:solidFill>
              </a:rPr>
              <a:t>friends_count": 2678</a:t>
            </a:r>
            <a:r>
              <a:rPr lang="en-US" dirty="0"/>
              <a:t>, </a:t>
            </a:r>
            <a:r>
              <a:rPr lang="en-US" dirty="0" smtClean="0"/>
              <a:t>"</a:t>
            </a:r>
            <a:r>
              <a:rPr lang="en-US" dirty="0"/>
              <a:t>lang": "en", </a:t>
            </a:r>
            <a:r>
              <a:rPr lang="en-US" b="1" dirty="0" smtClean="0">
                <a:solidFill>
                  <a:srgbClr val="FFC000"/>
                </a:solidFill>
              </a:rPr>
              <a:t>"</a:t>
            </a:r>
            <a:r>
              <a:rPr lang="en-US" b="1" dirty="0">
                <a:solidFill>
                  <a:srgbClr val="FFC000"/>
                </a:solidFill>
              </a:rPr>
              <a:t>description": "22. UKIP YI Chairman for Derbyshire. IT Technical. Studying Network &amp; Security at @DerbyUni. @UKIP member &amp; activist. Darley Candidate. Member of @tfa4freedom"</a:t>
            </a:r>
            <a:r>
              <a:rPr lang="en-US" b="1" dirty="0"/>
              <a:t>,</a:t>
            </a:r>
            <a:r>
              <a:rPr lang="en-US" b="1" dirty="0">
                <a:solidFill>
                  <a:srgbClr val="FFC000"/>
                </a:solidFill>
              </a:rPr>
              <a:t> </a:t>
            </a:r>
            <a:r>
              <a:rPr lang="en-US" b="1" dirty="0" smtClean="0">
                <a:solidFill>
                  <a:srgbClr val="FFC000"/>
                </a:solidFill>
              </a:rPr>
              <a:t>"</a:t>
            </a:r>
            <a:r>
              <a:rPr lang="en-US" b="1" dirty="0">
                <a:solidFill>
                  <a:srgbClr val="FFC000"/>
                </a:solidFill>
              </a:rPr>
              <a:t>time_zone": "London"</a:t>
            </a:r>
            <a:r>
              <a:rPr lang="en-US" b="1" dirty="0"/>
              <a:t>, </a:t>
            </a:r>
            <a:r>
              <a:rPr lang="el-GR" b="1" dirty="0">
                <a:solidFill>
                  <a:srgbClr val="FFC000"/>
                </a:solidFill>
              </a:rPr>
              <a:t> </a:t>
            </a:r>
            <a:r>
              <a:rPr lang="en-US" dirty="0" smtClean="0"/>
              <a:t>"</a:t>
            </a:r>
            <a:r>
              <a:rPr lang="en-US" dirty="0"/>
              <a:t>profile_image_url": "http://pbs.twimg.com/profile_images/592490695581159424/RHicaeez_normal.jpg</a:t>
            </a:r>
            <a:r>
              <a:rPr lang="en-US" dirty="0" smtClean="0"/>
              <a:t>", "profile_sidebar_border_color": "FFFFFF", "profile_background_color": "FFFFFF", "url": "http://www.mmp4uk.org", "default_profile": false}, "geo": null, "possibly_sensitive": false</a:t>
            </a:r>
            <a:r>
              <a:rPr lang="en-US" b="1" dirty="0" smtClean="0">
                <a:solidFill>
                  <a:srgbClr val="FFC000"/>
                </a:solidFill>
              </a:rPr>
              <a:t>, "entities": {"symbols": [], "trends": [], "user_mentions": [], "urls": [], "hashtags": [{"indices": [98, 111], "text": "BetterOffOut"}</a:t>
            </a:r>
            <a:r>
              <a:rPr lang="en-US" b="1" dirty="0" smtClean="0"/>
              <a:t>,</a:t>
            </a:r>
            <a:r>
              <a:rPr lang="en-US" b="1" dirty="0" smtClean="0">
                <a:solidFill>
                  <a:srgbClr val="FFC000"/>
                </a:solidFill>
              </a:rPr>
              <a:t> {"indices": [112, 117], "text": "UKIP"}]</a:t>
            </a:r>
            <a:r>
              <a:rPr lang="en-US" dirty="0" smtClean="0">
                <a:solidFill>
                  <a:srgbClr val="FFC000"/>
                </a:solidFill>
              </a:rPr>
              <a:t>}</a:t>
            </a:r>
            <a:r>
              <a:rPr lang="en-US" dirty="0" smtClean="0"/>
              <a:t>, </a:t>
            </a:r>
            <a:r>
              <a:rPr lang="el-GR" dirty="0" smtClean="0"/>
              <a:t> </a:t>
            </a:r>
            <a:r>
              <a:rPr lang="en-US" dirty="0" smtClean="0"/>
              <a:t>"source</a:t>
            </a:r>
            <a:r>
              <a:rPr lang="en-US" dirty="0"/>
              <a:t>": "&lt;a href=\"http://twitter.com\" rel=\"nofollow\"&gt;Twitter Web Client&lt;/a</a:t>
            </a:r>
            <a:r>
              <a:rPr lang="en-US" dirty="0" smtClean="0"/>
              <a:t>&gt;«}</a:t>
            </a:r>
            <a:endParaRPr lang="el-GR" dirty="0"/>
          </a:p>
        </p:txBody>
      </p:sp>
    </p:spTree>
    <p:extLst>
      <p:ext uri="{BB962C8B-B14F-4D97-AF65-F5344CB8AC3E}">
        <p14:creationId xmlns:p14="http://schemas.microsoft.com/office/powerpoint/2010/main" val="2911351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ΙΙ </a:t>
            </a:r>
            <a:r>
              <a:rPr lang="en-US" cap="none" dirty="0" smtClean="0"/>
              <a:t>– </a:t>
            </a:r>
            <a:r>
              <a:rPr lang="el-GR" cap="none" dirty="0" smtClean="0"/>
              <a:t>Twitter</a:t>
            </a:r>
            <a:r>
              <a:rPr lang="en-US" cap="none" dirty="0" smtClean="0"/>
              <a:t> (</a:t>
            </a:r>
            <a:r>
              <a:rPr lang="el-GR" cap="none" dirty="0" smtClean="0"/>
              <a:t>Κώδικάς</a:t>
            </a:r>
            <a:r>
              <a:rPr lang="en-US" cap="none" dirty="0" smtClean="0"/>
              <a:t>)</a:t>
            </a:r>
            <a:endParaRPr lang="el-GR" cap="none" dirty="0"/>
          </a:p>
        </p:txBody>
      </p:sp>
      <p:sp>
        <p:nvSpPr>
          <p:cNvPr id="3" name="Θέση περιεχομένου 2"/>
          <p:cNvSpPr>
            <a:spLocks noGrp="1"/>
          </p:cNvSpPr>
          <p:nvPr>
            <p:ph idx="1"/>
          </p:nvPr>
        </p:nvSpPr>
        <p:spPr>
          <a:xfrm>
            <a:off x="685800" y="1590474"/>
            <a:ext cx="10820400" cy="5115126"/>
          </a:xfrm>
        </p:spPr>
        <p:txBody>
          <a:bodyPr>
            <a:normAutofit fontScale="77500" lnSpcReduction="20000"/>
          </a:bodyPr>
          <a:lstStyle/>
          <a:p>
            <a:pPr marL="0" indent="0">
              <a:buNone/>
            </a:pPr>
            <a:r>
              <a:rPr lang="en-US" dirty="0" smtClean="0">
                <a:latin typeface="Consolas" panose="020B0609020204030204" pitchFamily="49" charset="0"/>
              </a:rPr>
              <a:t>from </a:t>
            </a:r>
            <a:r>
              <a:rPr lang="en-US" dirty="0">
                <a:latin typeface="Consolas" panose="020B0609020204030204" pitchFamily="49" charset="0"/>
              </a:rPr>
              <a:t>nltk.corpus import </a:t>
            </a:r>
            <a:r>
              <a:rPr lang="en-US" dirty="0" smtClean="0">
                <a:latin typeface="Consolas" panose="020B0609020204030204" pitchFamily="49" charset="0"/>
              </a:rPr>
              <a:t>twitter_samples </a:t>
            </a:r>
            <a:r>
              <a:rPr lang="en-US" dirty="0">
                <a:solidFill>
                  <a:srgbClr val="FFC000"/>
                </a:solidFill>
                <a:latin typeface="Consolas" panose="020B0609020204030204" pitchFamily="49" charset="0"/>
              </a:rPr>
              <a:t># Import data </a:t>
            </a: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nltk.tag import </a:t>
            </a:r>
            <a:r>
              <a:rPr lang="en-US" dirty="0" smtClean="0">
                <a:latin typeface="Consolas" panose="020B0609020204030204" pitchFamily="49" charset="0"/>
              </a:rPr>
              <a:t>pos_tag_sents </a:t>
            </a: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Import </a:t>
            </a:r>
            <a:r>
              <a:rPr lang="en-US" dirty="0" smtClean="0">
                <a:solidFill>
                  <a:srgbClr val="FFC000"/>
                </a:solidFill>
                <a:latin typeface="Consolas" panose="020B0609020204030204" pitchFamily="49" charset="0"/>
              </a:rPr>
              <a:t>tagger</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tweets </a:t>
            </a:r>
            <a:r>
              <a:rPr lang="en-US" dirty="0">
                <a:latin typeface="Consolas" panose="020B0609020204030204" pitchFamily="49" charset="0"/>
              </a:rPr>
              <a:t>= twitter_samples.strings('positive_tweets.json') </a:t>
            </a:r>
            <a:r>
              <a:rPr lang="en-US" dirty="0" smtClean="0">
                <a:solidFill>
                  <a:srgbClr val="FFC000"/>
                </a:solidFill>
                <a:latin typeface="Consolas" panose="020B0609020204030204" pitchFamily="49" charset="0"/>
              </a:rPr>
              <a:t>#Load tweets</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("First tweet: " + tweets[0</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br>
              <a:rPr lang="en-US" dirty="0" smtClean="0">
                <a:latin typeface="Consolas" panose="020B0609020204030204" pitchFamily="49" charset="0"/>
              </a:rPr>
            </a:br>
            <a:r>
              <a:rPr lang="en-US" dirty="0" smtClean="0">
                <a:latin typeface="Consolas" panose="020B0609020204030204" pitchFamily="49" charset="0"/>
              </a:rPr>
              <a:t>tweets_tokens </a:t>
            </a:r>
            <a:r>
              <a:rPr lang="en-US" dirty="0">
                <a:latin typeface="Consolas" panose="020B0609020204030204" pitchFamily="49" charset="0"/>
              </a:rPr>
              <a:t>= </a:t>
            </a:r>
            <a:r>
              <a:rPr lang="en-US" dirty="0" smtClean="0">
                <a:latin typeface="Consolas" panose="020B0609020204030204" pitchFamily="49" charset="0"/>
              </a:rPr>
              <a:t>twitter_samples.tokenized(</a:t>
            </a:r>
            <a:r>
              <a:rPr lang="en-US" dirty="0">
                <a:latin typeface="Consolas" panose="020B0609020204030204" pitchFamily="49" charset="0"/>
              </a:rPr>
              <a:t>'positive_tweets.json</a:t>
            </a:r>
            <a:r>
              <a:rPr lang="en-US" dirty="0" smtClean="0">
                <a:latin typeface="Consolas" panose="020B0609020204030204" pitchFamily="49" charset="0"/>
              </a:rPr>
              <a:t>') </a:t>
            </a:r>
            <a:r>
              <a:rPr lang="en-US" dirty="0">
                <a:solidFill>
                  <a:srgbClr val="FFC000"/>
                </a:solidFill>
                <a:latin typeface="Consolas" panose="020B0609020204030204" pitchFamily="49" charset="0"/>
              </a:rPr>
              <a:t># Load tokenized </a:t>
            </a:r>
            <a:r>
              <a:rPr lang="en-US" dirty="0" smtClean="0">
                <a:solidFill>
                  <a:srgbClr val="FFC000"/>
                </a:solidFill>
                <a:latin typeface="Consolas" panose="020B0609020204030204" pitchFamily="49" charset="0"/>
              </a:rPr>
              <a:t>tweets</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("First tweet tokenized: " + </a:t>
            </a:r>
            <a:r>
              <a:rPr lang="en-US" dirty="0" smtClean="0">
                <a:latin typeface="Consolas" panose="020B0609020204030204" pitchFamily="49" charset="0"/>
              </a:rPr>
              <a:t>str(tweets_tokens[0]))</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tweets_tagged </a:t>
            </a:r>
            <a:r>
              <a:rPr lang="en-US" dirty="0">
                <a:latin typeface="Consolas" panose="020B0609020204030204" pitchFamily="49" charset="0"/>
              </a:rPr>
              <a:t>= pos_tag_sents(tweets_tokens</a:t>
            </a:r>
            <a:r>
              <a:rPr lang="en-US" dirty="0" smtClean="0">
                <a:latin typeface="Consolas" panose="020B0609020204030204" pitchFamily="49" charset="0"/>
              </a:rPr>
              <a:t>) </a:t>
            </a:r>
            <a:r>
              <a:rPr lang="en-US" dirty="0">
                <a:solidFill>
                  <a:srgbClr val="FFC000"/>
                </a:solidFill>
                <a:latin typeface="Consolas" panose="020B0609020204030204" pitchFamily="49" charset="0"/>
              </a:rPr>
              <a:t># Tag tagged </a:t>
            </a:r>
            <a:r>
              <a:rPr lang="en-US" dirty="0" smtClean="0">
                <a:solidFill>
                  <a:srgbClr val="FFC000"/>
                </a:solidFill>
                <a:latin typeface="Consolas" panose="020B0609020204030204" pitchFamily="49" charset="0"/>
              </a:rPr>
              <a:t>tweets</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("First tweet tagged: " + </a:t>
            </a:r>
            <a:r>
              <a:rPr lang="en-US" dirty="0" smtClean="0">
                <a:latin typeface="Consolas" panose="020B0609020204030204" pitchFamily="49" charset="0"/>
              </a:rPr>
              <a:t>str(tweets_tagged[0]))</a:t>
            </a:r>
          </a:p>
          <a:p>
            <a:pPr marL="0" indent="0">
              <a:buNone/>
            </a:pP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JJ_count </a:t>
            </a:r>
            <a:r>
              <a:rPr lang="en-US" dirty="0">
                <a:latin typeface="Consolas" panose="020B0609020204030204" pitchFamily="49" charset="0"/>
              </a:rPr>
              <a:t>= </a:t>
            </a:r>
            <a:r>
              <a:rPr lang="en-US" dirty="0" smtClean="0">
                <a:latin typeface="Consolas" panose="020B0609020204030204" pitchFamily="49" charset="0"/>
              </a:rPr>
              <a:t>0 </a:t>
            </a:r>
            <a:r>
              <a:rPr lang="en-US" dirty="0">
                <a:solidFill>
                  <a:srgbClr val="FFC000"/>
                </a:solidFill>
                <a:latin typeface="Consolas" panose="020B0609020204030204" pitchFamily="49" charset="0"/>
              </a:rPr>
              <a:t># </a:t>
            </a:r>
            <a:r>
              <a:rPr lang="en-US" dirty="0" smtClean="0">
                <a:solidFill>
                  <a:srgbClr val="FFC000"/>
                </a:solidFill>
                <a:latin typeface="Consolas" panose="020B0609020204030204" pitchFamily="49" charset="0"/>
              </a:rPr>
              <a:t>Initialization </a:t>
            </a:r>
            <a:r>
              <a:rPr lang="en-US" dirty="0">
                <a:solidFill>
                  <a:srgbClr val="FFC000"/>
                </a:solidFill>
                <a:latin typeface="Consolas" panose="020B0609020204030204" pitchFamily="49" charset="0"/>
              </a:rPr>
              <a:t>of </a:t>
            </a:r>
            <a:r>
              <a:rPr lang="en-US" dirty="0" smtClean="0">
                <a:solidFill>
                  <a:srgbClr val="FFC000"/>
                </a:solidFill>
                <a:latin typeface="Consolas" panose="020B0609020204030204" pitchFamily="49" charset="0"/>
              </a:rPr>
              <a:t>adjective's counter.</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NN_count </a:t>
            </a:r>
            <a:r>
              <a:rPr lang="en-US" dirty="0">
                <a:latin typeface="Consolas" panose="020B0609020204030204" pitchFamily="49" charset="0"/>
              </a:rPr>
              <a:t>= 0 </a:t>
            </a:r>
            <a:r>
              <a:rPr lang="en-US" dirty="0">
                <a:solidFill>
                  <a:srgbClr val="FFC000"/>
                </a:solidFill>
                <a:latin typeface="Consolas" panose="020B0609020204030204" pitchFamily="49" charset="0"/>
              </a:rPr>
              <a:t># Initialization of </a:t>
            </a:r>
            <a:r>
              <a:rPr lang="en-US" dirty="0" smtClean="0">
                <a:solidFill>
                  <a:srgbClr val="FFC000"/>
                </a:solidFill>
                <a:latin typeface="Consolas" panose="020B0609020204030204" pitchFamily="49" charset="0"/>
              </a:rPr>
              <a:t>noun's counter.</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for </a:t>
            </a:r>
            <a:r>
              <a:rPr lang="en-US" dirty="0">
                <a:latin typeface="Consolas" panose="020B0609020204030204" pitchFamily="49" charset="0"/>
              </a:rPr>
              <a:t>tweet in tweets_tagged: </a:t>
            </a:r>
            <a:r>
              <a:rPr lang="en-US" dirty="0" smtClean="0">
                <a:solidFill>
                  <a:srgbClr val="FFC000"/>
                </a:solidFill>
                <a:latin typeface="Consolas" panose="020B0609020204030204" pitchFamily="49" charset="0"/>
              </a:rPr>
              <a:t># Loop </a:t>
            </a:r>
            <a:r>
              <a:rPr lang="en-US" dirty="0">
                <a:solidFill>
                  <a:srgbClr val="FFC000"/>
                </a:solidFill>
                <a:latin typeface="Consolas" panose="020B0609020204030204" pitchFamily="49" charset="0"/>
              </a:rPr>
              <a:t>through list of tweets</a:t>
            </a: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for pair in tweet</a:t>
            </a:r>
            <a:r>
              <a:rPr lang="en-US" dirty="0" smtClean="0">
                <a:latin typeface="Consolas" panose="020B0609020204030204" pitchFamily="49" charset="0"/>
              </a:rPr>
              <a:t>: </a:t>
            </a: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Loop through </a:t>
            </a:r>
            <a:r>
              <a:rPr lang="en-US" dirty="0" smtClean="0">
                <a:solidFill>
                  <a:srgbClr val="FFC000"/>
                </a:solidFill>
                <a:latin typeface="Consolas" panose="020B0609020204030204" pitchFamily="49" charset="0"/>
              </a:rPr>
              <a:t>pair (token, tag)</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tag = pair[1</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if tag == 'JJ</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JJ_count += </a:t>
            </a:r>
            <a:r>
              <a:rPr lang="en-US" dirty="0" smtClean="0">
                <a:latin typeface="Consolas" panose="020B0609020204030204" pitchFamily="49" charset="0"/>
              </a:rPr>
              <a:t>1</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elif tag == 'NN</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NN_count += </a:t>
            </a:r>
            <a:r>
              <a:rPr lang="en-US" dirty="0" smtClean="0">
                <a:latin typeface="Consolas" panose="020B0609020204030204" pitchFamily="49" charset="0"/>
              </a:rPr>
              <a:t>1</a:t>
            </a:r>
            <a:endParaRPr lang="en-US" dirty="0">
              <a:latin typeface="Consolas" panose="020B0609020204030204" pitchFamily="49" charset="0"/>
            </a:endParaRPr>
          </a:p>
          <a:p>
            <a:pPr marL="0" indent="0">
              <a:buNone/>
            </a:pPr>
            <a:r>
              <a:rPr lang="en-US" dirty="0">
                <a:latin typeface="Consolas" panose="020B0609020204030204" pitchFamily="49" charset="0"/>
              </a:rPr>
              <a:t>print</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('Total number of tweets = ' + str(len(tweets</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('Total number of adjectives = ' + str(JJ_count</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('Total number of nouns = ' + str(NN_count))</a:t>
            </a:r>
            <a:endParaRPr lang="el-GR" dirty="0">
              <a:latin typeface="Consolas" panose="020B0609020204030204" pitchFamily="49" charset="0"/>
            </a:endParaRPr>
          </a:p>
        </p:txBody>
      </p:sp>
    </p:spTree>
    <p:extLst>
      <p:ext uri="{BB962C8B-B14F-4D97-AF65-F5344CB8AC3E}">
        <p14:creationId xmlns:p14="http://schemas.microsoft.com/office/powerpoint/2010/main" val="988224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297445"/>
            <a:ext cx="10820400" cy="1293028"/>
          </a:xfrm>
        </p:spPr>
        <p:txBody>
          <a:bodyPr>
            <a:normAutofit/>
          </a:bodyPr>
          <a:lstStyle/>
          <a:p>
            <a:pPr algn="l"/>
            <a:r>
              <a:rPr lang="el-GR" cap="none" dirty="0" smtClean="0"/>
              <a:t>Παράδειγμα </a:t>
            </a:r>
            <a:r>
              <a:rPr lang="el-GR" cap="none" dirty="0"/>
              <a:t>χρήσης ΙΙ </a:t>
            </a:r>
            <a:r>
              <a:rPr lang="en-US" cap="none" dirty="0" smtClean="0"/>
              <a:t>– </a:t>
            </a:r>
            <a:r>
              <a:rPr lang="el-GR" cap="none" dirty="0" smtClean="0"/>
              <a:t>Twitter (Αποτελέσματα)</a:t>
            </a:r>
            <a:endParaRPr lang="el-GR" cap="none" dirty="0"/>
          </a:p>
        </p:txBody>
      </p:sp>
      <p:sp>
        <p:nvSpPr>
          <p:cNvPr id="3" name="Θέση περιεχομένου 2"/>
          <p:cNvSpPr>
            <a:spLocks noGrp="1"/>
          </p:cNvSpPr>
          <p:nvPr>
            <p:ph idx="1"/>
          </p:nvPr>
        </p:nvSpPr>
        <p:spPr>
          <a:xfrm>
            <a:off x="685800" y="1590474"/>
            <a:ext cx="10820400" cy="4985424"/>
          </a:xfrm>
        </p:spPr>
        <p:txBody>
          <a:bodyPr>
            <a:normAutofit/>
          </a:bodyPr>
          <a:lstStyle/>
          <a:p>
            <a:pPr marL="0" indent="0">
              <a:lnSpc>
                <a:spcPct val="70000"/>
              </a:lnSpc>
              <a:buNone/>
            </a:pPr>
            <a:r>
              <a:rPr lang="en-US" sz="1700" dirty="0">
                <a:latin typeface="Consolas" panose="020B0609020204030204" pitchFamily="49" charset="0"/>
              </a:rPr>
              <a:t>First tweet: #FollowFriday @France_Inte @PKuchly57 @Milipol_Paris for being top engaged members in my community this week </a:t>
            </a:r>
            <a:r>
              <a:rPr lang="en-US" sz="1700" b="1" dirty="0" smtClean="0">
                <a:solidFill>
                  <a:srgbClr val="FFC000"/>
                </a:solidFill>
                <a:latin typeface="Consolas" panose="020B0609020204030204" pitchFamily="49" charset="0"/>
              </a:rPr>
              <a:t>:)</a:t>
            </a:r>
          </a:p>
          <a:p>
            <a:pPr marL="0" indent="0">
              <a:lnSpc>
                <a:spcPct val="70000"/>
              </a:lnSpc>
              <a:buNone/>
            </a:pPr>
            <a:endParaRPr lang="en-US" sz="1700" dirty="0">
              <a:latin typeface="Consolas" panose="020B0609020204030204" pitchFamily="49" charset="0"/>
            </a:endParaRPr>
          </a:p>
          <a:p>
            <a:pPr marL="0" indent="0">
              <a:lnSpc>
                <a:spcPct val="70000"/>
              </a:lnSpc>
              <a:buNone/>
            </a:pPr>
            <a:r>
              <a:rPr lang="en-US" sz="1700" dirty="0">
                <a:latin typeface="Consolas" panose="020B0609020204030204" pitchFamily="49" charset="0"/>
              </a:rPr>
              <a:t>First tweet tokenized: ['#FollowFriday', '@France_Inte', '@PKuchly57', '@Milipol_Paris', 'for', 'being', 'top', 'engaged', 'members', 'in', 'my', 'community', 'this', 'week', </a:t>
            </a:r>
            <a:r>
              <a:rPr lang="en-US" sz="1700" b="1" dirty="0" smtClean="0">
                <a:solidFill>
                  <a:srgbClr val="FFC000"/>
                </a:solidFill>
                <a:latin typeface="Consolas" panose="020B0609020204030204" pitchFamily="49" charset="0"/>
              </a:rPr>
              <a:t>':)'</a:t>
            </a:r>
            <a:r>
              <a:rPr lang="en-US" sz="1700" dirty="0" smtClean="0">
                <a:latin typeface="Consolas" panose="020B0609020204030204" pitchFamily="49" charset="0"/>
              </a:rPr>
              <a:t>]</a:t>
            </a:r>
          </a:p>
          <a:p>
            <a:pPr marL="0" indent="0">
              <a:lnSpc>
                <a:spcPct val="70000"/>
              </a:lnSpc>
              <a:buNone/>
            </a:pPr>
            <a:endParaRPr lang="en-US" sz="1700" dirty="0">
              <a:latin typeface="Consolas" panose="020B0609020204030204" pitchFamily="49" charset="0"/>
            </a:endParaRPr>
          </a:p>
          <a:p>
            <a:pPr marL="0" indent="0">
              <a:lnSpc>
                <a:spcPct val="70000"/>
              </a:lnSpc>
              <a:buNone/>
            </a:pPr>
            <a:r>
              <a:rPr lang="en-US" sz="1700" dirty="0">
                <a:latin typeface="Consolas" panose="020B0609020204030204" pitchFamily="49" charset="0"/>
              </a:rPr>
              <a:t>First tweet tagged: [('#FollowFriday', 'JJ'), ('@France_Inte', 'NNP'), ('@PKuchly57', 'NNP'), ('@Milipol_Paris', 'NNP'), ('for', 'IN'), ('being', 'VBG'), ('top', 'JJ'), ('engaged', 'VBN'), ('members', 'NNS'), ('in', 'IN'), ('my', 'PRP$'), ('community', 'NN'), ('this', 'DT'), ('week', 'NN'), </a:t>
            </a:r>
            <a:r>
              <a:rPr lang="en-US" sz="1700" dirty="0">
                <a:solidFill>
                  <a:srgbClr val="FFC000"/>
                </a:solidFill>
                <a:latin typeface="Consolas" panose="020B0609020204030204" pitchFamily="49" charset="0"/>
              </a:rPr>
              <a:t>(':)', 'NN')</a:t>
            </a:r>
            <a:r>
              <a:rPr lang="en-US" sz="1700" dirty="0">
                <a:latin typeface="Consolas" panose="020B0609020204030204" pitchFamily="49" charset="0"/>
              </a:rPr>
              <a:t>]</a:t>
            </a:r>
          </a:p>
          <a:p>
            <a:pPr marL="0" indent="0">
              <a:lnSpc>
                <a:spcPct val="70000"/>
              </a:lnSpc>
              <a:buNone/>
            </a:pPr>
            <a:endParaRPr lang="en-US" sz="1700" dirty="0">
              <a:latin typeface="Consolas" panose="020B0609020204030204" pitchFamily="49" charset="0"/>
            </a:endParaRPr>
          </a:p>
          <a:p>
            <a:pPr marL="0" indent="0">
              <a:lnSpc>
                <a:spcPct val="70000"/>
              </a:lnSpc>
              <a:buNone/>
            </a:pPr>
            <a:r>
              <a:rPr lang="en-US" sz="1700" dirty="0">
                <a:latin typeface="Consolas" panose="020B0609020204030204" pitchFamily="49" charset="0"/>
              </a:rPr>
              <a:t>Total number of tweets = </a:t>
            </a:r>
            <a:r>
              <a:rPr lang="en-US" sz="1700" dirty="0" smtClean="0">
                <a:latin typeface="Consolas" panose="020B0609020204030204" pitchFamily="49" charset="0"/>
              </a:rPr>
              <a:t>5000</a:t>
            </a:r>
          </a:p>
          <a:p>
            <a:pPr marL="0" indent="0">
              <a:lnSpc>
                <a:spcPct val="70000"/>
              </a:lnSpc>
              <a:buNone/>
            </a:pPr>
            <a:endParaRPr lang="en-US" sz="1700" dirty="0">
              <a:latin typeface="Consolas" panose="020B0609020204030204" pitchFamily="49" charset="0"/>
            </a:endParaRPr>
          </a:p>
          <a:p>
            <a:pPr marL="0" indent="0">
              <a:lnSpc>
                <a:spcPct val="70000"/>
              </a:lnSpc>
              <a:buNone/>
            </a:pPr>
            <a:r>
              <a:rPr lang="en-US" sz="1700" dirty="0">
                <a:latin typeface="Consolas" panose="020B0609020204030204" pitchFamily="49" charset="0"/>
              </a:rPr>
              <a:t>Total number of adjectives = </a:t>
            </a:r>
            <a:r>
              <a:rPr lang="en-US" sz="1700" dirty="0" smtClean="0">
                <a:latin typeface="Consolas" panose="020B0609020204030204" pitchFamily="49" charset="0"/>
              </a:rPr>
              <a:t>6094</a:t>
            </a:r>
          </a:p>
          <a:p>
            <a:pPr marL="0" indent="0">
              <a:lnSpc>
                <a:spcPct val="70000"/>
              </a:lnSpc>
              <a:buNone/>
            </a:pPr>
            <a:endParaRPr lang="en-US" sz="1700" dirty="0">
              <a:latin typeface="Consolas" panose="020B0609020204030204" pitchFamily="49" charset="0"/>
            </a:endParaRPr>
          </a:p>
          <a:p>
            <a:pPr marL="0" indent="0">
              <a:lnSpc>
                <a:spcPct val="70000"/>
              </a:lnSpc>
              <a:buNone/>
            </a:pPr>
            <a:r>
              <a:rPr lang="en-US" sz="1700" dirty="0">
                <a:latin typeface="Consolas" panose="020B0609020204030204" pitchFamily="49" charset="0"/>
              </a:rPr>
              <a:t>Total number of nouns = </a:t>
            </a:r>
            <a:r>
              <a:rPr lang="en-US" sz="1700" dirty="0" smtClean="0">
                <a:latin typeface="Consolas" panose="020B0609020204030204" pitchFamily="49" charset="0"/>
              </a:rPr>
              <a:t>13180</a:t>
            </a:r>
          </a:p>
          <a:p>
            <a:pPr marL="0" indent="0">
              <a:lnSpc>
                <a:spcPct val="70000"/>
              </a:lnSpc>
              <a:buNone/>
            </a:pPr>
            <a:endParaRPr lang="el-GR" sz="1700" dirty="0">
              <a:latin typeface="Consolas" panose="020B0609020204030204" pitchFamily="49" charset="0"/>
            </a:endParaRPr>
          </a:p>
        </p:txBody>
      </p:sp>
    </p:spTree>
    <p:extLst>
      <p:ext uri="{BB962C8B-B14F-4D97-AF65-F5344CB8AC3E}">
        <p14:creationId xmlns:p14="http://schemas.microsoft.com/office/powerpoint/2010/main" val="111919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433632"/>
            <a:ext cx="10820400" cy="986607"/>
          </a:xfrm>
        </p:spPr>
        <p:txBody>
          <a:bodyPr/>
          <a:lstStyle/>
          <a:p>
            <a:pPr algn="l"/>
            <a:r>
              <a:rPr lang="el-GR" cap="none" dirty="0" smtClean="0"/>
              <a:t>Ελληνική Γλώσσα &amp; </a:t>
            </a:r>
            <a:r>
              <a:rPr lang="en-US" cap="none" dirty="0" smtClean="0"/>
              <a:t>NLTK</a:t>
            </a:r>
            <a:endParaRPr lang="el-GR" cap="none" dirty="0"/>
          </a:p>
        </p:txBody>
      </p:sp>
      <p:sp>
        <p:nvSpPr>
          <p:cNvPr id="3" name="Θέση περιεχομένου 2"/>
          <p:cNvSpPr>
            <a:spLocks noGrp="1"/>
          </p:cNvSpPr>
          <p:nvPr>
            <p:ph idx="1"/>
          </p:nvPr>
        </p:nvSpPr>
        <p:spPr>
          <a:xfrm>
            <a:off x="311285" y="1128409"/>
            <a:ext cx="11614826" cy="5544765"/>
          </a:xfrm>
        </p:spPr>
        <p:txBody>
          <a:bodyPr anchor="ctr">
            <a:normAutofit fontScale="85000" lnSpcReduction="20000"/>
          </a:bodyPr>
          <a:lstStyle/>
          <a:p>
            <a:pPr marL="0" indent="0" algn="just">
              <a:buNone/>
            </a:pPr>
            <a:r>
              <a:rPr lang="el-GR" sz="2600" dirty="0"/>
              <a:t>Χάρη στη βελτιωμένη υποστήριξή της για unicode, η </a:t>
            </a:r>
            <a:r>
              <a:rPr lang="en-US" sz="2600" dirty="0" smtClean="0"/>
              <a:t>P</a:t>
            </a:r>
            <a:r>
              <a:rPr lang="el-GR" sz="2600" dirty="0" smtClean="0"/>
              <a:t>ython </a:t>
            </a:r>
            <a:r>
              <a:rPr lang="el-GR" sz="2600" dirty="0"/>
              <a:t>3 είναι από τις πιο βολικές γλώσσες που υπάρχουν αυτή τη στιγμή για επεξεργασία </a:t>
            </a:r>
            <a:r>
              <a:rPr lang="el-GR" sz="2600" b="1" dirty="0"/>
              <a:t>Ελληνικών κειμένων</a:t>
            </a:r>
            <a:r>
              <a:rPr lang="el-GR" sz="2600" dirty="0"/>
              <a:t>. </a:t>
            </a:r>
            <a:r>
              <a:rPr lang="en-US" sz="2600" dirty="0" smtClean="0"/>
              <a:t>T</a:t>
            </a:r>
            <a:r>
              <a:rPr lang="el-GR" sz="2600" dirty="0" smtClean="0"/>
              <a:t>ο </a:t>
            </a:r>
            <a:r>
              <a:rPr lang="el-GR" sz="2600" b="1" dirty="0"/>
              <a:t>87,9</a:t>
            </a:r>
            <a:r>
              <a:rPr lang="el-GR" sz="2600" b="1" dirty="0" smtClean="0"/>
              <a:t>%</a:t>
            </a:r>
            <a:r>
              <a:rPr lang="en-US" sz="2600" dirty="0" smtClean="0"/>
              <a:t> </a:t>
            </a:r>
            <a:r>
              <a:rPr lang="el-GR" sz="2600" dirty="0"/>
              <a:t>των συναρτήσεων του NLTK </a:t>
            </a:r>
            <a:r>
              <a:rPr lang="el-GR" sz="2600" dirty="0" smtClean="0"/>
              <a:t>ήταν σωστές</a:t>
            </a:r>
            <a:r>
              <a:rPr lang="en-US" sz="2600" dirty="0" smtClean="0"/>
              <a:t> </a:t>
            </a:r>
            <a:r>
              <a:rPr lang="el-GR" sz="2600" dirty="0" smtClean="0"/>
              <a:t>για την </a:t>
            </a:r>
            <a:r>
              <a:rPr lang="el-GR" sz="2600" dirty="0"/>
              <a:t>Ελληνική </a:t>
            </a:r>
            <a:r>
              <a:rPr lang="el-GR" sz="2600" dirty="0" smtClean="0"/>
              <a:t>γλώσσα</a:t>
            </a:r>
            <a:r>
              <a:rPr lang="en-US" sz="2600" dirty="0" smtClean="0"/>
              <a:t> </a:t>
            </a:r>
            <a:r>
              <a:rPr lang="el-GR" sz="2600" dirty="0" smtClean="0"/>
              <a:t>όμως υπάρχουν αρκετά πρόβλημα όπως ότι δεν υπάρχει διαθέσιμος</a:t>
            </a:r>
            <a:r>
              <a:rPr lang="en-US" sz="2600" dirty="0" smtClean="0"/>
              <a:t> </a:t>
            </a:r>
            <a:r>
              <a:rPr lang="el-GR" sz="2600" b="1" dirty="0" smtClean="0"/>
              <a:t>Ελληνικός</a:t>
            </a:r>
            <a:r>
              <a:rPr lang="en-US" sz="2600" b="1" dirty="0" smtClean="0"/>
              <a:t> stemmer</a:t>
            </a:r>
            <a:r>
              <a:rPr lang="el-GR" sz="2600" dirty="0" smtClean="0"/>
              <a:t>, </a:t>
            </a:r>
            <a:r>
              <a:rPr lang="en-US" sz="2600" b="1" dirty="0" smtClean="0"/>
              <a:t>Wordnet </a:t>
            </a:r>
            <a:r>
              <a:rPr lang="el-GR" sz="2600" dirty="0" smtClean="0"/>
              <a:t>και </a:t>
            </a:r>
            <a:r>
              <a:rPr lang="en-US" sz="2600" b="1" dirty="0" smtClean="0"/>
              <a:t>POS </a:t>
            </a:r>
            <a:r>
              <a:rPr lang="en-US" sz="2600" dirty="0" smtClean="0"/>
              <a:t>(</a:t>
            </a:r>
            <a:r>
              <a:rPr lang="en-US" sz="2600" dirty="0"/>
              <a:t>part-of- speech</a:t>
            </a:r>
            <a:r>
              <a:rPr lang="en-US" sz="2600" dirty="0" smtClean="0"/>
              <a:t>) tagger. </a:t>
            </a:r>
            <a:r>
              <a:rPr lang="el-GR" sz="2600" dirty="0" smtClean="0"/>
              <a:t> </a:t>
            </a:r>
          </a:p>
          <a:p>
            <a:pPr marL="0" indent="0" algn="just">
              <a:buNone/>
            </a:pPr>
            <a:endParaRPr lang="el-GR" sz="2600" dirty="0" smtClean="0"/>
          </a:p>
          <a:p>
            <a:pPr marL="0" indent="0" algn="just">
              <a:buNone/>
            </a:pPr>
            <a:r>
              <a:rPr lang="el-GR" sz="2600" b="1" u="sng" dirty="0" smtClean="0"/>
              <a:t>ΠΡΟΒΛΗΜΑΤΑ:</a:t>
            </a:r>
          </a:p>
          <a:p>
            <a:pPr algn="just"/>
            <a:r>
              <a:rPr lang="el-GR" sz="2600" dirty="0"/>
              <a:t>Μικρή και φτωχή σχετικά αγορά, περιορισμένες κρατικές και Ευρωπαϊκές επενδύσεις κλπ</a:t>
            </a:r>
            <a:r>
              <a:rPr lang="el-GR" sz="2600" dirty="0" smtClean="0"/>
              <a:t>.</a:t>
            </a:r>
            <a:endParaRPr lang="el-GR" sz="2600" b="1" u="sng" dirty="0" smtClean="0"/>
          </a:p>
          <a:p>
            <a:pPr algn="just"/>
            <a:r>
              <a:rPr lang="el-GR" sz="2600" dirty="0"/>
              <a:t>Στα Ελληνικά οι πιο ενδιαφέρουσες πηγές αμφισημίας ως προς το μέρος του λόγου είναι πιθανότατα στις μονοσύλλαβες λέξεις, ειδικά αν λάβουμε </a:t>
            </a:r>
            <a:r>
              <a:rPr lang="el-GR" sz="2600" dirty="0" smtClean="0"/>
              <a:t>υπ’ όψιν </a:t>
            </a:r>
            <a:r>
              <a:rPr lang="el-GR" sz="2600" dirty="0"/>
              <a:t>μας κείμενα χωρίς τόνους ή χωρίς ιδιαίτερη προσοχή στη χρήση των </a:t>
            </a:r>
            <a:r>
              <a:rPr lang="el-GR" sz="2600" dirty="0" smtClean="0"/>
              <a:t>τόνων (π.χ. η και ή).</a:t>
            </a:r>
            <a:endParaRPr lang="en-US" sz="2600" dirty="0"/>
          </a:p>
          <a:p>
            <a:pPr algn="just"/>
            <a:r>
              <a:rPr lang="el-GR" sz="2600" dirty="0" smtClean="0"/>
              <a:t>Κάποιοι </a:t>
            </a:r>
            <a:r>
              <a:rPr lang="el-GR" sz="2600" dirty="0"/>
              <a:t>μιλούν και γράφουν κάποια από τις εκδόσεις της Κοινής Νέας Ελληνικής (Δημοτικής), κάποιοι καθαρεύουσα, κάποιοι Νέα Ελληνική αλλά και πολυτονικό, κάποιοι δεν ξέρουν από πολυτονικό αλλά χρησιμοποιούν αυτόματους πολυτονιστές για κοινωνικοπολιτικούς λόγους.</a:t>
            </a:r>
          </a:p>
          <a:p>
            <a:pPr algn="just"/>
            <a:r>
              <a:rPr lang="el-GR" sz="2600" dirty="0"/>
              <a:t>Έχουμε πληθώρα τοπικών διαλέκτων, τεράστιο βαθμό επιρροής από τα </a:t>
            </a:r>
            <a:r>
              <a:rPr lang="el-GR" sz="2600" dirty="0" smtClean="0"/>
              <a:t>Αγγλικά.</a:t>
            </a:r>
          </a:p>
          <a:p>
            <a:pPr algn="just"/>
            <a:r>
              <a:rPr lang="el-GR" sz="2600" dirty="0" smtClean="0"/>
              <a:t>Greeklish (</a:t>
            </a:r>
            <a:r>
              <a:rPr lang="el-GR" sz="2600" dirty="0"/>
              <a:t>που προσθέτει επιπλέον πολυπλοκότητα</a:t>
            </a:r>
            <a:r>
              <a:rPr lang="el-GR" sz="2600" dirty="0" smtClean="0"/>
              <a:t>)</a:t>
            </a:r>
            <a:endParaRPr lang="en-US" sz="2600" dirty="0" smtClean="0"/>
          </a:p>
        </p:txBody>
      </p:sp>
    </p:spTree>
    <p:extLst>
      <p:ext uri="{BB962C8B-B14F-4D97-AF65-F5344CB8AC3E}">
        <p14:creationId xmlns:p14="http://schemas.microsoft.com/office/powerpoint/2010/main" val="420532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Τι είναι η </a:t>
            </a:r>
            <a:r>
              <a:rPr lang="el-GR" cap="none" dirty="0"/>
              <a:t>Ε</a:t>
            </a:r>
            <a:r>
              <a:rPr lang="el-GR" cap="none" dirty="0" smtClean="0"/>
              <a:t>πεξεργασία της Φυσικής Γλώσσας (</a:t>
            </a:r>
            <a:r>
              <a:rPr lang="en-US" cap="none" dirty="0" smtClean="0"/>
              <a:t>NLP</a:t>
            </a:r>
            <a:r>
              <a:rPr lang="el-GR" cap="none" dirty="0" smtClean="0"/>
              <a:t>) </a:t>
            </a:r>
            <a:r>
              <a:rPr lang="en-US" cap="none" dirty="0" smtClean="0"/>
              <a:t>(1/2)</a:t>
            </a:r>
            <a:r>
              <a:rPr lang="el-GR" cap="none" dirty="0" smtClean="0"/>
              <a:t> </a:t>
            </a:r>
            <a:endParaRPr lang="el-GR" cap="none" dirty="0"/>
          </a:p>
        </p:txBody>
      </p:sp>
      <p:sp>
        <p:nvSpPr>
          <p:cNvPr id="3" name="Θέση περιεχομένου 2"/>
          <p:cNvSpPr>
            <a:spLocks noGrp="1"/>
          </p:cNvSpPr>
          <p:nvPr>
            <p:ph idx="1"/>
          </p:nvPr>
        </p:nvSpPr>
        <p:spPr/>
        <p:txBody>
          <a:bodyPr>
            <a:normAutofit fontScale="92500" lnSpcReduction="10000"/>
          </a:bodyPr>
          <a:lstStyle/>
          <a:p>
            <a:pPr marL="0" indent="0" algn="just">
              <a:buNone/>
            </a:pPr>
            <a:r>
              <a:rPr lang="el-GR" dirty="0"/>
              <a:t>Η </a:t>
            </a:r>
            <a:r>
              <a:rPr lang="el-GR" b="1" dirty="0"/>
              <a:t>Επεξεργασία της Φυσικής Γλώσσας </a:t>
            </a:r>
            <a:r>
              <a:rPr lang="el-GR" dirty="0"/>
              <a:t>(NLP- Natural Language Processing) είναι </a:t>
            </a:r>
            <a:r>
              <a:rPr lang="el-GR" dirty="0" smtClean="0"/>
              <a:t>ένα</a:t>
            </a:r>
            <a:r>
              <a:rPr lang="en-US" dirty="0" smtClean="0"/>
              <a:t> </a:t>
            </a:r>
            <a:r>
              <a:rPr lang="el-GR" dirty="0" smtClean="0"/>
              <a:t>πεδίο </a:t>
            </a:r>
            <a:r>
              <a:rPr lang="el-GR" dirty="0"/>
              <a:t>της επιστήμης των υπολογιστών και της γλωσσολογίας που ασχολείται με </a:t>
            </a:r>
            <a:r>
              <a:rPr lang="el-GR" dirty="0" smtClean="0"/>
              <a:t>τις</a:t>
            </a:r>
            <a:r>
              <a:rPr lang="en-US" dirty="0" smtClean="0"/>
              <a:t> </a:t>
            </a:r>
            <a:r>
              <a:rPr lang="el-GR" dirty="0" smtClean="0"/>
              <a:t>αλληλεπιδράσεις </a:t>
            </a:r>
            <a:r>
              <a:rPr lang="el-GR" dirty="0"/>
              <a:t>μεταξύ των υπολογιστών και </a:t>
            </a:r>
            <a:r>
              <a:rPr lang="el-GR" dirty="0" smtClean="0"/>
              <a:t>της φυσικής </a:t>
            </a:r>
            <a:r>
              <a:rPr lang="el-GR" dirty="0"/>
              <a:t>γλώσσας. Η ανάπτυξή </a:t>
            </a:r>
            <a:r>
              <a:rPr lang="el-GR" dirty="0" smtClean="0"/>
              <a:t>της</a:t>
            </a:r>
            <a:r>
              <a:rPr lang="en-US" dirty="0" smtClean="0"/>
              <a:t> </a:t>
            </a:r>
            <a:r>
              <a:rPr lang="el-GR" dirty="0" smtClean="0"/>
              <a:t>ξεκίνησε </a:t>
            </a:r>
            <a:r>
              <a:rPr lang="el-GR" dirty="0"/>
              <a:t>σαν ένα μέρος της τεχνητής νοημοσύνης. Ουσιαστικά, </a:t>
            </a:r>
            <a:r>
              <a:rPr lang="el-GR" b="1" dirty="0"/>
              <a:t>αναφέρεται στη δυνατότητα χειρισμού της φυσικής γλώσσας από τους υπολογιστές, σε επίπεδο κατανόησης και επικοινωνίας με τους ανθρώπους</a:t>
            </a:r>
            <a:r>
              <a:rPr lang="el-GR" dirty="0"/>
              <a:t>. Πρωταρχικός στόχος αποτελούσε η κατανόηση των εκφράσεων της φυσικής γλώσσας και αργότερα η απάντηση αυτών με εύστοχες και χρήσιμες απαντήσεις, ανάλογα με </a:t>
            </a:r>
            <a:r>
              <a:rPr lang="el-GR" dirty="0" smtClean="0"/>
              <a:t>την </a:t>
            </a:r>
            <a:r>
              <a:rPr lang="el-GR" dirty="0"/>
              <a:t>περίπτωση κάθε φορά.</a:t>
            </a:r>
          </a:p>
          <a:p>
            <a:pPr marL="0" indent="0" algn="just">
              <a:buNone/>
            </a:pPr>
            <a:r>
              <a:rPr lang="el-GR" dirty="0"/>
              <a:t>Οι τεχνολογίες που βασίζονται στον τομέα της </a:t>
            </a:r>
            <a:r>
              <a:rPr lang="el-GR" b="1" dirty="0"/>
              <a:t>Επεξεργασίας της Φυσικής Γλώσσας αυξάνονται ραγδαία</a:t>
            </a:r>
            <a:r>
              <a:rPr lang="el-GR" dirty="0"/>
              <a:t> καθώς παρατηρείται όλο και περισσότερο η ανάγκη για τη χρησιμοποίησή </a:t>
            </a:r>
            <a:r>
              <a:rPr lang="el-GR" dirty="0" smtClean="0"/>
              <a:t>τους.</a:t>
            </a:r>
            <a:endParaRPr lang="en-US" dirty="0" smtClean="0"/>
          </a:p>
          <a:p>
            <a:pPr marL="0" indent="0" algn="just">
              <a:buNone/>
            </a:pPr>
            <a:r>
              <a:rPr lang="el-GR" dirty="0" smtClean="0"/>
              <a:t>Με </a:t>
            </a:r>
            <a:r>
              <a:rPr lang="el-GR" dirty="0"/>
              <a:t>την παροχή όλο και περισσότερων διεπαφών μεταξύ ανθρώπου-μηχανής και την εξελιγμένη πρόσβαση σε αποθηκευμένες πληροφορίες, η επεξεργασία της </a:t>
            </a:r>
            <a:r>
              <a:rPr lang="el-GR" dirty="0" smtClean="0"/>
              <a:t>φυσικής γλώσσας </a:t>
            </a:r>
            <a:r>
              <a:rPr lang="el-GR" dirty="0"/>
              <a:t>παίζει πλέον ένα σημαντικό ρόλο στην πολύγλωσση κοινωνία της πληροφορίας.</a:t>
            </a:r>
          </a:p>
          <a:p>
            <a:pPr marL="0" indent="0" algn="just">
              <a:buNone/>
            </a:pPr>
            <a:endParaRPr lang="el-GR" dirty="0"/>
          </a:p>
        </p:txBody>
      </p:sp>
    </p:spTree>
    <p:extLst>
      <p:ext uri="{BB962C8B-B14F-4D97-AF65-F5344CB8AC3E}">
        <p14:creationId xmlns:p14="http://schemas.microsoft.com/office/powerpoint/2010/main" val="1084586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Ευχαριστώ για την προσοχή σας …</a:t>
            </a:r>
            <a:endParaRPr lang="el-GR" cap="none" dirty="0"/>
          </a:p>
        </p:txBody>
      </p:sp>
      <p:sp>
        <p:nvSpPr>
          <p:cNvPr id="3" name="Θέση περιεχομένου 2"/>
          <p:cNvSpPr>
            <a:spLocks noGrp="1"/>
          </p:cNvSpPr>
          <p:nvPr>
            <p:ph idx="1"/>
          </p:nvPr>
        </p:nvSpPr>
        <p:spPr/>
        <p:txBody>
          <a:bodyPr>
            <a:normAutofit/>
          </a:bodyPr>
          <a:lstStyle/>
          <a:p>
            <a:pPr marL="0" indent="0" algn="ctr">
              <a:buNone/>
            </a:pPr>
            <a:endParaRPr lang="el-GR" sz="3600" dirty="0" smtClean="0"/>
          </a:p>
          <a:p>
            <a:pPr marL="0" indent="0" algn="ctr">
              <a:buNone/>
            </a:pPr>
            <a:endParaRPr lang="el-GR" sz="3600" dirty="0"/>
          </a:p>
          <a:p>
            <a:pPr marL="0" indent="0" algn="ctr">
              <a:buNone/>
            </a:pPr>
            <a:r>
              <a:rPr lang="el-GR" sz="4000" b="1" dirty="0" smtClean="0"/>
              <a:t>Ερωτήσεις  / Απορίες </a:t>
            </a:r>
            <a:r>
              <a:rPr lang="el-GR" sz="4000" b="1" dirty="0"/>
              <a:t>/ </a:t>
            </a:r>
            <a:r>
              <a:rPr lang="el-GR" sz="4000" b="1" dirty="0" smtClean="0"/>
              <a:t>Παρατηρήσεις ;</a:t>
            </a:r>
            <a:r>
              <a:rPr lang="el-GR" sz="2400" b="1" dirty="0" smtClean="0"/>
              <a:t/>
            </a:r>
            <a:br>
              <a:rPr lang="el-GR" sz="2400" b="1" dirty="0" smtClean="0"/>
            </a:br>
            <a:endParaRPr lang="el-GR" sz="2400" b="1" dirty="0"/>
          </a:p>
        </p:txBody>
      </p:sp>
    </p:spTree>
    <p:extLst>
      <p:ext uri="{BB962C8B-B14F-4D97-AF65-F5344CB8AC3E}">
        <p14:creationId xmlns:p14="http://schemas.microsoft.com/office/powerpoint/2010/main" val="2509117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a:t>Τι είναι η Επεξεργασία της Φυσικής Γλώσσας (</a:t>
            </a:r>
            <a:r>
              <a:rPr lang="en-US" cap="none" dirty="0"/>
              <a:t>NLP</a:t>
            </a:r>
            <a:r>
              <a:rPr lang="el-GR" cap="none" dirty="0"/>
              <a:t>) </a:t>
            </a:r>
            <a:r>
              <a:rPr lang="en-US" cap="none" dirty="0" smtClean="0"/>
              <a:t>(2/2</a:t>
            </a:r>
            <a:r>
              <a:rPr lang="en-US" cap="none" dirty="0"/>
              <a:t>)</a:t>
            </a:r>
            <a:r>
              <a:rPr lang="el-GR" cap="none" dirty="0"/>
              <a:t> </a:t>
            </a:r>
          </a:p>
        </p:txBody>
      </p:sp>
      <p:sp>
        <p:nvSpPr>
          <p:cNvPr id="3" name="Θέση περιεχομένου 2"/>
          <p:cNvSpPr>
            <a:spLocks noGrp="1"/>
          </p:cNvSpPr>
          <p:nvPr>
            <p:ph idx="1"/>
          </p:nvPr>
        </p:nvSpPr>
        <p:spPr>
          <a:xfrm>
            <a:off x="685800" y="2194560"/>
            <a:ext cx="10820400" cy="4420249"/>
          </a:xfrm>
        </p:spPr>
        <p:txBody>
          <a:bodyPr>
            <a:normAutofit lnSpcReduction="10000"/>
          </a:bodyPr>
          <a:lstStyle/>
          <a:p>
            <a:pPr marL="0" indent="0" algn="just">
              <a:buNone/>
            </a:pPr>
            <a:r>
              <a:rPr lang="el-GR" dirty="0" smtClean="0"/>
              <a:t>Οι προκλήσεις της </a:t>
            </a:r>
            <a:r>
              <a:rPr lang="el-GR" b="1" dirty="0"/>
              <a:t>Επεξεργασία της Φυσικής </a:t>
            </a:r>
            <a:r>
              <a:rPr lang="el-GR" b="1" dirty="0" smtClean="0"/>
              <a:t>Γλώσσας </a:t>
            </a:r>
            <a:r>
              <a:rPr lang="el-GR" dirty="0" smtClean="0"/>
              <a:t>συχνά εμπλέκονται με κατανόηση της φυσικής γλώσσας, παραγωγή/γέννηση φυσικής γλώσσας, συστήματα διαλόγου ή </a:t>
            </a:r>
            <a:r>
              <a:rPr lang="el-GR" dirty="0"/>
              <a:t>κάποιο συνδυασμό </a:t>
            </a:r>
            <a:r>
              <a:rPr lang="el-GR" dirty="0" smtClean="0"/>
              <a:t>των παραπάνω.</a:t>
            </a:r>
          </a:p>
          <a:p>
            <a:pPr marL="0" indent="0" algn="just">
              <a:buNone/>
            </a:pPr>
            <a:r>
              <a:rPr lang="el-GR" dirty="0" smtClean="0"/>
              <a:t>Η </a:t>
            </a:r>
            <a:r>
              <a:rPr lang="el-GR" b="1" dirty="0" smtClean="0"/>
              <a:t>Επεξεργασία </a:t>
            </a:r>
            <a:r>
              <a:rPr lang="el-GR" b="1" dirty="0"/>
              <a:t>της Φυσικής </a:t>
            </a:r>
            <a:r>
              <a:rPr lang="el-GR" b="1" dirty="0" smtClean="0"/>
              <a:t>Γλώσσας </a:t>
            </a:r>
            <a:r>
              <a:rPr lang="el-GR" dirty="0" smtClean="0"/>
              <a:t>έχει να κάνει με τη δημιουργία πραγματικών εφαρμογών χρησιμοποιώντας τεχνικές </a:t>
            </a:r>
            <a:r>
              <a:rPr lang="en-US" dirty="0" smtClean="0"/>
              <a:t>NLP</a:t>
            </a:r>
            <a:r>
              <a:rPr lang="el-GR" dirty="0" smtClean="0"/>
              <a:t>. </a:t>
            </a:r>
            <a:r>
              <a:rPr lang="el-GR" dirty="0"/>
              <a:t>Σε ένα πρακτικό </a:t>
            </a:r>
            <a:r>
              <a:rPr lang="el-GR" dirty="0" smtClean="0"/>
              <a:t>πλαίσιο </a:t>
            </a:r>
            <a:r>
              <a:rPr lang="el-GR" b="1" dirty="0" smtClean="0"/>
              <a:t>είναι </a:t>
            </a:r>
            <a:r>
              <a:rPr lang="el-GR" b="1" dirty="0"/>
              <a:t>ανάλογο με τη διδασκαλία μιας γλώσσας σε ένα παιδί</a:t>
            </a:r>
            <a:r>
              <a:rPr lang="el-GR" dirty="0" smtClean="0"/>
              <a:t>.</a:t>
            </a:r>
            <a:endParaRPr lang="en-US" dirty="0" smtClean="0"/>
          </a:p>
          <a:p>
            <a:pPr marL="0" indent="0" algn="just">
              <a:buNone/>
            </a:pPr>
            <a:r>
              <a:rPr lang="el-GR" dirty="0" smtClean="0"/>
              <a:t>Μερικές </a:t>
            </a:r>
            <a:r>
              <a:rPr lang="el-GR" dirty="0"/>
              <a:t>από τις πιο συνηθισμένες εργασίες, όπως η κατανόηση </a:t>
            </a:r>
            <a:r>
              <a:rPr lang="el-GR" dirty="0" smtClean="0"/>
              <a:t>λέξεων, φράσεων και ο σχηματισμός γραμματικών προτάσεων που είναι γραμματικά σωστές, </a:t>
            </a:r>
            <a:r>
              <a:rPr lang="el-GR" dirty="0"/>
              <a:t>είναι πολύ </a:t>
            </a:r>
            <a:r>
              <a:rPr lang="el-GR" dirty="0" smtClean="0"/>
              <a:t>φυσικές </a:t>
            </a:r>
            <a:r>
              <a:rPr lang="el-GR" dirty="0"/>
              <a:t>για τον άνθρωπο. </a:t>
            </a:r>
            <a:r>
              <a:rPr lang="el-GR" dirty="0" smtClean="0"/>
              <a:t>Στην </a:t>
            </a:r>
            <a:r>
              <a:rPr lang="el-GR" b="1" dirty="0"/>
              <a:t>Επεξεργασία της Φυσικής </a:t>
            </a:r>
            <a:r>
              <a:rPr lang="el-GR" b="1" dirty="0" smtClean="0"/>
              <a:t>Γλώσσας</a:t>
            </a:r>
            <a:r>
              <a:rPr lang="el-GR" dirty="0" smtClean="0"/>
              <a:t>, μερικές </a:t>
            </a:r>
            <a:r>
              <a:rPr lang="el-GR" dirty="0"/>
              <a:t>από </a:t>
            </a:r>
            <a:r>
              <a:rPr lang="el-GR" dirty="0" smtClean="0"/>
              <a:t>αυτές τις εργασίες </a:t>
            </a:r>
            <a:r>
              <a:rPr lang="el-GR" dirty="0"/>
              <a:t>μεταφράζονται σε </a:t>
            </a:r>
            <a:r>
              <a:rPr lang="el-GR" dirty="0" smtClean="0"/>
              <a:t>χώρισμα του κειμένου σε λεκτικές μονάδες (tokenization), αναγνώριση μερών του λόγου (</a:t>
            </a:r>
            <a:r>
              <a:rPr lang="en-US" dirty="0" smtClean="0"/>
              <a:t>part of speech </a:t>
            </a:r>
            <a:r>
              <a:rPr lang="el-GR" dirty="0" smtClean="0"/>
              <a:t>tagging), σε συντακτική ανάλυση (parsing), σε μηχανική μετάφραση (</a:t>
            </a:r>
            <a:r>
              <a:rPr lang="en-US" dirty="0"/>
              <a:t>machine </a:t>
            </a:r>
            <a:r>
              <a:rPr lang="en-US" dirty="0" smtClean="0"/>
              <a:t>translation</a:t>
            </a:r>
            <a:r>
              <a:rPr lang="el-GR" dirty="0" smtClean="0"/>
              <a:t>), </a:t>
            </a:r>
            <a:r>
              <a:rPr lang="el-GR" dirty="0"/>
              <a:t>αναγνώριση </a:t>
            </a:r>
            <a:r>
              <a:rPr lang="el-GR" dirty="0" smtClean="0"/>
              <a:t>ομιλίας (</a:t>
            </a:r>
            <a:r>
              <a:rPr lang="en-US" dirty="0"/>
              <a:t>speech recognition</a:t>
            </a:r>
            <a:r>
              <a:rPr lang="el-GR" dirty="0" smtClean="0"/>
              <a:t>) </a:t>
            </a:r>
            <a:r>
              <a:rPr lang="el-GR" dirty="0"/>
              <a:t>και τα περισσότερα από αυτά είναι ακόμα οι πιο </a:t>
            </a:r>
            <a:r>
              <a:rPr lang="el-GR" b="1" dirty="0"/>
              <a:t>δύσκολες προκλήσεις για τους υπολογιστές</a:t>
            </a:r>
            <a:r>
              <a:rPr lang="el-GR" dirty="0" smtClean="0"/>
              <a:t>.</a:t>
            </a:r>
            <a:endParaRPr lang="en-US" dirty="0" smtClean="0"/>
          </a:p>
        </p:txBody>
      </p:sp>
    </p:spTree>
    <p:extLst>
      <p:ext uri="{BB962C8B-B14F-4D97-AF65-F5344CB8AC3E}">
        <p14:creationId xmlns:p14="http://schemas.microsoft.com/office/powerpoint/2010/main" val="199379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normAutofit/>
          </a:bodyPr>
          <a:lstStyle/>
          <a:p>
            <a:pPr algn="l"/>
            <a:r>
              <a:rPr lang="el-GR" cap="none" dirty="0" smtClean="0"/>
              <a:t>Γιατί είναι σημαντική η </a:t>
            </a:r>
            <a:r>
              <a:rPr lang="el-GR" cap="none" dirty="0"/>
              <a:t>Ε</a:t>
            </a:r>
            <a:r>
              <a:rPr lang="el-GR" cap="none" dirty="0" smtClean="0"/>
              <a:t>πεξεργασία της Φυσικής Γλώσσας (NLP) (1/2)</a:t>
            </a:r>
            <a:endParaRPr lang="el-GR" cap="none" dirty="0"/>
          </a:p>
        </p:txBody>
      </p:sp>
      <p:sp>
        <p:nvSpPr>
          <p:cNvPr id="3" name="Θέση περιεχομένου 2"/>
          <p:cNvSpPr>
            <a:spLocks noGrp="1"/>
          </p:cNvSpPr>
          <p:nvPr>
            <p:ph idx="1"/>
          </p:nvPr>
        </p:nvSpPr>
        <p:spPr>
          <a:xfrm>
            <a:off x="685800" y="2194560"/>
            <a:ext cx="10820400" cy="4420249"/>
          </a:xfrm>
        </p:spPr>
        <p:txBody>
          <a:bodyPr>
            <a:normAutofit fontScale="92500" lnSpcReduction="10000"/>
          </a:bodyPr>
          <a:lstStyle/>
          <a:p>
            <a:pPr marL="0" indent="0" algn="just">
              <a:buNone/>
            </a:pPr>
            <a:r>
              <a:rPr lang="el-GR" dirty="0" smtClean="0"/>
              <a:t>Η Επεξεργασία </a:t>
            </a:r>
            <a:r>
              <a:rPr lang="el-GR" dirty="0"/>
              <a:t>της Φυσικής </a:t>
            </a:r>
            <a:r>
              <a:rPr lang="el-GR" dirty="0" smtClean="0"/>
              <a:t>Γλώσσας (</a:t>
            </a:r>
            <a:r>
              <a:rPr lang="en-US" dirty="0" smtClean="0"/>
              <a:t>NLP</a:t>
            </a:r>
            <a:r>
              <a:rPr lang="el-GR" dirty="0" smtClean="0"/>
              <a:t>) </a:t>
            </a:r>
            <a:r>
              <a:rPr lang="el-GR" dirty="0"/>
              <a:t>είναι </a:t>
            </a:r>
            <a:r>
              <a:rPr lang="el-GR" dirty="0" smtClean="0"/>
              <a:t>μια δεξιότητα </a:t>
            </a:r>
            <a:r>
              <a:rPr lang="el-GR" dirty="0"/>
              <a:t>που απαιτείται </a:t>
            </a:r>
            <a:r>
              <a:rPr lang="el-GR" dirty="0" smtClean="0"/>
              <a:t>όλο και περισσότερο στον </a:t>
            </a:r>
            <a:r>
              <a:rPr lang="el-GR" dirty="0"/>
              <a:t>κλάδο. Μετά την έλευση των μεγάλων </a:t>
            </a:r>
            <a:r>
              <a:rPr lang="el-GR" dirty="0" smtClean="0"/>
              <a:t>δεδομένων (</a:t>
            </a:r>
            <a:r>
              <a:rPr lang="en-US" dirty="0" smtClean="0"/>
              <a:t>big data</a:t>
            </a:r>
            <a:r>
              <a:rPr lang="el-GR" dirty="0" smtClean="0"/>
              <a:t>), </a:t>
            </a:r>
            <a:r>
              <a:rPr lang="el-GR" dirty="0"/>
              <a:t>η μεγάλη πρόκληση είναι ότι χρειαζόμαστε περισσότερους ανθρώπους που είναι </a:t>
            </a:r>
            <a:r>
              <a:rPr lang="el-GR" b="1" dirty="0"/>
              <a:t>καλοί όχι </a:t>
            </a:r>
            <a:r>
              <a:rPr lang="el-GR" b="1" dirty="0" smtClean="0"/>
              <a:t>μόνο με τα  δομημένα δεδομένα</a:t>
            </a:r>
            <a:r>
              <a:rPr lang="el-GR" dirty="0" smtClean="0"/>
              <a:t>  </a:t>
            </a:r>
            <a:r>
              <a:rPr lang="el-GR" dirty="0"/>
              <a:t>αλλά και με </a:t>
            </a:r>
            <a:r>
              <a:rPr lang="el-GR" dirty="0" smtClean="0"/>
              <a:t>τα </a:t>
            </a:r>
            <a:r>
              <a:rPr lang="el-GR" b="1" dirty="0" smtClean="0"/>
              <a:t>ημι-δομημένα ή τα μη-δομημένα </a:t>
            </a:r>
            <a:r>
              <a:rPr lang="el-GR" dirty="0" smtClean="0"/>
              <a:t>δεδομένα</a:t>
            </a:r>
            <a:r>
              <a:rPr lang="el-GR" dirty="0"/>
              <a:t>.</a:t>
            </a:r>
          </a:p>
          <a:p>
            <a:pPr marL="0" indent="0" algn="just">
              <a:buNone/>
            </a:pPr>
            <a:r>
              <a:rPr lang="el-GR" dirty="0"/>
              <a:t>Δημιουργούμε petabytes ιστολογίων, tweets, feeds στο Facebook, συζητήσεις, </a:t>
            </a:r>
            <a:r>
              <a:rPr lang="en-US" dirty="0" smtClean="0"/>
              <a:t>emails </a:t>
            </a:r>
            <a:r>
              <a:rPr lang="el-GR" dirty="0" smtClean="0"/>
              <a:t>και </a:t>
            </a:r>
            <a:r>
              <a:rPr lang="el-GR" dirty="0"/>
              <a:t>κριτικές. </a:t>
            </a:r>
            <a:r>
              <a:rPr lang="el-GR" b="1" dirty="0"/>
              <a:t>Οι εταιρείες συλλέγουν όλα αυτά τα διαφορετικά είδη δεδομένων για καλύτερη στόχευση των πελατών και ουσιαστικές γνώσεις</a:t>
            </a:r>
            <a:r>
              <a:rPr lang="el-GR" dirty="0"/>
              <a:t>. Για να επεξεργαστούμε όλες αυτές τις αδόμητες πηγές δεδομένων χρειαζόμαστε ανθρώπους που </a:t>
            </a:r>
            <a:r>
              <a:rPr lang="el-GR" dirty="0" smtClean="0"/>
              <a:t>κατέχουν σε βάθος την </a:t>
            </a:r>
            <a:r>
              <a:rPr lang="el-GR" dirty="0"/>
              <a:t>Επεξεργασία της Φυσικής Γλώσσας </a:t>
            </a:r>
            <a:r>
              <a:rPr lang="el-GR" dirty="0" smtClean="0"/>
              <a:t>(NLP).</a:t>
            </a:r>
            <a:endParaRPr lang="el-GR" dirty="0"/>
          </a:p>
          <a:p>
            <a:pPr marL="0" indent="0" algn="just">
              <a:buNone/>
            </a:pPr>
            <a:r>
              <a:rPr lang="el-GR" dirty="0"/>
              <a:t>Είμαστε στην εποχή των </a:t>
            </a:r>
            <a:r>
              <a:rPr lang="el-GR" dirty="0" smtClean="0"/>
              <a:t>πληροφοριών! Δεν </a:t>
            </a:r>
            <a:r>
              <a:rPr lang="el-GR" dirty="0"/>
              <a:t>μπορούμε ούτε να φανταστούμε τη ζωή μας χωρίς την Google. Χρησιμοποιούμε </a:t>
            </a:r>
            <a:r>
              <a:rPr lang="en-US" b="1" dirty="0" smtClean="0"/>
              <a:t>Speech engines </a:t>
            </a:r>
            <a:r>
              <a:rPr lang="en-US" dirty="0" smtClean="0"/>
              <a:t>(</a:t>
            </a:r>
            <a:r>
              <a:rPr lang="el-GR" dirty="0" smtClean="0"/>
              <a:t>όπως την </a:t>
            </a:r>
            <a:r>
              <a:rPr lang="en-US" dirty="0" smtClean="0"/>
              <a:t>Siri</a:t>
            </a:r>
            <a:r>
              <a:rPr lang="en-US" dirty="0"/>
              <a:t>, Cortana, Google </a:t>
            </a:r>
            <a:r>
              <a:rPr lang="en-US" dirty="0" smtClean="0"/>
              <a:t>Voice, Alexa)</a:t>
            </a:r>
            <a:r>
              <a:rPr lang="el-GR" dirty="0" smtClean="0"/>
              <a:t> </a:t>
            </a:r>
            <a:r>
              <a:rPr lang="el-GR" dirty="0"/>
              <a:t>για τα περισσότερα βασικά πράγματα. Χρησιμοποιούμε φίλτρα ανεπιθύμητης </a:t>
            </a:r>
            <a:r>
              <a:rPr lang="el-GR" dirty="0" smtClean="0"/>
              <a:t>αλληλογραφίας</a:t>
            </a:r>
            <a:r>
              <a:rPr lang="en-US" dirty="0"/>
              <a:t> (</a:t>
            </a:r>
            <a:r>
              <a:rPr lang="en-US" b="1" dirty="0"/>
              <a:t>Spam </a:t>
            </a:r>
            <a:r>
              <a:rPr lang="en-US" b="1" dirty="0" smtClean="0"/>
              <a:t>classifiers)</a:t>
            </a:r>
            <a:r>
              <a:rPr lang="el-GR" b="1" dirty="0" smtClean="0"/>
              <a:t> </a:t>
            </a:r>
            <a:r>
              <a:rPr lang="el-GR" dirty="0"/>
              <a:t>για το φιλτράρισμα ανεπιθύμητων ηλεκτρονικών μηνυμάτων. Χρειαζόμαστε τον </a:t>
            </a:r>
            <a:r>
              <a:rPr lang="el-GR" b="1" dirty="0"/>
              <a:t>ορθογραφικό έλεγχο </a:t>
            </a:r>
            <a:r>
              <a:rPr lang="el-GR" dirty="0" smtClean="0"/>
              <a:t>για τα έγγραφα </a:t>
            </a:r>
            <a:r>
              <a:rPr lang="el-GR" dirty="0"/>
              <a:t>του Word. Υπάρχουν πολλά παραδείγματα πραγματικών εφαρμογών NLP γύρω μας.</a:t>
            </a:r>
            <a:endParaRPr lang="en-US" dirty="0" smtClean="0"/>
          </a:p>
        </p:txBody>
      </p:sp>
    </p:spTree>
    <p:extLst>
      <p:ext uri="{BB962C8B-B14F-4D97-AF65-F5344CB8AC3E}">
        <p14:creationId xmlns:p14="http://schemas.microsoft.com/office/powerpoint/2010/main" val="251843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550364"/>
            <a:ext cx="10820400" cy="1293028"/>
          </a:xfrm>
        </p:spPr>
        <p:txBody>
          <a:bodyPr>
            <a:normAutofit/>
          </a:bodyPr>
          <a:lstStyle/>
          <a:p>
            <a:pPr algn="l"/>
            <a:r>
              <a:rPr lang="el-GR" cap="none" dirty="0"/>
              <a:t>Γιατί είναι σημαντική η Επεξεργασία της Φυσικής Γλώσσας (NLP) </a:t>
            </a:r>
            <a:r>
              <a:rPr lang="el-GR" cap="none" dirty="0" smtClean="0"/>
              <a:t>(2/2</a:t>
            </a:r>
            <a:r>
              <a:rPr lang="el-GR" cap="none" dirty="0"/>
              <a:t>)</a:t>
            </a:r>
          </a:p>
        </p:txBody>
      </p:sp>
      <p:sp>
        <p:nvSpPr>
          <p:cNvPr id="3" name="Θέση περιεχομένου 2"/>
          <p:cNvSpPr>
            <a:spLocks noGrp="1"/>
          </p:cNvSpPr>
          <p:nvPr>
            <p:ph idx="1"/>
          </p:nvPr>
        </p:nvSpPr>
        <p:spPr>
          <a:xfrm>
            <a:off x="685800" y="1843392"/>
            <a:ext cx="10820400" cy="4751962"/>
          </a:xfrm>
        </p:spPr>
        <p:txBody>
          <a:bodyPr>
            <a:normAutofit fontScale="92500" lnSpcReduction="10000"/>
          </a:bodyPr>
          <a:lstStyle/>
          <a:p>
            <a:pPr marL="0" indent="0" algn="just">
              <a:buNone/>
            </a:pPr>
            <a:r>
              <a:rPr lang="el-GR" dirty="0"/>
              <a:t>Το 90% των παγκόσμιων </a:t>
            </a:r>
            <a:r>
              <a:rPr lang="el-GR" dirty="0" smtClean="0"/>
              <a:t>δεδομένων, δημιουργήθηκαν </a:t>
            </a:r>
            <a:r>
              <a:rPr lang="el-GR" dirty="0"/>
              <a:t>τα τελευταία δύο </a:t>
            </a:r>
            <a:r>
              <a:rPr lang="el-GR" dirty="0" smtClean="0"/>
              <a:t>χρόνια. Ο </a:t>
            </a:r>
            <a:r>
              <a:rPr lang="el-GR" dirty="0"/>
              <a:t>κόσμος είναι γεμάτος από αδόμητα, πλούσια σε κείμενο δεδομένα. </a:t>
            </a:r>
            <a:r>
              <a:rPr lang="el-GR" dirty="0" smtClean="0"/>
              <a:t>Από </a:t>
            </a:r>
            <a:r>
              <a:rPr lang="el-GR" dirty="0"/>
              <a:t>μηνύματα ηλεκτρονικού ταχυδρομείου </a:t>
            </a:r>
            <a:r>
              <a:rPr lang="el-GR" dirty="0" smtClean="0"/>
              <a:t>μέχρι tweets πελατών. Οι </a:t>
            </a:r>
            <a:r>
              <a:rPr lang="el-GR" dirty="0"/>
              <a:t>πληροφορίες που έχουν ταφεί σε όλο αυτό το κείμενο έχουν τη δυνατότητα να παρέχουν </a:t>
            </a:r>
            <a:r>
              <a:rPr lang="el-GR" b="1" dirty="0"/>
              <a:t>πολύτιμες επιχειρηματικές </a:t>
            </a:r>
            <a:r>
              <a:rPr lang="el-GR" b="1" dirty="0" smtClean="0"/>
              <a:t>ιδέες.</a:t>
            </a:r>
            <a:endParaRPr lang="el-GR" b="1" dirty="0"/>
          </a:p>
          <a:p>
            <a:pPr marL="0" indent="0" algn="just">
              <a:buNone/>
            </a:pPr>
            <a:r>
              <a:rPr lang="el-GR" b="1" u="sng" dirty="0" smtClean="0"/>
              <a:t>Που είναι το χρήμα;</a:t>
            </a:r>
          </a:p>
          <a:p>
            <a:pPr algn="just"/>
            <a:r>
              <a:rPr lang="el-GR" dirty="0"/>
              <a:t>Έρευνα αγοράς και </a:t>
            </a:r>
            <a:r>
              <a:rPr lang="el-GR" dirty="0" smtClean="0"/>
              <a:t>προϊόντων</a:t>
            </a:r>
            <a:endParaRPr lang="el-GR" dirty="0"/>
          </a:p>
          <a:p>
            <a:pPr algn="just"/>
            <a:r>
              <a:rPr lang="el-GR" dirty="0"/>
              <a:t>Κοινωνικό CMS* (Συστήματα Διαχείρισης Περιεχομένου) </a:t>
            </a:r>
          </a:p>
          <a:p>
            <a:pPr lvl="1" algn="just">
              <a:buFont typeface="Wingdings" panose="05000000000000000000" pitchFamily="2" charset="2"/>
              <a:buChar char="Ø"/>
            </a:pPr>
            <a:r>
              <a:rPr lang="el-GR" dirty="0"/>
              <a:t>2,46 δις χρήστες κοινωνικής δικτύωσης</a:t>
            </a:r>
            <a:r>
              <a:rPr lang="en-US" dirty="0"/>
              <a:t> (</a:t>
            </a:r>
            <a:r>
              <a:rPr lang="el-GR" dirty="0"/>
              <a:t>Σεπτέμβριος 2017</a:t>
            </a:r>
            <a:r>
              <a:rPr lang="en-US" dirty="0"/>
              <a:t>)</a:t>
            </a:r>
            <a:endParaRPr lang="el-GR" dirty="0"/>
          </a:p>
          <a:p>
            <a:pPr lvl="1" algn="just">
              <a:buFont typeface="Wingdings" panose="05000000000000000000" pitchFamily="2" charset="2"/>
              <a:buChar char="Ø"/>
            </a:pPr>
            <a:r>
              <a:rPr lang="el-GR" dirty="0"/>
              <a:t>2,95 δις χρήστες κοινωνικής δικτύωσης</a:t>
            </a:r>
            <a:r>
              <a:rPr lang="en-US" dirty="0"/>
              <a:t> </a:t>
            </a:r>
            <a:r>
              <a:rPr lang="en-US" dirty="0" smtClean="0"/>
              <a:t>(</a:t>
            </a:r>
            <a:r>
              <a:rPr lang="el-GR" dirty="0" smtClean="0"/>
              <a:t>2020</a:t>
            </a:r>
            <a:r>
              <a:rPr lang="en-US" dirty="0" smtClean="0"/>
              <a:t>)</a:t>
            </a:r>
            <a:r>
              <a:rPr lang="el-GR" dirty="0" smtClean="0"/>
              <a:t>**</a:t>
            </a:r>
            <a:endParaRPr lang="el-GR" dirty="0"/>
          </a:p>
          <a:p>
            <a:pPr algn="just"/>
            <a:r>
              <a:rPr lang="el-GR" dirty="0"/>
              <a:t>Προφίλ / ανάλυση πελατών</a:t>
            </a:r>
          </a:p>
          <a:p>
            <a:pPr lvl="1" algn="just">
              <a:buFont typeface="Wingdings" panose="05000000000000000000" pitchFamily="2" charset="2"/>
              <a:buChar char="Ø"/>
            </a:pPr>
            <a:r>
              <a:rPr lang="el-GR" dirty="0"/>
              <a:t>Το 70% των εμπόρων χρησιμοποίησε το Facebook για να κερδίσει</a:t>
            </a:r>
          </a:p>
          <a:p>
            <a:pPr lvl="1" algn="just">
              <a:buFont typeface="Wingdings" panose="05000000000000000000" pitchFamily="2" charset="2"/>
              <a:buChar char="Ø"/>
            </a:pPr>
            <a:r>
              <a:rPr lang="el-GR" dirty="0"/>
              <a:t>6,7 εκατομμύρια άνθρωποι </a:t>
            </a:r>
            <a:r>
              <a:rPr lang="el-GR" dirty="0" smtClean="0"/>
              <a:t>γράφουν δημοσιεύσεις σε blog</a:t>
            </a:r>
            <a:endParaRPr lang="el-GR" dirty="0"/>
          </a:p>
          <a:p>
            <a:pPr marL="0" indent="0" algn="just">
              <a:buNone/>
            </a:pPr>
            <a:endParaRPr lang="el-GR" sz="1100" dirty="0" smtClean="0"/>
          </a:p>
          <a:p>
            <a:pPr marL="0" indent="0" algn="just">
              <a:buNone/>
            </a:pPr>
            <a:r>
              <a:rPr lang="el-GR" dirty="0" smtClean="0"/>
              <a:t>* </a:t>
            </a:r>
            <a:r>
              <a:rPr lang="en-US" dirty="0" smtClean="0"/>
              <a:t>Content </a:t>
            </a:r>
            <a:r>
              <a:rPr lang="en-US" dirty="0"/>
              <a:t>Management Systems </a:t>
            </a:r>
            <a:endParaRPr lang="el-GR" dirty="0" smtClean="0"/>
          </a:p>
          <a:p>
            <a:pPr marL="0" indent="0" algn="just">
              <a:buNone/>
            </a:pPr>
            <a:r>
              <a:rPr lang="el-GR" dirty="0" smtClean="0"/>
              <a:t>** Εκτίμηση</a:t>
            </a:r>
            <a:endParaRPr lang="en-US" dirty="0"/>
          </a:p>
        </p:txBody>
      </p:sp>
    </p:spTree>
    <p:extLst>
      <p:ext uri="{BB962C8B-B14F-4D97-AF65-F5344CB8AC3E}">
        <p14:creationId xmlns:p14="http://schemas.microsoft.com/office/powerpoint/2010/main" val="218130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336356"/>
            <a:ext cx="10820400" cy="1293028"/>
          </a:xfrm>
        </p:spPr>
        <p:txBody>
          <a:bodyPr/>
          <a:lstStyle/>
          <a:p>
            <a:pPr algn="l"/>
            <a:r>
              <a:rPr lang="el-GR" cap="none" dirty="0"/>
              <a:t>Τι είναι το </a:t>
            </a:r>
            <a:r>
              <a:rPr lang="en-US" cap="none" dirty="0"/>
              <a:t>Natural Language ToolKit </a:t>
            </a:r>
            <a:r>
              <a:rPr lang="el-GR" cap="none" dirty="0"/>
              <a:t>(</a:t>
            </a:r>
            <a:r>
              <a:rPr lang="en-US" cap="none" dirty="0"/>
              <a:t>NLTK</a:t>
            </a:r>
            <a:r>
              <a:rPr lang="el-GR" cap="none" dirty="0" smtClean="0"/>
              <a:t>)</a:t>
            </a:r>
            <a:endParaRPr lang="el-GR" cap="none" dirty="0"/>
          </a:p>
        </p:txBody>
      </p:sp>
      <p:sp>
        <p:nvSpPr>
          <p:cNvPr id="3" name="Θέση περιεχομένου 2"/>
          <p:cNvSpPr>
            <a:spLocks noGrp="1"/>
          </p:cNvSpPr>
          <p:nvPr>
            <p:ph idx="1"/>
          </p:nvPr>
        </p:nvSpPr>
        <p:spPr>
          <a:xfrm>
            <a:off x="685800" y="1342418"/>
            <a:ext cx="10820400" cy="5291846"/>
          </a:xfrm>
        </p:spPr>
        <p:txBody>
          <a:bodyPr>
            <a:normAutofit fontScale="92500" lnSpcReduction="10000"/>
          </a:bodyPr>
          <a:lstStyle/>
          <a:p>
            <a:pPr marL="0" indent="0" algn="just">
              <a:buNone/>
            </a:pPr>
            <a:r>
              <a:rPr lang="el-GR" dirty="0" smtClean="0"/>
              <a:t>Το </a:t>
            </a:r>
            <a:r>
              <a:rPr lang="el-GR" b="1" dirty="0"/>
              <a:t>NLTK (Natural Language </a:t>
            </a:r>
            <a:r>
              <a:rPr lang="el-GR" b="1" dirty="0" smtClean="0"/>
              <a:t>ToolΚit</a:t>
            </a:r>
            <a:r>
              <a:rPr lang="el-GR" b="1" dirty="0"/>
              <a:t>) </a:t>
            </a:r>
            <a:r>
              <a:rPr lang="el-GR" dirty="0"/>
              <a:t>είναι μια ανοικτού κώδικά βιβλιοθήκη συναρτήσεων, που έχει αναπτυχθεί σε γλώσσα </a:t>
            </a:r>
            <a:r>
              <a:rPr lang="el-GR" dirty="0" smtClean="0"/>
              <a:t>Python*, </a:t>
            </a:r>
            <a:r>
              <a:rPr lang="el-GR" dirty="0"/>
              <a:t>με στόχο την επεξεργασία </a:t>
            </a:r>
            <a:r>
              <a:rPr lang="el-GR" dirty="0" smtClean="0"/>
              <a:t>της φυσικής </a:t>
            </a:r>
            <a:r>
              <a:rPr lang="el-GR" dirty="0"/>
              <a:t>γλώσσας και ανάπτυξη ανάλογων εφαρμογών. </a:t>
            </a:r>
            <a:endParaRPr lang="el-GR" dirty="0" smtClean="0"/>
          </a:p>
          <a:p>
            <a:pPr marL="0" indent="0" algn="just">
              <a:buNone/>
            </a:pPr>
            <a:r>
              <a:rPr lang="el-GR" dirty="0" smtClean="0"/>
              <a:t>Η ανάπτυξή του ξεκίνησε το </a:t>
            </a:r>
            <a:r>
              <a:rPr lang="el-GR" b="1" dirty="0"/>
              <a:t>2001</a:t>
            </a:r>
            <a:r>
              <a:rPr lang="el-GR" dirty="0"/>
              <a:t>, σαν ένα μέρος του μαθήματος της </a:t>
            </a:r>
            <a:r>
              <a:rPr lang="el-GR" b="1" dirty="0"/>
              <a:t>Υπολογιστικής Γλωσσολογίας</a:t>
            </a:r>
            <a:r>
              <a:rPr lang="el-GR" dirty="0"/>
              <a:t> του </a:t>
            </a:r>
            <a:r>
              <a:rPr lang="el-GR" dirty="0" smtClean="0"/>
              <a:t>τμήματος Υπολογιστών </a:t>
            </a:r>
            <a:r>
              <a:rPr lang="el-GR" dirty="0"/>
              <a:t>και Επιστήμης της Πληροφορίας στο πανεπιστήμιο της </a:t>
            </a:r>
            <a:r>
              <a:rPr lang="el-GR" dirty="0" smtClean="0"/>
              <a:t>Πενσυλβανία, </a:t>
            </a:r>
            <a:r>
              <a:rPr lang="el-GR" dirty="0"/>
              <a:t>κυρίως για την Αγγλική γλώσσα</a:t>
            </a:r>
            <a:r>
              <a:rPr lang="el-GR" dirty="0" smtClean="0"/>
              <a:t>.</a:t>
            </a:r>
          </a:p>
          <a:p>
            <a:pPr marL="0" indent="0" algn="just">
              <a:buNone/>
            </a:pPr>
            <a:r>
              <a:rPr lang="el-GR" dirty="0" smtClean="0"/>
              <a:t>Περιλαμβάνει </a:t>
            </a:r>
            <a:r>
              <a:rPr lang="el-GR" dirty="0"/>
              <a:t>components, δομές δεδομένων και interfaces και συνοδεύεται από οδηγούς, αναφορές και τεχνικές οδηγίες που εξηγούν την ακριβή λειτουργία του αλλά και </a:t>
            </a:r>
            <a:r>
              <a:rPr lang="el-GR" b="1" dirty="0"/>
              <a:t>καθοδηγούν για τη χρήση και την επέκτασή του</a:t>
            </a:r>
            <a:r>
              <a:rPr lang="el-GR" dirty="0"/>
              <a:t>. </a:t>
            </a:r>
            <a:endParaRPr lang="el-GR" dirty="0" smtClean="0"/>
          </a:p>
          <a:p>
            <a:pPr marL="0" indent="0" algn="just">
              <a:buNone/>
            </a:pPr>
            <a:r>
              <a:rPr lang="el-GR" dirty="0" smtClean="0"/>
              <a:t>Βασικά </a:t>
            </a:r>
            <a:r>
              <a:rPr lang="el-GR" dirty="0"/>
              <a:t>του χαρακτηριστικά είναι ότι ενώ παρέχει ένα ευρύ σύνολο από λειτουργίες, </a:t>
            </a:r>
            <a:r>
              <a:rPr lang="el-GR" b="1" dirty="0"/>
              <a:t>παραμένει ένα εργαλείο που ασχολείται με το πεδίο της επεξεργασίας της φυσικής γλώσσας και δεν μετατρέπεται σε σύστημα. </a:t>
            </a:r>
            <a:endParaRPr lang="en-US" b="1" dirty="0" smtClean="0"/>
          </a:p>
          <a:p>
            <a:pPr marL="0" indent="0" algn="just">
              <a:buNone/>
            </a:pPr>
            <a:r>
              <a:rPr lang="el-GR" dirty="0" smtClean="0"/>
              <a:t>Το </a:t>
            </a:r>
            <a:r>
              <a:rPr lang="el-GR" dirty="0"/>
              <a:t>NLTK προορίζεται </a:t>
            </a:r>
            <a:r>
              <a:rPr lang="el-GR" dirty="0" smtClean="0"/>
              <a:t>για να </a:t>
            </a:r>
            <a:r>
              <a:rPr lang="el-GR" dirty="0"/>
              <a:t>υποστηρίξει την έρευνα και τη διδασκαλία </a:t>
            </a:r>
            <a:r>
              <a:rPr lang="el-GR" dirty="0" smtClean="0"/>
              <a:t>της Επεξεργασίας της Φυσικής Γλώσσας. Συνδέεται στενά με τους τομείς της γλωσσολογίας</a:t>
            </a:r>
            <a:r>
              <a:rPr lang="el-GR" dirty="0"/>
              <a:t>, της γνωστικής επιστήμης, της τεχνητής </a:t>
            </a:r>
            <a:r>
              <a:rPr lang="el-GR" dirty="0" smtClean="0"/>
              <a:t>νοημοσύνης (</a:t>
            </a:r>
            <a:r>
              <a:rPr lang="en-US" dirty="0" smtClean="0"/>
              <a:t>AI</a:t>
            </a:r>
            <a:r>
              <a:rPr lang="el-GR" dirty="0" smtClean="0"/>
              <a:t>), </a:t>
            </a:r>
            <a:r>
              <a:rPr lang="el-GR" dirty="0"/>
              <a:t>της ανάκτησης </a:t>
            </a:r>
            <a:r>
              <a:rPr lang="el-GR" dirty="0" smtClean="0"/>
              <a:t>πληροφοριών (</a:t>
            </a:r>
            <a:r>
              <a:rPr lang="en-US" dirty="0" smtClean="0"/>
              <a:t>IR</a:t>
            </a:r>
            <a:r>
              <a:rPr lang="el-GR" dirty="0" smtClean="0"/>
              <a:t>) </a:t>
            </a:r>
            <a:r>
              <a:rPr lang="el-GR" dirty="0"/>
              <a:t>και της μηχανικής </a:t>
            </a:r>
            <a:r>
              <a:rPr lang="el-GR" dirty="0" smtClean="0"/>
              <a:t>μάθησης</a:t>
            </a:r>
            <a:r>
              <a:rPr lang="en-US" dirty="0" smtClean="0"/>
              <a:t> (Machine Learning)</a:t>
            </a:r>
            <a:r>
              <a:rPr lang="el-GR" dirty="0" smtClean="0"/>
              <a:t>.</a:t>
            </a:r>
            <a:endParaRPr lang="en-US" dirty="0" smtClean="0"/>
          </a:p>
          <a:p>
            <a:pPr marL="0" indent="0" algn="just">
              <a:buNone/>
            </a:pPr>
            <a:endParaRPr lang="el-GR" b="1" dirty="0" smtClean="0"/>
          </a:p>
          <a:p>
            <a:pPr marL="0" indent="0">
              <a:buNone/>
            </a:pPr>
            <a:r>
              <a:rPr lang="el-GR" dirty="0" smtClean="0"/>
              <a:t>*</a:t>
            </a:r>
            <a:r>
              <a:rPr lang="en-US" dirty="0" smtClean="0"/>
              <a:t>To NLTK </a:t>
            </a:r>
            <a:r>
              <a:rPr lang="el-GR" dirty="0" smtClean="0"/>
              <a:t>επίσημα χρησιμοποιεί τις εκδόσεις </a:t>
            </a:r>
            <a:r>
              <a:rPr lang="en-US" dirty="0" smtClean="0"/>
              <a:t>2.7</a:t>
            </a:r>
            <a:r>
              <a:rPr lang="en-US" dirty="0"/>
              <a:t>, 3.4, </a:t>
            </a:r>
            <a:r>
              <a:rPr lang="el-GR" dirty="0"/>
              <a:t>ή</a:t>
            </a:r>
            <a:r>
              <a:rPr lang="en-US" dirty="0" smtClean="0"/>
              <a:t> 3.5</a:t>
            </a:r>
            <a:r>
              <a:rPr lang="el-GR" dirty="0" smtClean="0"/>
              <a:t> της </a:t>
            </a:r>
            <a:r>
              <a:rPr lang="en-US" dirty="0" smtClean="0"/>
              <a:t>Python.</a:t>
            </a:r>
            <a:endParaRPr lang="el-GR" dirty="0"/>
          </a:p>
        </p:txBody>
      </p:sp>
    </p:spTree>
    <p:extLst>
      <p:ext uri="{BB962C8B-B14F-4D97-AF65-F5344CB8AC3E}">
        <p14:creationId xmlns:p14="http://schemas.microsoft.com/office/powerpoint/2010/main" val="1491871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555228"/>
            <a:ext cx="10820400" cy="1293028"/>
          </a:xfrm>
        </p:spPr>
        <p:txBody>
          <a:bodyPr/>
          <a:lstStyle/>
          <a:p>
            <a:pPr algn="l"/>
            <a:r>
              <a:rPr lang="el-GR" cap="none" dirty="0" smtClean="0"/>
              <a:t>Γιατί επιλέγω το </a:t>
            </a:r>
            <a:r>
              <a:rPr lang="en-US" cap="none" dirty="0" smtClean="0"/>
              <a:t>Natural Language ToolKit </a:t>
            </a:r>
            <a:r>
              <a:rPr lang="el-GR" cap="none" dirty="0" smtClean="0"/>
              <a:t>(</a:t>
            </a:r>
            <a:r>
              <a:rPr lang="en-US" cap="none" dirty="0" smtClean="0"/>
              <a:t>NLTK</a:t>
            </a:r>
            <a:r>
              <a:rPr lang="el-GR" cap="none" dirty="0" smtClean="0"/>
              <a:t>)</a:t>
            </a:r>
            <a:endParaRPr lang="el-GR" cap="none" dirty="0"/>
          </a:p>
        </p:txBody>
      </p:sp>
      <p:sp>
        <p:nvSpPr>
          <p:cNvPr id="3" name="Θέση περιεχομένου 2"/>
          <p:cNvSpPr>
            <a:spLocks noGrp="1"/>
          </p:cNvSpPr>
          <p:nvPr>
            <p:ph idx="1"/>
          </p:nvPr>
        </p:nvSpPr>
        <p:spPr>
          <a:xfrm>
            <a:off x="685800" y="1848256"/>
            <a:ext cx="10820400" cy="4824918"/>
          </a:xfrm>
        </p:spPr>
        <p:txBody>
          <a:bodyPr>
            <a:normAutofit lnSpcReduction="10000"/>
          </a:bodyPr>
          <a:lstStyle/>
          <a:p>
            <a:pPr marL="0" indent="0" algn="just">
              <a:buNone/>
            </a:pPr>
            <a:r>
              <a:rPr lang="el-GR" dirty="0"/>
              <a:t>Για να </a:t>
            </a:r>
            <a:r>
              <a:rPr lang="el-GR" dirty="0" smtClean="0"/>
              <a:t>υλοποιηθούν κάποιες </a:t>
            </a:r>
            <a:r>
              <a:rPr lang="el-GR" dirty="0"/>
              <a:t>από τις προαναφερθείσες εφαρμογές και άλλες βασικές </a:t>
            </a:r>
            <a:r>
              <a:rPr lang="el-GR" dirty="0" smtClean="0"/>
              <a:t>επεξεργασίες της φυσικής </a:t>
            </a:r>
            <a:r>
              <a:rPr lang="el-GR" dirty="0"/>
              <a:t>γ</a:t>
            </a:r>
            <a:r>
              <a:rPr lang="el-GR" dirty="0" smtClean="0"/>
              <a:t>λώσσας, υπάρχουν </a:t>
            </a:r>
            <a:r>
              <a:rPr lang="el-GR" dirty="0"/>
              <a:t>πολλά διαθέσιμα </a:t>
            </a:r>
            <a:r>
              <a:rPr lang="el-GR" dirty="0" smtClean="0"/>
              <a:t>εργαλεία. Ορισμένα </a:t>
            </a:r>
            <a:r>
              <a:rPr lang="el-GR" dirty="0"/>
              <a:t>από </a:t>
            </a:r>
            <a:r>
              <a:rPr lang="el-GR" dirty="0" smtClean="0"/>
              <a:t>αυτά </a:t>
            </a:r>
            <a:r>
              <a:rPr lang="el-GR" dirty="0"/>
              <a:t>αναπτύσσονται από </a:t>
            </a:r>
            <a:r>
              <a:rPr lang="el-GR" dirty="0" smtClean="0"/>
              <a:t>οργανισμούς (π.χ. </a:t>
            </a:r>
            <a:r>
              <a:rPr lang="en-US" dirty="0" smtClean="0"/>
              <a:t>Google Cloud Platform </a:t>
            </a:r>
            <a:r>
              <a:rPr lang="el-GR" dirty="0" smtClean="0"/>
              <a:t>/</a:t>
            </a:r>
            <a:r>
              <a:rPr lang="en-US" dirty="0" smtClean="0"/>
              <a:t> Machine Learning </a:t>
            </a:r>
            <a:r>
              <a:rPr lang="el-GR" dirty="0" smtClean="0"/>
              <a:t>/</a:t>
            </a:r>
            <a:r>
              <a:rPr lang="en-US" dirty="0" smtClean="0"/>
              <a:t> Cloud </a:t>
            </a:r>
            <a:r>
              <a:rPr lang="en-US" dirty="0"/>
              <a:t>Natural Language API</a:t>
            </a:r>
            <a:r>
              <a:rPr lang="el-GR" dirty="0" smtClean="0"/>
              <a:t>) </a:t>
            </a:r>
            <a:r>
              <a:rPr lang="en-US" dirty="0" smtClean="0"/>
              <a:t> </a:t>
            </a:r>
            <a:r>
              <a:rPr lang="el-GR" dirty="0" smtClean="0"/>
              <a:t>για </a:t>
            </a:r>
            <a:r>
              <a:rPr lang="el-GR" dirty="0"/>
              <a:t>να δημιουργήσουν τις δικές τους εφαρμογές NLP, ενώ ορισμένες από αυτές είναι </a:t>
            </a:r>
            <a:r>
              <a:rPr lang="el-GR" b="1" dirty="0"/>
              <a:t>ανοιχτές</a:t>
            </a:r>
            <a:r>
              <a:rPr lang="el-GR" dirty="0"/>
              <a:t>. </a:t>
            </a:r>
            <a:r>
              <a:rPr lang="en-US" dirty="0" smtClean="0"/>
              <a:t> </a:t>
            </a:r>
          </a:p>
          <a:p>
            <a:pPr marL="0" indent="0" algn="just">
              <a:buNone/>
            </a:pPr>
            <a:r>
              <a:rPr lang="el-GR" dirty="0"/>
              <a:t>Τα περισσότερα από τα εργαλεία είναι γραμμένα σε Java και έχουν παρόμοιες λειτουργίες. </a:t>
            </a:r>
            <a:r>
              <a:rPr lang="el-GR" dirty="0" smtClean="0"/>
              <a:t>Ορισμένα </a:t>
            </a:r>
            <a:r>
              <a:rPr lang="el-GR" dirty="0"/>
              <a:t>από </a:t>
            </a:r>
            <a:r>
              <a:rPr lang="el-GR" dirty="0" smtClean="0"/>
              <a:t>αυτά </a:t>
            </a:r>
            <a:r>
              <a:rPr lang="el-GR" dirty="0"/>
              <a:t>είναι </a:t>
            </a:r>
            <a:r>
              <a:rPr lang="el-GR" dirty="0" smtClean="0"/>
              <a:t>ισχυρά </a:t>
            </a:r>
            <a:r>
              <a:rPr lang="el-GR" dirty="0"/>
              <a:t>και διαθέτουν διαφορετική ποικιλία εργαλείων </a:t>
            </a:r>
            <a:r>
              <a:rPr lang="el-GR" dirty="0" smtClean="0"/>
              <a:t>NLP.</a:t>
            </a:r>
            <a:r>
              <a:rPr lang="en-US" dirty="0" smtClean="0"/>
              <a:t> </a:t>
            </a:r>
            <a:endParaRPr lang="el-GR" dirty="0" smtClean="0"/>
          </a:p>
          <a:p>
            <a:pPr marL="0" indent="0" algn="just">
              <a:buNone/>
            </a:pPr>
            <a:r>
              <a:rPr lang="el-GR" dirty="0" smtClean="0"/>
              <a:t>Ωστόσο</a:t>
            </a:r>
            <a:r>
              <a:rPr lang="el-GR" dirty="0"/>
              <a:t>, όταν πρόκειται για την </a:t>
            </a:r>
            <a:r>
              <a:rPr lang="el-GR" b="1" dirty="0"/>
              <a:t>ευκολία χρήσης </a:t>
            </a:r>
            <a:r>
              <a:rPr lang="el-GR" dirty="0"/>
              <a:t>και την εξήγηση των εννοιών, τα αποτελέσματα </a:t>
            </a:r>
            <a:r>
              <a:rPr lang="el-GR" dirty="0" smtClean="0"/>
              <a:t>του NLTK </a:t>
            </a:r>
            <a:r>
              <a:rPr lang="el-GR" dirty="0"/>
              <a:t>είναι πολύ </a:t>
            </a:r>
            <a:r>
              <a:rPr lang="el-GR" dirty="0" smtClean="0"/>
              <a:t>θετικά. </a:t>
            </a:r>
            <a:r>
              <a:rPr lang="el-GR" dirty="0"/>
              <a:t>Το NLTK είναι επίσης </a:t>
            </a:r>
            <a:r>
              <a:rPr lang="el-GR" dirty="0" smtClean="0"/>
              <a:t>πολύ </a:t>
            </a:r>
            <a:r>
              <a:rPr lang="el-GR" dirty="0"/>
              <a:t>καλό για την εκμάθηση επειδή </a:t>
            </a:r>
            <a:r>
              <a:rPr lang="el-GR" b="1" dirty="0"/>
              <a:t>η καμπύλη μάθησης </a:t>
            </a:r>
            <a:r>
              <a:rPr lang="el-GR" b="1" dirty="0" smtClean="0"/>
              <a:t>της Python </a:t>
            </a:r>
            <a:r>
              <a:rPr lang="el-GR" b="1" dirty="0"/>
              <a:t>(στην οποία είναι γραμμένο </a:t>
            </a:r>
            <a:r>
              <a:rPr lang="el-GR" b="1" dirty="0" smtClean="0"/>
              <a:t>το NLTK</a:t>
            </a:r>
            <a:r>
              <a:rPr lang="el-GR" b="1" dirty="0"/>
              <a:t>) είναι πολύ γρήγορη</a:t>
            </a:r>
            <a:r>
              <a:rPr lang="el-GR" dirty="0"/>
              <a:t>. Το NLTK έχει ενσωματώσει τις περισσότερες εργασίες </a:t>
            </a:r>
            <a:r>
              <a:rPr lang="el-GR" dirty="0" smtClean="0"/>
              <a:t>της Επεξεργασίας της Φυσικής Γλώσσας, </a:t>
            </a:r>
            <a:r>
              <a:rPr lang="el-GR" dirty="0"/>
              <a:t>είναι πολύ κομψό και εύκολο στη χρήση. Για όλους αυτούς τους λόγους, το NLTK έχει γίνει μια από τις πιο </a:t>
            </a:r>
            <a:r>
              <a:rPr lang="el-GR" b="1" dirty="0" smtClean="0"/>
              <a:t>δημοφιλείς </a:t>
            </a:r>
            <a:r>
              <a:rPr lang="el-GR" b="1" dirty="0"/>
              <a:t>βιβλιοθήκες της </a:t>
            </a:r>
            <a:r>
              <a:rPr lang="el-GR" b="1" dirty="0" smtClean="0"/>
              <a:t>κοινότητας</a:t>
            </a:r>
            <a:r>
              <a:rPr lang="el-GR" dirty="0" smtClean="0"/>
              <a:t>.</a:t>
            </a:r>
            <a:endParaRPr lang="el-GR" dirty="0"/>
          </a:p>
          <a:p>
            <a:pPr marL="0" indent="0" algn="just">
              <a:buNone/>
            </a:pPr>
            <a:endParaRPr lang="en-US" dirty="0"/>
          </a:p>
        </p:txBody>
      </p:sp>
    </p:spTree>
    <p:extLst>
      <p:ext uri="{BB962C8B-B14F-4D97-AF65-F5344CB8AC3E}">
        <p14:creationId xmlns:p14="http://schemas.microsoft.com/office/powerpoint/2010/main" val="13547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85800" y="764373"/>
            <a:ext cx="10820400" cy="1293028"/>
          </a:xfrm>
        </p:spPr>
        <p:txBody>
          <a:bodyPr/>
          <a:lstStyle/>
          <a:p>
            <a:pPr algn="l"/>
            <a:r>
              <a:rPr lang="el-GR" cap="none" dirty="0" smtClean="0"/>
              <a:t>Απατήσεις λογισμικού</a:t>
            </a:r>
            <a:r>
              <a:rPr lang="en-US" cap="none" dirty="0" smtClean="0"/>
              <a:t> (1/</a:t>
            </a:r>
            <a:r>
              <a:rPr lang="el-GR" cap="none" dirty="0" smtClean="0"/>
              <a:t>3</a:t>
            </a:r>
            <a:r>
              <a:rPr lang="en-US" cap="none" dirty="0" smtClean="0"/>
              <a:t>)</a:t>
            </a:r>
            <a:endParaRPr lang="el-GR" cap="none" dirty="0"/>
          </a:p>
        </p:txBody>
      </p:sp>
      <p:sp>
        <p:nvSpPr>
          <p:cNvPr id="3" name="Θέση περιεχομένου 2"/>
          <p:cNvSpPr>
            <a:spLocks noGrp="1"/>
          </p:cNvSpPr>
          <p:nvPr>
            <p:ph idx="1"/>
          </p:nvPr>
        </p:nvSpPr>
        <p:spPr>
          <a:xfrm>
            <a:off x="685800" y="1731524"/>
            <a:ext cx="10820400" cy="4487162"/>
          </a:xfrm>
        </p:spPr>
        <p:txBody>
          <a:bodyPr>
            <a:normAutofit lnSpcReduction="10000"/>
          </a:bodyPr>
          <a:lstStyle/>
          <a:p>
            <a:pPr marL="0" indent="0" algn="just">
              <a:buNone/>
            </a:pPr>
            <a:r>
              <a:rPr lang="el-GR" dirty="0"/>
              <a:t>Για τη χρήση του εργαλείου είναι απαραίτητη η εγκατάσταση διαφόρων προγραμμάτων και η εισαγωγή </a:t>
            </a:r>
            <a:r>
              <a:rPr lang="el-GR" dirty="0" smtClean="0"/>
              <a:t>βιβλιοθηκών.</a:t>
            </a:r>
          </a:p>
          <a:p>
            <a:pPr marL="0" indent="0" algn="just">
              <a:buNone/>
            </a:pPr>
            <a:endParaRPr lang="el-GR" dirty="0" smtClean="0"/>
          </a:p>
          <a:p>
            <a:pPr marL="0" indent="0">
              <a:buNone/>
            </a:pPr>
            <a:r>
              <a:rPr lang="el-GR" b="1" dirty="0" smtClean="0"/>
              <a:t>Python</a:t>
            </a:r>
            <a:r>
              <a:rPr lang="el-GR" dirty="0" smtClean="0"/>
              <a:t>: </a:t>
            </a:r>
            <a:br>
              <a:rPr lang="el-GR" dirty="0" smtClean="0"/>
            </a:br>
            <a:r>
              <a:rPr lang="el-GR" dirty="0" smtClean="0"/>
              <a:t>Η </a:t>
            </a:r>
            <a:r>
              <a:rPr lang="el-GR" dirty="0"/>
              <a:t>έκδοση της Python πρέπει να είναι η 2.7, 3.4, ή </a:t>
            </a:r>
            <a:r>
              <a:rPr lang="el-GR" b="1" dirty="0" smtClean="0"/>
              <a:t>3.5</a:t>
            </a:r>
            <a:r>
              <a:rPr lang="en-US" b="1" dirty="0" smtClean="0"/>
              <a:t> </a:t>
            </a:r>
            <a:r>
              <a:rPr lang="en-US" dirty="0" smtClean="0"/>
              <a:t>(32-bit)</a:t>
            </a:r>
            <a:r>
              <a:rPr lang="el-GR" dirty="0" smtClean="0"/>
              <a:t>. </a:t>
            </a:r>
          </a:p>
          <a:p>
            <a:pPr marL="0" indent="0" algn="just">
              <a:buNone/>
            </a:pPr>
            <a:r>
              <a:rPr lang="en-US" dirty="0" smtClean="0">
                <a:hlinkClick r:id="rId3"/>
              </a:rPr>
              <a:t>https</a:t>
            </a:r>
            <a:r>
              <a:rPr lang="en-US" dirty="0">
                <a:hlinkClick r:id="rId3"/>
              </a:rPr>
              <a:t>://www.python.org/downloads/release/python-350</a:t>
            </a:r>
            <a:r>
              <a:rPr lang="en-US" dirty="0" smtClean="0">
                <a:hlinkClick r:id="rId3"/>
              </a:rPr>
              <a:t>/</a:t>
            </a:r>
            <a:r>
              <a:rPr lang="el-GR" dirty="0" smtClean="0"/>
              <a:t> </a:t>
            </a:r>
          </a:p>
          <a:p>
            <a:pPr marL="0" indent="0" algn="just">
              <a:buNone/>
            </a:pPr>
            <a:endParaRPr lang="en-US" dirty="0" smtClean="0"/>
          </a:p>
          <a:p>
            <a:pPr marL="0" indent="0">
              <a:buNone/>
            </a:pPr>
            <a:r>
              <a:rPr lang="el-GR" b="1" dirty="0" smtClean="0"/>
              <a:t>NLTK</a:t>
            </a:r>
            <a:r>
              <a:rPr lang="el-GR" dirty="0" smtClean="0"/>
              <a:t> : </a:t>
            </a:r>
            <a:r>
              <a:rPr lang="en-US" dirty="0" smtClean="0"/>
              <a:t>H</a:t>
            </a:r>
            <a:r>
              <a:rPr lang="el-GR" dirty="0" smtClean="0"/>
              <a:t> έκδοση </a:t>
            </a:r>
            <a:r>
              <a:rPr lang="en-US" dirty="0" smtClean="0"/>
              <a:t>3</a:t>
            </a:r>
            <a:r>
              <a:rPr lang="el-GR" dirty="0" smtClean="0"/>
              <a:t>.</a:t>
            </a:r>
            <a:r>
              <a:rPr lang="en-US" dirty="0" smtClean="0"/>
              <a:t>2.5</a:t>
            </a:r>
            <a:r>
              <a:rPr lang="el-GR" dirty="0" smtClean="0"/>
              <a:t> του NLTK</a:t>
            </a:r>
            <a:r>
              <a:rPr lang="en-US" dirty="0" smtClean="0"/>
              <a:t> </a:t>
            </a:r>
            <a:r>
              <a:rPr lang="el-GR" dirty="0" smtClean="0"/>
              <a:t>είναι η πιο πρόσφατη.</a:t>
            </a:r>
            <a:r>
              <a:rPr lang="en-US" dirty="0"/>
              <a:t/>
            </a:r>
            <a:br>
              <a:rPr lang="en-US" dirty="0"/>
            </a:br>
            <a:r>
              <a:rPr lang="en-US" dirty="0">
                <a:hlinkClick r:id="rId4"/>
              </a:rPr>
              <a:t>http://</a:t>
            </a:r>
            <a:r>
              <a:rPr lang="en-US" dirty="0" smtClean="0">
                <a:hlinkClick r:id="rId4"/>
              </a:rPr>
              <a:t>www.nltk.org/install.html</a:t>
            </a:r>
            <a:r>
              <a:rPr lang="en-US" dirty="0" smtClean="0"/>
              <a:t> </a:t>
            </a:r>
            <a:r>
              <a:rPr lang="el-GR" dirty="0" smtClean="0"/>
              <a:t/>
            </a:r>
            <a:br>
              <a:rPr lang="el-GR" dirty="0" smtClean="0"/>
            </a:br>
            <a:endParaRPr lang="el-GR" dirty="0" smtClean="0"/>
          </a:p>
          <a:p>
            <a:pPr marL="0" indent="0">
              <a:buNone/>
            </a:pPr>
            <a:r>
              <a:rPr lang="el-GR" b="1" dirty="0" smtClean="0"/>
              <a:t>NLTK</a:t>
            </a:r>
            <a:r>
              <a:rPr lang="en-US" b="1" dirty="0" smtClean="0"/>
              <a:t> </a:t>
            </a:r>
            <a:r>
              <a:rPr lang="el-GR" b="1" dirty="0" smtClean="0"/>
              <a:t>-</a:t>
            </a:r>
            <a:r>
              <a:rPr lang="en-US" b="1" dirty="0" smtClean="0"/>
              <a:t> Data </a:t>
            </a:r>
            <a:r>
              <a:rPr lang="el-GR" dirty="0" smtClean="0"/>
              <a:t>: Αυτό περιέχει τα απαραίτητα corpora που χρησιμοποιήθηκαν ως πρότυπα για την ανάλυση και την επεξεργασία των διαφόρων εντολών.</a:t>
            </a:r>
            <a:br>
              <a:rPr lang="el-GR" dirty="0" smtClean="0"/>
            </a:br>
            <a:r>
              <a:rPr lang="en-US" dirty="0">
                <a:latin typeface="Consolas" panose="020B0609020204030204" pitchFamily="49" charset="0"/>
                <a:hlinkClick r:id="rId4"/>
              </a:rPr>
              <a:t>http://</a:t>
            </a:r>
            <a:r>
              <a:rPr lang="en-US" dirty="0" smtClean="0">
                <a:latin typeface="Consolas" panose="020B0609020204030204" pitchFamily="49" charset="0"/>
                <a:hlinkClick r:id="rId4"/>
              </a:rPr>
              <a:t>www.nltk.org/install.html</a:t>
            </a:r>
            <a:r>
              <a:rPr lang="en-US" dirty="0" smtClean="0">
                <a:latin typeface="Consolas" panose="020B0609020204030204" pitchFamily="49" charset="0"/>
              </a:rPr>
              <a:t> </a:t>
            </a:r>
            <a:endParaRPr lang="en-US" dirty="0"/>
          </a:p>
          <a:p>
            <a:pPr marL="0" indent="0" algn="just">
              <a:buNone/>
            </a:pPr>
            <a:endParaRPr lang="el-GR" dirty="0"/>
          </a:p>
          <a:p>
            <a:pPr marL="0" indent="0" algn="just">
              <a:buNone/>
            </a:pPr>
            <a:endParaRPr lang="el-GR" dirty="0"/>
          </a:p>
        </p:txBody>
      </p:sp>
    </p:spTree>
    <p:extLst>
      <p:ext uri="{BB962C8B-B14F-4D97-AF65-F5344CB8AC3E}">
        <p14:creationId xmlns:p14="http://schemas.microsoft.com/office/powerpoint/2010/main" val="175020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Ίχνος ατμού">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Ίχνος ατμού</Template>
  <TotalTime>2440</TotalTime>
  <Words>3734</Words>
  <Application>Microsoft Office PowerPoint</Application>
  <PresentationFormat>Widescreen</PresentationFormat>
  <Paragraphs>303</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Century Gothic</vt:lpstr>
      <vt:lpstr>Consolas</vt:lpstr>
      <vt:lpstr>Leelawadee UI Semilight</vt:lpstr>
      <vt:lpstr>Wingdings</vt:lpstr>
      <vt:lpstr>Ίχνος ατμού</vt:lpstr>
      <vt:lpstr>Natural Language ToolKit</vt:lpstr>
      <vt:lpstr>Περιεχόμενα παρουσίασης</vt:lpstr>
      <vt:lpstr>Τι είναι η Επεξεργασία της Φυσικής Γλώσσας (NLP) (1/2) </vt:lpstr>
      <vt:lpstr>Τι είναι η Επεξεργασία της Φυσικής Γλώσσας (NLP) (2/2) </vt:lpstr>
      <vt:lpstr>Γιατί είναι σημαντική η Επεξεργασία της Φυσικής Γλώσσας (NLP) (1/2)</vt:lpstr>
      <vt:lpstr>Γιατί είναι σημαντική η Επεξεργασία της Φυσικής Γλώσσας (NLP) (2/2)</vt:lpstr>
      <vt:lpstr>Τι είναι το Natural Language ToolKit (NLTK)</vt:lpstr>
      <vt:lpstr>Γιατί επιλέγω το Natural Language ToolKit (NLTK)</vt:lpstr>
      <vt:lpstr>Απατήσεις λογισμικού (1/3)</vt:lpstr>
      <vt:lpstr>Απατήσεις λογισμικού (2/3)</vt:lpstr>
      <vt:lpstr>Απατήσεις λογισμικού (3/3)</vt:lpstr>
      <vt:lpstr>Τι είναι τα NLTK Data</vt:lpstr>
      <vt:lpstr>Ta πιο σημαντικά Natural Language ToolKit Modules (1/4)</vt:lpstr>
      <vt:lpstr>Ta πιο σημαντικά Natural Language ToolKit Modules (2/4)</vt:lpstr>
      <vt:lpstr>Ta πιο σημαντικά Natural Language ToolKit Modules (3/4)</vt:lpstr>
      <vt:lpstr>Ta πιο σημαντικά Natural Language ToolKit Modules (4/4)</vt:lpstr>
      <vt:lpstr>Παράδειγμα χρήσης Ι - Python’ s Site (Περιγραφή) </vt:lpstr>
      <vt:lpstr>Παράδειγμα χρήσης Ι - Python’ s Site (Κώδικας)</vt:lpstr>
      <vt:lpstr>Παράδειγμα χρήσης Ι - Python’ s Site (Plot)</vt:lpstr>
      <vt:lpstr>Παράδειγμα χρήσης Ι - Python’ s Site (Κώδικας)</vt:lpstr>
      <vt:lpstr>Παράδειγμα χρήσης Ι - Python’ s Site (Plot)</vt:lpstr>
      <vt:lpstr>Παράδειγμα χρήσης Ι - Python’ s Site (Word Clouds)</vt:lpstr>
      <vt:lpstr>Παράδειγμα χρήσης ΙΙ – Twitter (Περιγραφή)</vt:lpstr>
      <vt:lpstr>Παράδειγμα χρήσης ΙΙ – Twitter (Corpus)</vt:lpstr>
      <vt:lpstr>Παράδειγμα χρήσης ΙΙ – Twitter (Ανάλυση tweet 1/2 )</vt:lpstr>
      <vt:lpstr>Παράδειγμα χρήσης ΙΙ – Twitter (Ανάλυση tweet 2/2 )</vt:lpstr>
      <vt:lpstr>Παράδειγμα χρήσης ΙΙ – Twitter (Κώδικάς)</vt:lpstr>
      <vt:lpstr>Παράδειγμα χρήσης ΙΙ – Twitter (Αποτελέσματα)</vt:lpstr>
      <vt:lpstr>Ελληνική Γλώσσα &amp; NLTK</vt:lpstr>
      <vt:lpstr>Ευχαριστώ για την προσοχή σας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Toolkit</dc:title>
  <dc:creator>AlexPC</dc:creator>
  <cp:lastModifiedBy>AlexPC</cp:lastModifiedBy>
  <cp:revision>227</cp:revision>
  <dcterms:created xsi:type="dcterms:W3CDTF">2017-11-08T09:57:43Z</dcterms:created>
  <dcterms:modified xsi:type="dcterms:W3CDTF">2019-02-27T14:29:28Z</dcterms:modified>
</cp:coreProperties>
</file>