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5"/>
  </p:notesMasterIdLst>
  <p:handoutMasterIdLst>
    <p:handoutMasterId r:id="rId36"/>
  </p:handoutMasterIdLst>
  <p:sldIdLst>
    <p:sldId id="265" r:id="rId5"/>
    <p:sldId id="310" r:id="rId6"/>
    <p:sldId id="314" r:id="rId7"/>
    <p:sldId id="337" r:id="rId8"/>
    <p:sldId id="360" r:id="rId9"/>
    <p:sldId id="361" r:id="rId10"/>
    <p:sldId id="320" r:id="rId11"/>
    <p:sldId id="353" r:id="rId12"/>
    <p:sldId id="321" r:id="rId13"/>
    <p:sldId id="358" r:id="rId14"/>
    <p:sldId id="362" r:id="rId15"/>
    <p:sldId id="333" r:id="rId16"/>
    <p:sldId id="352" r:id="rId17"/>
    <p:sldId id="363" r:id="rId18"/>
    <p:sldId id="347" r:id="rId19"/>
    <p:sldId id="354" r:id="rId20"/>
    <p:sldId id="364" r:id="rId21"/>
    <p:sldId id="365" r:id="rId22"/>
    <p:sldId id="348" r:id="rId23"/>
    <p:sldId id="355" r:id="rId24"/>
    <p:sldId id="349" r:id="rId25"/>
    <p:sldId id="356" r:id="rId26"/>
    <p:sldId id="366" r:id="rId27"/>
    <p:sldId id="350" r:id="rId28"/>
    <p:sldId id="357" r:id="rId29"/>
    <p:sldId id="367" r:id="rId30"/>
    <p:sldId id="351" r:id="rId31"/>
    <p:sldId id="359" r:id="rId32"/>
    <p:sldId id="369" r:id="rId33"/>
    <p:sldId id="345" r:id="rId34"/>
  </p:sldIdLst>
  <p:sldSz cx="12188825" cy="6858000"/>
  <p:notesSz cx="6858000" cy="9144000"/>
  <p:custDataLst>
    <p:tags r:id="rId37"/>
  </p:custDataLst>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072" autoAdjust="0"/>
  </p:normalViewPr>
  <p:slideViewPr>
    <p:cSldViewPr showGuides="1">
      <p:cViewPr varScale="1">
        <p:scale>
          <a:sx n="85" d="100"/>
          <a:sy n="85" d="100"/>
        </p:scale>
        <p:origin x="1494"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14D5CE-94E2-421E-A773-17242EB2F00D}" type="datetime1">
              <a:rPr lang="el-GR" smtClean="0"/>
              <a:t>15/11/2017</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l-GR" dirty="0"/>
          </a:p>
        </p:txBody>
      </p:sp>
      <p:sp>
        <p:nvSpPr>
          <p:cNvPr id="5" name="Σύμβολο κράτησης θέσης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l-GR"/>
              <a:pPr algn="r" rtl="0"/>
              <a:t>‹#›</a:t>
            </a:fld>
            <a:endParaRPr lang="el-G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F7C63F47-05B9-4E1C-B656-D164BA0F9FA8}" type="datetime1">
              <a:rPr lang="el-GR" smtClean="0"/>
              <a:pPr/>
              <a:t>15/11/2017</a:t>
            </a:fld>
            <a:endParaRPr lang="el-GR" dirty="0"/>
          </a:p>
        </p:txBody>
      </p:sp>
      <p:sp>
        <p:nvSpPr>
          <p:cNvPr id="4" name="Σύμβολο κράτησης θέσης εικόνας διαφάνειας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Σύμβολο κράτησης θέσης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l-GR" noProof="0" dirty="0" smtClean="0"/>
              <a:t>Στυλ υποδείγματος κειμένου</a:t>
            </a:r>
            <a:endParaRPr lang="el-GR" noProof="0" dirty="0"/>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Σύμβολο κράτησης θέσης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l-GR" noProof="0" dirty="0"/>
          </a:p>
        </p:txBody>
      </p:sp>
      <p:sp>
        <p:nvSpPr>
          <p:cNvPr id="7" name="Σύμβολο κράτησης θέσης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l-GR" smtClean="0"/>
              <a:pPr/>
              <a:t>‹#›</a:t>
            </a:fld>
            <a:endParaRPr lang="el-G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Σύγκρουση (</a:t>
            </a:r>
            <a:r>
              <a:rPr lang="en-US" b="1" dirty="0" smtClean="0"/>
              <a:t>Wrangling</a:t>
            </a:r>
            <a:r>
              <a:rPr lang="el-GR" b="1" dirty="0" smtClean="0"/>
              <a:t>)</a:t>
            </a:r>
            <a:r>
              <a:rPr lang="el-GR" baseline="0" dirty="0" smtClean="0"/>
              <a:t> με το κείμενο και καθαρισμός</a:t>
            </a: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a:t>
            </a:fld>
            <a:endParaRPr lang="el-GR" dirty="0"/>
          </a:p>
        </p:txBody>
      </p:sp>
    </p:spTree>
    <p:extLst>
      <p:ext uri="{BB962C8B-B14F-4D97-AF65-F5344CB8AC3E}">
        <p14:creationId xmlns:p14="http://schemas.microsoft.com/office/powerpoint/2010/main" val="4095703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Intuitively, a sentence is an acceptable unit of conversation. =</a:t>
            </a:r>
            <a:br>
              <a:rPr lang="en-US" dirty="0" smtClean="0"/>
            </a:br>
            <a:r>
              <a:rPr lang="en-US" dirty="0" smtClean="0"/>
              <a:t>E</a:t>
            </a:r>
            <a:r>
              <a:rPr lang="el-GR" dirty="0" err="1" smtClean="0"/>
              <a:t>νστικτωδώς</a:t>
            </a:r>
            <a:r>
              <a:rPr lang="el-GR" dirty="0" smtClean="0"/>
              <a:t>, η πρόταση είναι μια αποδεκτή μονάδα συνομιλίας.</a:t>
            </a:r>
            <a:endParaRPr lang="en-US" dirty="0" smtClean="0"/>
          </a:p>
          <a:p>
            <a:endParaRPr lang="en-US" dirty="0" smtClean="0"/>
          </a:p>
          <a:p>
            <a:r>
              <a:rPr lang="en-US" dirty="0" smtClean="0"/>
              <a:t>A typical sentence </a:t>
            </a:r>
            <a:r>
              <a:rPr lang="el-GR" dirty="0" smtClean="0"/>
              <a:t>… =</a:t>
            </a:r>
            <a:br>
              <a:rPr lang="el-GR" dirty="0" smtClean="0"/>
            </a:br>
            <a:r>
              <a:rPr lang="el-GR" dirty="0" smtClean="0"/>
              <a:t>Ένας </a:t>
            </a:r>
            <a:r>
              <a:rPr lang="el-GR" dirty="0" smtClean="0"/>
              <a:t>τυπικός διαιρέτης πρότασης</a:t>
            </a:r>
            <a:r>
              <a:rPr lang="el-GR" baseline="0" dirty="0" smtClean="0"/>
              <a:t> </a:t>
            </a:r>
            <a:r>
              <a:rPr lang="el-GR" dirty="0" smtClean="0"/>
              <a:t>μπορεί να είναι κάτι τόσο απλό όσο το χώρισμα της συμβολοσειράς σε (.), </a:t>
            </a:r>
          </a:p>
          <a:p>
            <a:r>
              <a:rPr lang="el-GR" dirty="0" smtClean="0"/>
              <a:t>σε κάτι τόσο περίπλοκο όσο ένας προγνωστικός ταξινομητής για τον προσδιορισμό των ορίων της πρότασης.</a:t>
            </a:r>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10</a:t>
            </a:fld>
            <a:endParaRPr lang="el-GR" dirty="0"/>
          </a:p>
        </p:txBody>
      </p:sp>
    </p:spTree>
    <p:extLst>
      <p:ext uri="{BB962C8B-B14F-4D97-AF65-F5344CB8AC3E}">
        <p14:creationId xmlns:p14="http://schemas.microsoft.com/office/powerpoint/2010/main" val="164007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rtl="0"/>
            <a:r>
              <a:rPr lang="el-GR" dirty="0" smtClean="0"/>
              <a:t>Ο διαχωριστής της προηγούμενης πρότασης είναι διαθέσιμος σε 17 γλώσσες *. Απλά πρέπει να καθορίσετε το αντίστοιχο αντικείμενο. </a:t>
            </a:r>
            <a:endParaRPr lang="en-US" dirty="0" smtClean="0"/>
          </a:p>
          <a:p>
            <a:pPr rtl="0"/>
            <a:r>
              <a:rPr lang="el-GR" dirty="0" smtClean="0"/>
              <a:t>Αυτό είναι αρκετά καλό για να αντιμετωπίσετε μια ποικιλία από</a:t>
            </a:r>
            <a:r>
              <a:rPr lang="el-GR" baseline="0" dirty="0" smtClean="0"/>
              <a:t> </a:t>
            </a:r>
            <a:r>
              <a:rPr lang="en-US" baseline="0" dirty="0" smtClean="0"/>
              <a:t>text corpus</a:t>
            </a:r>
            <a:r>
              <a:rPr lang="el-GR" dirty="0" smtClean="0"/>
              <a:t>, και υπάρχει μικρότερη πιθανότητα να δημιουργήσουμε τη δική μας</a:t>
            </a:r>
          </a:p>
          <a:p>
            <a:pPr rtl="0"/>
            <a:endParaRPr lang="en-US" dirty="0" smtClean="0"/>
          </a:p>
          <a:p>
            <a:pPr rtl="0"/>
            <a:r>
              <a:rPr lang="el-GR" dirty="0" smtClean="0"/>
              <a:t>Αν η εφαρμογή απαιτεί έναν προσαρμοσμένο διαιρέτη </a:t>
            </a:r>
            <a:r>
              <a:rPr lang="el-GR" dirty="0" err="1" smtClean="0"/>
              <a:t>προτασεων</a:t>
            </a:r>
            <a:r>
              <a:rPr lang="el-GR" dirty="0" smtClean="0"/>
              <a:t>, υπάρχουν τρόποι με τους οποίους μπορούμε να εκπαιδεύσουμε έναν διαιρέτη πρότασης</a:t>
            </a:r>
            <a:r>
              <a:rPr lang="el-GR" baseline="0" dirty="0" smtClean="0"/>
              <a:t> δικής μας χρήσης</a:t>
            </a:r>
            <a:r>
              <a:rPr lang="el-GR" dirty="0" smtClean="0"/>
              <a:t>:</a:t>
            </a:r>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11</a:t>
            </a:fld>
            <a:endParaRPr lang="el-GR" dirty="0"/>
          </a:p>
        </p:txBody>
      </p:sp>
    </p:spTree>
    <p:extLst>
      <p:ext uri="{BB962C8B-B14F-4D97-AF65-F5344CB8AC3E}">
        <p14:creationId xmlns:p14="http://schemas.microsoft.com/office/powerpoint/2010/main" val="327371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12</a:t>
            </a:fld>
            <a:endParaRPr lang="el-GR" dirty="0"/>
          </a:p>
        </p:txBody>
      </p:sp>
    </p:spTree>
    <p:extLst>
      <p:ext uri="{BB962C8B-B14F-4D97-AF65-F5344CB8AC3E}">
        <p14:creationId xmlns:p14="http://schemas.microsoft.com/office/powerpoint/2010/main" val="554413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Token = </a:t>
            </a:r>
            <a:r>
              <a:rPr lang="el-GR" dirty="0" smtClean="0"/>
              <a:t>λεκτική μονάδα</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13</a:t>
            </a:fld>
            <a:endParaRPr lang="el-GR" dirty="0"/>
          </a:p>
        </p:txBody>
      </p:sp>
    </p:spTree>
    <p:extLst>
      <p:ext uri="{BB962C8B-B14F-4D97-AF65-F5344CB8AC3E}">
        <p14:creationId xmlns:p14="http://schemas.microsoft.com/office/powerpoint/2010/main" val="119014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Token </a:t>
            </a:r>
            <a:r>
              <a:rPr lang="en-US" smtClean="0"/>
              <a:t>= </a:t>
            </a:r>
            <a:r>
              <a:rPr lang="el-GR" smtClean="0"/>
              <a:t>λεκτική μονάδα</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14</a:t>
            </a:fld>
            <a:endParaRPr lang="el-GR" dirty="0"/>
          </a:p>
        </p:txBody>
      </p:sp>
    </p:spTree>
    <p:extLst>
      <p:ext uri="{BB962C8B-B14F-4D97-AF65-F5344CB8AC3E}">
        <p14:creationId xmlns:p14="http://schemas.microsoft.com/office/powerpoint/2010/main" val="3213560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Stemming = </a:t>
            </a:r>
            <a:r>
              <a:rPr lang="el-GR" dirty="0" smtClean="0"/>
              <a:t>	αποκοπή καταλήξεων</a:t>
            </a:r>
            <a:r>
              <a:rPr lang="en-US" dirty="0" smtClean="0"/>
              <a:t> (</a:t>
            </a:r>
            <a:r>
              <a:rPr lang="el-GR" dirty="0" smtClean="0"/>
              <a:t>γλωσσολογία)</a:t>
            </a:r>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15</a:t>
            </a:fld>
            <a:endParaRPr lang="el-GR" dirty="0"/>
          </a:p>
        </p:txBody>
      </p:sp>
    </p:spTree>
    <p:extLst>
      <p:ext uri="{BB962C8B-B14F-4D97-AF65-F5344CB8AC3E}">
        <p14:creationId xmlns:p14="http://schemas.microsoft.com/office/powerpoint/2010/main" val="230296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Το Stemming είναι περισσότερο μια πρόχειρη</a:t>
            </a:r>
            <a:r>
              <a:rPr lang="el-GR" baseline="0" dirty="0" smtClean="0"/>
              <a:t> </a:t>
            </a:r>
            <a:r>
              <a:rPr lang="el-GR" dirty="0" smtClean="0"/>
              <a:t>διαδικασία βασισμένη σε κανόνες, με την οποία θέλουμε να συνενώσουμε διαφορετικές παραλλαγές του συμβόλου (</a:t>
            </a:r>
            <a:r>
              <a:rPr lang="en-US" dirty="0" smtClean="0"/>
              <a:t>token</a:t>
            </a:r>
            <a:r>
              <a:rPr lang="el-GR" dirty="0" smtClean="0"/>
              <a:t>).</a:t>
            </a:r>
            <a:endParaRPr lang="en-US" dirty="0" smtClean="0"/>
          </a:p>
          <a:p>
            <a:r>
              <a:rPr lang="en-US" dirty="0" smtClean="0"/>
              <a:t>variations = </a:t>
            </a:r>
            <a:r>
              <a:rPr lang="el-GR" dirty="0" smtClean="0"/>
              <a:t>παραλλαγές</a:t>
            </a:r>
          </a:p>
          <a:p>
            <a:r>
              <a:rPr lang="el-GR" dirty="0" smtClean="0"/>
              <a:t>Σε μερικές εφαρμογές, δεν έχει νόημα να διαφοροποιείται το τρώω και το τρώγονται, τυπικά χρησιμοποιούμε </a:t>
            </a:r>
            <a:r>
              <a:rPr lang="en-US" dirty="0" smtClean="0"/>
              <a:t>stemming</a:t>
            </a:r>
            <a:r>
              <a:rPr lang="el-GR" dirty="0" smtClean="0"/>
              <a:t> μια</a:t>
            </a:r>
            <a:r>
              <a:rPr lang="en-US" dirty="0" smtClean="0"/>
              <a:t> </a:t>
            </a:r>
            <a:r>
              <a:rPr lang="el-GR" dirty="0" smtClean="0"/>
              <a:t>να</a:t>
            </a:r>
            <a:r>
              <a:rPr lang="el-GR" baseline="0" dirty="0" smtClean="0"/>
              <a:t> ομαδοποιήσουμε τις </a:t>
            </a:r>
            <a:r>
              <a:rPr lang="el-GR" dirty="0" smtClean="0"/>
              <a:t>γραμματικές</a:t>
            </a:r>
            <a:r>
              <a:rPr lang="el-GR" baseline="0" dirty="0" smtClean="0"/>
              <a:t> διαφορές </a:t>
            </a:r>
            <a:r>
              <a:rPr lang="el-GR" dirty="0" smtClean="0"/>
              <a:t>στη ρίζα της λέξης.</a:t>
            </a:r>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16</a:t>
            </a:fld>
            <a:endParaRPr lang="el-GR" dirty="0"/>
          </a:p>
        </p:txBody>
      </p:sp>
    </p:spTree>
    <p:extLst>
      <p:ext uri="{BB962C8B-B14F-4D97-AF65-F5344CB8AC3E}">
        <p14:creationId xmlns:p14="http://schemas.microsoft.com/office/powerpoint/2010/main" val="4073721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smtClean="0"/>
              <a:t>Autobahnen</a:t>
            </a:r>
            <a:r>
              <a:rPr lang="en-US" dirty="0" smtClean="0"/>
              <a:t> = </a:t>
            </a:r>
            <a:r>
              <a:rPr lang="el-GR" dirty="0" smtClean="0"/>
              <a:t>αυτοκινητόδρομους</a:t>
            </a:r>
            <a:r>
              <a:rPr lang="en-US" dirty="0" smtClean="0"/>
              <a:t/>
            </a:r>
            <a:br>
              <a:rPr lang="en-US" dirty="0" smtClean="0"/>
            </a:br>
            <a:r>
              <a:rPr lang="en-US" dirty="0" smtClean="0"/>
              <a:t/>
            </a:r>
            <a:br>
              <a:rPr lang="en-US" dirty="0" smtClean="0"/>
            </a:br>
            <a:r>
              <a:rPr lang="en-US" dirty="0" smtClean="0"/>
              <a:t>Porter </a:t>
            </a:r>
            <a:r>
              <a:rPr lang="en-US" dirty="0" smtClean="0"/>
              <a:t>:  </a:t>
            </a:r>
            <a:r>
              <a:rPr lang="el-GR" dirty="0" smtClean="0"/>
              <a:t>Βασικός</a:t>
            </a:r>
            <a:r>
              <a:rPr lang="el-GR" baseline="0" dirty="0" smtClean="0"/>
              <a:t> αλγόριθμος </a:t>
            </a:r>
            <a:r>
              <a:rPr lang="en-US" baseline="0" dirty="0" smtClean="0"/>
              <a:t>stemming</a:t>
            </a:r>
            <a:r>
              <a:rPr lang="el-GR" baseline="0" dirty="0" smtClean="0"/>
              <a:t>. </a:t>
            </a:r>
            <a:r>
              <a:rPr lang="en-US" dirty="0" smtClean="0"/>
              <a:t/>
            </a:r>
            <a:br>
              <a:rPr lang="en-US" dirty="0" smtClean="0"/>
            </a:br>
            <a:r>
              <a:rPr lang="en-US" dirty="0" smtClean="0"/>
              <a:t>Lancaster </a:t>
            </a:r>
            <a:r>
              <a:rPr lang="en-US" dirty="0" smtClean="0"/>
              <a:t>: </a:t>
            </a:r>
            <a:r>
              <a:rPr lang="el-GR" dirty="0" smtClean="0"/>
              <a:t>Ε</a:t>
            </a:r>
            <a:r>
              <a:rPr lang="el-GR" dirty="0" smtClean="0"/>
              <a:t>ίναι σημαντικά πιο επιθετικός από τον</a:t>
            </a:r>
            <a:r>
              <a:rPr lang="el-GR" baseline="0" dirty="0" smtClean="0"/>
              <a:t> </a:t>
            </a:r>
            <a:r>
              <a:rPr lang="el-GR" dirty="0" smtClean="0"/>
              <a:t> </a:t>
            </a:r>
            <a:r>
              <a:rPr lang="en-US" dirty="0" smtClean="0"/>
              <a:t>Porter</a:t>
            </a:r>
            <a:r>
              <a:rPr lang="el-GR" dirty="0" smtClean="0"/>
              <a:t>.</a:t>
            </a:r>
            <a:r>
              <a:rPr lang="en-US" dirty="0" smtClean="0"/>
              <a:t/>
            </a:r>
            <a:br>
              <a:rPr lang="en-US" dirty="0" smtClean="0"/>
            </a:br>
            <a:r>
              <a:rPr lang="en-US" dirty="0" smtClean="0"/>
              <a:t>Snowball </a:t>
            </a:r>
            <a:r>
              <a:rPr lang="en-US" dirty="0" smtClean="0"/>
              <a:t>:</a:t>
            </a:r>
            <a:r>
              <a:rPr lang="el-GR" dirty="0" smtClean="0"/>
              <a:t> Χρησιμοποιείτε</a:t>
            </a:r>
            <a:r>
              <a:rPr lang="el-GR" baseline="0" dirty="0" smtClean="0"/>
              <a:t> για αρκετές γλώσσες και υλοποιεί στα Αγγλικά το</a:t>
            </a:r>
            <a:r>
              <a:rPr lang="en-US" baseline="0" dirty="0" smtClean="0"/>
              <a:t> Porter2</a:t>
            </a: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17</a:t>
            </a:fld>
            <a:endParaRPr lang="el-GR" dirty="0"/>
          </a:p>
        </p:txBody>
      </p:sp>
    </p:spTree>
    <p:extLst>
      <p:ext uri="{BB962C8B-B14F-4D97-AF65-F5344CB8AC3E}">
        <p14:creationId xmlns:p14="http://schemas.microsoft.com/office/powerpoint/2010/main" val="2024101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Part of Speech tagger (POS)</a:t>
            </a:r>
            <a:r>
              <a:rPr lang="en-US" baseline="0" dirty="0" smtClean="0"/>
              <a:t> = </a:t>
            </a:r>
            <a:r>
              <a:rPr lang="el-GR" dirty="0" smtClean="0"/>
              <a:t>Μέρος του </a:t>
            </a:r>
            <a:r>
              <a:rPr lang="el-GR" dirty="0" err="1" smtClean="0"/>
              <a:t>λογου</a:t>
            </a:r>
            <a:r>
              <a:rPr lang="el-GR" baseline="0" dirty="0" smtClean="0"/>
              <a:t> </a:t>
            </a:r>
            <a:r>
              <a:rPr lang="en-US" dirty="0" smtClean="0"/>
              <a:t/>
            </a:r>
            <a:br>
              <a:rPr lang="en-US" dirty="0" smtClean="0"/>
            </a:br>
            <a:r>
              <a:rPr lang="el-GR" dirty="0" err="1" smtClean="0"/>
              <a:t>Named</a:t>
            </a:r>
            <a:r>
              <a:rPr lang="el-GR" dirty="0" smtClean="0"/>
              <a:t> </a:t>
            </a:r>
            <a:r>
              <a:rPr lang="el-GR" dirty="0" err="1" smtClean="0"/>
              <a:t>Entity</a:t>
            </a:r>
            <a:r>
              <a:rPr lang="el-GR" dirty="0" smtClean="0"/>
              <a:t> </a:t>
            </a:r>
            <a:r>
              <a:rPr lang="el-GR" dirty="0" err="1" smtClean="0"/>
              <a:t>Recognition</a:t>
            </a:r>
            <a:r>
              <a:rPr lang="el-GR" dirty="0" smtClean="0"/>
              <a:t> </a:t>
            </a:r>
            <a:r>
              <a:rPr lang="en-US" dirty="0" smtClean="0"/>
              <a:t>(NER) = </a:t>
            </a:r>
            <a:r>
              <a:rPr lang="el-GR" dirty="0" smtClean="0"/>
              <a:t>Αναγνώριση ονομαστικής οντότητας</a:t>
            </a:r>
            <a:br>
              <a:rPr lang="el-GR" dirty="0" smtClean="0"/>
            </a:br>
            <a:r>
              <a:rPr lang="en-US" dirty="0" smtClean="0"/>
              <a:t>dependency parser</a:t>
            </a:r>
            <a:r>
              <a:rPr lang="el-GR" dirty="0" smtClean="0"/>
              <a:t> = αναλυτή εξάρτησης</a:t>
            </a: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18</a:t>
            </a:fld>
            <a:endParaRPr lang="el-GR" dirty="0"/>
          </a:p>
        </p:txBody>
      </p:sp>
    </p:spTree>
    <p:extLst>
      <p:ext uri="{BB962C8B-B14F-4D97-AF65-F5344CB8AC3E}">
        <p14:creationId xmlns:p14="http://schemas.microsoft.com/office/powerpoint/2010/main" val="103458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Lemmatization</a:t>
            </a:r>
            <a:r>
              <a:rPr lang="el-GR" dirty="0" smtClean="0"/>
              <a:t> = Λεξικογραφικά συνιστά τον πιο συνηθισμένο τύπο μιας λέξης που σ' αυτήν ανήκουν ή απ' αυτήν παράγονται νέες λέξεις</a:t>
            </a:r>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19</a:t>
            </a:fld>
            <a:endParaRPr lang="el-GR" dirty="0"/>
          </a:p>
        </p:txBody>
      </p:sp>
    </p:spTree>
    <p:extLst>
      <p:ext uri="{BB962C8B-B14F-4D97-AF65-F5344CB8AC3E}">
        <p14:creationId xmlns:p14="http://schemas.microsoft.com/office/powerpoint/2010/main" val="345454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a:t>
            </a:fld>
            <a:endParaRPr lang="el-GR" dirty="0"/>
          </a:p>
        </p:txBody>
      </p:sp>
    </p:spTree>
    <p:extLst>
      <p:ext uri="{BB962C8B-B14F-4D97-AF65-F5344CB8AC3E}">
        <p14:creationId xmlns:p14="http://schemas.microsoft.com/office/powerpoint/2010/main" val="200082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H</a:t>
            </a:r>
            <a:r>
              <a:rPr lang="en-US" baseline="0" dirty="0" smtClean="0"/>
              <a:t> </a:t>
            </a:r>
            <a:r>
              <a:rPr lang="el-GR" dirty="0" smtClean="0"/>
              <a:t>Λημματοποίηση είναι ένας πιο μεθοδικός τρόπος μετατροπής όλων των γραμματικών / κλιτών μορφών της ρίζας μιας λέξης. </a:t>
            </a:r>
          </a:p>
          <a:p>
            <a:r>
              <a:rPr lang="el-GR" baseline="0" dirty="0" smtClean="0"/>
              <a:t>Η</a:t>
            </a:r>
            <a:r>
              <a:rPr lang="en-US" baseline="0" dirty="0" smtClean="0"/>
              <a:t> </a:t>
            </a:r>
            <a:r>
              <a:rPr lang="el-GR" dirty="0" smtClean="0"/>
              <a:t>Λημματοποίηση χρησιμοποιεί το περιεχόμενο και τα μέρει του λόγου για τον προσδιορισμό της κλίσης (πχ του ρήματος) της λέξης και εφαρμόζει </a:t>
            </a:r>
          </a:p>
          <a:p>
            <a:r>
              <a:rPr lang="el-GR" dirty="0" smtClean="0"/>
              <a:t>διαφορετικούς κανόνες </a:t>
            </a:r>
            <a:r>
              <a:rPr lang="el-GR" dirty="0" err="1" smtClean="0"/>
              <a:t>κανονικοποίησης</a:t>
            </a:r>
            <a:r>
              <a:rPr lang="el-GR" dirty="0" smtClean="0"/>
              <a:t> για κάθε μέρος του λόγου για να πάρει τη λέξη ρίζα (λήμμα):</a:t>
            </a:r>
            <a:br>
              <a:rPr lang="el-GR" dirty="0" smtClean="0"/>
            </a:br>
            <a:r>
              <a:rPr lang="el-GR" dirty="0" smtClean="0"/>
              <a:t/>
            </a:r>
            <a:br>
              <a:rPr lang="el-GR" dirty="0" smtClean="0"/>
            </a:br>
            <a:r>
              <a:rPr lang="el-GR" dirty="0" smtClean="0"/>
              <a:t>Χρησιμοποιεί επίσης μορφολογική ανάλυση για να κόψει τη ρίζα της λέξης  και να αναζητήσει το συγκεκριμένο </a:t>
            </a:r>
            <a:r>
              <a:rPr lang="el-GR" dirty="0" err="1" smtClean="0"/>
              <a:t>λείμμα</a:t>
            </a:r>
            <a:r>
              <a:rPr lang="el-GR" dirty="0" smtClean="0"/>
              <a:t> (ανάμεσα στις παραλλαγή της λέξης).</a:t>
            </a: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20</a:t>
            </a:fld>
            <a:endParaRPr lang="el-GR" dirty="0"/>
          </a:p>
        </p:txBody>
      </p:sp>
    </p:spTree>
    <p:extLst>
      <p:ext uri="{BB962C8B-B14F-4D97-AF65-F5344CB8AC3E}">
        <p14:creationId xmlns:p14="http://schemas.microsoft.com/office/powerpoint/2010/main" val="1743262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21</a:t>
            </a:fld>
            <a:endParaRPr lang="el-GR" dirty="0"/>
          </a:p>
        </p:txBody>
      </p:sp>
    </p:spTree>
    <p:extLst>
      <p:ext uri="{BB962C8B-B14F-4D97-AF65-F5344CB8AC3E}">
        <p14:creationId xmlns:p14="http://schemas.microsoft.com/office/powerpoint/2010/main" val="2447213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rtl="0"/>
            <a:r>
              <a:rPr lang="el-GR" dirty="0" smtClean="0"/>
              <a:t>Η ιδέα</a:t>
            </a:r>
            <a:r>
              <a:rPr lang="en-US" dirty="0" smtClean="0"/>
              <a:t> </a:t>
            </a:r>
            <a:r>
              <a:rPr lang="el-GR" dirty="0" smtClean="0"/>
              <a:t>είναι</a:t>
            </a:r>
            <a:r>
              <a:rPr lang="el-GR" baseline="0" dirty="0" smtClean="0"/>
              <a:t>,</a:t>
            </a:r>
            <a:r>
              <a:rPr lang="el-GR" dirty="0" smtClean="0"/>
              <a:t> απλά αφαιρεί τις λέξεις που εμφανίζονται συνήθως σε όλα τα έγγραφα του </a:t>
            </a:r>
            <a:r>
              <a:rPr lang="en-US" dirty="0" smtClean="0"/>
              <a:t>corpus</a:t>
            </a:r>
            <a:r>
              <a:rPr lang="el-GR" dirty="0" smtClean="0"/>
              <a:t>.</a:t>
            </a:r>
          </a:p>
          <a:p>
            <a:pPr rtl="0"/>
            <a:endParaRPr lang="el-GR" dirty="0" smtClean="0"/>
          </a:p>
          <a:p>
            <a:pPr rtl="0"/>
            <a:r>
              <a:rPr lang="el-GR" dirty="0" smtClean="0"/>
              <a:t>Τυπικά, τα άρθρα και οι αντωνυμίες ταξινομούνται γενικά ως </a:t>
            </a:r>
            <a:r>
              <a:rPr lang="en-US" dirty="0" smtClean="0"/>
              <a:t>stop words</a:t>
            </a:r>
            <a:r>
              <a:rPr lang="el-GR" dirty="0" smtClean="0"/>
              <a:t>. Αυτές οι λέξεις δεν έχουν σημασία σε ορισμένα από τα καθήκοντα του NLP, </a:t>
            </a:r>
            <a:endParaRPr lang="en-US" dirty="0" smtClean="0"/>
          </a:p>
          <a:p>
            <a:pPr rtl="0"/>
            <a:r>
              <a:rPr lang="el-GR" dirty="0" smtClean="0"/>
              <a:t>όπως η ανάκτηση πληροφοριών και η ταξινόμηση, πράγμα που σημαίνει ότι αυτές οι λέξεις δεν είναι πολύ διακριτές.</a:t>
            </a:r>
            <a:br>
              <a:rPr lang="el-GR" dirty="0" smtClean="0"/>
            </a:br>
            <a:r>
              <a:rPr lang="el-GR" dirty="0" smtClean="0"/>
              <a:t/>
            </a:r>
            <a:br>
              <a:rPr lang="el-GR" dirty="0" smtClean="0"/>
            </a:br>
            <a:r>
              <a:rPr lang="el-GR" dirty="0" smtClean="0"/>
              <a:t>Αντίθετα, σε ορισμένες εφαρμογές NLP, η κατάργηση λέξεων θα έχει πολύ μικρό αντίκτυπο.</a:t>
            </a:r>
          </a:p>
          <a:p>
            <a:pPr rtl="0"/>
            <a:r>
              <a:rPr lang="en-US" dirty="0" smtClean="0"/>
              <a:t>a well hand-curated list of words  that occur most commonly across corpuses = </a:t>
            </a:r>
            <a:r>
              <a:rPr lang="el-GR" dirty="0" smtClean="0"/>
              <a:t>καλά οργανωμένη λίστα λέξεων που εμφανίζονται πιο συχνά σε όλα</a:t>
            </a:r>
            <a:r>
              <a:rPr lang="el-GR" baseline="0" dirty="0" smtClean="0"/>
              <a:t> τα</a:t>
            </a:r>
            <a:r>
              <a:rPr lang="en-US" baseline="0" dirty="0" smtClean="0"/>
              <a:t> corpuses</a:t>
            </a:r>
          </a:p>
          <a:p>
            <a:pPr rtl="0"/>
            <a:endParaRPr lang="en-US" baseline="0" dirty="0" smtClean="0"/>
          </a:p>
          <a:p>
            <a:pPr rtl="0"/>
            <a:r>
              <a:rPr lang="en-US" dirty="0" smtClean="0"/>
              <a:t>A very</a:t>
            </a:r>
            <a:r>
              <a:rPr lang="el-GR" dirty="0" smtClean="0"/>
              <a:t> … </a:t>
            </a:r>
            <a:r>
              <a:rPr lang="en-US" baseline="0" dirty="0" smtClean="0"/>
              <a:t> stopwords = </a:t>
            </a:r>
            <a:r>
              <a:rPr lang="el-GR" baseline="0" dirty="0" smtClean="0"/>
              <a:t>Έ</a:t>
            </a:r>
            <a:r>
              <a:rPr lang="el-GR" dirty="0" smtClean="0"/>
              <a:t>νας πολύ απλός τρόπος για να δημιουργήσετε τις</a:t>
            </a:r>
            <a:r>
              <a:rPr lang="el-GR" baseline="0" dirty="0" smtClean="0"/>
              <a:t> </a:t>
            </a:r>
            <a:r>
              <a:rPr lang="en-US" baseline="0" dirty="0" smtClean="0"/>
              <a:t>stopwords </a:t>
            </a:r>
            <a:r>
              <a:rPr lang="el-GR" dirty="0" smtClean="0"/>
              <a:t>βασίζεται στη συχνότητα των εγγράφων (αριθμός εγγράφων που παρουσιάζει η λέξη), </a:t>
            </a:r>
          </a:p>
          <a:p>
            <a:pPr rtl="0"/>
            <a:r>
              <a:rPr lang="el-GR" dirty="0" smtClean="0"/>
              <a:t>όπου οι λέξεις που υπάρχουν σε ολόκληρο το </a:t>
            </a:r>
            <a:r>
              <a:rPr lang="en-US" dirty="0" smtClean="0"/>
              <a:t>corpus</a:t>
            </a:r>
            <a:r>
              <a:rPr lang="en-US" baseline="0" dirty="0" smtClean="0"/>
              <a:t> </a:t>
            </a:r>
            <a:r>
              <a:rPr lang="el-GR" dirty="0" smtClean="0"/>
              <a:t>μπορούν να θεωρηθούν ως </a:t>
            </a:r>
            <a:r>
              <a:rPr lang="en-US" baseline="0" dirty="0" smtClean="0"/>
              <a:t>stopwords </a:t>
            </a:r>
            <a:r>
              <a:rPr lang="el-GR" dirty="0" smtClean="0"/>
              <a:t>.</a:t>
            </a:r>
          </a:p>
          <a:p>
            <a:pPr rtl="0"/>
            <a:endParaRPr lang="el-GR" dirty="0" smtClean="0"/>
          </a:p>
          <a:p>
            <a:pPr rtl="0"/>
            <a:r>
              <a:rPr lang="en-US" dirty="0" smtClean="0"/>
              <a:t>Robust = </a:t>
            </a:r>
            <a:r>
              <a:rPr lang="el-GR" dirty="0" smtClean="0"/>
              <a:t>δυνατό</a:t>
            </a:r>
          </a:p>
          <a:p>
            <a:pPr rtl="0"/>
            <a:endParaRPr lang="el-GR"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22</a:t>
            </a:fld>
            <a:endParaRPr lang="el-GR" dirty="0"/>
          </a:p>
        </p:txBody>
      </p:sp>
    </p:spTree>
    <p:extLst>
      <p:ext uri="{BB962C8B-B14F-4D97-AF65-F5344CB8AC3E}">
        <p14:creationId xmlns:p14="http://schemas.microsoft.com/office/powerpoint/2010/main" val="3722941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23</a:t>
            </a:fld>
            <a:endParaRPr lang="el-GR" dirty="0"/>
          </a:p>
        </p:txBody>
      </p:sp>
    </p:spTree>
    <p:extLst>
      <p:ext uri="{BB962C8B-B14F-4D97-AF65-F5344CB8AC3E}">
        <p14:creationId xmlns:p14="http://schemas.microsoft.com/office/powerpoint/2010/main" val="133970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24</a:t>
            </a:fld>
            <a:endParaRPr lang="el-GR" dirty="0"/>
          </a:p>
        </p:txBody>
      </p:sp>
    </p:spTree>
    <p:extLst>
      <p:ext uri="{BB962C8B-B14F-4D97-AF65-F5344CB8AC3E}">
        <p14:creationId xmlns:p14="http://schemas.microsoft.com/office/powerpoint/2010/main" val="1463056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Αυτό είναι πολύ </a:t>
            </a:r>
            <a:r>
              <a:rPr lang="el-GR" dirty="0" err="1" smtClean="0"/>
              <a:t>ευκολονοητο</a:t>
            </a:r>
            <a:r>
              <a:rPr lang="el-GR" dirty="0" smtClean="0"/>
              <a:t>, καθώς ορισμένες από τις λέξεις που είναι πολύ μοναδικές στη φύση όπως ονόματα, μάρκες, ονόματα προϊόντων και ορισμένοι χαρακτήρες θορύβου, </a:t>
            </a:r>
          </a:p>
          <a:p>
            <a:r>
              <a:rPr lang="el-GR" dirty="0" smtClean="0"/>
              <a:t>όπως </a:t>
            </a:r>
            <a:r>
              <a:rPr lang="el-GR" dirty="0" err="1" smtClean="0"/>
              <a:t>html</a:t>
            </a:r>
            <a:r>
              <a:rPr lang="el-GR" dirty="0" smtClean="0"/>
              <a:t> </a:t>
            </a:r>
            <a:r>
              <a:rPr lang="en-US" dirty="0" smtClean="0"/>
              <a:t>tags</a:t>
            </a:r>
            <a:r>
              <a:rPr lang="el-GR" dirty="0" smtClean="0"/>
              <a:t>, πρέπει να καταργηθούν για διαφορετικές εργασίες NLP.</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t>
            </a:r>
            <a:r>
              <a:rPr lang="el-GR" baseline="0" dirty="0" smtClean="0"/>
              <a:t> … </a:t>
            </a:r>
            <a:r>
              <a:rPr lang="en-US" baseline="0" dirty="0" smtClean="0"/>
              <a:t>predicator </a:t>
            </a:r>
            <a:r>
              <a:rPr lang="en-US" dirty="0" smtClean="0"/>
              <a:t>= </a:t>
            </a:r>
            <a:r>
              <a:rPr lang="el-GR" dirty="0" smtClean="0"/>
              <a:t>χρησιμοποιήστε ονόματα ως δείκτη</a:t>
            </a:r>
            <a:r>
              <a:rPr lang="el-GR" baseline="0" dirty="0" smtClean="0"/>
              <a:t> </a:t>
            </a:r>
            <a:r>
              <a:rPr lang="el-GR" dirty="0" smtClean="0"/>
              <a:t>πρόβλεψης για ένα πρόβλημα κατάταξης κειμένου, ακόμη και αν προκύψουν ότι</a:t>
            </a:r>
            <a:r>
              <a:rPr lang="el-GR" baseline="0" dirty="0" smtClean="0"/>
              <a:t> είναι </a:t>
            </a:r>
            <a:r>
              <a:rPr lang="el-GR" baseline="0" dirty="0" err="1" smtClean="0"/>
              <a:t>ενας</a:t>
            </a:r>
            <a:r>
              <a:rPr lang="el-GR" baseline="0" dirty="0" smtClean="0"/>
              <a:t> </a:t>
            </a:r>
            <a:r>
              <a:rPr lang="el-GR" dirty="0" smtClean="0"/>
              <a:t>σημαντικός δείκτης</a:t>
            </a:r>
            <a:r>
              <a:rPr lang="el-GR" baseline="0" dirty="0" smtClean="0"/>
              <a:t> </a:t>
            </a:r>
            <a:r>
              <a:rPr lang="el-GR" dirty="0" smtClean="0"/>
              <a:t>πρόβλεψης.</a:t>
            </a:r>
          </a:p>
          <a:p>
            <a:r>
              <a:rPr lang="en-US" dirty="0" smtClean="0"/>
              <a:t>subsequent </a:t>
            </a:r>
            <a:r>
              <a:rPr lang="el-GR" dirty="0" smtClean="0"/>
              <a:t>= </a:t>
            </a:r>
            <a:r>
              <a:rPr lang="el-GR" baseline="0" dirty="0" smtClean="0">
                <a:effectLst/>
              </a:rPr>
              <a:t> </a:t>
            </a:r>
            <a:r>
              <a:rPr lang="el-GR" dirty="0" smtClean="0"/>
              <a:t>μεταγενέστερο</a:t>
            </a:r>
          </a:p>
          <a:p>
            <a:endParaRPr lang="el-GR" dirty="0" smtClean="0"/>
          </a:p>
          <a:p>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25</a:t>
            </a:fld>
            <a:endParaRPr lang="el-GR" dirty="0"/>
          </a:p>
        </p:txBody>
      </p:sp>
    </p:spTree>
    <p:extLst>
      <p:ext uri="{BB962C8B-B14F-4D97-AF65-F5344CB8AC3E}">
        <p14:creationId xmlns:p14="http://schemas.microsoft.com/office/powerpoint/2010/main" val="1071242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We can also do it for individual documents,</a:t>
            </a:r>
            <a:r>
              <a:rPr lang="el-GR" dirty="0" smtClean="0"/>
              <a:t> </a:t>
            </a:r>
            <a:r>
              <a:rPr lang="en-US" dirty="0" smtClean="0"/>
              <a:t>as well</a:t>
            </a:r>
            <a:r>
              <a:rPr lang="el-GR" dirty="0" smtClean="0"/>
              <a:t> = </a:t>
            </a:r>
          </a:p>
          <a:p>
            <a:r>
              <a:rPr lang="el-GR" dirty="0" smtClean="0"/>
              <a:t>Μπορούμε επίσης να το κάνουμε για μεμονωμένα έγγραφα</a:t>
            </a:r>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26</a:t>
            </a:fld>
            <a:endParaRPr lang="el-GR" dirty="0"/>
          </a:p>
        </p:txBody>
      </p:sp>
    </p:spTree>
    <p:extLst>
      <p:ext uri="{BB962C8B-B14F-4D97-AF65-F5344CB8AC3E}">
        <p14:creationId xmlns:p14="http://schemas.microsoft.com/office/powerpoint/2010/main" val="3582426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27</a:t>
            </a:fld>
            <a:endParaRPr lang="el-GR" dirty="0"/>
          </a:p>
        </p:txBody>
      </p:sp>
    </p:spTree>
    <p:extLst>
      <p:ext uri="{BB962C8B-B14F-4D97-AF65-F5344CB8AC3E}">
        <p14:creationId xmlns:p14="http://schemas.microsoft.com/office/powerpoint/2010/main" val="3926739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Υπάρχουν </a:t>
            </a:r>
            <a:r>
              <a:rPr lang="el-GR" smtClean="0"/>
              <a:t>μερικοί βελτιμενοι αλγόριθμοι </a:t>
            </a:r>
            <a:r>
              <a:rPr lang="el-GR" baseline="0" smtClean="0"/>
              <a:t> </a:t>
            </a:r>
            <a:r>
              <a:rPr lang="el-GR" dirty="0" smtClean="0"/>
              <a:t>συμβολοσειρών που έχουν αναπτυχθεί για αντιστοίχιση </a:t>
            </a:r>
            <a:r>
              <a:rPr lang="el-GR" smtClean="0"/>
              <a:t>ασαφών συμβολοσειρών</a:t>
            </a: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28</a:t>
            </a:fld>
            <a:endParaRPr lang="el-GR" dirty="0"/>
          </a:p>
        </p:txBody>
      </p:sp>
    </p:spTree>
    <p:extLst>
      <p:ext uri="{BB962C8B-B14F-4D97-AF65-F5344CB8AC3E}">
        <p14:creationId xmlns:p14="http://schemas.microsoft.com/office/powerpoint/2010/main" val="329435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Substituted = </a:t>
            </a:r>
            <a:r>
              <a:rPr lang="el-GR" dirty="0" smtClean="0"/>
              <a:t>αντικατασταθεί</a:t>
            </a:r>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29</a:t>
            </a:fld>
            <a:endParaRPr lang="el-GR" dirty="0"/>
          </a:p>
        </p:txBody>
      </p:sp>
    </p:spTree>
    <p:extLst>
      <p:ext uri="{BB962C8B-B14F-4D97-AF65-F5344CB8AC3E}">
        <p14:creationId xmlns:p14="http://schemas.microsoft.com/office/powerpoint/2010/main" val="68792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3</a:t>
            </a:fld>
            <a:endParaRPr lang="el-GR" dirty="0"/>
          </a:p>
        </p:txBody>
      </p:sp>
    </p:spTree>
    <p:extLst>
      <p:ext uri="{BB962C8B-B14F-4D97-AF65-F5344CB8AC3E}">
        <p14:creationId xmlns:p14="http://schemas.microsoft.com/office/powerpoint/2010/main" val="2305527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30</a:t>
            </a:fld>
            <a:endParaRPr lang="el-GR" dirty="0"/>
          </a:p>
        </p:txBody>
      </p:sp>
    </p:spTree>
    <p:extLst>
      <p:ext uri="{BB962C8B-B14F-4D97-AF65-F5344CB8AC3E}">
        <p14:creationId xmlns:p14="http://schemas.microsoft.com/office/powerpoint/2010/main" val="376695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the</a:t>
            </a:r>
            <a:r>
              <a:rPr lang="el-GR" dirty="0" smtClean="0"/>
              <a:t> </a:t>
            </a:r>
            <a:r>
              <a:rPr lang="en-US" dirty="0" smtClean="0"/>
              <a:t>heavy lifting</a:t>
            </a:r>
            <a:r>
              <a:rPr lang="el-GR" baseline="0" dirty="0" smtClean="0"/>
              <a:t> </a:t>
            </a:r>
            <a:r>
              <a:rPr lang="el-GR" dirty="0" smtClean="0"/>
              <a:t>= </a:t>
            </a:r>
            <a:r>
              <a:rPr lang="el-GR" dirty="0" smtClean="0"/>
              <a:t>η βαριά ανύψωση</a:t>
            </a:r>
            <a:r>
              <a:rPr lang="el-GR" b="0" dirty="0" smtClean="0"/>
              <a:t/>
            </a:r>
            <a:br>
              <a:rPr lang="el-GR" b="0" dirty="0" smtClean="0"/>
            </a:br>
            <a:r>
              <a:rPr lang="en-US" b="0" dirty="0" smtClean="0"/>
              <a:t>Data </a:t>
            </a:r>
            <a:r>
              <a:rPr lang="en-US" b="0" dirty="0" smtClean="0"/>
              <a:t>Munging </a:t>
            </a:r>
            <a:r>
              <a:rPr lang="en-US" dirty="0" smtClean="0"/>
              <a:t>= </a:t>
            </a:r>
            <a:r>
              <a:rPr lang="en-US" u="none" dirty="0" smtClean="0"/>
              <a:t>cleaning up a messy data set.</a:t>
            </a:r>
            <a:endParaRPr lang="el-GR" u="none"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a:t>
            </a:fld>
            <a:endParaRPr lang="el-GR" dirty="0"/>
          </a:p>
        </p:txBody>
      </p:sp>
    </p:spTree>
    <p:extLst>
      <p:ext uri="{BB962C8B-B14F-4D97-AF65-F5344CB8AC3E}">
        <p14:creationId xmlns:p14="http://schemas.microsoft.com/office/powerpoint/2010/main" val="332132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wrapper = a python module that interface between python and a 3rd party library offering a non python interface.</a:t>
            </a:r>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a:t>
            </a:fld>
            <a:endParaRPr lang="el-GR" dirty="0"/>
          </a:p>
        </p:txBody>
      </p:sp>
    </p:spTree>
    <p:extLst>
      <p:ext uri="{BB962C8B-B14F-4D97-AF65-F5344CB8AC3E}">
        <p14:creationId xmlns:p14="http://schemas.microsoft.com/office/powerpoint/2010/main" val="2479296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6</a:t>
            </a:fld>
            <a:endParaRPr lang="el-GR" dirty="0"/>
          </a:p>
        </p:txBody>
      </p:sp>
    </p:spTree>
    <p:extLst>
      <p:ext uri="{BB962C8B-B14F-4D97-AF65-F5344CB8AC3E}">
        <p14:creationId xmlns:p14="http://schemas.microsoft.com/office/powerpoint/2010/main" val="57092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7</a:t>
            </a:fld>
            <a:endParaRPr lang="el-GR" dirty="0"/>
          </a:p>
        </p:txBody>
      </p:sp>
    </p:spTree>
    <p:extLst>
      <p:ext uri="{BB962C8B-B14F-4D97-AF65-F5344CB8AC3E}">
        <p14:creationId xmlns:p14="http://schemas.microsoft.com/office/powerpoint/2010/main" val="225971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munging</a:t>
            </a:r>
            <a:r>
              <a:rPr lang="el-GR" dirty="0" smtClean="0"/>
              <a:t> </a:t>
            </a:r>
            <a:r>
              <a:rPr lang="en-US" dirty="0" smtClean="0"/>
              <a:t>= </a:t>
            </a:r>
            <a:r>
              <a:rPr lang="en-US" u="none" dirty="0" smtClean="0"/>
              <a:t>cleaning up a messy data set.</a:t>
            </a:r>
            <a:endParaRPr lang="en-US" dirty="0" smtClean="0"/>
          </a:p>
          <a:p>
            <a:r>
              <a:rPr lang="en-US" dirty="0" smtClean="0"/>
              <a:t>they can be used interchangeably in a similar context =</a:t>
            </a:r>
            <a:r>
              <a:rPr lang="el-GR" dirty="0" smtClean="0"/>
              <a:t> μπορούν να χρησιμοποιηθούν εναλλακτικά σε ένα παρόμοιο περιεχόμενο.</a:t>
            </a:r>
          </a:p>
          <a:p>
            <a:endParaRPr lang="en-US" dirty="0" smtClean="0"/>
          </a:p>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8</a:t>
            </a:fld>
            <a:endParaRPr lang="el-GR" dirty="0"/>
          </a:p>
        </p:txBody>
      </p:sp>
    </p:spTree>
    <p:extLst>
      <p:ext uri="{BB962C8B-B14F-4D97-AF65-F5344CB8AC3E}">
        <p14:creationId xmlns:p14="http://schemas.microsoft.com/office/powerpoint/2010/main" val="10395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9</a:t>
            </a:fld>
            <a:endParaRPr lang="el-GR" dirty="0"/>
          </a:p>
        </p:txBody>
      </p:sp>
    </p:spTree>
    <p:extLst>
      <p:ext uri="{BB962C8B-B14F-4D97-AF65-F5344CB8AC3E}">
        <p14:creationId xmlns:p14="http://schemas.microsoft.com/office/powerpoint/2010/main" val="2757963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l-GR" smtClean="0"/>
              <a:t>Στυλ κύριου τίτλου</a:t>
            </a:r>
            <a:endParaRPr lang="el-GR" noProof="0" dirty="0"/>
          </a:p>
        </p:txBody>
      </p:sp>
      <p:sp>
        <p:nvSpPr>
          <p:cNvPr id="3" name="Υπότιτλος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l-GR" noProof="0" smtClean="0"/>
              <a:t>Στυλ κύριου υπότιτλου</a:t>
            </a:r>
            <a:endParaRPr lang="el-G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D80FC8B3-0C6B-4133-A373-F3C43F55CCD3}" type="datetime1">
              <a:rPr lang="el-GR" smtClean="0"/>
              <a:pPr/>
              <a:t>15/11/2017</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142412" y="381001"/>
            <a:ext cx="1524001" cy="5638800"/>
          </a:xfrm>
        </p:spPr>
        <p:txBody>
          <a:bodyPr vert="eaVert"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a:xfrm>
            <a:off x="1522412" y="381001"/>
            <a:ext cx="7391399" cy="5638800"/>
          </a:xfrm>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FF522F7A-0DB9-4501-98EC-2CBCF555D736}" type="datetime1">
              <a:rPr lang="el-GR" smtClean="0"/>
              <a:pPr/>
              <a:t>15/11/2017</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p:txBody>
          <a:bodyPr rtlCol="0"/>
          <a:lstStyle>
            <a:lvl5pPr algn="l" rtl="0">
              <a:defRPr/>
            </a:lvl5pPr>
            <a:lvl6pPr algn="l" rtl="0">
              <a:defRPr/>
            </a:lvl6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661E8C6A-4A6D-485F-96EB-FC65364BEB94}" type="datetime1">
              <a:rPr lang="el-GR" smtClean="0"/>
              <a:pPr/>
              <a:t>15/11/2017</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l-GR" noProof="0" smtClean="0"/>
              <a:t>Στυλ υποδείγματος κειμένου</a:t>
            </a:r>
          </a:p>
        </p:txBody>
      </p:sp>
      <p:sp>
        <p:nvSpPr>
          <p:cNvPr id="4" name="Σύμβολο κράτησης θέσης ημερομηνίας 3"/>
          <p:cNvSpPr>
            <a:spLocks noGrp="1"/>
          </p:cNvSpPr>
          <p:nvPr>
            <p:ph type="dt" sz="half" idx="10"/>
          </p:nvPr>
        </p:nvSpPr>
        <p:spPr/>
        <p:txBody>
          <a:bodyPr rtlCol="0"/>
          <a:lstStyle>
            <a:lvl1pPr>
              <a:defRPr/>
            </a:lvl1pPr>
          </a:lstStyle>
          <a:p>
            <a:fld id="{4941782F-5A7F-49CD-B68F-C6DA1453E4EE}" type="datetime1">
              <a:rPr lang="el-GR" smtClean="0"/>
              <a:pPr/>
              <a:t>15/11/2017</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περιεχομένου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FB188566-0978-4C4B-906C-C00F29C9E565}" type="datetime1">
              <a:rPr lang="el-GR" smtClean="0"/>
              <a:pPr/>
              <a:t>15/11/2017</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smtClean="0"/>
              <a:t>‹#›</a:t>
            </a:fld>
            <a:endParaRPr lang="el-G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lgn="l" rtl="0">
              <a:defRPr/>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4" name="Σύμβολο κράτησης θέσης περιεχομένου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κειμένου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6" name="Σύμβολο κράτησης θέσης περιεχομένου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7" name="Σύμβολο κράτησης θέσης ημερομηνίας 6"/>
          <p:cNvSpPr>
            <a:spLocks noGrp="1"/>
          </p:cNvSpPr>
          <p:nvPr>
            <p:ph type="dt" sz="half" idx="10"/>
          </p:nvPr>
        </p:nvSpPr>
        <p:spPr/>
        <p:txBody>
          <a:bodyPr rtlCol="0"/>
          <a:lstStyle>
            <a:lvl1pPr>
              <a:defRPr/>
            </a:lvl1pPr>
          </a:lstStyle>
          <a:p>
            <a:fld id="{FA4A54F1-8371-4517-9AE2-339F6F9642B4}" type="datetime1">
              <a:rPr lang="el-GR" smtClean="0"/>
              <a:pPr/>
              <a:t>15/11/2017</a:t>
            </a:fld>
            <a:endParaRPr lang="el-GR" dirty="0"/>
          </a:p>
        </p:txBody>
      </p:sp>
      <p:sp>
        <p:nvSpPr>
          <p:cNvPr id="8" name="Σύμβολο κράτησης θέσης υποσέλιδου 7"/>
          <p:cNvSpPr>
            <a:spLocks noGrp="1"/>
          </p:cNvSpPr>
          <p:nvPr>
            <p:ph type="ftr" sz="quarter" idx="11"/>
          </p:nvPr>
        </p:nvSpPr>
        <p:spPr/>
        <p:txBody>
          <a:bodyPr rtlCol="0"/>
          <a:lstStyle/>
          <a:p>
            <a:pPr rtl="0"/>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2A013F82-EE5E-44EE-A61D-E31C6657F26F}" type="slidenum">
              <a:rPr lang="el-GR" noProof="0" smtClean="0"/>
              <a:t>‹#›</a:t>
            </a:fld>
            <a:endParaRPr lang="el-G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ημερομηνίας 2"/>
          <p:cNvSpPr>
            <a:spLocks noGrp="1"/>
          </p:cNvSpPr>
          <p:nvPr>
            <p:ph type="dt" sz="half" idx="10"/>
          </p:nvPr>
        </p:nvSpPr>
        <p:spPr/>
        <p:txBody>
          <a:bodyPr rtlCol="0"/>
          <a:lstStyle>
            <a:lvl1pPr>
              <a:defRPr/>
            </a:lvl1pPr>
          </a:lstStyle>
          <a:p>
            <a:fld id="{C3C0F0B0-2F8F-4F66-A8AF-B164837EAE99}" type="datetime1">
              <a:rPr lang="el-GR" smtClean="0"/>
              <a:pPr/>
              <a:t>15/11/2017</a:t>
            </a:fld>
            <a:endParaRPr lang="el-GR" dirty="0"/>
          </a:p>
        </p:txBody>
      </p:sp>
      <p:sp>
        <p:nvSpPr>
          <p:cNvPr id="4" name="Σύμβολο κράτησης θέσης υποσέλιδου 3"/>
          <p:cNvSpPr>
            <a:spLocks noGrp="1"/>
          </p:cNvSpPr>
          <p:nvPr>
            <p:ph type="ftr" sz="quarter" idx="11"/>
          </p:nvPr>
        </p:nvSpPr>
        <p:spPr/>
        <p:txBody>
          <a:bodyPr rtlCol="0"/>
          <a:lstStyle/>
          <a:p>
            <a:pPr rtl="0"/>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bg>
      <p:bgPr>
        <a:solidFill>
          <a:schemeClr val="bg2"/>
        </a:solidFill>
        <a:effectLst/>
      </p:bgPr>
    </p:bg>
    <p:spTree>
      <p:nvGrpSpPr>
        <p:cNvPr id="1" name=""/>
        <p:cNvGrpSpPr/>
        <p:nvPr/>
      </p:nvGrpSpPr>
      <p:grpSpPr>
        <a:xfrm>
          <a:off x="0" y="0"/>
          <a:ext cx="0" cy="0"/>
          <a:chOff x="0" y="0"/>
          <a:chExt cx="0" cy="0"/>
        </a:xfrm>
      </p:grpSpPr>
      <p:sp>
        <p:nvSpPr>
          <p:cNvPr id="2" name="Σύμβολο κράτησης θέσης ημερομηνίας 1"/>
          <p:cNvSpPr>
            <a:spLocks noGrp="1"/>
          </p:cNvSpPr>
          <p:nvPr>
            <p:ph type="dt" sz="half" idx="10"/>
          </p:nvPr>
        </p:nvSpPr>
        <p:spPr/>
        <p:txBody>
          <a:bodyPr rtlCol="0"/>
          <a:lstStyle>
            <a:lvl1pPr>
              <a:defRPr/>
            </a:lvl1pPr>
          </a:lstStyle>
          <a:p>
            <a:fld id="{07515D76-C5F8-4308-AFA2-4800D5FB5236}" type="datetime1">
              <a:rPr lang="el-GR" smtClean="0"/>
              <a:pPr/>
              <a:t>15/11/2017</a:t>
            </a:fld>
            <a:endParaRPr lang="el-GR" dirty="0"/>
          </a:p>
        </p:txBody>
      </p:sp>
      <p:sp>
        <p:nvSpPr>
          <p:cNvPr id="3" name="Σύμβολο κράτησης θέσης υποσέλιδου 2"/>
          <p:cNvSpPr>
            <a:spLocks noGrp="1"/>
          </p:cNvSpPr>
          <p:nvPr>
            <p:ph type="ftr" sz="quarter" idx="11"/>
          </p:nvPr>
        </p:nvSpPr>
        <p:spPr/>
        <p:txBody>
          <a:bodyPr rtlCol="0"/>
          <a:lstStyle/>
          <a:p>
            <a:pPr rtl="0"/>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κειμένου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0313C684-8691-4479-BADE-5A6DE08A7F61}" type="datetime1">
              <a:rPr lang="el-GR" smtClean="0"/>
              <a:pPr/>
              <a:t>15/11/2017</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Σύμβολο κράτησης θέσης εικόνας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l-GR" noProof="0" smtClean="0"/>
              <a:t>Κάντε κλικ στο εικονίδιο για να προσθέσετε εικόνα</a:t>
            </a:r>
            <a:endParaRPr lang="el-GR" noProof="0" dirty="0"/>
          </a:p>
        </p:txBody>
      </p:sp>
      <p:sp>
        <p:nvSpPr>
          <p:cNvPr id="2" name="Τίτλος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l-GR" smtClean="0"/>
              <a:t>Στυλ κύριου τίτλου</a:t>
            </a:r>
            <a:endParaRPr lang="el-GR" noProof="0" dirty="0"/>
          </a:p>
        </p:txBody>
      </p:sp>
      <p:sp>
        <p:nvSpPr>
          <p:cNvPr id="4" name="Σύμβολο κράτησης θέσης κειμένου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54C50843-64CE-44BE-A859-97B618FF540B}" type="datetime1">
              <a:rPr lang="el-GR" smtClean="0"/>
              <a:pPr/>
              <a:t>15/11/2017</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a:pPr/>
              <a:t>‹#›</a:t>
            </a:fld>
            <a:endParaRPr lang="el-G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l-GR" dirty="0"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Σύμβολο κράτησης θέσης ημερομηνίας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0B91673F-ECC7-42DC-96C0-8951E5A86711}" type="datetime1">
              <a:rPr lang="el-GR" smtClean="0"/>
              <a:pPr/>
              <a:t>15/11/2017</a:t>
            </a:fld>
            <a:endParaRPr lang="el-GR" dirty="0"/>
          </a:p>
        </p:txBody>
      </p:sp>
      <p:sp>
        <p:nvSpPr>
          <p:cNvPr id="5" name="Σύμβολο κράτησης θέσης υποσέλιδου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l-GR" noProof="0" dirty="0"/>
          </a:p>
        </p:txBody>
      </p:sp>
      <p:sp>
        <p:nvSpPr>
          <p:cNvPr id="6" name="Σύμβολο κράτησης θέσης αριθμού διαφάνειας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l-GR" smtClean="0"/>
              <a:pPr/>
              <a:t>‹#›</a:t>
            </a:fld>
            <a:endParaRPr lang="el-G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ordnet.princeton.edu/wordnet/"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p:cNvSpPr>
            <a:spLocks noGrp="1"/>
          </p:cNvSpPr>
          <p:nvPr>
            <p:ph type="ctrTitle"/>
          </p:nvPr>
        </p:nvSpPr>
        <p:spPr/>
        <p:txBody>
          <a:bodyPr rtlCol="0"/>
          <a:lstStyle/>
          <a:p>
            <a:r>
              <a:rPr lang="en-US" dirty="0"/>
              <a:t>NLTK Essentials</a:t>
            </a:r>
            <a:endParaRPr lang="el-GR" dirty="0"/>
          </a:p>
        </p:txBody>
      </p:sp>
      <p:sp>
        <p:nvSpPr>
          <p:cNvPr id="4" name="Υπότιτλος 3"/>
          <p:cNvSpPr>
            <a:spLocks noGrp="1"/>
          </p:cNvSpPr>
          <p:nvPr>
            <p:ph type="subTitle" idx="1"/>
          </p:nvPr>
        </p:nvSpPr>
        <p:spPr>
          <a:xfrm>
            <a:off x="1065213" y="4800600"/>
            <a:ext cx="8229600" cy="1508720"/>
          </a:xfrm>
        </p:spPr>
        <p:txBody>
          <a:bodyPr rtlCol="0"/>
          <a:lstStyle/>
          <a:p>
            <a:r>
              <a:rPr lang="en-US" b="1" dirty="0"/>
              <a:t>Text Wrangling and </a:t>
            </a:r>
            <a:r>
              <a:rPr lang="en-US" b="1" dirty="0" smtClean="0"/>
              <a:t>Cleansing</a:t>
            </a:r>
            <a:br>
              <a:rPr lang="en-US" b="1" dirty="0" smtClean="0"/>
            </a:br>
            <a:r>
              <a:rPr lang="en-US" b="1" dirty="0" smtClean="0"/>
              <a:t/>
            </a:r>
            <a:br>
              <a:rPr lang="en-US" b="1" dirty="0" smtClean="0"/>
            </a:br>
            <a:r>
              <a:rPr lang="en-US" b="1" dirty="0" smtClean="0"/>
              <a:t/>
            </a:r>
            <a:br>
              <a:rPr lang="en-US" b="1" dirty="0" smtClean="0"/>
            </a:br>
            <a:endParaRPr lang="en-US" dirty="0"/>
          </a:p>
          <a:p>
            <a:r>
              <a:rPr lang="en-US" dirty="0" smtClean="0">
                <a:solidFill>
                  <a:schemeClr val="tx1"/>
                </a:solidFill>
              </a:rPr>
              <a:t>Presentation presenter:</a:t>
            </a:r>
            <a:r>
              <a:rPr lang="en-US" dirty="0" smtClean="0"/>
              <a:t> Plessias alexandros</a:t>
            </a:r>
            <a:endParaRPr lang="el-GR"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Sentence splitter (1/2)</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Some of the NLP applications require splitting a large raw text into sentences to get more </a:t>
            </a:r>
            <a:r>
              <a:rPr lang="en-US" dirty="0" smtClean="0"/>
              <a:t>meaningful information </a:t>
            </a:r>
            <a:r>
              <a:rPr lang="en-US" dirty="0"/>
              <a:t>out. Intuitively, a sentence is an acceptable unit of conversation. When it comes </a:t>
            </a:r>
            <a:r>
              <a:rPr lang="en-US" dirty="0" smtClean="0"/>
              <a:t>to computers</a:t>
            </a:r>
            <a:r>
              <a:rPr lang="en-US" dirty="0"/>
              <a:t>, it is a harder task than it looks. A typical sentence </a:t>
            </a:r>
            <a:r>
              <a:rPr lang="en-US" dirty="0" smtClean="0"/>
              <a:t>splitter can </a:t>
            </a:r>
            <a:r>
              <a:rPr lang="en-US" dirty="0"/>
              <a:t>be something as simple </a:t>
            </a:r>
            <a:r>
              <a:rPr lang="en-US" dirty="0" smtClean="0"/>
              <a:t>as splitting </a:t>
            </a:r>
            <a:r>
              <a:rPr lang="en-US" dirty="0"/>
              <a:t>the string on (.), to something as complex as a predictive classifier to identify </a:t>
            </a:r>
            <a:r>
              <a:rPr lang="en-US" dirty="0" smtClean="0"/>
              <a:t>sentence boundaries.</a:t>
            </a:r>
            <a:endParaRPr lang="en-US" dirty="0"/>
          </a:p>
        </p:txBody>
      </p:sp>
      <p:pic>
        <p:nvPicPr>
          <p:cNvPr id="3" name="Εικόνα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4293096"/>
            <a:ext cx="10058400" cy="10081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6880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Sentence splitter (</a:t>
            </a:r>
            <a:r>
              <a:rPr lang="el-GR" dirty="0" smtClean="0"/>
              <a:t>2</a:t>
            </a:r>
            <a:r>
              <a:rPr lang="en-US" dirty="0" smtClean="0"/>
              <a:t>/2)</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lnSpcReduction="20000"/>
          </a:bodyPr>
          <a:lstStyle/>
          <a:p>
            <a:pPr marL="0" indent="0" algn="just">
              <a:buNone/>
            </a:pPr>
            <a:r>
              <a:rPr lang="en-US" dirty="0"/>
              <a:t>The preceding sentence splitter is available in </a:t>
            </a:r>
            <a:r>
              <a:rPr lang="en-US" dirty="0" smtClean="0"/>
              <a:t>17 languages*. </a:t>
            </a:r>
            <a:r>
              <a:rPr lang="en-US" dirty="0"/>
              <a:t>You just need to specify the</a:t>
            </a:r>
            <a:r>
              <a:rPr lang="el-GR" dirty="0"/>
              <a:t> </a:t>
            </a:r>
            <a:r>
              <a:rPr lang="en-US" dirty="0"/>
              <a:t>respective </a:t>
            </a:r>
            <a:r>
              <a:rPr lang="en-US" dirty="0" smtClean="0"/>
              <a:t>object</a:t>
            </a:r>
            <a:r>
              <a:rPr lang="en-US" dirty="0"/>
              <a:t>. </a:t>
            </a:r>
            <a:r>
              <a:rPr lang="en-US" dirty="0" smtClean="0"/>
              <a:t>This is </a:t>
            </a:r>
            <a:r>
              <a:rPr lang="en-US" dirty="0"/>
              <a:t>good enough to deal with a variety of the text corpus,</a:t>
            </a:r>
            <a:r>
              <a:rPr lang="el-GR" dirty="0"/>
              <a:t> </a:t>
            </a:r>
            <a:r>
              <a:rPr lang="en-US" dirty="0"/>
              <a:t>and there is a lesser chance that you will have to build your own</a:t>
            </a:r>
            <a:r>
              <a:rPr lang="en-US" dirty="0" smtClean="0"/>
              <a:t>.</a:t>
            </a:r>
            <a:endParaRPr lang="en-US" dirty="0"/>
          </a:p>
          <a:p>
            <a:pPr marL="0" indent="0" algn="just">
              <a:buNone/>
            </a:pPr>
            <a:endParaRPr lang="el-GR" dirty="0" smtClean="0"/>
          </a:p>
          <a:p>
            <a:pPr marL="0" indent="0" algn="just">
              <a:buNone/>
            </a:pPr>
            <a:r>
              <a:rPr lang="en-US" dirty="0" smtClean="0"/>
              <a:t>If </a:t>
            </a:r>
            <a:r>
              <a:rPr lang="en-US" dirty="0"/>
              <a:t>your application requires a </a:t>
            </a:r>
            <a:r>
              <a:rPr lang="en-US" b="1" dirty="0"/>
              <a:t>custom sentence splitter</a:t>
            </a:r>
            <a:r>
              <a:rPr lang="en-US" dirty="0"/>
              <a:t>, there are ways that we can train </a:t>
            </a:r>
            <a:r>
              <a:rPr lang="en-US" dirty="0" smtClean="0"/>
              <a:t>a</a:t>
            </a:r>
            <a:r>
              <a:rPr lang="el-GR" dirty="0" smtClean="0"/>
              <a:t> </a:t>
            </a:r>
            <a:r>
              <a:rPr lang="en-US" dirty="0" smtClean="0"/>
              <a:t>sentence </a:t>
            </a:r>
            <a:r>
              <a:rPr lang="en-US" dirty="0"/>
              <a:t>splitter of our </a:t>
            </a:r>
            <a:r>
              <a:rPr lang="en-US" dirty="0" smtClean="0"/>
              <a:t>own</a:t>
            </a:r>
            <a:r>
              <a:rPr lang="el-GR" dirty="0" smtClean="0"/>
              <a:t> </a:t>
            </a:r>
            <a:r>
              <a:rPr lang="en-US" dirty="0" smtClean="0"/>
              <a:t>using:</a:t>
            </a:r>
            <a:endParaRPr lang="el-GR" dirty="0" smtClean="0"/>
          </a:p>
          <a:p>
            <a:pPr marL="0" indent="0">
              <a:buNone/>
            </a:pPr>
            <a:r>
              <a:rPr lang="en-US" dirty="0"/>
              <a:t>i</a:t>
            </a:r>
            <a:r>
              <a:rPr lang="en-US" dirty="0" smtClean="0"/>
              <a:t>mport</a:t>
            </a:r>
            <a:r>
              <a:rPr lang="el-GR" dirty="0" smtClean="0"/>
              <a:t> </a:t>
            </a:r>
            <a:r>
              <a:rPr lang="en-US" dirty="0" smtClean="0"/>
              <a:t>nltk.tokenize.punkt</a:t>
            </a:r>
            <a:r>
              <a:rPr lang="el-GR" dirty="0"/>
              <a:t/>
            </a:r>
            <a:br>
              <a:rPr lang="el-GR" dirty="0"/>
            </a:br>
            <a:r>
              <a:rPr lang="en-US" dirty="0" smtClean="0"/>
              <a:t>nltk.tokenize.punkt.PunktSentenceTokenizer()</a:t>
            </a:r>
          </a:p>
          <a:p>
            <a:pPr marL="0" indent="0" algn="just">
              <a:buNone/>
            </a:pPr>
            <a:endParaRPr lang="en-US" dirty="0"/>
          </a:p>
          <a:p>
            <a:pPr marL="0" indent="0" algn="just">
              <a:buNone/>
            </a:pPr>
            <a:r>
              <a:rPr lang="en-US" dirty="0" smtClean="0"/>
              <a:t>* Czech</a:t>
            </a:r>
            <a:r>
              <a:rPr lang="en-US" dirty="0"/>
              <a:t>, D</a:t>
            </a:r>
            <a:r>
              <a:rPr lang="en-US" dirty="0" smtClean="0"/>
              <a:t>anish</a:t>
            </a:r>
            <a:r>
              <a:rPr lang="en-US" dirty="0"/>
              <a:t>, </a:t>
            </a:r>
            <a:r>
              <a:rPr lang="en-US" dirty="0" smtClean="0"/>
              <a:t>Dutch</a:t>
            </a:r>
            <a:r>
              <a:rPr lang="en-US" dirty="0"/>
              <a:t>, </a:t>
            </a:r>
            <a:r>
              <a:rPr lang="en-US" dirty="0" smtClean="0"/>
              <a:t>English</a:t>
            </a:r>
            <a:r>
              <a:rPr lang="en-US" dirty="0"/>
              <a:t>, </a:t>
            </a:r>
            <a:r>
              <a:rPr lang="en-US" dirty="0" smtClean="0"/>
              <a:t>Estonian</a:t>
            </a:r>
            <a:r>
              <a:rPr lang="en-US" dirty="0"/>
              <a:t>, </a:t>
            </a:r>
            <a:r>
              <a:rPr lang="en-US" dirty="0" smtClean="0"/>
              <a:t>Finnish</a:t>
            </a:r>
            <a:r>
              <a:rPr lang="en-US" dirty="0"/>
              <a:t>, </a:t>
            </a:r>
            <a:r>
              <a:rPr lang="en-US" dirty="0" smtClean="0"/>
              <a:t>French</a:t>
            </a:r>
            <a:r>
              <a:rPr lang="en-US" dirty="0"/>
              <a:t>, </a:t>
            </a:r>
            <a:r>
              <a:rPr lang="en-US" dirty="0" smtClean="0"/>
              <a:t>German</a:t>
            </a:r>
            <a:r>
              <a:rPr lang="en-US" dirty="0"/>
              <a:t>, </a:t>
            </a:r>
            <a:r>
              <a:rPr lang="en-US" dirty="0" smtClean="0"/>
              <a:t>Greek</a:t>
            </a:r>
            <a:r>
              <a:rPr lang="en-US" dirty="0"/>
              <a:t>, </a:t>
            </a:r>
            <a:r>
              <a:rPr lang="en-US" dirty="0" smtClean="0"/>
              <a:t>Italian</a:t>
            </a:r>
            <a:r>
              <a:rPr lang="en-US" dirty="0"/>
              <a:t>, </a:t>
            </a:r>
            <a:r>
              <a:rPr lang="en-US" dirty="0" smtClean="0"/>
              <a:t>Norwegian</a:t>
            </a:r>
            <a:r>
              <a:rPr lang="en-US" dirty="0"/>
              <a:t>, </a:t>
            </a:r>
            <a:r>
              <a:rPr lang="en-US" dirty="0" smtClean="0"/>
              <a:t>Polish</a:t>
            </a:r>
            <a:r>
              <a:rPr lang="en-US" dirty="0"/>
              <a:t>, </a:t>
            </a:r>
            <a:r>
              <a:rPr lang="en-US" dirty="0" smtClean="0"/>
              <a:t>Portuguese</a:t>
            </a:r>
            <a:r>
              <a:rPr lang="en-US" dirty="0"/>
              <a:t>, </a:t>
            </a:r>
            <a:r>
              <a:rPr lang="en-US" dirty="0" smtClean="0"/>
              <a:t>Slovene</a:t>
            </a:r>
            <a:r>
              <a:rPr lang="en-US" dirty="0"/>
              <a:t>, </a:t>
            </a:r>
            <a:r>
              <a:rPr lang="en-US" dirty="0" smtClean="0"/>
              <a:t>Spanish</a:t>
            </a:r>
            <a:r>
              <a:rPr lang="en-US" dirty="0"/>
              <a:t>, </a:t>
            </a:r>
            <a:r>
              <a:rPr lang="en-US" dirty="0" smtClean="0"/>
              <a:t>Swedish &amp; </a:t>
            </a:r>
            <a:r>
              <a:rPr lang="en-US" dirty="0"/>
              <a:t>T</a:t>
            </a:r>
            <a:r>
              <a:rPr lang="en-US" dirty="0" smtClean="0"/>
              <a:t>urkish</a:t>
            </a:r>
            <a:endParaRPr lang="en-US" dirty="0"/>
          </a:p>
        </p:txBody>
      </p:sp>
    </p:spTree>
    <p:extLst>
      <p:ext uri="{BB962C8B-B14F-4D97-AF65-F5344CB8AC3E}">
        <p14:creationId xmlns:p14="http://schemas.microsoft.com/office/powerpoint/2010/main" val="84623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Tokenization</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186275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Tokenization</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85000" lnSpcReduction="20000"/>
          </a:bodyPr>
          <a:lstStyle/>
          <a:p>
            <a:pPr marL="0" indent="0" algn="just">
              <a:buNone/>
            </a:pPr>
            <a:r>
              <a:rPr lang="en-US" dirty="0"/>
              <a:t>A word (Token) is the minimal unit that a machine can understand and process. So any text string </a:t>
            </a:r>
            <a:r>
              <a:rPr lang="en-US" dirty="0" smtClean="0"/>
              <a:t>cannot be </a:t>
            </a:r>
            <a:r>
              <a:rPr lang="en-US" dirty="0"/>
              <a:t>further processed without going through tokenization. </a:t>
            </a:r>
            <a:r>
              <a:rPr lang="en-US" b="1" dirty="0"/>
              <a:t>Tokenization is the process of splitting the </a:t>
            </a:r>
            <a:r>
              <a:rPr lang="en-US" b="1" dirty="0" smtClean="0"/>
              <a:t>raw string </a:t>
            </a:r>
            <a:r>
              <a:rPr lang="en-US" b="1" dirty="0"/>
              <a:t>into meaningful tokens</a:t>
            </a:r>
            <a:r>
              <a:rPr lang="en-US" dirty="0"/>
              <a:t>. The complexity of </a:t>
            </a:r>
            <a:r>
              <a:rPr lang="en-US" b="1" dirty="0"/>
              <a:t>tokenization </a:t>
            </a:r>
            <a:r>
              <a:rPr lang="en-US" b="1" dirty="0" smtClean="0"/>
              <a:t>varies according </a:t>
            </a:r>
            <a:r>
              <a:rPr lang="en-US" b="1" dirty="0"/>
              <a:t>to the need of the </a:t>
            </a:r>
            <a:r>
              <a:rPr lang="en-US" b="1" dirty="0" smtClean="0"/>
              <a:t>NLP application</a:t>
            </a:r>
            <a:r>
              <a:rPr lang="en-US" dirty="0"/>
              <a:t>, and the complexity of the language itself. </a:t>
            </a:r>
            <a:r>
              <a:rPr lang="en-US" dirty="0" smtClean="0"/>
              <a:t>For </a:t>
            </a:r>
            <a:r>
              <a:rPr lang="en-US" dirty="0"/>
              <a:t>example, in English it can be as simple </a:t>
            </a:r>
            <a:r>
              <a:rPr lang="en-US" dirty="0" smtClean="0"/>
              <a:t>as choosing </a:t>
            </a:r>
            <a:r>
              <a:rPr lang="en-US" dirty="0"/>
              <a:t>only words and numbers through a regular expression. But for Chinese and Japanese, it will </a:t>
            </a:r>
            <a:r>
              <a:rPr lang="en-US" dirty="0" smtClean="0"/>
              <a:t>be a </a:t>
            </a:r>
            <a:r>
              <a:rPr lang="en-US" dirty="0"/>
              <a:t>very complex task</a:t>
            </a:r>
            <a:r>
              <a:rPr lang="en-US" dirty="0" smtClean="0"/>
              <a:t>.</a:t>
            </a:r>
          </a:p>
          <a:p>
            <a:pPr marL="0" indent="0" algn="just">
              <a:buNone/>
            </a:pPr>
            <a:r>
              <a:rPr lang="en-US" dirty="0"/>
              <a:t>There are two most commonly used </a:t>
            </a:r>
            <a:r>
              <a:rPr lang="en-US" dirty="0" smtClean="0"/>
              <a:t>tokenizers</a:t>
            </a:r>
            <a:r>
              <a:rPr lang="el-GR" dirty="0" smtClean="0"/>
              <a:t>:</a:t>
            </a:r>
          </a:p>
          <a:p>
            <a:pPr algn="just"/>
            <a:r>
              <a:rPr lang="en-US" dirty="0" smtClean="0"/>
              <a:t> </a:t>
            </a:r>
            <a:r>
              <a:rPr lang="en-US" dirty="0"/>
              <a:t>The first is </a:t>
            </a:r>
            <a:r>
              <a:rPr lang="en-US" b="1" dirty="0"/>
              <a:t>word_tokenize</a:t>
            </a:r>
            <a:r>
              <a:rPr lang="en-US" dirty="0"/>
              <a:t>, which is the default </a:t>
            </a:r>
            <a:r>
              <a:rPr lang="en-US" dirty="0" smtClean="0"/>
              <a:t>one, and </a:t>
            </a:r>
            <a:r>
              <a:rPr lang="en-US" dirty="0"/>
              <a:t>will work in most cases. </a:t>
            </a:r>
            <a:endParaRPr lang="el-GR" dirty="0" smtClean="0"/>
          </a:p>
          <a:p>
            <a:pPr algn="just"/>
            <a:r>
              <a:rPr lang="en-US" dirty="0" smtClean="0"/>
              <a:t>The </a:t>
            </a:r>
            <a:r>
              <a:rPr lang="en-US" dirty="0"/>
              <a:t>other is </a:t>
            </a:r>
            <a:r>
              <a:rPr lang="en-US" b="1" dirty="0"/>
              <a:t>regex_tokenize</a:t>
            </a:r>
            <a:r>
              <a:rPr lang="en-US" dirty="0"/>
              <a:t>, which is more of a customized </a:t>
            </a:r>
            <a:r>
              <a:rPr lang="en-US" dirty="0" smtClean="0"/>
              <a:t>tokenizer for </a:t>
            </a:r>
            <a:r>
              <a:rPr lang="en-US" dirty="0"/>
              <a:t>the specific needs of the user. </a:t>
            </a:r>
            <a:endParaRPr lang="el-GR" dirty="0" smtClean="0"/>
          </a:p>
          <a:p>
            <a:pPr marL="0" indent="0" algn="just">
              <a:buNone/>
            </a:pPr>
            <a:r>
              <a:rPr lang="en-US" dirty="0" smtClean="0"/>
              <a:t>Most </a:t>
            </a:r>
            <a:r>
              <a:rPr lang="en-US" dirty="0"/>
              <a:t>of the other tokenizers can be derived from regex tokenizers. </a:t>
            </a:r>
            <a:r>
              <a:rPr lang="en-US" dirty="0" smtClean="0"/>
              <a:t>You can </a:t>
            </a:r>
            <a:r>
              <a:rPr lang="en-US" dirty="0"/>
              <a:t>also build a very specific tokenizer using a different pattern. </a:t>
            </a:r>
          </a:p>
        </p:txBody>
      </p:sp>
    </p:spTree>
    <p:extLst>
      <p:ext uri="{BB962C8B-B14F-4D97-AF65-F5344CB8AC3E}">
        <p14:creationId xmlns:p14="http://schemas.microsoft.com/office/powerpoint/2010/main" val="380618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Tokenization</a:t>
            </a:r>
            <a:r>
              <a:rPr lang="el-GR" dirty="0" smtClean="0"/>
              <a:t> </a:t>
            </a:r>
            <a:r>
              <a:rPr lang="en-US" dirty="0" smtClean="0"/>
              <a:t>examples</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2413" y="2122236"/>
            <a:ext cx="9144000" cy="36803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3171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Stemming</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223431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Stemming</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lnSpcReduction="20000"/>
          </a:bodyPr>
          <a:lstStyle/>
          <a:p>
            <a:pPr marL="0" indent="0" algn="just">
              <a:buNone/>
            </a:pPr>
            <a:r>
              <a:rPr lang="en-US" dirty="0"/>
              <a:t>Stemming, in literal terms, is the process of cutting down the branches of a tree to its stem. </a:t>
            </a:r>
            <a:r>
              <a:rPr lang="en-US" dirty="0" smtClean="0"/>
              <a:t>So effectively</a:t>
            </a:r>
            <a:r>
              <a:rPr lang="en-US" dirty="0"/>
              <a:t>, with the use of some basic rules, any token can be cut down to its stem. </a:t>
            </a:r>
            <a:endParaRPr lang="en-US" dirty="0" smtClean="0"/>
          </a:p>
          <a:p>
            <a:pPr marL="0" indent="0" algn="just">
              <a:buNone/>
            </a:pPr>
            <a:r>
              <a:rPr lang="en-US" dirty="0" smtClean="0"/>
              <a:t>Stemming </a:t>
            </a:r>
            <a:r>
              <a:rPr lang="en-US" dirty="0"/>
              <a:t>is more </a:t>
            </a:r>
            <a:r>
              <a:rPr lang="en-US" dirty="0" smtClean="0"/>
              <a:t>of a </a:t>
            </a:r>
            <a:r>
              <a:rPr lang="en-US" dirty="0"/>
              <a:t>crude rule-based process by which we want to club together different variations of the token. </a:t>
            </a:r>
            <a:endParaRPr lang="en-US" dirty="0" smtClean="0"/>
          </a:p>
          <a:p>
            <a:pPr marL="0" indent="0" algn="just">
              <a:buNone/>
            </a:pPr>
            <a:r>
              <a:rPr lang="en-US" dirty="0" smtClean="0"/>
              <a:t>For example</a:t>
            </a:r>
            <a:r>
              <a:rPr lang="en-US" dirty="0"/>
              <a:t>, the word </a:t>
            </a:r>
            <a:r>
              <a:rPr lang="en-US" b="1" dirty="0"/>
              <a:t>eat</a:t>
            </a:r>
            <a:r>
              <a:rPr lang="en-US" dirty="0"/>
              <a:t> will have variations like </a:t>
            </a:r>
            <a:r>
              <a:rPr lang="en-US" b="1" dirty="0"/>
              <a:t>eating</a:t>
            </a:r>
            <a:r>
              <a:rPr lang="en-US" dirty="0"/>
              <a:t>, </a:t>
            </a:r>
            <a:r>
              <a:rPr lang="en-US" b="1" dirty="0"/>
              <a:t>eaten</a:t>
            </a:r>
            <a:r>
              <a:rPr lang="en-US" dirty="0"/>
              <a:t>, </a:t>
            </a:r>
            <a:r>
              <a:rPr lang="en-US" b="1" dirty="0"/>
              <a:t>eats</a:t>
            </a:r>
            <a:r>
              <a:rPr lang="en-US" dirty="0"/>
              <a:t>, and so on. </a:t>
            </a:r>
            <a:endParaRPr lang="en-US" dirty="0" smtClean="0"/>
          </a:p>
          <a:p>
            <a:pPr marL="0" indent="0" algn="just">
              <a:buNone/>
            </a:pPr>
            <a:r>
              <a:rPr lang="en-US" dirty="0" smtClean="0"/>
              <a:t>In </a:t>
            </a:r>
            <a:r>
              <a:rPr lang="en-US" dirty="0"/>
              <a:t>some applications, as </a:t>
            </a:r>
            <a:r>
              <a:rPr lang="en-US" dirty="0" smtClean="0"/>
              <a:t>it does </a:t>
            </a:r>
            <a:r>
              <a:rPr lang="en-US" dirty="0"/>
              <a:t>not make sense to differentiate between eat and eaten, we typically use stemming to club </a:t>
            </a:r>
            <a:r>
              <a:rPr lang="en-US" dirty="0" smtClean="0"/>
              <a:t>both grammatical </a:t>
            </a:r>
            <a:r>
              <a:rPr lang="en-US" dirty="0"/>
              <a:t>variances to the root of the word. </a:t>
            </a:r>
            <a:endParaRPr lang="en-US" dirty="0" smtClean="0"/>
          </a:p>
          <a:p>
            <a:pPr marL="0" indent="0" algn="just">
              <a:buNone/>
            </a:pPr>
            <a:r>
              <a:rPr lang="en-US" dirty="0" smtClean="0"/>
              <a:t>While </a:t>
            </a:r>
            <a:r>
              <a:rPr lang="en-US" dirty="0"/>
              <a:t>stemming is used most of the time for </a:t>
            </a:r>
            <a:r>
              <a:rPr lang="en-US" dirty="0" smtClean="0"/>
              <a:t>its simplicity</a:t>
            </a:r>
            <a:r>
              <a:rPr lang="en-US" dirty="0"/>
              <a:t>, there are cases of complex language or complex NLP tasks where it's </a:t>
            </a:r>
            <a:r>
              <a:rPr lang="en-US" b="1" dirty="0"/>
              <a:t>necessary to </a:t>
            </a:r>
            <a:r>
              <a:rPr lang="en-US" b="1" dirty="0" smtClean="0"/>
              <a:t>use lemmatization </a:t>
            </a:r>
            <a:r>
              <a:rPr lang="en-US" b="1" dirty="0"/>
              <a:t>instead</a:t>
            </a:r>
            <a:r>
              <a:rPr lang="en-US" dirty="0" smtClean="0"/>
              <a:t>.</a:t>
            </a:r>
            <a:endParaRPr lang="el-GR" dirty="0" smtClean="0"/>
          </a:p>
        </p:txBody>
      </p:sp>
    </p:spTree>
    <p:extLst>
      <p:ext uri="{BB962C8B-B14F-4D97-AF65-F5344CB8AC3E}">
        <p14:creationId xmlns:p14="http://schemas.microsoft.com/office/powerpoint/2010/main" val="161439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Stemming examples (1/2)</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2413" y="2415930"/>
            <a:ext cx="9144000" cy="33893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8787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Stemming examples </a:t>
            </a:r>
            <a:r>
              <a:rPr lang="en-US" dirty="0" smtClean="0"/>
              <a:t>(2/2</a:t>
            </a:r>
            <a:r>
              <a:rPr lang="en-US" dirty="0"/>
              <a:t>)</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70000" lnSpcReduction="20000"/>
          </a:bodyPr>
          <a:lstStyle/>
          <a:p>
            <a:pPr marL="0" indent="0" algn="just">
              <a:buNone/>
            </a:pPr>
            <a:r>
              <a:rPr lang="en-US" dirty="0"/>
              <a:t>We are creating different stemmer objects, and applying a stem() method on the string. As you can see, there is not much of a difference when you look at a simple example, however there are many stemming algorithms around, and the precision and performance of them differ. </a:t>
            </a:r>
          </a:p>
          <a:p>
            <a:pPr marL="0" indent="0" algn="just">
              <a:buNone/>
            </a:pPr>
            <a:r>
              <a:rPr lang="en-US" dirty="0" smtClean="0"/>
              <a:t>A </a:t>
            </a:r>
            <a:r>
              <a:rPr lang="en-US" dirty="0"/>
              <a:t>basic rule-based stemmer, like removing –s/</a:t>
            </a:r>
            <a:r>
              <a:rPr lang="en-US" dirty="0" err="1"/>
              <a:t>es</a:t>
            </a:r>
            <a:r>
              <a:rPr lang="en-US" dirty="0"/>
              <a:t> or -</a:t>
            </a:r>
            <a:r>
              <a:rPr lang="en-US" dirty="0" err="1"/>
              <a:t>ing</a:t>
            </a:r>
            <a:r>
              <a:rPr lang="en-US" dirty="0"/>
              <a:t> or -</a:t>
            </a:r>
            <a:r>
              <a:rPr lang="en-US" dirty="0" err="1"/>
              <a:t>ed</a:t>
            </a:r>
            <a:r>
              <a:rPr lang="en-US" dirty="0"/>
              <a:t> can give you </a:t>
            </a:r>
            <a:r>
              <a:rPr lang="en-US" b="1" dirty="0"/>
              <a:t>a precision of more than 70 </a:t>
            </a:r>
            <a:r>
              <a:rPr lang="en-US" b="1" dirty="0" smtClean="0"/>
              <a:t>percent</a:t>
            </a:r>
            <a:r>
              <a:rPr lang="el-GR" dirty="0" smtClean="0"/>
              <a:t>.</a:t>
            </a:r>
          </a:p>
          <a:p>
            <a:pPr marL="0" indent="0" algn="just">
              <a:buNone/>
            </a:pPr>
            <a:r>
              <a:rPr lang="en-US" b="1" dirty="0" smtClean="0"/>
              <a:t>Porter </a:t>
            </a:r>
            <a:r>
              <a:rPr lang="en-US" b="1" dirty="0"/>
              <a:t>stemmer </a:t>
            </a:r>
            <a:r>
              <a:rPr lang="en-US" dirty="0" smtClean="0"/>
              <a:t>uses </a:t>
            </a:r>
            <a:r>
              <a:rPr lang="en-US" dirty="0"/>
              <a:t>more rules and can achieve very good </a:t>
            </a:r>
            <a:r>
              <a:rPr lang="en-US" dirty="0" smtClean="0"/>
              <a:t>accuracies</a:t>
            </a:r>
            <a:r>
              <a:rPr lang="el-GR" dirty="0" smtClean="0"/>
              <a:t> </a:t>
            </a:r>
            <a:r>
              <a:rPr lang="en-US" dirty="0" smtClean="0"/>
              <a:t>and </a:t>
            </a:r>
            <a:r>
              <a:rPr lang="en-US" dirty="0"/>
              <a:t>if you are working with English, it's good enough. </a:t>
            </a:r>
          </a:p>
          <a:p>
            <a:pPr marL="0" indent="0" algn="just">
              <a:buNone/>
            </a:pPr>
            <a:r>
              <a:rPr lang="en-US" dirty="0"/>
              <a:t>There is a family of </a:t>
            </a:r>
            <a:r>
              <a:rPr lang="en-US" b="1" dirty="0"/>
              <a:t>Snowball stemmers </a:t>
            </a:r>
            <a:r>
              <a:rPr lang="en-US" dirty="0"/>
              <a:t>that can be used for Dutch, </a:t>
            </a:r>
            <a:r>
              <a:rPr lang="en-US" dirty="0" smtClean="0"/>
              <a:t>English</a:t>
            </a:r>
            <a:r>
              <a:rPr lang="el-GR" dirty="0" smtClean="0"/>
              <a:t> (</a:t>
            </a:r>
            <a:r>
              <a:rPr lang="en-US" dirty="0" smtClean="0"/>
              <a:t>Porter 2</a:t>
            </a:r>
            <a:r>
              <a:rPr lang="el-GR" dirty="0" smtClean="0"/>
              <a:t>)</a:t>
            </a:r>
            <a:r>
              <a:rPr lang="en-US" dirty="0" smtClean="0"/>
              <a:t>, </a:t>
            </a:r>
            <a:r>
              <a:rPr lang="en-US" dirty="0"/>
              <a:t>French, German, Italian, Portuguese, Romanian, Russian, and so on. </a:t>
            </a:r>
          </a:p>
          <a:p>
            <a:pPr marL="0" indent="0" algn="just">
              <a:buNone/>
            </a:pPr>
            <a:r>
              <a:rPr lang="en-US" dirty="0"/>
              <a:t>But most users can live with Porter and Snowball stemmer for a large number of use cases. </a:t>
            </a:r>
          </a:p>
          <a:p>
            <a:pPr marL="0" indent="0" algn="just">
              <a:buNone/>
            </a:pPr>
            <a:r>
              <a:rPr lang="en-US" dirty="0"/>
              <a:t>In modern NLP applications, sometimes people even </a:t>
            </a:r>
            <a:r>
              <a:rPr lang="en-US" b="1" dirty="0"/>
              <a:t>ignore stemming as a pre-processing step</a:t>
            </a:r>
            <a:r>
              <a:rPr lang="en-US" dirty="0"/>
              <a:t>, so it typically depends on your domain and application. I would also like to tell you the fact that </a:t>
            </a:r>
            <a:r>
              <a:rPr lang="en-US" b="1" dirty="0"/>
              <a:t>if you want to use some NLP taggers</a:t>
            </a:r>
            <a:r>
              <a:rPr lang="en-US" dirty="0"/>
              <a:t>, like Part of Speech tagger (POS), NER or dependency parser, you should avoid stemming, because stemming will modify the token and this can result in a different result. </a:t>
            </a:r>
          </a:p>
        </p:txBody>
      </p:sp>
    </p:spTree>
    <p:extLst>
      <p:ext uri="{BB962C8B-B14F-4D97-AF65-F5344CB8AC3E}">
        <p14:creationId xmlns:p14="http://schemas.microsoft.com/office/powerpoint/2010/main" val="410755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
            </a:r>
            <a:br>
              <a:rPr lang="en-US" dirty="0"/>
            </a:br>
            <a:r>
              <a:rPr lang="en-US" dirty="0" smtClean="0"/>
              <a:t>Lemmatization</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105430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p:txBody>
          <a:bodyPr rtlCol="0"/>
          <a:lstStyle/>
          <a:p>
            <a:r>
              <a:rPr lang="en-US" dirty="0" smtClean="0"/>
              <a:t>Presentation</a:t>
            </a:r>
            <a:r>
              <a:rPr lang="el-GR" dirty="0" smtClean="0"/>
              <a:t>’</a:t>
            </a:r>
            <a:r>
              <a:rPr lang="en-US" dirty="0" smtClean="0"/>
              <a:t>s content</a:t>
            </a:r>
            <a:endParaRPr lang="el-GR" dirty="0"/>
          </a:p>
        </p:txBody>
      </p:sp>
      <p:sp>
        <p:nvSpPr>
          <p:cNvPr id="14" name="Σύμβολο κράτησης θέσης περιεχομένου 13"/>
          <p:cNvSpPr>
            <a:spLocks noGrp="1"/>
          </p:cNvSpPr>
          <p:nvPr>
            <p:ph idx="1"/>
          </p:nvPr>
        </p:nvSpPr>
        <p:spPr/>
        <p:txBody>
          <a:bodyPr rtlCol="0">
            <a:normAutofit fontScale="92500" lnSpcReduction="20000"/>
          </a:bodyPr>
          <a:lstStyle/>
          <a:p>
            <a:r>
              <a:rPr lang="en-US" dirty="0"/>
              <a:t>What is text wrangling</a:t>
            </a:r>
            <a:r>
              <a:rPr lang="en-US" dirty="0" smtClean="0"/>
              <a:t>?</a:t>
            </a:r>
            <a:endParaRPr lang="el-GR" dirty="0" smtClean="0"/>
          </a:p>
          <a:p>
            <a:r>
              <a:rPr lang="en-US" dirty="0"/>
              <a:t>Text cleansing</a:t>
            </a:r>
            <a:endParaRPr lang="el-GR" dirty="0" smtClean="0"/>
          </a:p>
          <a:p>
            <a:r>
              <a:rPr lang="en-US" dirty="0" smtClean="0"/>
              <a:t>Sentence splitter</a:t>
            </a:r>
          </a:p>
          <a:p>
            <a:r>
              <a:rPr lang="en-US" dirty="0" smtClean="0"/>
              <a:t>Tokenization</a:t>
            </a:r>
          </a:p>
          <a:p>
            <a:r>
              <a:rPr lang="en-US" dirty="0" smtClean="0"/>
              <a:t>Stemming</a:t>
            </a:r>
          </a:p>
          <a:p>
            <a:r>
              <a:rPr lang="en-US" dirty="0" smtClean="0"/>
              <a:t>Lemmatization</a:t>
            </a:r>
          </a:p>
          <a:p>
            <a:r>
              <a:rPr lang="en-US" dirty="0"/>
              <a:t>Stop word </a:t>
            </a:r>
            <a:r>
              <a:rPr lang="en-US" dirty="0" smtClean="0"/>
              <a:t>removal</a:t>
            </a:r>
          </a:p>
          <a:p>
            <a:r>
              <a:rPr lang="en-US" dirty="0"/>
              <a:t>Rare word </a:t>
            </a:r>
            <a:r>
              <a:rPr lang="en-US" dirty="0" smtClean="0"/>
              <a:t>removal</a:t>
            </a:r>
          </a:p>
          <a:p>
            <a:r>
              <a:rPr lang="en-US" dirty="0"/>
              <a:t>Spell correction</a:t>
            </a:r>
            <a:endParaRPr lang="en-US" dirty="0" smtClean="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
            </a:r>
            <a:br>
              <a:rPr lang="en-US" dirty="0"/>
            </a:br>
            <a:r>
              <a:rPr lang="en-US" dirty="0"/>
              <a:t>Lemmatization</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77500" lnSpcReduction="20000"/>
          </a:bodyPr>
          <a:lstStyle/>
          <a:p>
            <a:pPr marL="0" indent="0" algn="just">
              <a:buNone/>
            </a:pPr>
            <a:r>
              <a:rPr lang="en-US" dirty="0"/>
              <a:t>Lemmatization is a more methodical way of converting all the grammatical/inflected forms of the </a:t>
            </a:r>
            <a:r>
              <a:rPr lang="en-US" dirty="0" smtClean="0"/>
              <a:t>root of </a:t>
            </a:r>
            <a:r>
              <a:rPr lang="en-US" dirty="0"/>
              <a:t>the word. Lemmatization uses context and part of speech to determine the inflected form of the </a:t>
            </a:r>
            <a:r>
              <a:rPr lang="en-US" dirty="0" smtClean="0"/>
              <a:t>word and </a:t>
            </a:r>
            <a:r>
              <a:rPr lang="en-US" dirty="0"/>
              <a:t>applies different normalization rules for each part of speech to get the root word (lemma</a:t>
            </a:r>
            <a:r>
              <a:rPr lang="en-US" dirty="0" smtClean="0"/>
              <a:t>):</a:t>
            </a:r>
            <a:endParaRPr lang="el-GR" dirty="0" smtClean="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endParaRPr lang="en-US" dirty="0"/>
          </a:p>
          <a:p>
            <a:pPr marL="0" indent="0" algn="just">
              <a:buNone/>
            </a:pPr>
            <a:r>
              <a:rPr lang="en-US" dirty="0" smtClean="0"/>
              <a:t>Here</a:t>
            </a:r>
            <a:r>
              <a:rPr lang="en-US" dirty="0"/>
              <a:t>, </a:t>
            </a:r>
            <a:r>
              <a:rPr lang="en-US" b="1" dirty="0"/>
              <a:t>WordNetLemmatizer is using </a:t>
            </a:r>
            <a:r>
              <a:rPr lang="en-US" b="1" dirty="0" smtClean="0"/>
              <a:t>wordnet</a:t>
            </a:r>
            <a:r>
              <a:rPr lang="en-US" dirty="0" smtClean="0"/>
              <a:t>*, </a:t>
            </a:r>
            <a:r>
              <a:rPr lang="en-US" dirty="0"/>
              <a:t>which takes a word and searches wordnet, </a:t>
            </a:r>
            <a:r>
              <a:rPr lang="en-US" dirty="0" smtClean="0"/>
              <a:t>a semantic </a:t>
            </a:r>
            <a:r>
              <a:rPr lang="en-US" dirty="0"/>
              <a:t>dictionary. It also uses a morph analysis to cut to the root and search for the specific </a:t>
            </a:r>
            <a:r>
              <a:rPr lang="en-US" dirty="0" smtClean="0"/>
              <a:t>lemma. </a:t>
            </a:r>
            <a:r>
              <a:rPr lang="en-US" dirty="0"/>
              <a:t>Hence, </a:t>
            </a:r>
            <a:r>
              <a:rPr lang="en-US" b="1" dirty="0"/>
              <a:t>in our example it is possible to get eat for the given variation ate, </a:t>
            </a:r>
            <a:r>
              <a:rPr lang="en-US" b="1" dirty="0" smtClean="0"/>
              <a:t>which  was </a:t>
            </a:r>
            <a:r>
              <a:rPr lang="en-US" b="1" dirty="0"/>
              <a:t>never possible with stemming</a:t>
            </a:r>
            <a:r>
              <a:rPr lang="en-US" dirty="0" smtClean="0"/>
              <a:t>.</a:t>
            </a:r>
          </a:p>
          <a:p>
            <a:pPr marL="0" indent="0" algn="just">
              <a:buNone/>
            </a:pPr>
            <a:r>
              <a:rPr lang="en-US" dirty="0" smtClean="0"/>
              <a:t>* </a:t>
            </a:r>
            <a:r>
              <a:rPr lang="en-US" dirty="0" smtClean="0">
                <a:hlinkClick r:id="rId3"/>
              </a:rPr>
              <a:t>http</a:t>
            </a:r>
            <a:r>
              <a:rPr lang="en-US" dirty="0">
                <a:hlinkClick r:id="rId3"/>
              </a:rPr>
              <a:t>://wordnet.princeton.edu/wordnet</a:t>
            </a:r>
            <a:r>
              <a:rPr lang="en-US" dirty="0" smtClean="0">
                <a:hlinkClick r:id="rId3"/>
              </a:rPr>
              <a:t>/</a:t>
            </a:r>
            <a:r>
              <a:rPr lang="en-US" dirty="0" smtClean="0"/>
              <a:t> </a:t>
            </a:r>
          </a:p>
          <a:p>
            <a:pPr marL="0" indent="0" algn="just">
              <a:buNone/>
            </a:pPr>
            <a:endParaRPr lang="en-US" dirty="0"/>
          </a:p>
        </p:txBody>
      </p:sp>
      <p:pic>
        <p:nvPicPr>
          <p:cNvPr id="5" name="Εικόνα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036" y="3068960"/>
            <a:ext cx="7249537" cy="12384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9434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
            </a:r>
            <a:br>
              <a:rPr lang="en-US" dirty="0"/>
            </a:br>
            <a:r>
              <a:rPr lang="en-US" dirty="0"/>
              <a:t/>
            </a:r>
            <a:br>
              <a:rPr lang="en-US" dirty="0"/>
            </a:br>
            <a:r>
              <a:rPr lang="en-US" dirty="0"/>
              <a:t>Stop word </a:t>
            </a:r>
            <a:r>
              <a:rPr lang="en-US" dirty="0" smtClean="0"/>
              <a:t>removal</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19466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fontScale="90000"/>
          </a:bodyPr>
          <a:lstStyle/>
          <a:p>
            <a:r>
              <a:rPr lang="en-US" dirty="0"/>
              <a:t/>
            </a:r>
            <a:br>
              <a:rPr lang="en-US" dirty="0"/>
            </a:br>
            <a:r>
              <a:rPr lang="en-US" dirty="0"/>
              <a:t/>
            </a:r>
            <a:br>
              <a:rPr lang="en-US" dirty="0"/>
            </a:br>
            <a:r>
              <a:rPr lang="en-US" dirty="0"/>
              <a:t>Stop word removal</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62500" lnSpcReduction="20000"/>
          </a:bodyPr>
          <a:lstStyle/>
          <a:p>
            <a:pPr marL="0" indent="0" algn="just">
              <a:buNone/>
            </a:pPr>
            <a:r>
              <a:rPr lang="en-US" dirty="0"/>
              <a:t>Stop word removal is one of the most commonly used preprocessing steps across different NLP applications. The idea is simply removing the words that occur commonly across all the documents in the corpus. </a:t>
            </a:r>
          </a:p>
          <a:p>
            <a:pPr marL="0" indent="0" algn="just">
              <a:buNone/>
            </a:pPr>
            <a:r>
              <a:rPr lang="en-US" dirty="0"/>
              <a:t>Typically, articles and pronouns are generally classified as stop words. These words have no significance in some of the NLP tasks like information retrieval and classification, which means these words are not very discriminative. </a:t>
            </a:r>
          </a:p>
          <a:p>
            <a:pPr marL="0" indent="0" algn="just">
              <a:buNone/>
            </a:pPr>
            <a:r>
              <a:rPr lang="en-US" dirty="0"/>
              <a:t>On the contrary, in some NLP applications stop word removal will have very little impact. Most of the time, the stop word list for the given language is a well hand-curated list of words that occur most commonly across corpuses. </a:t>
            </a:r>
          </a:p>
          <a:p>
            <a:pPr marL="0" indent="0" algn="just">
              <a:buNone/>
            </a:pPr>
            <a:r>
              <a:rPr lang="en-US" dirty="0"/>
              <a:t>While the stop word lists for most languages are available online, these are also ways to automatically generate the stop word list for the given corpus. A very simple way to build a stop word list is based on word's document frequency (Number of documents the word presents), where the words present across the corpus can be treated as stop </a:t>
            </a:r>
            <a:r>
              <a:rPr lang="en-US" dirty="0" smtClean="0"/>
              <a:t>words.</a:t>
            </a:r>
            <a:endParaRPr lang="el-GR" dirty="0" smtClean="0"/>
          </a:p>
          <a:p>
            <a:pPr marL="0" indent="0" algn="just">
              <a:buNone/>
            </a:pPr>
            <a:r>
              <a:rPr lang="en-US" dirty="0" smtClean="0"/>
              <a:t>I </a:t>
            </a:r>
            <a:r>
              <a:rPr lang="en-US" dirty="0"/>
              <a:t>would recommend using the NLTK list of stop words, because this is more of a standardized list, and this is robust when compared to any other implementation. We also have a way to use similar methods for other languages by just passing the language name as a parameter to the stop words constructor. Enough research has been done to get the optimum list of stop words for some specific corpus. NLTK comes with a pre-built list of stop words for around 17 languages</a:t>
            </a:r>
            <a:r>
              <a:rPr lang="en-US" dirty="0" smtClean="0"/>
              <a:t>.</a:t>
            </a:r>
            <a:endParaRPr lang="en-US" dirty="0"/>
          </a:p>
        </p:txBody>
      </p:sp>
    </p:spTree>
    <p:extLst>
      <p:ext uri="{BB962C8B-B14F-4D97-AF65-F5344CB8AC3E}">
        <p14:creationId xmlns:p14="http://schemas.microsoft.com/office/powerpoint/2010/main" val="269049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fontScale="90000"/>
          </a:bodyPr>
          <a:lstStyle/>
          <a:p>
            <a:r>
              <a:rPr lang="en-US" dirty="0"/>
              <a:t/>
            </a:r>
            <a:br>
              <a:rPr lang="en-US" dirty="0"/>
            </a:br>
            <a:r>
              <a:rPr lang="en-US" dirty="0"/>
              <a:t/>
            </a:r>
            <a:br>
              <a:rPr lang="en-US" dirty="0"/>
            </a:br>
            <a:r>
              <a:rPr lang="en-US" dirty="0"/>
              <a:t>Stop word </a:t>
            </a:r>
            <a:r>
              <a:rPr lang="en-US" dirty="0" smtClean="0"/>
              <a:t>removal example</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69406" y="2666819"/>
            <a:ext cx="9050013" cy="25911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124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
            </a:r>
            <a:br>
              <a:rPr lang="en-US" dirty="0"/>
            </a:br>
            <a:r>
              <a:rPr lang="en-US" dirty="0"/>
              <a:t/>
            </a:r>
            <a:br>
              <a:rPr lang="en-US" dirty="0"/>
            </a:br>
            <a:r>
              <a:rPr lang="en-US" dirty="0"/>
              <a:t>Rare word </a:t>
            </a:r>
            <a:r>
              <a:rPr lang="en-US" dirty="0" smtClean="0"/>
              <a:t>removal</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214575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Rare </a:t>
            </a:r>
            <a:r>
              <a:rPr lang="en-US" dirty="0"/>
              <a:t>word removal</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This is very intuitive, as some of the words that are very unique in nature like names, brands, </a:t>
            </a:r>
            <a:r>
              <a:rPr lang="en-US" dirty="0" smtClean="0"/>
              <a:t>product names</a:t>
            </a:r>
            <a:r>
              <a:rPr lang="en-US" dirty="0"/>
              <a:t>, and some of the noise characters, such as html </a:t>
            </a:r>
            <a:r>
              <a:rPr lang="en-US" dirty="0" smtClean="0"/>
              <a:t>tags, need </a:t>
            </a:r>
            <a:r>
              <a:rPr lang="en-US" dirty="0"/>
              <a:t>to be removed for </a:t>
            </a:r>
            <a:r>
              <a:rPr lang="en-US" dirty="0" smtClean="0"/>
              <a:t>different NLP </a:t>
            </a:r>
            <a:r>
              <a:rPr lang="en-US" dirty="0"/>
              <a:t>tasks. </a:t>
            </a:r>
            <a:endParaRPr lang="en-US" dirty="0" smtClean="0"/>
          </a:p>
          <a:p>
            <a:pPr marL="0" indent="0" algn="just">
              <a:buNone/>
            </a:pPr>
            <a:r>
              <a:rPr lang="en-US" dirty="0" smtClean="0"/>
              <a:t>For </a:t>
            </a:r>
            <a:r>
              <a:rPr lang="en-US" dirty="0"/>
              <a:t>example, it would be really bad to use names as a predictor for a text </a:t>
            </a:r>
            <a:r>
              <a:rPr lang="en-US" dirty="0" smtClean="0"/>
              <a:t>classification problem</a:t>
            </a:r>
            <a:r>
              <a:rPr lang="en-US" dirty="0"/>
              <a:t>, even if they come out as a significant predictor. We will talk about this further in </a:t>
            </a:r>
            <a:r>
              <a:rPr lang="en-US" dirty="0" smtClean="0"/>
              <a:t>subsequent chapters</a:t>
            </a:r>
            <a:r>
              <a:rPr lang="en-US" dirty="0"/>
              <a:t>. </a:t>
            </a:r>
            <a:endParaRPr lang="en-US" dirty="0" smtClean="0"/>
          </a:p>
          <a:p>
            <a:pPr marL="0" indent="0" algn="just">
              <a:buNone/>
            </a:pPr>
            <a:r>
              <a:rPr lang="en-US" dirty="0" smtClean="0"/>
              <a:t>We </a:t>
            </a:r>
            <a:r>
              <a:rPr lang="en-US" dirty="0"/>
              <a:t>definitely don't want all these noisy tokens to be </a:t>
            </a:r>
            <a:r>
              <a:rPr lang="en-US" dirty="0" smtClean="0"/>
              <a:t>present. We </a:t>
            </a:r>
            <a:r>
              <a:rPr lang="en-US" dirty="0"/>
              <a:t>also use length of the </a:t>
            </a:r>
            <a:r>
              <a:rPr lang="en-US" dirty="0" smtClean="0"/>
              <a:t>words as </a:t>
            </a:r>
            <a:r>
              <a:rPr lang="en-US" dirty="0"/>
              <a:t>a criteria for removing words with very a short length or a very long </a:t>
            </a:r>
            <a:r>
              <a:rPr lang="en-US" dirty="0" smtClean="0"/>
              <a:t>length</a:t>
            </a:r>
            <a:r>
              <a:rPr lang="el-GR" dirty="0" smtClean="0"/>
              <a:t>.</a:t>
            </a:r>
            <a:endParaRPr lang="en-US" dirty="0"/>
          </a:p>
        </p:txBody>
      </p:sp>
    </p:spTree>
    <p:extLst>
      <p:ext uri="{BB962C8B-B14F-4D97-AF65-F5344CB8AC3E}">
        <p14:creationId xmlns:p14="http://schemas.microsoft.com/office/powerpoint/2010/main" val="135797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Rare </a:t>
            </a:r>
            <a:r>
              <a:rPr lang="en-US" dirty="0"/>
              <a:t>word </a:t>
            </a:r>
            <a:r>
              <a:rPr lang="en-US" dirty="0" smtClean="0"/>
              <a:t>removal example</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82044" y="4077072"/>
            <a:ext cx="6811326" cy="10097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Θέση περιεχομένου 7"/>
          <p:cNvSpPr>
            <a:spLocks noGrp="1"/>
          </p:cNvSpPr>
          <p:nvPr>
            <p:ph sz="half" idx="2"/>
          </p:nvPr>
        </p:nvSpPr>
        <p:spPr>
          <a:xfrm>
            <a:off x="1522411" y="1752600"/>
            <a:ext cx="9036498" cy="4267201"/>
          </a:xfrm>
        </p:spPr>
        <p:txBody>
          <a:bodyPr>
            <a:normAutofit/>
          </a:bodyPr>
          <a:lstStyle/>
          <a:p>
            <a:pPr marL="0" indent="0" algn="just">
              <a:buNone/>
            </a:pPr>
            <a:r>
              <a:rPr lang="en-US" dirty="0"/>
              <a:t>We are using the FreqDist() function to get the distribution of the terms in the corpus, selecting </a:t>
            </a:r>
            <a:r>
              <a:rPr lang="en-US" dirty="0" smtClean="0"/>
              <a:t>the</a:t>
            </a:r>
            <a:r>
              <a:rPr lang="el-GR" dirty="0" smtClean="0"/>
              <a:t> </a:t>
            </a:r>
            <a:r>
              <a:rPr lang="en-US" dirty="0" smtClean="0"/>
              <a:t>rarest </a:t>
            </a:r>
            <a:r>
              <a:rPr lang="en-US" dirty="0"/>
              <a:t>one into a list, and then filtering our original corpus. We can also do it for individual </a:t>
            </a:r>
            <a:r>
              <a:rPr lang="en-US" dirty="0" smtClean="0"/>
              <a:t>documents,</a:t>
            </a:r>
            <a:r>
              <a:rPr lang="el-GR" dirty="0" smtClean="0"/>
              <a:t> </a:t>
            </a:r>
            <a:r>
              <a:rPr lang="en-US" dirty="0" smtClean="0"/>
              <a:t>as well</a:t>
            </a:r>
            <a:r>
              <a:rPr lang="el-GR" dirty="0" smtClean="0"/>
              <a:t>.</a:t>
            </a:r>
            <a:endParaRPr lang="el-GR" dirty="0"/>
          </a:p>
        </p:txBody>
      </p:sp>
    </p:spTree>
    <p:extLst>
      <p:ext uri="{BB962C8B-B14F-4D97-AF65-F5344CB8AC3E}">
        <p14:creationId xmlns:p14="http://schemas.microsoft.com/office/powerpoint/2010/main" val="1896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
            </a:r>
            <a:br>
              <a:rPr lang="en-US" dirty="0"/>
            </a:br>
            <a:r>
              <a:rPr lang="en-US" dirty="0"/>
              <a:t/>
            </a:r>
            <a:br>
              <a:rPr lang="en-US" dirty="0"/>
            </a:br>
            <a:r>
              <a:rPr lang="en-US" dirty="0"/>
              <a:t>Spell </a:t>
            </a:r>
            <a:r>
              <a:rPr lang="en-US" dirty="0" smtClean="0"/>
              <a:t>correction</a:t>
            </a:r>
            <a:endParaRPr lang="en-US" dirty="0"/>
          </a:p>
        </p:txBody>
      </p:sp>
      <p:sp>
        <p:nvSpPr>
          <p:cNvPr id="3" name="Σύμβολο κράτησης θέσης κειμένου 2"/>
          <p:cNvSpPr>
            <a:spLocks noGrp="1"/>
          </p:cNvSpPr>
          <p:nvPr>
            <p:ph type="body" idx="1"/>
          </p:nvPr>
        </p:nvSpPr>
        <p:spPr/>
        <p:txBody>
          <a:bodyPr rtlCol="0">
            <a:normAutofit/>
          </a:bodyPr>
          <a:lstStyle/>
          <a:p>
            <a:endParaRPr lang="el-GR" dirty="0"/>
          </a:p>
        </p:txBody>
      </p:sp>
    </p:spTree>
    <p:extLst>
      <p:ext uri="{BB962C8B-B14F-4D97-AF65-F5344CB8AC3E}">
        <p14:creationId xmlns:p14="http://schemas.microsoft.com/office/powerpoint/2010/main" val="39662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Spell </a:t>
            </a:r>
            <a:r>
              <a:rPr lang="en-US" dirty="0"/>
              <a:t>correction</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It is not a necessary to use a spellchecker for all NLP applications, but some use cases require you to </a:t>
            </a:r>
            <a:r>
              <a:rPr lang="en-US" dirty="0" smtClean="0"/>
              <a:t>use a </a:t>
            </a:r>
            <a:r>
              <a:rPr lang="en-US" dirty="0"/>
              <a:t>basic spellcheck. We can create a very basic spellchecker by just using a dictionary lookup. </a:t>
            </a:r>
            <a:endParaRPr lang="en-US" dirty="0" smtClean="0"/>
          </a:p>
          <a:p>
            <a:pPr marL="0" indent="0" algn="just">
              <a:buNone/>
            </a:pPr>
            <a:r>
              <a:rPr lang="en-US" dirty="0" smtClean="0"/>
              <a:t>There are some </a:t>
            </a:r>
            <a:r>
              <a:rPr lang="en-US" dirty="0"/>
              <a:t>enhanced string algorithms that have been developed for fuzzy string matching. One of the </a:t>
            </a:r>
            <a:r>
              <a:rPr lang="en-US" dirty="0" smtClean="0"/>
              <a:t>most commonly </a:t>
            </a:r>
            <a:r>
              <a:rPr lang="en-US" dirty="0"/>
              <a:t>used is </a:t>
            </a:r>
            <a:r>
              <a:rPr lang="en-US" b="1" dirty="0"/>
              <a:t>edit-distance</a:t>
            </a:r>
            <a:r>
              <a:rPr lang="en-US" dirty="0"/>
              <a:t>. NLTK also provides you with a variety of </a:t>
            </a:r>
            <a:r>
              <a:rPr lang="en-US" b="1" dirty="0"/>
              <a:t>metrics module </a:t>
            </a:r>
            <a:r>
              <a:rPr lang="en-US" dirty="0" smtClean="0"/>
              <a:t>that has </a:t>
            </a:r>
            <a:r>
              <a:rPr lang="en-US" b="1" dirty="0" err="1"/>
              <a:t>edit_distance</a:t>
            </a:r>
            <a:r>
              <a:rPr lang="en-US" dirty="0"/>
              <a:t>.</a:t>
            </a:r>
          </a:p>
        </p:txBody>
      </p:sp>
    </p:spTree>
    <p:extLst>
      <p:ext uri="{BB962C8B-B14F-4D97-AF65-F5344CB8AC3E}">
        <p14:creationId xmlns:p14="http://schemas.microsoft.com/office/powerpoint/2010/main" val="180318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smtClean="0"/>
              <a:t>Spell correction</a:t>
            </a:r>
            <a:r>
              <a:rPr lang="el-GR" dirty="0" smtClean="0"/>
              <a:t> </a:t>
            </a:r>
            <a:r>
              <a:rPr lang="en-US" dirty="0" smtClean="0"/>
              <a:t>example</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Calculate the Levenshtein </a:t>
            </a:r>
            <a:r>
              <a:rPr lang="en-US" b="1" dirty="0"/>
              <a:t>edit-distance</a:t>
            </a:r>
            <a:r>
              <a:rPr lang="en-US" dirty="0"/>
              <a:t> between two strings. The edit distance is the number of characters that need to be substituted, inserted, or deleted, to transform s1 into s2. </a:t>
            </a:r>
            <a:endParaRPr lang="en-US" dirty="0" smtClean="0"/>
          </a:p>
          <a:p>
            <a:pPr marL="0" indent="0" algn="just">
              <a:buNone/>
            </a:pPr>
            <a:r>
              <a:rPr lang="en-US" dirty="0" smtClean="0"/>
              <a:t>For </a:t>
            </a:r>
            <a:r>
              <a:rPr lang="en-US" dirty="0"/>
              <a:t>example, transforming “ra</a:t>
            </a:r>
            <a:r>
              <a:rPr lang="en-US" u="sng" dirty="0"/>
              <a:t>in</a:t>
            </a:r>
            <a:r>
              <a:rPr lang="en-US" dirty="0"/>
              <a:t>” to “sh</a:t>
            </a:r>
            <a:r>
              <a:rPr lang="en-US" u="sng" dirty="0"/>
              <a:t>in</a:t>
            </a:r>
            <a:r>
              <a:rPr lang="en-US" dirty="0"/>
              <a:t>e” requires three steps, consisting of two substitutions and one insertion: “rain” -&gt; “</a:t>
            </a:r>
            <a:r>
              <a:rPr lang="en-US" b="1" dirty="0" err="1"/>
              <a:t>s</a:t>
            </a:r>
            <a:r>
              <a:rPr lang="en-US" dirty="0" err="1"/>
              <a:t>ain</a:t>
            </a:r>
            <a:r>
              <a:rPr lang="en-US" dirty="0"/>
              <a:t>” -&gt; “</a:t>
            </a:r>
            <a:r>
              <a:rPr lang="en-US" b="1" dirty="0"/>
              <a:t>sh</a:t>
            </a:r>
            <a:r>
              <a:rPr lang="en-US" dirty="0"/>
              <a:t>in” -&gt; “</a:t>
            </a:r>
            <a:r>
              <a:rPr lang="en-US" b="1" dirty="0"/>
              <a:t>sh</a:t>
            </a:r>
            <a:r>
              <a:rPr lang="en-US" dirty="0"/>
              <a:t>in</a:t>
            </a:r>
            <a:r>
              <a:rPr lang="en-US" b="1" dirty="0"/>
              <a:t>e</a:t>
            </a:r>
            <a:r>
              <a:rPr lang="en-US" dirty="0"/>
              <a:t>”. These operations could have been done in other orders, but at least three steps are needed.</a:t>
            </a:r>
          </a:p>
          <a:p>
            <a:pPr marL="0" indent="0" algn="just">
              <a:buNone/>
            </a:pPr>
            <a:endParaRPr lang="en-US" dirty="0"/>
          </a:p>
        </p:txBody>
      </p:sp>
      <p:pic>
        <p:nvPicPr>
          <p:cNvPr id="5"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31538" y="4876823"/>
            <a:ext cx="7325747" cy="11145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4065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What is text wrangling?</a:t>
            </a:r>
          </a:p>
        </p:txBody>
      </p:sp>
      <p:sp>
        <p:nvSpPr>
          <p:cNvPr id="3" name="Σύμβολο κράτησης θέσης κειμένου 2"/>
          <p:cNvSpPr>
            <a:spLocks noGrp="1"/>
          </p:cNvSpPr>
          <p:nvPr>
            <p:ph type="body" idx="1"/>
          </p:nvPr>
        </p:nvSpPr>
        <p:spPr/>
        <p:txBody>
          <a:bodyPr rtlCol="0"/>
          <a:lstStyle/>
          <a:p>
            <a:pPr rtl="0"/>
            <a:endParaRPr lang="el-GR"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Questions</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Autofit/>
          </a:bodyPr>
          <a:lstStyle/>
          <a:p>
            <a:pPr marL="0" indent="0" algn="ctr" rtl="0">
              <a:buNone/>
            </a:pPr>
            <a:r>
              <a:rPr lang="en-US" sz="35000" dirty="0" smtClean="0"/>
              <a:t>?</a:t>
            </a:r>
            <a:endParaRPr lang="el-GR" sz="35000" dirty="0"/>
          </a:p>
        </p:txBody>
      </p:sp>
    </p:spTree>
    <p:extLst>
      <p:ext uri="{BB962C8B-B14F-4D97-AF65-F5344CB8AC3E}">
        <p14:creationId xmlns:p14="http://schemas.microsoft.com/office/powerpoint/2010/main" val="264683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What is text wrangling?</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smtClean="0"/>
              <a:t>It's </a:t>
            </a:r>
            <a:r>
              <a:rPr lang="en-US" dirty="0"/>
              <a:t>really hard to define the term text/data wrangling. I will define it as all the </a:t>
            </a:r>
            <a:r>
              <a:rPr lang="en-US" b="1" dirty="0"/>
              <a:t>pre-processing</a:t>
            </a:r>
            <a:r>
              <a:rPr lang="en-US" dirty="0"/>
              <a:t> and all </a:t>
            </a:r>
            <a:r>
              <a:rPr lang="en-US" dirty="0" smtClean="0"/>
              <a:t>the</a:t>
            </a:r>
            <a:r>
              <a:rPr lang="el-GR" dirty="0" smtClean="0"/>
              <a:t> </a:t>
            </a:r>
            <a:r>
              <a:rPr lang="en-US" dirty="0" smtClean="0"/>
              <a:t>heavy </a:t>
            </a:r>
            <a:r>
              <a:rPr lang="en-US" dirty="0"/>
              <a:t>lifting you do before you have a </a:t>
            </a:r>
            <a:r>
              <a:rPr lang="en-US" b="1" dirty="0"/>
              <a:t>machine readable and formatted text from raw data</a:t>
            </a:r>
            <a:r>
              <a:rPr lang="en-US" dirty="0" smtClean="0"/>
              <a:t>. </a:t>
            </a:r>
            <a:endParaRPr lang="el-GR" dirty="0" smtClean="0"/>
          </a:p>
          <a:p>
            <a:pPr marL="0" indent="0" algn="just">
              <a:buNone/>
            </a:pPr>
            <a:r>
              <a:rPr lang="en-US" dirty="0" smtClean="0"/>
              <a:t>The process</a:t>
            </a:r>
            <a:r>
              <a:rPr lang="el-GR" dirty="0" smtClean="0"/>
              <a:t> </a:t>
            </a:r>
            <a:r>
              <a:rPr lang="en-US" dirty="0" smtClean="0"/>
              <a:t>involves </a:t>
            </a:r>
            <a:r>
              <a:rPr lang="en-US" b="1" dirty="0"/>
              <a:t>data munging</a:t>
            </a:r>
            <a:r>
              <a:rPr lang="en-US" dirty="0"/>
              <a:t>, </a:t>
            </a:r>
            <a:r>
              <a:rPr lang="en-US" b="1" dirty="0"/>
              <a:t>text cleansing</a:t>
            </a:r>
            <a:r>
              <a:rPr lang="en-US" dirty="0"/>
              <a:t>, specific preprocessing, </a:t>
            </a:r>
            <a:r>
              <a:rPr lang="en-US" b="1" dirty="0"/>
              <a:t>tokenization</a:t>
            </a:r>
            <a:r>
              <a:rPr lang="en-US" dirty="0"/>
              <a:t>, </a:t>
            </a:r>
            <a:r>
              <a:rPr lang="en-US" b="1" dirty="0"/>
              <a:t>stemming </a:t>
            </a:r>
            <a:r>
              <a:rPr lang="en-US" dirty="0" smtClean="0"/>
              <a:t>or</a:t>
            </a:r>
            <a:r>
              <a:rPr lang="el-GR" dirty="0" smtClean="0"/>
              <a:t> </a:t>
            </a:r>
            <a:r>
              <a:rPr lang="en-US" b="1" dirty="0" smtClean="0"/>
              <a:t>lemmatization </a:t>
            </a:r>
            <a:r>
              <a:rPr lang="en-US" dirty="0"/>
              <a:t>and </a:t>
            </a:r>
            <a:r>
              <a:rPr lang="en-US" b="1" dirty="0"/>
              <a:t>stop word </a:t>
            </a:r>
            <a:r>
              <a:rPr lang="en-US" b="1" dirty="0" smtClean="0"/>
              <a:t>removal</a:t>
            </a:r>
            <a:r>
              <a:rPr lang="el-GR" dirty="0" smtClean="0"/>
              <a:t>.</a:t>
            </a:r>
            <a:endParaRPr lang="en-US" dirty="0"/>
          </a:p>
        </p:txBody>
      </p:sp>
    </p:spTree>
    <p:extLst>
      <p:ext uri="{BB962C8B-B14F-4D97-AF65-F5344CB8AC3E}">
        <p14:creationId xmlns:p14="http://schemas.microsoft.com/office/powerpoint/2010/main" val="1193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Parsing </a:t>
            </a:r>
            <a:r>
              <a:rPr lang="en-US" dirty="0" smtClean="0"/>
              <a:t>text/data (1/2)</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I have listed most common data sources in the first stack of the diagram. In most cases, the data will </a:t>
            </a:r>
            <a:r>
              <a:rPr lang="en-US" dirty="0" smtClean="0"/>
              <a:t>be one </a:t>
            </a:r>
            <a:r>
              <a:rPr lang="en-US" dirty="0"/>
              <a:t>of these data formats. In the next step, I have listed the most commonly used </a:t>
            </a:r>
            <a:r>
              <a:rPr lang="en-US" b="1" dirty="0" smtClean="0"/>
              <a:t>Python wrappers </a:t>
            </a:r>
            <a:r>
              <a:rPr lang="en-US" dirty="0"/>
              <a:t>around those data formats.</a:t>
            </a:r>
          </a:p>
          <a:p>
            <a:pPr marL="0" indent="0" algn="just">
              <a:buNone/>
            </a:pPr>
            <a:r>
              <a:rPr lang="en-US" dirty="0" smtClean="0"/>
              <a:t>So </a:t>
            </a:r>
            <a:r>
              <a:rPr lang="en-US" dirty="0"/>
              <a:t>before you write your own parser to parse these different document formats, please have a look at </a:t>
            </a:r>
            <a:r>
              <a:rPr lang="en-US" dirty="0" smtClean="0"/>
              <a:t>the</a:t>
            </a:r>
            <a:r>
              <a:rPr lang="el-GR" dirty="0" smtClean="0"/>
              <a:t> </a:t>
            </a:r>
            <a:r>
              <a:rPr lang="en-US" dirty="0" smtClean="0"/>
              <a:t>second </a:t>
            </a:r>
            <a:r>
              <a:rPr lang="en-US" dirty="0"/>
              <a:t>row for available parsers in Python. Once you reach a raw string, all the pre-processing steps </a:t>
            </a:r>
            <a:r>
              <a:rPr lang="en-US" dirty="0" smtClean="0"/>
              <a:t>can</a:t>
            </a:r>
            <a:r>
              <a:rPr lang="el-GR" dirty="0" smtClean="0"/>
              <a:t> </a:t>
            </a:r>
            <a:r>
              <a:rPr lang="en-US" dirty="0" smtClean="0"/>
              <a:t>be </a:t>
            </a:r>
            <a:r>
              <a:rPr lang="en-US" dirty="0"/>
              <a:t>applied as a pipeline, or you might choose to ignore some of </a:t>
            </a:r>
            <a:r>
              <a:rPr lang="en-US" dirty="0" smtClean="0"/>
              <a:t>them.</a:t>
            </a:r>
            <a:r>
              <a:rPr lang="el-GR" dirty="0" smtClean="0"/>
              <a:t> </a:t>
            </a:r>
            <a:endParaRPr lang="en-US" dirty="0"/>
          </a:p>
        </p:txBody>
      </p:sp>
    </p:spTree>
    <p:extLst>
      <p:ext uri="{BB962C8B-B14F-4D97-AF65-F5344CB8AC3E}">
        <p14:creationId xmlns:p14="http://schemas.microsoft.com/office/powerpoint/2010/main" val="407588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Parsing text/data (2/2)</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36970" y="1988840"/>
            <a:ext cx="6914886" cy="403096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937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cleansing</a:t>
            </a:r>
            <a:endParaRPr lang="el-GR" dirty="0"/>
          </a:p>
        </p:txBody>
      </p:sp>
      <p:sp>
        <p:nvSpPr>
          <p:cNvPr id="3" name="Σύμβολο κράτησης θέσης κειμένου 2"/>
          <p:cNvSpPr>
            <a:spLocks noGrp="1"/>
          </p:cNvSpPr>
          <p:nvPr>
            <p:ph type="body" idx="1"/>
          </p:nvPr>
        </p:nvSpPr>
        <p:spPr/>
        <p:txBody>
          <a:bodyPr rtlCol="0"/>
          <a:lstStyle/>
          <a:p>
            <a:pPr rtl="0"/>
            <a:endParaRPr lang="el-GR" dirty="0"/>
          </a:p>
        </p:txBody>
      </p:sp>
    </p:spTree>
    <p:extLst>
      <p:ext uri="{BB962C8B-B14F-4D97-AF65-F5344CB8AC3E}">
        <p14:creationId xmlns:p14="http://schemas.microsoft.com/office/powerpoint/2010/main" val="1868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cleansing</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77500" lnSpcReduction="20000"/>
          </a:bodyPr>
          <a:lstStyle/>
          <a:p>
            <a:pPr marL="0" indent="0" algn="just">
              <a:buNone/>
            </a:pPr>
            <a:r>
              <a:rPr lang="en-US" dirty="0" smtClean="0"/>
              <a:t>Once we have parsed the text from a variety of data sources</a:t>
            </a:r>
            <a:r>
              <a:rPr lang="en-US" b="1" dirty="0" smtClean="0"/>
              <a:t>, the challenge is to make sense of this raw data</a:t>
            </a:r>
            <a:r>
              <a:rPr lang="en-US" dirty="0"/>
              <a:t>. Text cleansing is used for most of the cleaning to be done on text, depending on the data source, parsing performance, external noise and so </a:t>
            </a:r>
            <a:r>
              <a:rPr lang="en-US" dirty="0" smtClean="0"/>
              <a:t>on.</a:t>
            </a:r>
            <a:r>
              <a:rPr lang="en-US" dirty="0"/>
              <a:t> </a:t>
            </a:r>
            <a:endParaRPr lang="el-GR" smtClean="0"/>
          </a:p>
          <a:p>
            <a:pPr marL="0" indent="0" algn="just">
              <a:buNone/>
            </a:pPr>
            <a:r>
              <a:rPr lang="en-US" smtClean="0"/>
              <a:t>For </a:t>
            </a:r>
            <a:r>
              <a:rPr lang="en-US" dirty="0" smtClean="0"/>
              <a:t>example </a:t>
            </a:r>
            <a:r>
              <a:rPr lang="en-US" dirty="0"/>
              <a:t>cleaning the html using html_clean, can be </a:t>
            </a:r>
            <a:r>
              <a:rPr lang="en-US" dirty="0" smtClean="0"/>
              <a:t>labeled</a:t>
            </a:r>
            <a:r>
              <a:rPr lang="el-GR" dirty="0" smtClean="0"/>
              <a:t> </a:t>
            </a:r>
            <a:r>
              <a:rPr lang="en-US" dirty="0" smtClean="0"/>
              <a:t>as </a:t>
            </a:r>
            <a:r>
              <a:rPr lang="en-US" dirty="0"/>
              <a:t>text </a:t>
            </a:r>
            <a:r>
              <a:rPr lang="en-US" dirty="0" smtClean="0"/>
              <a:t>cleansing</a:t>
            </a:r>
            <a:r>
              <a:rPr lang="el-GR" dirty="0" smtClean="0"/>
              <a:t>.</a:t>
            </a:r>
            <a:endParaRPr lang="en-US" dirty="0"/>
          </a:p>
          <a:p>
            <a:pPr marL="0" indent="0" algn="just">
              <a:buNone/>
            </a:pPr>
            <a:r>
              <a:rPr lang="en-US" dirty="0" smtClean="0"/>
              <a:t>In another case, where we are parsing a PDF, there could be unwanted noisy characters, non ASCII characters to be removed, and so on. Before going on to next steps we want to remove these to </a:t>
            </a:r>
            <a:r>
              <a:rPr lang="en-US" b="1" dirty="0" smtClean="0"/>
              <a:t>get a clean text to process further</a:t>
            </a:r>
            <a:r>
              <a:rPr lang="en-US" dirty="0" smtClean="0"/>
              <a:t>. </a:t>
            </a:r>
          </a:p>
          <a:p>
            <a:pPr marL="0" indent="0" algn="just">
              <a:buNone/>
            </a:pPr>
            <a:r>
              <a:rPr lang="en-US" dirty="0" smtClean="0"/>
              <a:t>With a data source like xml, we might only be interested in some specific elements of the tree, with databases we may have to manipulate splitters, and sometimes we are only interested in specific columns. </a:t>
            </a:r>
          </a:p>
          <a:p>
            <a:pPr marL="0" indent="0" algn="just">
              <a:buNone/>
            </a:pPr>
            <a:r>
              <a:rPr lang="en-US" dirty="0" smtClean="0"/>
              <a:t>In summary, </a:t>
            </a:r>
            <a:r>
              <a:rPr lang="en-US" b="1" dirty="0" smtClean="0"/>
              <a:t>any process that is done with the aim to make the text cleaner and to remove all the noise surrounding the text can be termed as text cleansing</a:t>
            </a:r>
            <a:r>
              <a:rPr lang="en-US" dirty="0" smtClean="0"/>
              <a:t>. </a:t>
            </a:r>
          </a:p>
          <a:p>
            <a:pPr marL="0" indent="0" algn="just">
              <a:buNone/>
            </a:pPr>
            <a:r>
              <a:rPr lang="en-US" dirty="0" smtClean="0"/>
              <a:t>There are no clear boundaries between the terms data munging, text cleansing, and data wrangling they can be used interchangeably in a similar context.</a:t>
            </a:r>
            <a:endParaRPr lang="en-US" dirty="0"/>
          </a:p>
        </p:txBody>
      </p:sp>
    </p:spTree>
    <p:extLst>
      <p:ext uri="{BB962C8B-B14F-4D97-AF65-F5344CB8AC3E}">
        <p14:creationId xmlns:p14="http://schemas.microsoft.com/office/powerpoint/2010/main" val="162033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Sentence </a:t>
            </a:r>
            <a:r>
              <a:rPr lang="en-US" dirty="0" smtClean="0"/>
              <a:t>splitter</a:t>
            </a:r>
            <a:endParaRPr lang="en-US" dirty="0"/>
          </a:p>
        </p:txBody>
      </p:sp>
      <p:sp>
        <p:nvSpPr>
          <p:cNvPr id="3" name="Σύμβολο κράτησης θέσης κειμένου 2"/>
          <p:cNvSpPr>
            <a:spLocks noGrp="1"/>
          </p:cNvSpPr>
          <p:nvPr>
            <p:ph type="body" idx="1"/>
          </p:nvPr>
        </p:nvSpPr>
        <p:spPr/>
        <p:txBody>
          <a:bodyPr rtlCol="0"/>
          <a:lstStyle/>
          <a:p>
            <a:pPr rtl="0"/>
            <a:endParaRPr lang="el-GR" dirty="0"/>
          </a:p>
        </p:txBody>
      </p:sp>
    </p:spTree>
    <p:extLst>
      <p:ext uri="{BB962C8B-B14F-4D97-AF65-F5344CB8AC3E}">
        <p14:creationId xmlns:p14="http://schemas.microsoft.com/office/powerpoint/2010/main" val="368585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Ψηφιακό μπλε τούνελ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0_TF02895261_TF02895261" id="{9AC09354-8CEC-4CCB-8B14-7D3D61CDE7E0}" vid="{4DFAADB3-3FBF-4169-B76B-2D492E85FC6C}"/>
    </a:ext>
  </a:extLst>
</a:theme>
</file>

<file path=ppt/theme/theme2.xml><?xml version="1.0" encoding="utf-8"?>
<a:theme xmlns:a="http://schemas.openxmlformats.org/drawingml/2006/main" name="Θέμα του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Θέμα του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Επαγγελματική παρουσίαση ψηφιακής μπλε σήραγγας (ευρεία οθόνη)</Template>
  <TotalTime>0</TotalTime>
  <Words>2404</Words>
  <Application>Microsoft Office PowerPoint</Application>
  <PresentationFormat>Προσαρμογή</PresentationFormat>
  <Paragraphs>170</Paragraphs>
  <Slides>30</Slides>
  <Notes>30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30</vt:i4>
      </vt:variant>
    </vt:vector>
  </HeadingPairs>
  <TitlesOfParts>
    <vt:vector size="33" baseType="lpstr">
      <vt:lpstr>Arial</vt:lpstr>
      <vt:lpstr>Corbel</vt:lpstr>
      <vt:lpstr>Ψηφιακό μπλε τούνελ 16x9</vt:lpstr>
      <vt:lpstr>NLTK Essentials</vt:lpstr>
      <vt:lpstr>Presentation’s content</vt:lpstr>
      <vt:lpstr>What is text wrangling?</vt:lpstr>
      <vt:lpstr>What is text wrangling?</vt:lpstr>
      <vt:lpstr>Parsing text/data (1/2)</vt:lpstr>
      <vt:lpstr>Parsing text/data (2/2)</vt:lpstr>
      <vt:lpstr>Text cleansing</vt:lpstr>
      <vt:lpstr>Text cleansing</vt:lpstr>
      <vt:lpstr>Sentence splitter</vt:lpstr>
      <vt:lpstr>Sentence splitter (1/2)</vt:lpstr>
      <vt:lpstr>Sentence splitter (2/2)</vt:lpstr>
      <vt:lpstr>Tokenization</vt:lpstr>
      <vt:lpstr>Tokenization</vt:lpstr>
      <vt:lpstr>Tokenization examples</vt:lpstr>
      <vt:lpstr>Stemming</vt:lpstr>
      <vt:lpstr>Stemming</vt:lpstr>
      <vt:lpstr>Stemming examples (1/2)</vt:lpstr>
      <vt:lpstr>Stemming examples (2/2)</vt:lpstr>
      <vt:lpstr> Lemmatization</vt:lpstr>
      <vt:lpstr> Lemmatization</vt:lpstr>
      <vt:lpstr>  Stop word removal</vt:lpstr>
      <vt:lpstr>  Stop word removal</vt:lpstr>
      <vt:lpstr>  Stop word removal example</vt:lpstr>
      <vt:lpstr>  Rare word removal</vt:lpstr>
      <vt:lpstr>Rare word removal</vt:lpstr>
      <vt:lpstr>Rare word removal example</vt:lpstr>
      <vt:lpstr>  Spell correction</vt:lpstr>
      <vt:lpstr>Spell correction</vt:lpstr>
      <vt:lpstr>Spell correction example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2017-10-25T09:48:51Z</dcterms:created>
  <dcterms:modified xsi:type="dcterms:W3CDTF">2017-11-15T15:24:13Z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