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65" r:id="rId5"/>
    <p:sldId id="310" r:id="rId6"/>
    <p:sldId id="314" r:id="rId7"/>
    <p:sldId id="381" r:id="rId8"/>
    <p:sldId id="393" r:id="rId9"/>
    <p:sldId id="370" r:id="rId10"/>
    <p:sldId id="371" r:id="rId11"/>
    <p:sldId id="372" r:id="rId12"/>
    <p:sldId id="373" r:id="rId13"/>
    <p:sldId id="337" r:id="rId14"/>
    <p:sldId id="382" r:id="rId15"/>
    <p:sldId id="374" r:id="rId16"/>
    <p:sldId id="360" r:id="rId17"/>
    <p:sldId id="320" r:id="rId18"/>
    <p:sldId id="353" r:id="rId19"/>
    <p:sldId id="383" r:id="rId20"/>
    <p:sldId id="321" r:id="rId21"/>
    <p:sldId id="377" r:id="rId22"/>
    <p:sldId id="375" r:id="rId23"/>
    <p:sldId id="376" r:id="rId24"/>
    <p:sldId id="384" r:id="rId25"/>
    <p:sldId id="333" r:id="rId26"/>
    <p:sldId id="352" r:id="rId27"/>
    <p:sldId id="347" r:id="rId28"/>
    <p:sldId id="354" r:id="rId29"/>
    <p:sldId id="378" r:id="rId30"/>
    <p:sldId id="380" r:id="rId31"/>
    <p:sldId id="379" r:id="rId32"/>
    <p:sldId id="365" r:id="rId33"/>
    <p:sldId id="385" r:id="rId34"/>
    <p:sldId id="387" r:id="rId35"/>
    <p:sldId id="386" r:id="rId36"/>
    <p:sldId id="389" r:id="rId37"/>
    <p:sldId id="391" r:id="rId38"/>
    <p:sldId id="390" r:id="rId39"/>
    <p:sldId id="392" r:id="rId40"/>
    <p:sldId id="388" r:id="rId41"/>
    <p:sldId id="345" r:id="rId42"/>
  </p:sldIdLst>
  <p:sldSz cx="12188825" cy="6858000"/>
  <p:notesSz cx="6858000" cy="9144000"/>
  <p:custDataLst>
    <p:tags r:id="rId45"/>
  </p:custDataLst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072" autoAdjust="0"/>
  </p:normalViewPr>
  <p:slideViewPr>
    <p:cSldViewPr showGuides="1">
      <p:cViewPr varScale="1">
        <p:scale>
          <a:sx n="85" d="100"/>
          <a:sy n="85" d="100"/>
        </p:scale>
        <p:origin x="1494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14D5CE-94E2-421E-A773-17242EB2F00D}" type="datetime1">
              <a:rPr lang="el-GR" smtClean="0"/>
              <a:t>31/01/2018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7C63F47-05B9-4E1C-B656-D164BA0F9FA8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 smtClean="0"/>
              <a:t>Στυλ υποδείγματος κειμένου</a:t>
            </a:r>
            <a:endParaRPr lang="el-GR" noProof="0" dirty="0"/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57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u="none" dirty="0" smtClean="0"/>
              <a:t>Εάν θέλετε απλώς να χρησιμοποιήσετε POS, απλά πρέπει να γνωρίζετε τις προηγούμενες τρεις γραμμές κώδικα. </a:t>
            </a:r>
          </a:p>
          <a:p>
            <a:endParaRPr lang="el-GR" u="none" dirty="0" smtClean="0"/>
          </a:p>
          <a:p>
            <a:r>
              <a:rPr lang="el-GR" u="none" dirty="0" smtClean="0"/>
              <a:t>Σε αυτόν τον κώδικα, κάνουμε </a:t>
            </a:r>
            <a:r>
              <a:rPr lang="en-US" u="none" dirty="0" smtClean="0"/>
              <a:t>tokenizing </a:t>
            </a:r>
            <a:r>
              <a:rPr lang="el-GR" u="none" dirty="0" smtClean="0"/>
              <a:t>σε</a:t>
            </a:r>
            <a:r>
              <a:rPr lang="el-GR" u="none" baseline="0" dirty="0" smtClean="0"/>
              <a:t> ένα </a:t>
            </a:r>
            <a:r>
              <a:rPr lang="el-GR" u="none" dirty="0" smtClean="0"/>
              <a:t>κομμάτι κειμένου και χρησιμοποιώντας τη μέθοδο pos_tag του NLTK για να πάρουμε μια δυάδα – διπλέτα (λέξη, pos-tag). </a:t>
            </a:r>
          </a:p>
          <a:p>
            <a:r>
              <a:rPr lang="el-GR" u="none" dirty="0" smtClean="0"/>
              <a:t>Αυτός είναι ένας προ-εκπαιδευμένος </a:t>
            </a:r>
            <a:r>
              <a:rPr lang="en-US" u="none" dirty="0" smtClean="0"/>
              <a:t>POS</a:t>
            </a:r>
            <a:r>
              <a:rPr lang="el-GR" u="none" dirty="0" smtClean="0"/>
              <a:t> tag</a:t>
            </a:r>
            <a:r>
              <a:rPr lang="en-US" u="none" dirty="0" smtClean="0"/>
              <a:t>ger </a:t>
            </a:r>
            <a:r>
              <a:rPr lang="el-GR" u="none" dirty="0" smtClean="0"/>
              <a:t>που έρχεται με το</a:t>
            </a:r>
            <a:r>
              <a:rPr lang="el-GR" u="none" baseline="0" dirty="0" smtClean="0"/>
              <a:t> </a:t>
            </a:r>
            <a:r>
              <a:rPr lang="el-GR" u="none" dirty="0" smtClean="0"/>
              <a:t>NLTK. </a:t>
            </a:r>
          </a:p>
          <a:p>
            <a:endParaRPr lang="el-GR" u="none" dirty="0" smtClean="0"/>
          </a:p>
          <a:p>
            <a:r>
              <a:rPr lang="el-GR" u="none" dirty="0" smtClean="0"/>
              <a:t>Εσωτερικά χρησιμοποιεί τον maxent (Μέγιστη Εντροπία) εκπαιδευμένο μοντέλο ταξινομητή για να προβλέψει σε ποια κατηγορία ετικέτας ανήκει μια συγκεκριμένη λέξη.</a:t>
            </a:r>
            <a:endParaRPr lang="el-GR" u="none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132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l-GR" dirty="0" smtClean="0"/>
              <a:t>Πρέπει να αναρωτιέστε τι θα μπορούσε να είναι μια τυπική χρήση του POS σε μια πραγματική εφαρμογή. </a:t>
            </a:r>
          </a:p>
          <a:p>
            <a:pPr rtl="0"/>
            <a:r>
              <a:rPr lang="el-GR" dirty="0" smtClean="0"/>
              <a:t>Σε μια τυπική προ επεξεργασία, ίσως να θέλουμε να ψάξουμε για όλα τα ουσιαστικά. </a:t>
            </a:r>
          </a:p>
          <a:p>
            <a:pPr rtl="0"/>
            <a:r>
              <a:rPr lang="el-GR" dirty="0" smtClean="0"/>
              <a:t>Τώρα, αυτό το απόσπασμα κώδικα θα μας δώσει όλα τα ουσιαστικά στη δοσμένης πρόταση</a:t>
            </a:r>
            <a:r>
              <a:rPr lang="en-US" dirty="0" smtClean="0"/>
              <a:t> (s)</a:t>
            </a:r>
            <a:r>
              <a:rPr lang="el-GR" dirty="0" smtClean="0"/>
              <a:t>:</a:t>
            </a:r>
          </a:p>
          <a:p>
            <a:endParaRPr lang="el-GR" u="none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5198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1552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Ένα άλλο εκπληκτικό χαρακτηριστικό του NLTK είναι ότι έχει επίσης πολλά </a:t>
            </a:r>
            <a:r>
              <a:rPr lang="en-US" dirty="0" smtClean="0"/>
              <a:t>wrappers (</a:t>
            </a:r>
            <a:r>
              <a:rPr lang="el-GR" dirty="0" smtClean="0"/>
              <a:t>χρησιμοποιείτε για χρήση για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r>
              <a:rPr lang="el-GR" dirty="0" smtClean="0"/>
              <a:t> εφαρμογών</a:t>
            </a:r>
            <a:r>
              <a:rPr lang="en-US" dirty="0" smtClean="0"/>
              <a:t>) </a:t>
            </a:r>
            <a:r>
              <a:rPr lang="el-GR" dirty="0" smtClean="0"/>
              <a:t>γύρω από άλλους προ-εκπαιδευμένους taggers, όπως τα εργαλεία του Stanford.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Ένα συνηθισμένο παράδειγμα ενός POS tagger εμφανίζεται εδώ: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nltk.tag.stanford import CoreNLPPOSTagger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CoreNLPPOSTagger(url='http://localhost:9000').tag(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sent.split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el-GR" i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9296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Βουτάμε βαθιά σε έναν Tagger</a:t>
            </a:r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5971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Ένας τυπικός tagger χρησιμοποιεί πολλά εκπαιδευμένα δεδομένα, με προτάσεις που έχουν </a:t>
            </a:r>
            <a:r>
              <a:rPr lang="en-US" dirty="0" smtClean="0"/>
              <a:t>tag</a:t>
            </a:r>
            <a:r>
              <a:rPr lang="el-GR" dirty="0" smtClean="0"/>
              <a:t> για κάθε λέξη που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είναι το POS </a:t>
            </a:r>
            <a:r>
              <a:rPr lang="en-US" dirty="0" smtClean="0"/>
              <a:t>tag, </a:t>
            </a:r>
            <a:r>
              <a:rPr lang="el-GR" dirty="0" smtClean="0"/>
              <a:t>προσαρτημένο σε αυτήν</a:t>
            </a:r>
            <a:r>
              <a:rPr lang="el-GR" baseline="0" dirty="0" smtClean="0"/>
              <a:t> (την λέξη)</a:t>
            </a:r>
            <a:r>
              <a:rPr lang="el-GR" dirty="0" smtClean="0"/>
              <a:t>. </a:t>
            </a:r>
            <a:r>
              <a:rPr lang="en-US" dirty="0" smtClean="0"/>
              <a:t>To</a:t>
            </a:r>
            <a:r>
              <a:rPr lang="en-US" baseline="0" dirty="0" smtClean="0"/>
              <a:t> tagging </a:t>
            </a:r>
            <a:r>
              <a:rPr lang="el-GR" dirty="0" smtClean="0"/>
              <a:t>είναι καθαρά χειροκίνητη και μοιάζει με αυτό:</a:t>
            </a:r>
            <a:br>
              <a:rPr lang="el-GR" dirty="0" smtClean="0"/>
            </a:br>
            <a:endParaRPr lang="el-GR" dirty="0" smtClean="0"/>
          </a:p>
          <a:p>
            <a:r>
              <a:rPr lang="en-US" dirty="0" smtClean="0"/>
              <a:t>UH </a:t>
            </a:r>
            <a:r>
              <a:rPr lang="el-GR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Interjection = </a:t>
            </a:r>
            <a:r>
              <a:rPr lang="el-GR" dirty="0" smtClean="0"/>
              <a:t>Επιφώνημα</a:t>
            </a:r>
          </a:p>
          <a:p>
            <a:endParaRPr lang="el-GR" dirty="0" smtClean="0"/>
          </a:p>
          <a:p>
            <a:r>
              <a:rPr lang="el-GR" dirty="0" smtClean="0"/>
              <a:t>Το προηγούμενο δείγμα λαμβάνεται από το Penn Treebank corpus. </a:t>
            </a:r>
            <a:br>
              <a:rPr lang="el-GR" dirty="0" smtClean="0"/>
            </a:br>
            <a:r>
              <a:rPr lang="el-GR" dirty="0" smtClean="0"/>
              <a:t>Οι άνθρωποι έχουν κάνει πολύ χειροκίνητη δουλειά για το </a:t>
            </a:r>
            <a:r>
              <a:rPr lang="en-US" dirty="0" smtClean="0"/>
              <a:t>tagging</a:t>
            </a:r>
            <a:r>
              <a:rPr lang="el-GR" dirty="0" smtClean="0"/>
              <a:t> μεγάλων </a:t>
            </a:r>
            <a:r>
              <a:rPr lang="en-US" dirty="0" smtClean="0"/>
              <a:t>corpuses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Υπάρχει </a:t>
            </a:r>
            <a:r>
              <a:rPr lang="el-GR" b="0" dirty="0" smtClean="0"/>
              <a:t>μια</a:t>
            </a:r>
            <a:r>
              <a:rPr lang="el-GR" b="1" dirty="0" smtClean="0"/>
              <a:t> κοινοπραξία γλωσσικών δεδομένων (LDC)</a:t>
            </a:r>
            <a:r>
              <a:rPr lang="el-GR" dirty="0" smtClean="0"/>
              <a:t>, όπου οι άνθρωποι αφιερώνουν τόσο πολύ χρόνο στ</a:t>
            </a:r>
            <a:r>
              <a:rPr lang="en-US" dirty="0" smtClean="0"/>
              <a:t>o</a:t>
            </a:r>
            <a:r>
              <a:rPr lang="el-GR" dirty="0" smtClean="0"/>
              <a:t> </a:t>
            </a:r>
            <a:r>
              <a:rPr lang="en-US" dirty="0" smtClean="0"/>
              <a:t>tagging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l-GR" dirty="0" smtClean="0"/>
              <a:t>για διαφορετικές γλώσσες, διαφορετικά είδη κειμένων και διάφορα είδη σηματοδοσίας όπως POS, ανάλυση εξάρτησης και</a:t>
            </a:r>
            <a:r>
              <a:rPr lang="el-GR" baseline="0" dirty="0" smtClean="0"/>
              <a:t> ομιλίες</a:t>
            </a:r>
            <a:r>
              <a:rPr lang="el-GR" dirty="0" smtClean="0"/>
              <a:t>.</a:t>
            </a:r>
          </a:p>
          <a:p>
            <a:r>
              <a:rPr lang="el-GR" dirty="0" smtClean="0"/>
              <a:t/>
            </a:r>
            <a:br>
              <a:rPr lang="el-GR" dirty="0" smtClean="0"/>
            </a:b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LDC</a:t>
            </a:r>
            <a:r>
              <a:rPr lang="el-G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dirty="0" smtClean="0"/>
              <a:t>παρέχει ένα μέρος των δεδομένων δωρεάν</a:t>
            </a:r>
            <a:r>
              <a:rPr lang="el-G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dirty="0" smtClean="0"/>
              <a:t>αλλά μπορείτε επίσης να αγοράσετε ολόκληρο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tagged corpus.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950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Εάν θέλουμε επίσης να εκπαιδεύσουμε το δικό μας POS tagger, πρέπει να κάνουμε την εργασία</a:t>
            </a:r>
            <a:r>
              <a:rPr lang="el-GR" baseline="0" dirty="0" smtClean="0"/>
              <a:t> του </a:t>
            </a:r>
            <a:r>
              <a:rPr lang="el-GR" dirty="0" smtClean="0"/>
              <a:t>tagging για τον συγκεκριμένο τομέα μας.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Αυτό το είδος tagging απαιτεί ειδήμονας – ειδικούς τομέα.</a:t>
            </a:r>
          </a:p>
          <a:p>
            <a:endParaRPr lang="el-GR" dirty="0" smtClean="0"/>
          </a:p>
          <a:p>
            <a:r>
              <a:rPr lang="el-GR" dirty="0" smtClean="0"/>
              <a:t>Τυπικά, τα προβλήματα </a:t>
            </a:r>
            <a:r>
              <a:rPr lang="en-US" dirty="0" smtClean="0"/>
              <a:t>tagging </a:t>
            </a:r>
            <a:r>
              <a:rPr lang="el-GR" dirty="0" smtClean="0"/>
              <a:t>, όπως το</a:t>
            </a:r>
            <a:r>
              <a:rPr lang="el-GR" baseline="0" dirty="0" smtClean="0"/>
              <a:t> </a:t>
            </a:r>
            <a:r>
              <a:rPr lang="el-GR" dirty="0" smtClean="0"/>
              <a:t>POS, θεωρούνται </a:t>
            </a:r>
            <a:r>
              <a:rPr lang="el-GR" b="1" dirty="0" smtClean="0"/>
              <a:t>προβλήματα επισήμανσης αλληλουχίας ή προβλήματα κατηγοριοποιήσεις</a:t>
            </a:r>
            <a:r>
              <a:rPr lang="el-GR" b="1" baseline="0" dirty="0" smtClean="0"/>
              <a:t> </a:t>
            </a:r>
            <a:r>
              <a:rPr lang="el-GR" baseline="0" dirty="0" smtClean="0"/>
              <a:t/>
            </a:r>
            <a:br>
              <a:rPr lang="el-GR" baseline="0" dirty="0" smtClean="0"/>
            </a:br>
            <a:r>
              <a:rPr lang="el-GR" dirty="0" smtClean="0"/>
              <a:t>όπου οι άνθρωποι δοκιμάζουν </a:t>
            </a:r>
            <a:r>
              <a:rPr lang="el-GR" b="1" dirty="0" smtClean="0"/>
              <a:t>παραγωγικά (</a:t>
            </a:r>
            <a:r>
              <a:rPr lang="en-US" b="1" dirty="0" smtClean="0"/>
              <a:t>generative</a:t>
            </a:r>
            <a:r>
              <a:rPr lang="el-GR" b="1" dirty="0" smtClean="0"/>
              <a:t>) και διακριτικά (</a:t>
            </a:r>
            <a:r>
              <a:rPr lang="en-US" b="1" dirty="0" smtClean="0"/>
              <a:t>discriminative </a:t>
            </a:r>
            <a:r>
              <a:rPr lang="el-GR" b="1" dirty="0" smtClean="0"/>
              <a:t>-</a:t>
            </a:r>
            <a:r>
              <a:rPr lang="el-GR" b="1" baseline="0" dirty="0" smtClean="0"/>
              <a:t> </a:t>
            </a:r>
            <a:r>
              <a:rPr lang="el-GR" b="1" dirty="0" smtClean="0"/>
              <a:t>διακρίνων) μοντέλα </a:t>
            </a:r>
            <a:r>
              <a:rPr lang="el-GR" dirty="0" smtClean="0"/>
              <a:t>για να προβλέψουν τη σωστή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ετικέτα (</a:t>
            </a:r>
            <a:r>
              <a:rPr lang="en-US" dirty="0" smtClean="0"/>
              <a:t>tag</a:t>
            </a:r>
            <a:r>
              <a:rPr lang="el-GR" dirty="0" smtClean="0"/>
              <a:t>) για το συγκεκριμένο διακριτικό</a:t>
            </a:r>
            <a:r>
              <a:rPr lang="en-US" dirty="0" smtClean="0"/>
              <a:t> (token)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3425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0" dirty="0" smtClean="0"/>
              <a:t>Αναφορά</a:t>
            </a:r>
            <a:r>
              <a:rPr lang="el-GR" b="0" baseline="0" dirty="0" smtClean="0"/>
              <a:t> σε:</a:t>
            </a:r>
            <a:br>
              <a:rPr lang="el-GR" b="0" baseline="0" dirty="0" smtClean="0"/>
            </a:br>
            <a:r>
              <a:rPr lang="el-GR" b="0" baseline="0" dirty="0" smtClean="0"/>
              <a:t/>
            </a:r>
            <a:br>
              <a:rPr lang="el-GR" b="0" baseline="0" dirty="0" smtClean="0"/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DefaultTagger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όλες οι λέξεις ίσες με ένα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tag.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SequentialBackoffTagger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που εξυπηρετεί ετικέτες με βάση την Ακολουθία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</a:t>
            </a:r>
            <a:endParaRPr lang="el-GR" b="0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796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l-GR" dirty="0" smtClean="0"/>
              <a:t> N - </a:t>
            </a:r>
            <a:r>
              <a:rPr lang="el-GR" dirty="0" err="1" smtClean="0"/>
              <a:t>gram</a:t>
            </a:r>
            <a:r>
              <a:rPr lang="el-GR" dirty="0" smtClean="0"/>
              <a:t> tagger είναι μια υποκατηγορία του SequentialTagger, όπου ο tagger παίρνει τις</a:t>
            </a:r>
            <a:r>
              <a:rPr lang="el-GR" baseline="0" dirty="0" smtClean="0"/>
              <a:t> </a:t>
            </a:r>
            <a:r>
              <a:rPr lang="el-GR" dirty="0" smtClean="0"/>
              <a:t>προηγούμενες n λέξεις του</a:t>
            </a:r>
            <a:r>
              <a:rPr lang="el-GR" baseline="0" dirty="0" smtClean="0"/>
              <a:t> περιεχομένου</a:t>
            </a:r>
            <a:r>
              <a:rPr lang="el-GR" dirty="0" smtClean="0"/>
              <a:t>, για να προβλέψει την </a:t>
            </a:r>
            <a:r>
              <a:rPr lang="en-US" dirty="0" smtClean="0"/>
              <a:t>POS tag </a:t>
            </a:r>
            <a:r>
              <a:rPr lang="el-GR" dirty="0" smtClean="0"/>
              <a:t>για το συγκεκριμένο </a:t>
            </a:r>
            <a:r>
              <a:rPr lang="en-US" dirty="0" smtClean="0"/>
              <a:t>token</a:t>
            </a:r>
            <a:r>
              <a:rPr lang="el-GR" dirty="0" smtClean="0"/>
              <a:t>. </a:t>
            </a:r>
            <a:br>
              <a:rPr lang="el-GR" dirty="0" smtClean="0"/>
            </a:br>
            <a:r>
              <a:rPr lang="el-GR" dirty="0" smtClean="0"/>
              <a:t>Υπάρχουν παραλλαγές αυτών των tagger όπου οι άνθρωποι το έχουν δοκιμάσει με UnigramsTagger, BigramsTagger και TrigramTagger: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>
              <a:effectLst/>
            </a:endParaRPr>
          </a:p>
          <a:p>
            <a:r>
              <a:rPr lang="el-GR" dirty="0" smtClean="0"/>
              <a:t>Το UnigramTagger εξετάζει μόνο την συχνότητα των </a:t>
            </a:r>
            <a:r>
              <a:rPr lang="en-US" dirty="0" smtClean="0"/>
              <a:t>tags </a:t>
            </a:r>
            <a:r>
              <a:rPr lang="el-GR" dirty="0" smtClean="0"/>
              <a:t>και </a:t>
            </a:r>
            <a:r>
              <a:rPr lang="el-GR" b="1" dirty="0" smtClean="0"/>
              <a:t>προβλέπει την πιο συχνή ετικέτα για κάθε δεδομένο διακριτικό</a:t>
            </a:r>
            <a:r>
              <a:rPr lang="el-GR" dirty="0" smtClean="0"/>
              <a:t>.</a:t>
            </a:r>
          </a:p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l-GR" dirty="0" smtClean="0"/>
              <a:t>BigramTagger θα εξετάσει τις ετικέτες της </a:t>
            </a:r>
            <a:r>
              <a:rPr lang="el-GR" b="1" dirty="0" smtClean="0"/>
              <a:t>δεδομένης λέξης και της προηγούμενης λέξης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l-GR" dirty="0" smtClean="0"/>
              <a:t>TrigramTagger κοιτά τις </a:t>
            </a:r>
            <a:r>
              <a:rPr lang="el-GR" b="1" dirty="0" smtClean="0"/>
              <a:t>δύο προηγούμενες λέξεις </a:t>
            </a:r>
            <a:r>
              <a:rPr lang="el-GR" dirty="0" smtClean="0"/>
              <a:t>με παρόμοια διαδικασία.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r>
              <a:rPr lang="en-US" dirty="0" smtClean="0"/>
              <a:t>Left</a:t>
            </a:r>
            <a:r>
              <a:rPr lang="en-US" baseline="0" dirty="0" smtClean="0"/>
              <a:t> to right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usefulness of this tagger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736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185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0820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Υπάρχει μία ακόμη κλάση </a:t>
            </a:r>
            <a:r>
              <a:rPr lang="en-US" dirty="0" smtClean="0"/>
              <a:t>sequential tagger </a:t>
            </a:r>
            <a:r>
              <a:rPr lang="el-GR" dirty="0" smtClean="0"/>
              <a:t>που είναι</a:t>
            </a:r>
            <a:r>
              <a:rPr lang="en-US" dirty="0" smtClean="0"/>
              <a:t> </a:t>
            </a:r>
            <a:r>
              <a:rPr lang="el-GR" dirty="0" smtClean="0"/>
              <a:t>ένας tagger βιασμένος στις κανονική έκφραση.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Εδώ, αντί να ψάχνουμε για την ακριβή λέξη, μπορούμε να ορίσουμε μια κανονική έκφραση, και ταυτόχρονα μπορούμε να ορίσουμε τ</a:t>
            </a:r>
            <a:r>
              <a:rPr lang="en-US" dirty="0" smtClean="0"/>
              <a:t>o</a:t>
            </a:r>
            <a:r>
              <a:rPr lang="el-GR" dirty="0" smtClean="0"/>
              <a:t> αντίστοιχο</a:t>
            </a:r>
            <a:r>
              <a:rPr lang="el-GR" baseline="0" dirty="0" smtClean="0"/>
              <a:t> </a:t>
            </a:r>
            <a:r>
              <a:rPr lang="en-US" baseline="0" dirty="0" smtClean="0"/>
              <a:t>tag </a:t>
            </a:r>
            <a:r>
              <a:rPr lang="el-GR" dirty="0" smtClean="0"/>
              <a:t>για τις συγκεκριμένες εκφράσεις.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Για παράδειγμα, στον παρακάτω κώδικα έχουμε δώσει μερικά από τα πιο κοινά regex μοτίβα για να πάρουμε τα διάφορα μέρη του</a:t>
            </a:r>
            <a:r>
              <a:rPr lang="el-GR" baseline="0" dirty="0" smtClean="0"/>
              <a:t> λόγου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Γνωρίζουμε ορισμένα μοτίβα που σχετίζονται με κάθε κατηγορία POS, για παράδειγμα </a:t>
            </a:r>
            <a:r>
              <a:rPr lang="el-GR" b="1" dirty="0" smtClean="0"/>
              <a:t>γνωρίζουμε τα άρθρα στα αγγλικά </a:t>
            </a:r>
            <a:r>
              <a:rPr lang="el-GR" dirty="0" smtClean="0"/>
              <a:t>και </a:t>
            </a:r>
            <a:r>
              <a:rPr lang="el-GR" b="1" dirty="0" smtClean="0"/>
              <a:t>γνωρίζουμε ότι οτιδήποτε τελειώνει με -ness θα είναι ένα επίθετο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Αντί να γράψουμε ένα σωρό από regex και έναν καθαρό κώδικα Python. </a:t>
            </a:r>
            <a:br>
              <a:rPr lang="el-GR" dirty="0" smtClean="0"/>
            </a:br>
            <a:r>
              <a:rPr lang="el-GR" dirty="0" smtClean="0"/>
              <a:t>Η παράμετρος του NLTK RegexpTagger παρέχει</a:t>
            </a:r>
            <a:r>
              <a:rPr lang="el-GR" baseline="0" dirty="0" smtClean="0"/>
              <a:t> </a:t>
            </a:r>
            <a:r>
              <a:rPr lang="el-GR" dirty="0" smtClean="0"/>
              <a:t>έναν κομψό τρόπο κατασκευής ενός μοντέλου μοτίβων βασισμένου στο POS. </a:t>
            </a:r>
            <a:br>
              <a:rPr lang="el-GR" dirty="0" smtClean="0"/>
            </a:br>
            <a:r>
              <a:rPr lang="el-GR" dirty="0" smtClean="0"/>
              <a:t>Αυτό μπορεί επίσης να χρησιμοποιηθεί για να</a:t>
            </a:r>
            <a:r>
              <a:rPr lang="el-GR" baseline="0" dirty="0" smtClean="0"/>
              <a:t> εισάγει </a:t>
            </a:r>
            <a:r>
              <a:rPr lang="el-GR" dirty="0" smtClean="0"/>
              <a:t>POS μοτίβα σχετικά</a:t>
            </a:r>
            <a:r>
              <a:rPr lang="el-GR" baseline="0" dirty="0" smtClean="0"/>
              <a:t> με έναν</a:t>
            </a:r>
            <a:r>
              <a:rPr lang="el-GR" dirty="0" smtClean="0"/>
              <a:t> τομέα 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9517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cardinal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numbers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απόλυτο αριθμός</a:t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articles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άρθρα</a:t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adjectives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επίθετα</a:t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formed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adj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el-GR" dirty="0" smtClean="0"/>
              <a:t>ουσιαστικά που σχηματίζονται από επίθετα</a:t>
            </a:r>
            <a:br>
              <a:rPr lang="el-GR" dirty="0" smtClean="0"/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adverbs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l-GR" dirty="0" smtClean="0"/>
              <a:t>= επιρρήματα</a:t>
            </a:r>
            <a:br>
              <a:rPr lang="el-GR" dirty="0" smtClean="0"/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plural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el-GR" dirty="0" smtClean="0"/>
              <a:t>ουσιαστικά </a:t>
            </a:r>
            <a:br>
              <a:rPr lang="el-GR" dirty="0" smtClean="0"/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gerunds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γερουνδίου</a:t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past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tense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verbs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= ρήμα αορίστου χρόνου</a:t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(default)</a:t>
            </a:r>
            <a:r>
              <a:rPr lang="el-GR" baseline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l-GR" dirty="0" smtClean="0"/>
              <a:t>ουσιαστικά (προεπιλογή)</a:t>
            </a:r>
            <a: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  <a:t/>
            </a:r>
            <a:br>
              <a:rPr lang="el-GR" dirty="0" smtClean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ΚΑΚΗ ΑΠΟΔΟΣΗ =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regexp_tagger. Evaluate = 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0.303627342358</a:t>
            </a:r>
            <a:endParaRPr lang="el-GR" b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6861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4413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l-GR" dirty="0" smtClean="0"/>
              <a:t>Brill tagger είναι ένας tagger βασισμένος</a:t>
            </a:r>
            <a:r>
              <a:rPr lang="el-GR" baseline="0" dirty="0" smtClean="0"/>
              <a:t> σ</a:t>
            </a:r>
            <a:r>
              <a:rPr lang="el-GR" dirty="0" smtClean="0"/>
              <a:t>τους μετασχηματισμούς, όπου η ιδέα είναι να ξεκινήσετε με μια </a:t>
            </a:r>
            <a:r>
              <a:rPr lang="el-GR" dirty="0" err="1" smtClean="0"/>
              <a:t>μαντεψειά</a:t>
            </a:r>
            <a:r>
              <a:rPr lang="el-GR" dirty="0" smtClean="0"/>
              <a:t> για</a:t>
            </a:r>
            <a:r>
              <a:rPr lang="el-GR" baseline="0" dirty="0" smtClean="0"/>
              <a:t> ένα δοσμένο </a:t>
            </a:r>
            <a:r>
              <a:rPr lang="en-US" baseline="0" dirty="0" smtClean="0"/>
              <a:t>tag</a:t>
            </a:r>
            <a:r>
              <a:rPr lang="el-GR" dirty="0" smtClean="0"/>
              <a:t> και, </a:t>
            </a:r>
            <a:br>
              <a:rPr lang="el-GR" dirty="0" smtClean="0"/>
            </a:br>
            <a:r>
              <a:rPr lang="el-GR" dirty="0" smtClean="0"/>
              <a:t>στην επόμενη επανάληψη, να επιστρέψει και να διορθώσετε τα σφάλματα βασισμένο στο επόμενου συνόλου κανόνων που έμαθε ο tagger. </a:t>
            </a:r>
            <a:br>
              <a:rPr lang="el-GR" dirty="0" smtClean="0"/>
            </a:br>
            <a:r>
              <a:rPr lang="el-GR" dirty="0" smtClean="0"/>
              <a:t>Είναι επίσης ένας εποπτευόμενος</a:t>
            </a:r>
            <a:r>
              <a:rPr lang="el-GR" baseline="0" dirty="0" smtClean="0"/>
              <a:t> </a:t>
            </a:r>
            <a:r>
              <a:rPr lang="el-GR" dirty="0" smtClean="0"/>
              <a:t>τρόπος </a:t>
            </a:r>
            <a:r>
              <a:rPr lang="en-US" dirty="0" smtClean="0"/>
              <a:t>tagging </a:t>
            </a:r>
            <a:r>
              <a:rPr lang="el-GR" dirty="0" smtClean="0"/>
              <a:t>και αναζητούμε κανόνες μετασχηματισμού.</a:t>
            </a:r>
          </a:p>
          <a:p>
            <a:endParaRPr lang="el-GR" dirty="0" smtClean="0"/>
          </a:p>
          <a:p>
            <a:r>
              <a:rPr lang="el-GR" dirty="0" smtClean="0"/>
              <a:t>Εάν ο tagger ξεκινά με ένα Unigram / Bigram tagger με αποδεκτή ακρίβεια, τότε ο Brill tagger, θα ψάχνει για κανόνες που βασίζονται στα</a:t>
            </a:r>
            <a:r>
              <a:rPr lang="el-GR" baseline="0" dirty="0" smtClean="0"/>
              <a:t> </a:t>
            </a:r>
            <a:r>
              <a:rPr lang="en-US" baseline="0" dirty="0" smtClean="0"/>
              <a:t>tags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l-GR" dirty="0" smtClean="0"/>
              <a:t>στη θέση και στην ίδια την λέξη.</a:t>
            </a:r>
          </a:p>
          <a:p>
            <a:endParaRPr lang="el-GR" dirty="0" smtClean="0"/>
          </a:p>
          <a:p>
            <a:r>
              <a:rPr lang="el-GR" dirty="0" smtClean="0"/>
              <a:t>Ένα</a:t>
            </a:r>
            <a:r>
              <a:rPr lang="el-GR" baseline="0" dirty="0" smtClean="0"/>
              <a:t> </a:t>
            </a:r>
            <a:r>
              <a:rPr lang="el-GR" dirty="0" smtClean="0"/>
              <a:t>παράδειγμα κανόνα θα μπορούσε να είναι: Η αντικατάσταση ενός NN (ουσιαστικού) με το VB (ρήμα) όταν η προηγούμενη λέξη είναι το TO (</a:t>
            </a:r>
            <a:r>
              <a:rPr lang="en-US" dirty="0" smtClean="0"/>
              <a:t>to</a:t>
            </a:r>
            <a:r>
              <a:rPr lang="el-GR" dirty="0" smtClean="0"/>
              <a:t>).</a:t>
            </a:r>
          </a:p>
          <a:p>
            <a:endParaRPr lang="el-GR" dirty="0" smtClean="0"/>
          </a:p>
          <a:p>
            <a:r>
              <a:rPr lang="el-GR" dirty="0" smtClean="0"/>
              <a:t>Με λίγες επαναλήψεις και κάποιους πιο βελτιστοποιημένους κανόνες, ο Brill tagger μπορεί να ξεπεράσει μερικούς από τους N-</a:t>
            </a:r>
            <a:r>
              <a:rPr lang="el-GR" dirty="0" err="1" smtClean="0"/>
              <a:t>gram</a:t>
            </a:r>
            <a:r>
              <a:rPr lang="el-GR" dirty="0" smtClean="0"/>
              <a:t> </a:t>
            </a:r>
            <a:r>
              <a:rPr lang="en-US" dirty="0" smtClean="0"/>
              <a:t>taggers</a:t>
            </a:r>
            <a:r>
              <a:rPr lang="el-GR" dirty="0" smtClean="0"/>
              <a:t>.</a:t>
            </a:r>
            <a:br>
              <a:rPr lang="el-GR" dirty="0" smtClean="0"/>
            </a:br>
            <a:endParaRPr lang="el-GR" dirty="0" smtClean="0"/>
          </a:p>
          <a:p>
            <a:r>
              <a:rPr lang="el-GR" dirty="0" smtClean="0"/>
              <a:t>=</a:t>
            </a:r>
            <a:r>
              <a:rPr lang="el-GR" baseline="0" dirty="0" smtClean="0"/>
              <a:t> </a:t>
            </a:r>
            <a:r>
              <a:rPr lang="en-US" baseline="0" dirty="0" smtClean="0"/>
              <a:t>Sort Bio =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Dr.</a:t>
            </a:r>
            <a:r>
              <a:rPr lang="el-GR" dirty="0" smtClean="0"/>
              <a:t> </a:t>
            </a:r>
            <a:r>
              <a:rPr lang="en-US" dirty="0" smtClean="0"/>
              <a:t>Eric Brill in his 1993</a:t>
            </a:r>
            <a:r>
              <a:rPr lang="el-GR" dirty="0" smtClean="0"/>
              <a:t> </a:t>
            </a:r>
            <a:r>
              <a:rPr lang="en-US" dirty="0" smtClean="0"/>
              <a:t>create</a:t>
            </a:r>
            <a:r>
              <a:rPr lang="en-US" baseline="0" dirty="0" smtClean="0"/>
              <a:t> </a:t>
            </a:r>
            <a:r>
              <a:rPr lang="el-GR" dirty="0" smtClean="0"/>
              <a:t>Brill </a:t>
            </a:r>
            <a:r>
              <a:rPr lang="en-US" dirty="0" smtClean="0"/>
              <a:t>tagger.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1999</a:t>
            </a:r>
            <a:r>
              <a:rPr lang="el-GR" baseline="0" dirty="0" smtClean="0"/>
              <a:t> </a:t>
            </a:r>
            <a:r>
              <a:rPr lang="en-US" dirty="0" smtClean="0"/>
              <a:t>for </a:t>
            </a:r>
            <a:r>
              <a:rPr lang="en-US" b="1" dirty="0" smtClean="0"/>
              <a:t>Microsoft Research</a:t>
            </a:r>
            <a:r>
              <a:rPr lang="en-US" dirty="0" smtClean="0"/>
              <a:t>, he developed a system called "Ask MSR</a:t>
            </a:r>
            <a:r>
              <a:rPr lang="el-GR" dirty="0" smtClean="0"/>
              <a:t> - </a:t>
            </a:r>
            <a:r>
              <a:rPr lang="en-US" dirty="0" smtClean="0"/>
              <a:t>that answered search engine queries written as questions in English </a:t>
            </a:r>
            <a:endParaRPr lang="el-GR" dirty="0" smtClean="0"/>
          </a:p>
          <a:p>
            <a:r>
              <a:rPr lang="en-US" dirty="0" smtClean="0"/>
              <a:t>2004 brief success for </a:t>
            </a:r>
            <a:r>
              <a:rPr lang="en-US" b="1" dirty="0" smtClean="0"/>
              <a:t>Google's</a:t>
            </a:r>
            <a:r>
              <a:rPr lang="en-US" dirty="0" smtClean="0"/>
              <a:t> search engine business. </a:t>
            </a:r>
            <a:endParaRPr lang="el-GR" dirty="0" smtClean="0"/>
          </a:p>
          <a:p>
            <a:r>
              <a:rPr lang="en-US" dirty="0" smtClean="0"/>
              <a:t>2009 he moved to </a:t>
            </a:r>
            <a:r>
              <a:rPr lang="en-US" b="1" dirty="0" smtClean="0"/>
              <a:t>eBay</a:t>
            </a:r>
            <a:r>
              <a:rPr lang="en-US" dirty="0" smtClean="0"/>
              <a:t> to head their research laboratories.</a:t>
            </a:r>
            <a:br>
              <a:rPr lang="en-US" dirty="0" smtClean="0"/>
            </a:br>
            <a:r>
              <a:rPr lang="en-US" dirty="0" smtClean="0"/>
              <a:t>2014</a:t>
            </a:r>
            <a:r>
              <a:rPr lang="en-US" baseline="0" dirty="0" smtClean="0"/>
              <a:t> – today Farm owner</a:t>
            </a: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014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2965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Μέχρι τώρα χρησιμοποιήσαμε κάποιους από τους προ-εκπαιδευμένους tagger από τον NLTK ή του Stanford. </a:t>
            </a:r>
            <a:endParaRPr lang="en-US" dirty="0" smtClean="0"/>
          </a:p>
          <a:p>
            <a:r>
              <a:rPr lang="el-GR" dirty="0" smtClean="0"/>
              <a:t>Ενώ τους χρησιμοποιούμε στα παραδείγματα της προηγούμενης ενότητας, τα εσωτερικά των tagger είναι ακόμα ένα </a:t>
            </a:r>
            <a:r>
              <a:rPr lang="el-GR" b="1" dirty="0" smtClean="0"/>
              <a:t>μαύρο κουτί </a:t>
            </a:r>
            <a:r>
              <a:rPr lang="el-GR" dirty="0" smtClean="0"/>
              <a:t>για εμάς.</a:t>
            </a:r>
            <a:endParaRPr lang="en-US" dirty="0" smtClean="0"/>
          </a:p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Για παράδειγμα, το pos_tag εσωτερικά χρησιμοποιεί έναν </a:t>
            </a:r>
            <a:r>
              <a:rPr lang="el-GR" b="1" dirty="0" smtClean="0"/>
              <a:t>ταξινομητή μέγιστης εντροπίας (MEC)</a:t>
            </a:r>
            <a:r>
              <a:rPr lang="el-GR" b="0" dirty="0" smtClean="0"/>
              <a:t>.</a:t>
            </a:r>
            <a:r>
              <a:rPr lang="el-GR" b="1" dirty="0" smtClean="0"/>
              <a:t> </a:t>
            </a:r>
            <a:endParaRPr lang="en-US" b="1" dirty="0" smtClean="0"/>
          </a:p>
          <a:p>
            <a:r>
              <a:rPr lang="el-GR" dirty="0" smtClean="0"/>
              <a:t>Ενώ το StanfordTagger χρησιμοποιεί επίσης </a:t>
            </a:r>
            <a:r>
              <a:rPr lang="el-GR" b="1" dirty="0" smtClean="0"/>
              <a:t>μια τροποποιημένη έκδοση του Maximum Entropy</a:t>
            </a:r>
            <a:r>
              <a:rPr lang="el-GR" dirty="0" smtClean="0"/>
              <a:t>. </a:t>
            </a:r>
            <a:endParaRPr lang="en-US" dirty="0" smtClean="0"/>
          </a:p>
          <a:p>
            <a:r>
              <a:rPr lang="el-GR" dirty="0" smtClean="0"/>
              <a:t>Αυτά είναι μοντέλα που εισάγουν διακρίσεις (που κάνει διακρίσεις). </a:t>
            </a:r>
            <a:endParaRPr lang="en-US" dirty="0" smtClean="0"/>
          </a:p>
          <a:p>
            <a:r>
              <a:rPr lang="el-GR" dirty="0" smtClean="0"/>
              <a:t>Παρόλο που υπάρχουν πολλά</a:t>
            </a:r>
            <a:r>
              <a:rPr lang="el-GR" baseline="0" dirty="0" smtClean="0"/>
              <a:t> </a:t>
            </a:r>
            <a:r>
              <a:rPr lang="el-GR" dirty="0" smtClean="0"/>
              <a:t>Hidden Markov</a:t>
            </a:r>
            <a:r>
              <a:rPr lang="el-GR" baseline="0" dirty="0" smtClean="0"/>
              <a:t> </a:t>
            </a:r>
            <a:r>
              <a:rPr lang="el-GR" dirty="0" smtClean="0"/>
              <a:t>Model (HMM) και Conditional Random Field (CRF) </a:t>
            </a:r>
            <a:r>
              <a:rPr lang="en-US" dirty="0" smtClean="0"/>
              <a:t>taggers</a:t>
            </a:r>
            <a:r>
              <a:rPr lang="el-GR" dirty="0" smtClean="0"/>
              <a:t>, αυτά είναι παραγωγικά</a:t>
            </a:r>
            <a:r>
              <a:rPr lang="el-GR" baseline="0" dirty="0" smtClean="0"/>
              <a:t> </a:t>
            </a:r>
            <a:r>
              <a:rPr lang="el-GR" dirty="0" smtClean="0"/>
              <a:t>μοντέλα.</a:t>
            </a:r>
            <a:br>
              <a:rPr lang="el-GR" dirty="0" smtClean="0"/>
            </a:br>
            <a:endParaRPr lang="el-GR" dirty="0" smtClean="0"/>
          </a:p>
          <a:p>
            <a:r>
              <a:rPr lang="el-GR" dirty="0" smtClean="0"/>
              <a:t>Αν πρέπει να το εξηγήσω εν συντομία, ο τρόπος ταξινόμησης του προβλήματος tagging POS είναι </a:t>
            </a:r>
            <a:r>
              <a:rPr lang="el-GR" b="1" dirty="0" smtClean="0"/>
              <a:t>είτε ένα πρόβλημα κατηγοριοποίησης </a:t>
            </a:r>
            <a:r>
              <a:rPr lang="el-GR" dirty="0" smtClean="0"/>
              <a:t>όπου </a:t>
            </a:r>
          </a:p>
          <a:p>
            <a:r>
              <a:rPr lang="el-GR" dirty="0" smtClean="0"/>
              <a:t>δίνεται μια λέξη και τα χαρακτηριστικά της  όπως η προηγούμενη λέξη, το περιεχόμενο, η μορφολογική διακύμανση κοκ. </a:t>
            </a:r>
          </a:p>
          <a:p>
            <a:r>
              <a:rPr lang="el-GR" dirty="0" smtClean="0"/>
              <a:t>Κατατάσσουμε τη συγκεκριμένη λέξη σε μια κατηγορία POS, </a:t>
            </a:r>
            <a:r>
              <a:rPr lang="el-GR" b="1" dirty="0" smtClean="0"/>
              <a:t>ενώ οι άλλοι </a:t>
            </a:r>
            <a:r>
              <a:rPr lang="el-GR" dirty="0" smtClean="0"/>
              <a:t>προσπαθούν να το </a:t>
            </a:r>
            <a:r>
              <a:rPr lang="el-GR" dirty="0" err="1" smtClean="0"/>
              <a:t>μοντελοποιήσουμε</a:t>
            </a:r>
            <a:r>
              <a:rPr lang="el-GR" dirty="0" smtClean="0"/>
              <a:t> </a:t>
            </a:r>
            <a:r>
              <a:rPr lang="el-GR" b="1" dirty="0" smtClean="0"/>
              <a:t>ως παραγωγικά</a:t>
            </a:r>
            <a:r>
              <a:rPr lang="el-GR" b="1" baseline="0" dirty="0" smtClean="0"/>
              <a:t> </a:t>
            </a:r>
            <a:r>
              <a:rPr lang="el-GR" b="1" dirty="0" smtClean="0"/>
              <a:t>μοντέλο </a:t>
            </a:r>
          </a:p>
          <a:p>
            <a:r>
              <a:rPr lang="el-GR" dirty="0" smtClean="0"/>
              <a:t>που χρησιμοποιεί παρόμοια χαρακτηριστικά.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3721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Αναγνώριση ονομαστικής οντότητας (NER)</a:t>
            </a:r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8036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Εκτός από το POS, ένα από τα πιο κοινά προβλήματα </a:t>
            </a:r>
            <a:r>
              <a:rPr lang="en-US" dirty="0" smtClean="0"/>
              <a:t>labeling </a:t>
            </a:r>
            <a:r>
              <a:rPr lang="el-GR" dirty="0" smtClean="0"/>
              <a:t>είναι η εύρεση οντοτήτων στο κείμενο. </a:t>
            </a:r>
          </a:p>
          <a:p>
            <a:r>
              <a:rPr lang="el-GR" dirty="0" smtClean="0"/>
              <a:t>Συνήθως το NER αποτελεί όνομα, τοποθεσία και οργανισμούς. </a:t>
            </a:r>
          </a:p>
          <a:p>
            <a:r>
              <a:rPr lang="el-GR" dirty="0" smtClean="0"/>
              <a:t>Υπάρχουν συστήματα NER που κάνουν </a:t>
            </a:r>
            <a:r>
              <a:rPr lang="en-US" dirty="0" smtClean="0"/>
              <a:t>tag </a:t>
            </a:r>
            <a:r>
              <a:rPr lang="el-GR" dirty="0" smtClean="0"/>
              <a:t>περισσότερες οντότητες από ό, τι μόνο τρεις από αυτές.</a:t>
            </a:r>
          </a:p>
          <a:p>
            <a:endParaRPr lang="el-GR" dirty="0" smtClean="0"/>
          </a:p>
          <a:p>
            <a:r>
              <a:rPr lang="el-GR" dirty="0" smtClean="0"/>
              <a:t>Το πρόβλημα μπορεί να θεωρηθεί ως μια ακολουθία, το</a:t>
            </a:r>
            <a:r>
              <a:rPr lang="el-GR" baseline="0" dirty="0" smtClean="0"/>
              <a:t> </a:t>
            </a:r>
            <a:r>
              <a:rPr lang="en-US" dirty="0" smtClean="0"/>
              <a:t>labeling </a:t>
            </a:r>
            <a:r>
              <a:rPr lang="el-GR" dirty="0" smtClean="0"/>
              <a:t>των </a:t>
            </a:r>
            <a:r>
              <a:rPr lang="el-GR" b="1" dirty="0" smtClean="0"/>
              <a:t>ονομαζόμενων οντοτήτων </a:t>
            </a:r>
            <a:r>
              <a:rPr lang="el-GR" dirty="0" smtClean="0"/>
              <a:t>χρησιμοποιεί το περιεχόμενο και άλλα χαρακτηριστικά. </a:t>
            </a:r>
          </a:p>
          <a:p>
            <a:r>
              <a:rPr lang="el-GR" dirty="0" smtClean="0"/>
              <a:t>Υπάρχει πολύ περισσότερη έρευνα σε αυτόν τον τομέα του NLP, όπου οι άνθρωποι προσπαθούν να επισημάνουν τις βιοϊατρικές οντότητες, τις οντότητες προϊόντων στο λιανικό εμπόριο κ.ο.κ.</a:t>
            </a:r>
          </a:p>
          <a:p>
            <a:endParaRPr lang="el-GR" dirty="0" smtClean="0"/>
          </a:p>
          <a:p>
            <a:r>
              <a:rPr lang="el-GR" dirty="0" smtClean="0"/>
              <a:t>Και πάλι, υπάρχουν δύο τρόποι </a:t>
            </a:r>
            <a:r>
              <a:rPr lang="en-US" dirty="0" smtClean="0"/>
              <a:t>tagging </a:t>
            </a:r>
            <a:r>
              <a:rPr lang="el-GR" dirty="0" smtClean="0"/>
              <a:t>του NER χρησιμοποιώντας το NLTK. </a:t>
            </a:r>
          </a:p>
          <a:p>
            <a:r>
              <a:rPr lang="el-GR" dirty="0" smtClean="0"/>
              <a:t>Το ένα είναι χρησιμοποιώντας το προ-εκπαιδευμένο μοντέλο NER που βαθμολογεί απλώς τα δεδομένα των δοκιμών και το άλλο είναι να χτιστεί </a:t>
            </a:r>
            <a:r>
              <a:rPr lang="el-GR" b="0" dirty="0" smtClean="0"/>
              <a:t>ένα </a:t>
            </a:r>
            <a:r>
              <a:rPr lang="en-US" b="0" dirty="0" smtClean="0"/>
              <a:t>Machine learning </a:t>
            </a:r>
            <a:r>
              <a:rPr lang="el-GR" dirty="0" smtClean="0"/>
              <a:t>μοντέλο. </a:t>
            </a:r>
          </a:p>
          <a:p>
            <a:r>
              <a:rPr lang="el-GR" dirty="0" smtClean="0"/>
              <a:t>Το NLTK παρέχει τη </a:t>
            </a:r>
            <a:r>
              <a:rPr lang="el-GR" b="1" dirty="0" smtClean="0"/>
              <a:t>μέθοδο ne_chunk () </a:t>
            </a:r>
            <a:r>
              <a:rPr lang="el-GR" dirty="0" smtClean="0"/>
              <a:t>και ένα περιτύλιγμα γύρω από </a:t>
            </a:r>
            <a:r>
              <a:rPr lang="el-GR" b="1" dirty="0" smtClean="0"/>
              <a:t>το tagger NER του Stanford </a:t>
            </a:r>
            <a:r>
              <a:rPr lang="el-GR" dirty="0" smtClean="0"/>
              <a:t>για αναγνωρισμένη ονομασία οντοτήτων.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69217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99012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NLTK παρέχει μια μέθοδο για την εξαγωγή ονομαστικής οντότητας: ne_chunk. </a:t>
            </a:r>
            <a:br>
              <a:rPr lang="el-GR" dirty="0" smtClean="0"/>
            </a:br>
            <a:r>
              <a:rPr lang="el-GR" dirty="0" smtClean="0"/>
              <a:t>Αυτή η μέθοδος θα απαιτήσει από εσάς να κάνετε μια  προ επεξεργαστείτε το κείμενο, tokenize τις προτάσεις, </a:t>
            </a:r>
            <a:r>
              <a:rPr lang="el-GR" dirty="0" err="1" smtClean="0"/>
              <a:t>tokeniz</a:t>
            </a:r>
            <a:r>
              <a:rPr lang="en-US" dirty="0" err="1" smtClean="0"/>
              <a:t>ation</a:t>
            </a:r>
            <a:r>
              <a:rPr lang="el-GR" dirty="0" smtClean="0"/>
              <a:t> και POS </a:t>
            </a:r>
            <a:r>
              <a:rPr lang="en-US" dirty="0" smtClean="0"/>
              <a:t>tags </a:t>
            </a:r>
            <a:r>
              <a:rPr lang="el-GR" dirty="0" smtClean="0"/>
              <a:t>με την ίδια σειρά ώστε να μπορείτε να προσθέσετε </a:t>
            </a:r>
            <a:r>
              <a:rPr lang="en-US" dirty="0" smtClean="0"/>
              <a:t>tag </a:t>
            </a:r>
            <a:r>
              <a:rPr lang="el-GR" dirty="0" smtClean="0"/>
              <a:t>για ονομαστικές οντότητες. </a:t>
            </a:r>
          </a:p>
          <a:p>
            <a:r>
              <a:rPr lang="el-GR" dirty="0" smtClean="0"/>
              <a:t>Το NLTK χρησιμοποιεί το ne_chunking, όπου το</a:t>
            </a:r>
            <a:r>
              <a:rPr lang="el-GR" baseline="0" dirty="0" smtClean="0"/>
              <a:t> </a:t>
            </a:r>
            <a:r>
              <a:rPr lang="en-US" dirty="0" smtClean="0"/>
              <a:t>chunking </a:t>
            </a:r>
            <a:r>
              <a:rPr lang="el-GR" dirty="0" smtClean="0"/>
              <a:t> δεν είναι τίποτα παρά το</a:t>
            </a:r>
            <a:r>
              <a:rPr lang="el-GR" baseline="0" dirty="0" smtClean="0"/>
              <a:t> </a:t>
            </a:r>
            <a:r>
              <a:rPr lang="en-US" dirty="0" smtClean="0"/>
              <a:t>tagging </a:t>
            </a:r>
            <a:r>
              <a:rPr lang="el-GR" dirty="0" smtClean="0"/>
              <a:t>πολλών </a:t>
            </a:r>
            <a:r>
              <a:rPr lang="en-US" dirty="0" smtClean="0"/>
              <a:t>tokens </a:t>
            </a:r>
            <a:r>
              <a:rPr lang="el-GR" dirty="0" smtClean="0"/>
              <a:t>σε μια κλήση μιας ουσιώδους οντότητας.</a:t>
            </a:r>
          </a:p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Η μέθοδος ne_chunking αναγνωρίζει τα άτομα (ονόματα), τους τόπους (τοποθεσία) και τους οργανισμούς. </a:t>
            </a:r>
          </a:p>
          <a:p>
            <a:r>
              <a:rPr lang="el-GR" dirty="0" smtClean="0"/>
              <a:t>Εάν το </a:t>
            </a:r>
            <a:r>
              <a:rPr lang="en-US" dirty="0" smtClean="0"/>
              <a:t>binary </a:t>
            </a:r>
            <a:r>
              <a:rPr lang="el-GR" dirty="0" smtClean="0"/>
              <a:t>έχει οριστεί σε </a:t>
            </a:r>
            <a:r>
              <a:rPr lang="el-GR" dirty="0" err="1" smtClean="0"/>
              <a:t>True</a:t>
            </a:r>
            <a:r>
              <a:rPr lang="el-GR" dirty="0" smtClean="0"/>
              <a:t>, τότε παρέχει την έξοδο για ολόκληρη τη δομή των προτάσεων και επισημαίνει τα πάντα. </a:t>
            </a:r>
          </a:p>
          <a:p>
            <a:r>
              <a:rPr lang="el-GR" dirty="0" smtClean="0"/>
              <a:t>Ο ορισμός του σε </a:t>
            </a:r>
            <a:r>
              <a:rPr lang="el-GR" dirty="0" err="1" smtClean="0"/>
              <a:t>False</a:t>
            </a:r>
            <a:r>
              <a:rPr lang="el-GR" dirty="0" smtClean="0"/>
              <a:t> θα μας δώσει λεπτομερείς πληροφορίες για τον άνθρωπο, την τοποθεσία και τις οργανώσεις.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458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527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nltk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nltk.download('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maxent_ne_chunker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nltk.download('words')</a:t>
            </a:r>
            <a:endParaRPr lang="el-GR" i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3912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4058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Παρόμοια με τον POS tagger, το NLTK έχει επίσης </a:t>
            </a:r>
            <a:r>
              <a:rPr lang="en-US" dirty="0" smtClean="0"/>
              <a:t>wrapper </a:t>
            </a:r>
            <a:r>
              <a:rPr lang="el-GR" dirty="0" smtClean="0"/>
              <a:t>σχετικό με το Stanford NER. </a:t>
            </a:r>
            <a:br>
              <a:rPr lang="el-GR" dirty="0" smtClean="0"/>
            </a:br>
            <a:r>
              <a:rPr lang="el-GR" dirty="0" smtClean="0"/>
              <a:t>Αυτός ο NER</a:t>
            </a:r>
            <a:r>
              <a:rPr lang="el-GR" baseline="0" dirty="0" smtClean="0"/>
              <a:t> </a:t>
            </a:r>
            <a:r>
              <a:rPr lang="el-GR" dirty="0" smtClean="0"/>
              <a:t>tagger έχει καλύτερη ακρίβεια.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Το απόσπασμα κώδικας που ακολουθεί θα σας επιτρέψει να χρησιμοποιήσετε το tagger. </a:t>
            </a:r>
            <a:br>
              <a:rPr lang="el-GR" dirty="0" smtClean="0"/>
            </a:br>
            <a:r>
              <a:rPr lang="el-GR" dirty="0" smtClean="0"/>
              <a:t>Μπορείτε να δείτε στο δεδομένο παράδειγμα ότι μπορούμε να επισημάνουμε όλες τις οντότητες με μόνο τρεις γραμμές κώδικα: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0201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Εάν παρατηρήσετε προσεκτικά, ακόμη και με μια πολύ μικρή δοκιμαστική πρόταση, μπορούμε να πούμε ότι ο </a:t>
            </a:r>
            <a:r>
              <a:rPr lang="en-US" dirty="0" smtClean="0"/>
              <a:t>Stanford Tagger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 ξεπέρασε τον NLTK ne_chunk </a:t>
            </a:r>
            <a:r>
              <a:rPr lang="en-US" dirty="0" smtClean="0"/>
              <a:t>tagger</a:t>
            </a:r>
            <a:r>
              <a:rPr lang="el-G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l-G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nltk.tag.stanford import CoreNLPNERTagger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CoreNLPNERTagger (url='http://localhost:9000').tag(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sent.split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el-GR" i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46372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4024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http://www.opencalais.com/opencalais-demo/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Θα ήθελα επίσης να συστήσω ένα NER Calais</a:t>
            </a:r>
            <a:r>
              <a:rPr lang="en-US" dirty="0" smtClean="0"/>
              <a:t> tagger</a:t>
            </a:r>
            <a:r>
              <a:rPr lang="el-GR" dirty="0" smtClean="0"/>
              <a:t>. </a:t>
            </a:r>
            <a:endParaRPr lang="en-US" dirty="0" smtClean="0"/>
          </a:p>
          <a:p>
            <a:r>
              <a:rPr lang="el-GR" dirty="0" smtClean="0"/>
              <a:t>Έχει τρόπους για την </a:t>
            </a:r>
            <a:r>
              <a:rPr lang="en-US" dirty="0" smtClean="0"/>
              <a:t>tagging </a:t>
            </a:r>
            <a:r>
              <a:rPr lang="el-GR" dirty="0" smtClean="0"/>
              <a:t>όχι μόνο τις</a:t>
            </a:r>
            <a:r>
              <a:rPr lang="el-GR" baseline="0" dirty="0" smtClean="0"/>
              <a:t> </a:t>
            </a:r>
            <a:r>
              <a:rPr lang="el-GR" dirty="0" smtClean="0"/>
              <a:t>τυπικές NER, αλλά και κάποιες άλλες οντότητες.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Η απόδοση αυτού του tagger είναι επίσης πολύ καλή.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Δωρεάν 5.000 αιτήσεις ανά μήνα.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37476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3429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l-GR" dirty="0" smtClean="0"/>
              <a:t>Τώρα, αυτά τα είδη tagger NER είναι </a:t>
            </a:r>
            <a:r>
              <a:rPr lang="el-GR" b="1" dirty="0" smtClean="0"/>
              <a:t>μια ωραία λύση για ένα γενικό είδος </a:t>
            </a:r>
            <a:r>
              <a:rPr lang="en-US" b="1" dirty="0" smtClean="0"/>
              <a:t>tagging</a:t>
            </a:r>
            <a:r>
              <a:rPr lang="en-US" b="1" baseline="0" dirty="0" smtClean="0"/>
              <a:t> </a:t>
            </a:r>
            <a:r>
              <a:rPr lang="el-GR" b="1" dirty="0" smtClean="0"/>
              <a:t>οντοτήτων</a:t>
            </a:r>
            <a:r>
              <a:rPr lang="el-GR" dirty="0" smtClean="0"/>
              <a:t>, </a:t>
            </a:r>
            <a:br>
              <a:rPr lang="el-GR" dirty="0" smtClean="0"/>
            </a:br>
            <a:r>
              <a:rPr lang="el-GR" dirty="0" smtClean="0"/>
              <a:t>αλλά πρέπει να εκπαιδεύσουμε το δικό μας tagger, όταν πρόκειται, για </a:t>
            </a:r>
            <a:r>
              <a:rPr lang="en-US" b="1" baseline="0" dirty="0" smtClean="0"/>
              <a:t>tag </a:t>
            </a:r>
            <a:r>
              <a:rPr lang="el-GR" b="1" baseline="0" dirty="0" smtClean="0"/>
              <a:t>ενός τομέα με </a:t>
            </a:r>
            <a:r>
              <a:rPr lang="el-GR" b="1" dirty="0" smtClean="0"/>
              <a:t>συγκεκριμένου οντότητες</a:t>
            </a:r>
            <a:r>
              <a:rPr lang="el-GR" dirty="0" smtClean="0"/>
              <a:t>, </a:t>
            </a:r>
            <a:br>
              <a:rPr lang="el-GR" dirty="0" smtClean="0"/>
            </a:br>
            <a:r>
              <a:rPr lang="el-GR" dirty="0" smtClean="0"/>
              <a:t>όπως βιοϊατρικά ονόματα και ονόματα προϊόντων, έτσι πρέπει να κτίσουμε το δικό μας σύστημα NER.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5528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38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695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Στην παιδική μας</a:t>
            </a:r>
            <a:r>
              <a:rPr lang="el-GR" baseline="0" dirty="0" smtClean="0"/>
              <a:t> </a:t>
            </a:r>
            <a:r>
              <a:rPr lang="el-GR" dirty="0" smtClean="0"/>
              <a:t>ηλικία, ίσως έχετε ακούσει τον όρο Part of Speech (POS) – Μέρος</a:t>
            </a:r>
            <a:r>
              <a:rPr lang="el-GR" baseline="0" dirty="0" smtClean="0"/>
              <a:t> του λόγου</a:t>
            </a:r>
            <a:r>
              <a:rPr lang="el-GR" dirty="0" smtClean="0"/>
              <a:t>. </a:t>
            </a:r>
            <a:br>
              <a:rPr lang="el-GR" dirty="0" smtClean="0"/>
            </a:br>
            <a:r>
              <a:rPr lang="el-GR" dirty="0" smtClean="0"/>
              <a:t>Μπορεί πραγματικά να πάρει αρκετό χρόνο για να καταλάβουμε ποια</a:t>
            </a:r>
            <a:r>
              <a:rPr lang="el-GR" baseline="0" dirty="0" smtClean="0"/>
              <a:t> </a:t>
            </a:r>
            <a:r>
              <a:rPr lang="el-GR" dirty="0" smtClean="0"/>
              <a:t>είναι τα επίθετα και επιρρήματα πραγματικά. </a:t>
            </a:r>
            <a:br>
              <a:rPr lang="el-GR" dirty="0" smtClean="0"/>
            </a:br>
            <a:r>
              <a:rPr lang="el-GR" dirty="0" smtClean="0"/>
              <a:t>Ποια είναι ακριβώς η διαφορά τους; </a:t>
            </a:r>
            <a:r>
              <a:rPr lang="el-GR" baseline="0" dirty="0" smtClean="0"/>
              <a:t> </a:t>
            </a:r>
            <a:br>
              <a:rPr lang="el-GR" baseline="0" dirty="0" smtClean="0"/>
            </a:br>
            <a:r>
              <a:rPr lang="el-GR" dirty="0" smtClean="0"/>
              <a:t>Σκεφτείτε να δημιουργήσετε ένα σύστημα όπου μπορούμε να κωδικοποιήσουμε όλες </a:t>
            </a:r>
            <a:r>
              <a:rPr lang="el-GR" baseline="0" dirty="0" smtClean="0"/>
              <a:t> </a:t>
            </a:r>
            <a:r>
              <a:rPr lang="el-GR" dirty="0" smtClean="0"/>
              <a:t>αυτές τις γνώσεις. </a:t>
            </a:r>
            <a:br>
              <a:rPr lang="el-GR" dirty="0" smtClean="0"/>
            </a:br>
            <a:r>
              <a:rPr lang="el-GR" dirty="0" smtClean="0"/>
              <a:t>Μπορεί να φαίνεται πολύ εύκολο, αλλά για πολλές δεκαετίες, η κωδικοποίηση αυτής της </a:t>
            </a:r>
            <a:r>
              <a:rPr lang="el-GR" baseline="0" dirty="0" smtClean="0"/>
              <a:t> </a:t>
            </a:r>
            <a:r>
              <a:rPr lang="el-GR" dirty="0" smtClean="0"/>
              <a:t>γνώσης σε ένα μοντέλο μηχανικής εκμάθησης ήταν ένα πολύ δύσκολο NLP πρόβλημα.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O</a:t>
            </a:r>
            <a:r>
              <a:rPr lang="el-GR" dirty="0" smtClean="0"/>
              <a:t>ι τρέχοντες σύγχρονοι</a:t>
            </a:r>
            <a:r>
              <a:rPr lang="el-GR" baseline="0" dirty="0" smtClean="0"/>
              <a:t> </a:t>
            </a:r>
            <a:r>
              <a:rPr lang="el-GR" dirty="0" smtClean="0"/>
              <a:t>αλγόριθμοι Part of Speech (POS) </a:t>
            </a:r>
            <a:r>
              <a:rPr lang="en-US" dirty="0" smtClean="0"/>
              <a:t>tagging</a:t>
            </a:r>
            <a:r>
              <a:rPr lang="el-GR" dirty="0" smtClean="0"/>
              <a:t> μπορούν να προβλέψουν το POS μιας συγκεκριμένης λέξης με υψηλότερο βαθμό ακρίβειας (δηλαδή περίπου 97%). </a:t>
            </a:r>
          </a:p>
          <a:p>
            <a:r>
              <a:rPr lang="el-GR" dirty="0" smtClean="0"/>
              <a:t>Αλλά εξακολουθούν να διεξάγονται πολλές έρευνες στον τομέα του Part of Speech (POS)</a:t>
            </a:r>
            <a:r>
              <a:rPr lang="en-US" dirty="0" smtClean="0"/>
              <a:t> tagging</a:t>
            </a:r>
            <a:r>
              <a:rPr lang="el-GR" dirty="0" smtClean="0"/>
              <a:t> .</a:t>
            </a:r>
            <a:endParaRPr lang="el-GR" u="none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045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Γλώσσες όπως τα αγγλικά έχουν πολλά </a:t>
            </a:r>
            <a:r>
              <a:rPr lang="en-US" dirty="0" smtClean="0"/>
              <a:t>tagged </a:t>
            </a:r>
            <a:r>
              <a:rPr lang="el-GR" dirty="0" smtClean="0"/>
              <a:t>corpuses διαθέσιμα</a:t>
            </a:r>
            <a:r>
              <a:rPr lang="en-US" dirty="0" smtClean="0"/>
              <a:t> </a:t>
            </a:r>
            <a:r>
              <a:rPr lang="el-GR" dirty="0" smtClean="0"/>
              <a:t>στον</a:t>
            </a:r>
            <a:r>
              <a:rPr lang="el-GR" baseline="0" dirty="0" smtClean="0"/>
              <a:t> τομέα των</a:t>
            </a:r>
            <a:r>
              <a:rPr lang="el-GR" dirty="0" smtClean="0"/>
              <a:t> νέων αλλά και σε</a:t>
            </a:r>
            <a:r>
              <a:rPr lang="el-GR" baseline="0" dirty="0" smtClean="0"/>
              <a:t> άλλους </a:t>
            </a:r>
            <a:r>
              <a:rPr lang="el-GR" dirty="0" smtClean="0"/>
              <a:t>τομείς. </a:t>
            </a:r>
            <a:br>
              <a:rPr lang="el-GR" dirty="0" smtClean="0"/>
            </a:br>
            <a:r>
              <a:rPr lang="el-GR" dirty="0" smtClean="0"/>
              <a:t>Αυτό έχει σαν αποτέλεσμα πολλούς τελευταίας τεχνολογίας αλγορίθμους. </a:t>
            </a:r>
            <a:br>
              <a:rPr lang="el-GR" dirty="0" smtClean="0"/>
            </a:br>
            <a:r>
              <a:rPr lang="el-GR" dirty="0" smtClean="0"/>
              <a:t>Ορισμένοι από αυτούς τους </a:t>
            </a:r>
            <a:r>
              <a:rPr lang="en-US" dirty="0" smtClean="0"/>
              <a:t>taggers </a:t>
            </a:r>
            <a:r>
              <a:rPr lang="el-GR" dirty="0" smtClean="0"/>
              <a:t>είναι αρκετά γενικοί για να χρησιμοποιηθούν σε διαφορετικούς τομείς και ποικίλα κείμενα.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Ωστόσο, σε συγκεκριμένες περιπτώσεις χρήσης, το POS ενδέχεται να μην λειτουργεί όπως αναμένεται. </a:t>
            </a:r>
            <a:br>
              <a:rPr lang="el-GR" dirty="0" smtClean="0"/>
            </a:br>
            <a:r>
              <a:rPr lang="el-GR" dirty="0" smtClean="0"/>
              <a:t>Για αυτές τις περιπτώσεις χρήσης, ίσως χρειαστεί να χτίσουμε ένα POS </a:t>
            </a:r>
            <a:r>
              <a:rPr lang="en-US" dirty="0" smtClean="0"/>
              <a:t>t</a:t>
            </a:r>
            <a:r>
              <a:rPr lang="el-GR" dirty="0" err="1" smtClean="0"/>
              <a:t>agge</a:t>
            </a:r>
            <a:r>
              <a:rPr lang="en-US" dirty="0" smtClean="0"/>
              <a:t>r</a:t>
            </a:r>
            <a:r>
              <a:rPr lang="el-GR" dirty="0" smtClean="0"/>
              <a:t> από την αρχή. </a:t>
            </a:r>
            <a:br>
              <a:rPr lang="el-GR" dirty="0" smtClean="0"/>
            </a:br>
            <a:r>
              <a:rPr lang="el-GR" dirty="0" smtClean="0"/>
              <a:t>Για να κατανοήσουμε τα εσωτερικά ενός POS</a:t>
            </a:r>
            <a:r>
              <a:rPr lang="en-US" dirty="0" smtClean="0"/>
              <a:t> tagger</a:t>
            </a:r>
            <a:r>
              <a:rPr lang="el-GR" dirty="0" smtClean="0"/>
              <a:t>, πρέπει να έχουμε μια βασική κατανόηση ορισμένων</a:t>
            </a:r>
            <a:r>
              <a:rPr lang="en-US" dirty="0" smtClean="0"/>
              <a:t> </a:t>
            </a:r>
            <a:r>
              <a:rPr lang="el-GR" dirty="0" smtClean="0"/>
              <a:t>τεχνικών</a:t>
            </a:r>
            <a:r>
              <a:rPr lang="el-GR" baseline="0" dirty="0" smtClean="0"/>
              <a:t> </a:t>
            </a:r>
            <a:r>
              <a:rPr lang="en-US" dirty="0" smtClean="0"/>
              <a:t>machine learning </a:t>
            </a:r>
            <a:r>
              <a:rPr lang="el-GR" dirty="0" smtClean="0"/>
              <a:t>.</a:t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Όταν μιλάμε για POS, η πιο συχνή POS  κοινοποίηση είναι η Penn Treebank:</a:t>
            </a:r>
          </a:p>
          <a:p>
            <a:r>
              <a:rPr lang="el-GR" u="none" dirty="0" smtClean="0"/>
              <a:t/>
            </a:r>
            <a:br>
              <a:rPr lang="el-GR" u="none" dirty="0" smtClean="0"/>
            </a:br>
            <a:r>
              <a:rPr lang="el-GR" u="none" dirty="0" smtClean="0"/>
              <a:t/>
            </a:r>
            <a:br>
              <a:rPr lang="el-GR" u="none" dirty="0" smtClean="0"/>
            </a:br>
            <a:endParaRPr lang="el-GR" u="none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86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Link1: http://www.ling.upenn.edu/courses/Fall_2003/ling001/penn_treebank_pos.html </a:t>
            </a:r>
            <a:b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Link2: https://sites.google.com/site/partofspeechhelp/#TOC-RP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258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>
                <a:sym typeface="Wingdings" panose="05000000000000000000" pitchFamily="2" charset="2"/>
              </a:rPr>
              <a:t>γερούνδιο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= το </a:t>
            </a:r>
            <a:r>
              <a:rPr lang="el-GR" b="1" dirty="0" smtClean="0">
                <a:sym typeface="Wingdings" panose="05000000000000000000" pitchFamily="2" charset="2"/>
              </a:rPr>
              <a:t>ρηματικό ουσιαστικό </a:t>
            </a:r>
            <a:r>
              <a:rPr lang="el-GR" dirty="0" smtClean="0">
                <a:sym typeface="Wingdings" panose="05000000000000000000" pitchFamily="2" charset="2"/>
              </a:rPr>
              <a:t>που λήγει σε -ing και </a:t>
            </a:r>
            <a:r>
              <a:rPr lang="el-GR" b="1" dirty="0" smtClean="0">
                <a:sym typeface="Wingdings" panose="05000000000000000000" pitchFamily="2" charset="2"/>
              </a:rPr>
              <a:t>ταυτίζεται μορφολογικά με την ενεργητική μετοχή</a:t>
            </a:r>
            <a:br>
              <a:rPr lang="el-GR" b="1" dirty="0" smtClean="0">
                <a:sym typeface="Wingdings" panose="05000000000000000000" pitchFamily="2" charset="2"/>
              </a:rPr>
            </a:br>
            <a:r>
              <a:rPr lang="el-GR" b="1" dirty="0" smtClean="0">
                <a:sym typeface="Wingdings" panose="05000000000000000000" pitchFamily="2" charset="2"/>
              </a:rPr>
              <a:t/>
            </a:r>
            <a:br>
              <a:rPr lang="el-GR" b="1" dirty="0" smtClean="0">
                <a:sym typeface="Wingdings" panose="05000000000000000000" pitchFamily="2" charset="2"/>
              </a:rPr>
            </a:br>
            <a:r>
              <a:rPr lang="en-US" b="1" dirty="0" smtClean="0"/>
              <a:t>VBP</a:t>
            </a:r>
            <a:r>
              <a:rPr lang="en-US" dirty="0" smtClean="0"/>
              <a:t>: verb, present tense, not 3rd person singular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l-GR" dirty="0" smtClean="0"/>
              <a:t>Ρήμα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l-GR" baseline="0" dirty="0" smtClean="0"/>
              <a:t>ενεστώτας, όχι 3</a:t>
            </a:r>
            <a:r>
              <a:rPr lang="el-GR" baseline="30000" dirty="0" smtClean="0"/>
              <a:t>ος</a:t>
            </a:r>
            <a:r>
              <a:rPr lang="el-GR" baseline="0" dirty="0" smtClean="0"/>
              <a:t> ενικός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VBZ</a:t>
            </a:r>
            <a:r>
              <a:rPr lang="en-US" dirty="0" smtClean="0"/>
              <a:t>: verb, present tense, 3rd person singular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l-GR" dirty="0" smtClean="0"/>
              <a:t>Ρήμα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l-GR" baseline="0" dirty="0" smtClean="0"/>
              <a:t>ενεστώτας, 3</a:t>
            </a:r>
            <a:r>
              <a:rPr lang="el-GR" baseline="30000" dirty="0" smtClean="0"/>
              <a:t>ος</a:t>
            </a:r>
            <a:r>
              <a:rPr lang="el-GR" baseline="0" dirty="0" smtClean="0"/>
              <a:t> ενικός</a:t>
            </a:r>
            <a:endParaRPr lang="en-US" dirty="0" smtClean="0"/>
          </a:p>
          <a:p>
            <a:pPr rtl="0" eaLnBrk="1" fontAlgn="t" latinLnBrk="0" hangingPunct="1"/>
            <a:endParaRPr lang="el-G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913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el-G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endParaRPr lang="el-G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168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el-G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035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 smtClean="0"/>
              <a:t>Στυλ κύριου υπότιτλου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FC8B3-0C6B-4133-A373-F3C43F55CCD3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22F7A-0DB9-4501-98EC-2CBCF555D736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1E8C6A-4A6D-485F-96EB-FC65364BEB94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41782F-5A7F-49CD-B68F-C6DA1453E4EE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88566-0978-4C4B-906C-C00F29C9E565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A54F1-8371-4517-9AE2-339F6F9642B4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0F0B0-2F8F-4F66-A8AF-B164837EAE99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515D76-C5F8-4308-AFA2-4800D5FB5236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13C684-8691-4479-BADE-5A6DE08A7F61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 smtClean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C50843-64CE-44BE-A859-97B618FF540B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673F-ECC7-42DC-96C0-8951E5A86711}" type="datetime1">
              <a:rPr lang="el-GR" smtClean="0"/>
              <a:pPr/>
              <a:t>31/01/2018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NLTK Essentials</a:t>
            </a:r>
            <a:endParaRPr lang="el-GR" dirty="0"/>
          </a:p>
        </p:txBody>
      </p:sp>
      <p:sp>
        <p:nvSpPr>
          <p:cNvPr id="4" name="Υπότιτλος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508720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Part </a:t>
            </a:r>
            <a:r>
              <a:rPr lang="en-US" b="1" dirty="0"/>
              <a:t>of Speech </a:t>
            </a:r>
            <a:r>
              <a:rPr lang="en-US" b="1" dirty="0" smtClean="0"/>
              <a:t>Tagging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Presentation presenter:</a:t>
            </a:r>
            <a:r>
              <a:rPr lang="en-US" dirty="0" smtClean="0"/>
              <a:t> Plessias alexandros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Part of </a:t>
            </a:r>
            <a:r>
              <a:rPr lang="en-US" dirty="0" smtClean="0"/>
              <a:t>speech</a:t>
            </a:r>
            <a:r>
              <a:rPr lang="el-GR" dirty="0" smtClean="0"/>
              <a:t>?</a:t>
            </a:r>
            <a:r>
              <a:rPr lang="en-US" dirty="0" smtClean="0"/>
              <a:t> – Example 1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42" y="1942728"/>
            <a:ext cx="8089941" cy="1224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3356992"/>
            <a:ext cx="9144002" cy="259228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you just want to use </a:t>
            </a:r>
            <a:r>
              <a:rPr lang="en-US" dirty="0" smtClean="0"/>
              <a:t>POS, </a:t>
            </a:r>
            <a:r>
              <a:rPr lang="en-US" dirty="0"/>
              <a:t>you just need to know </a:t>
            </a:r>
            <a:r>
              <a:rPr lang="en-US" dirty="0" smtClean="0"/>
              <a:t>the preceding </a:t>
            </a:r>
            <a:r>
              <a:rPr lang="en-US" b="1" dirty="0"/>
              <a:t>three lines of code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code, we are tokenizing a piece of text and using </a:t>
            </a:r>
            <a:r>
              <a:rPr lang="en-US" dirty="0" smtClean="0"/>
              <a:t>NLTK's pos_tag </a:t>
            </a:r>
            <a:r>
              <a:rPr lang="en-US" dirty="0"/>
              <a:t>method to get a </a:t>
            </a:r>
            <a:r>
              <a:rPr lang="en-US" b="1" dirty="0"/>
              <a:t>tuple of (word, pos-tag)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This is one of the pre-trained POS taggers </a:t>
            </a:r>
            <a:r>
              <a:rPr lang="en-US" dirty="0" smtClean="0"/>
              <a:t>that comes </a:t>
            </a:r>
            <a:r>
              <a:rPr lang="en-US" dirty="0"/>
              <a:t>with NLTK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It's internally using the </a:t>
            </a:r>
            <a:r>
              <a:rPr lang="en-US" b="1" dirty="0" smtClean="0"/>
              <a:t>maxent</a:t>
            </a:r>
            <a:r>
              <a:rPr lang="en-US" b="1" dirty="0"/>
              <a:t> (Maximum entrop)</a:t>
            </a:r>
            <a:r>
              <a:rPr lang="en-US" dirty="0"/>
              <a:t> classifier trained model to predict to which class of tag a particular word belongs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Part of </a:t>
            </a:r>
            <a:r>
              <a:rPr lang="en-US" dirty="0" smtClean="0"/>
              <a:t>speech</a:t>
            </a:r>
            <a:r>
              <a:rPr lang="el-GR" dirty="0" smtClean="0"/>
              <a:t>?</a:t>
            </a:r>
            <a:r>
              <a:rPr lang="en-US" dirty="0" smtClean="0"/>
              <a:t> – Example 2</a:t>
            </a:r>
            <a:endParaRPr lang="el-GR" dirty="0"/>
          </a:p>
        </p:txBody>
      </p:sp>
      <p:sp>
        <p:nvSpPr>
          <p:cNvPr id="5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1752600"/>
            <a:ext cx="9144002" cy="419668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You must be wondering what could be a typical use of POS in a real application. </a:t>
            </a:r>
            <a:r>
              <a:rPr lang="en-US" b="1" dirty="0"/>
              <a:t>In a </a:t>
            </a:r>
            <a:r>
              <a:rPr lang="en-US" b="1" dirty="0" smtClean="0"/>
              <a:t>typical preprocessing</a:t>
            </a:r>
            <a:r>
              <a:rPr lang="en-US" b="1" dirty="0"/>
              <a:t>, we might want to look for all </a:t>
            </a:r>
            <a:r>
              <a:rPr lang="en-US" b="1" dirty="0" smtClean="0"/>
              <a:t>the nouns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Now </a:t>
            </a:r>
            <a:r>
              <a:rPr lang="en-US" dirty="0"/>
              <a:t>this </a:t>
            </a:r>
            <a:r>
              <a:rPr lang="en-US" b="1" dirty="0"/>
              <a:t>code snippet </a:t>
            </a:r>
            <a:r>
              <a:rPr lang="en-US" dirty="0"/>
              <a:t>will give us all the </a:t>
            </a:r>
            <a:r>
              <a:rPr lang="en-US" dirty="0" smtClean="0"/>
              <a:t>nouns in </a:t>
            </a:r>
            <a:r>
              <a:rPr lang="en-US" dirty="0"/>
              <a:t>the given </a:t>
            </a:r>
            <a:r>
              <a:rPr lang="en-US" dirty="0" smtClean="0"/>
              <a:t>sentence</a:t>
            </a:r>
            <a:r>
              <a:rPr lang="el-GR" dirty="0" smtClean="0"/>
              <a:t> (</a:t>
            </a:r>
            <a:r>
              <a:rPr lang="en-US" dirty="0" smtClean="0"/>
              <a:t>s</a:t>
            </a:r>
            <a:r>
              <a:rPr lang="el-GR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tagged </a:t>
            </a:r>
            <a:r>
              <a:rPr lang="en-US" dirty="0"/>
              <a:t>= nltk.pos_tag(word_tokenize(s</a:t>
            </a:r>
            <a:r>
              <a:rPr lang="en-US" dirty="0" smtClean="0"/>
              <a:t>)) </a:t>
            </a:r>
            <a:r>
              <a:rPr lang="en-US" dirty="0" smtClean="0">
                <a:solidFill>
                  <a:srgbClr val="FFC000"/>
                </a:solidFill>
              </a:rPr>
              <a:t># Word tokenization of sentence </a:t>
            </a:r>
            <a:r>
              <a:rPr lang="en-US" b="1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rgbClr val="FFC000"/>
                </a:solidFill>
              </a:rPr>
              <a:t> and tagging.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all_noun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[ word </a:t>
            </a:r>
            <a:r>
              <a:rPr lang="en-US" dirty="0">
                <a:latin typeface="Consolas" panose="020B0609020204030204" pitchFamily="49" charset="0"/>
              </a:rPr>
              <a:t>for word,pos in tagged </a:t>
            </a:r>
            <a:r>
              <a:rPr lang="en-US" b="1" dirty="0">
                <a:latin typeface="Consolas" panose="020B0609020204030204" pitchFamily="49" charset="0"/>
              </a:rPr>
              <a:t>if pos in ['NN','NNP</a:t>
            </a:r>
            <a:r>
              <a:rPr lang="en-US" b="1" dirty="0" smtClean="0">
                <a:latin typeface="Consolas" panose="020B0609020204030204" pitchFamily="49" charset="0"/>
              </a:rPr>
              <a:t>'] 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FFC000"/>
                </a:solidFill>
              </a:rPr>
              <a:t># Look all </a:t>
            </a:r>
            <a:r>
              <a:rPr lang="en-US" dirty="0" smtClean="0">
                <a:solidFill>
                  <a:srgbClr val="FFC000"/>
                </a:solidFill>
              </a:rPr>
              <a:t>tuples (word,pos) in tagged</a:t>
            </a:r>
            <a:r>
              <a:rPr lang="el-GR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to get only words with </a:t>
            </a:r>
            <a:r>
              <a:rPr lang="en-US" b="1" dirty="0">
                <a:solidFill>
                  <a:srgbClr val="FFC000"/>
                </a:solidFill>
              </a:rPr>
              <a:t>pos == NN </a:t>
            </a:r>
            <a:r>
              <a:rPr lang="en-US" dirty="0">
                <a:solidFill>
                  <a:srgbClr val="FFC000"/>
                </a:solidFill>
              </a:rPr>
              <a:t>or </a:t>
            </a:r>
            <a:r>
              <a:rPr lang="en-US" b="1" dirty="0">
                <a:solidFill>
                  <a:srgbClr val="FFC000"/>
                </a:solidFill>
              </a:rPr>
              <a:t>pos == NNP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9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Stanford tagger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79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Stanford </a:t>
            </a:r>
            <a:r>
              <a:rPr lang="en-US" dirty="0"/>
              <a:t>tagger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Another awesome feature of NLTK is that it also has many wrappers around other pre-trained </a:t>
            </a:r>
            <a:r>
              <a:rPr lang="en-US" dirty="0" smtClean="0"/>
              <a:t>taggers, such </a:t>
            </a:r>
            <a:r>
              <a:rPr lang="en-US" dirty="0"/>
              <a:t>as </a:t>
            </a:r>
            <a:r>
              <a:rPr lang="en-US" b="1" dirty="0"/>
              <a:t>Stanford tools</a:t>
            </a:r>
            <a:r>
              <a:rPr lang="en-US" dirty="0"/>
              <a:t>. A common example of a POS tagger is shown here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7" y="3093321"/>
            <a:ext cx="6380952" cy="19619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90" y="5362677"/>
            <a:ext cx="8161905" cy="8095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Ορθογώνιο 5"/>
          <p:cNvSpPr/>
          <p:nvPr/>
        </p:nvSpPr>
        <p:spPr>
          <a:xfrm>
            <a:off x="8326660" y="4501647"/>
            <a:ext cx="9781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9071818" y="5650307"/>
            <a:ext cx="11635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8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Diving </a:t>
            </a:r>
            <a:r>
              <a:rPr lang="en-US" dirty="0"/>
              <a:t>deep into a </a:t>
            </a:r>
            <a:r>
              <a:rPr lang="en-US" dirty="0" smtClean="0"/>
              <a:t>tagger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Diving </a:t>
            </a:r>
            <a:r>
              <a:rPr lang="en-US" dirty="0"/>
              <a:t>deep into a </a:t>
            </a:r>
            <a:r>
              <a:rPr lang="en-US" dirty="0" smtClean="0"/>
              <a:t>tagger </a:t>
            </a:r>
            <a:r>
              <a:rPr lang="el-GR" dirty="0" smtClean="0"/>
              <a:t>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125860" y="1905000"/>
            <a:ext cx="10153128" cy="4114801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 typical tagger uses a lot of trained data, with sentences tagged for each word that will be the POS </a:t>
            </a:r>
            <a:r>
              <a:rPr lang="en-US" dirty="0" smtClean="0"/>
              <a:t>tag attached </a:t>
            </a:r>
            <a:r>
              <a:rPr lang="en-US" dirty="0"/>
              <a:t>to it. </a:t>
            </a:r>
            <a:r>
              <a:rPr lang="en-US" b="1" dirty="0"/>
              <a:t>Tagging is purely manual </a:t>
            </a:r>
            <a:r>
              <a:rPr lang="en-US" dirty="0"/>
              <a:t>and looks like this: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Well/UH what/WP do/VBP you/PRP think/VB about/IN the/DT idea/NN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of/IN uh/UH kids/NNS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having/VBG to/TO do/VB public/JJ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service/ NN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work/NN for/IN a/DT year/NN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?/</a:t>
            </a:r>
            <a:endParaRPr lang="el-GR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preceding sample is taken from the Penn Treebank </a:t>
            </a:r>
            <a:r>
              <a:rPr lang="en-US" dirty="0" smtClean="0"/>
              <a:t>corpus</a:t>
            </a:r>
            <a:r>
              <a:rPr lang="en-US" dirty="0"/>
              <a:t>. People have done lot </a:t>
            </a:r>
            <a:r>
              <a:rPr lang="en-US" dirty="0" smtClean="0"/>
              <a:t>of manual </a:t>
            </a:r>
            <a:r>
              <a:rPr lang="en-US" dirty="0"/>
              <a:t>work tagging large corpuses. There is a </a:t>
            </a:r>
            <a:r>
              <a:rPr lang="en-US" b="1" dirty="0"/>
              <a:t>Linguistic Data Consortium (LDC) </a:t>
            </a:r>
            <a:r>
              <a:rPr lang="en-US" dirty="0"/>
              <a:t>where people </a:t>
            </a:r>
            <a:r>
              <a:rPr lang="en-US" dirty="0" smtClean="0"/>
              <a:t>have dedicated </a:t>
            </a:r>
            <a:r>
              <a:rPr lang="en-US" dirty="0"/>
              <a:t>so much time to tagging for different languages, different kinds of text and different kinds </a:t>
            </a:r>
            <a:r>
              <a:rPr lang="en-US" dirty="0" smtClean="0"/>
              <a:t>of tagging </a:t>
            </a:r>
            <a:r>
              <a:rPr lang="en-US" dirty="0"/>
              <a:t>like POS, dependency parsing, and </a:t>
            </a:r>
            <a:r>
              <a:rPr lang="en-US" dirty="0" smtClean="0"/>
              <a:t>discourse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Diving </a:t>
            </a:r>
            <a:r>
              <a:rPr lang="en-US" dirty="0"/>
              <a:t>deep into a </a:t>
            </a:r>
            <a:r>
              <a:rPr lang="en-US" dirty="0" smtClean="0"/>
              <a:t>tagger </a:t>
            </a:r>
            <a:r>
              <a:rPr lang="el-GR" dirty="0" smtClean="0"/>
              <a:t>(2/2)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If we also want to train our own POS tagger, we have to do the tagging exercise for our specific </a:t>
            </a:r>
            <a:r>
              <a:rPr lang="en-US" dirty="0" smtClean="0"/>
              <a:t>domain.</a:t>
            </a:r>
            <a:r>
              <a:rPr lang="el-G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kind of tagging will require domain </a:t>
            </a:r>
            <a:r>
              <a:rPr lang="en-US" dirty="0" smtClean="0"/>
              <a:t>experts.</a:t>
            </a:r>
            <a:r>
              <a:rPr lang="el-GR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Typically</a:t>
            </a:r>
            <a:r>
              <a:rPr lang="en-US" dirty="0"/>
              <a:t>, tagging problems like POS tagging are seen as </a:t>
            </a:r>
            <a:r>
              <a:rPr lang="en-US" b="1" dirty="0"/>
              <a:t>sequence labeling problems or a </a:t>
            </a:r>
            <a:r>
              <a:rPr lang="en-US" b="1" dirty="0" smtClean="0"/>
              <a:t>classification</a:t>
            </a:r>
            <a:r>
              <a:rPr lang="el-GR" b="1" dirty="0" smtClean="0"/>
              <a:t> </a:t>
            </a:r>
            <a:r>
              <a:rPr lang="en-US" b="1" dirty="0" smtClean="0"/>
              <a:t>problem </a:t>
            </a:r>
            <a:r>
              <a:rPr lang="en-US" dirty="0"/>
              <a:t>where people have tried </a:t>
            </a:r>
            <a:r>
              <a:rPr lang="en-US" b="1" dirty="0"/>
              <a:t>generative</a:t>
            </a:r>
            <a:r>
              <a:rPr lang="en-US" dirty="0"/>
              <a:t> and </a:t>
            </a:r>
            <a:r>
              <a:rPr lang="en-US" b="1" dirty="0"/>
              <a:t>discriminative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predict the right </a:t>
            </a:r>
            <a:r>
              <a:rPr lang="en-US" dirty="0" smtClean="0"/>
              <a:t>tag</a:t>
            </a:r>
            <a:r>
              <a:rPr lang="el-GR" dirty="0" smtClean="0"/>
              <a:t> </a:t>
            </a:r>
            <a:r>
              <a:rPr lang="en-US" dirty="0" smtClean="0"/>
              <a:t>for the</a:t>
            </a:r>
            <a:r>
              <a:rPr lang="el-GR" dirty="0" smtClean="0"/>
              <a:t> </a:t>
            </a:r>
            <a:r>
              <a:rPr lang="en-US" dirty="0" smtClean="0"/>
              <a:t>given </a:t>
            </a:r>
            <a:r>
              <a:rPr lang="en-US" dirty="0"/>
              <a:t>token.</a:t>
            </a:r>
          </a:p>
        </p:txBody>
      </p:sp>
    </p:spTree>
    <p:extLst>
      <p:ext uri="{BB962C8B-B14F-4D97-AF65-F5344CB8AC3E}">
        <p14:creationId xmlns:p14="http://schemas.microsoft.com/office/powerpoint/2010/main" val="37443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Sequential tagger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N-gram tagger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858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Sequential </a:t>
            </a:r>
            <a:r>
              <a:rPr lang="en-US" dirty="0" smtClean="0"/>
              <a:t>tagger</a:t>
            </a:r>
            <a:r>
              <a:rPr lang="el-GR" dirty="0" smtClean="0"/>
              <a:t> -  </a:t>
            </a:r>
            <a:r>
              <a:rPr lang="en-US" dirty="0"/>
              <a:t>N-gram </a:t>
            </a:r>
            <a:r>
              <a:rPr lang="en-US" dirty="0" smtClean="0"/>
              <a:t>tagger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N-gram tagger is a subclass of SequentialTagger, where the tagger takes </a:t>
            </a:r>
            <a:r>
              <a:rPr lang="en-US" b="1" dirty="0"/>
              <a:t>previous n words in </a:t>
            </a:r>
            <a:r>
              <a:rPr lang="en-US" b="1" dirty="0" smtClean="0"/>
              <a:t>the context</a:t>
            </a:r>
            <a:r>
              <a:rPr lang="en-US" dirty="0"/>
              <a:t>, to predict the POS tag for the given token. There are variations of these taggers where </a:t>
            </a:r>
            <a:r>
              <a:rPr lang="en-US" dirty="0" smtClean="0"/>
              <a:t>people have </a:t>
            </a:r>
            <a:r>
              <a:rPr lang="en-US" dirty="0"/>
              <a:t>tried </a:t>
            </a:r>
            <a:r>
              <a:rPr lang="en-US" dirty="0" smtClean="0"/>
              <a:t>it </a:t>
            </a:r>
            <a:r>
              <a:rPr lang="en-US" dirty="0"/>
              <a:t>with UnigramsTagger, BigramsTagger, and </a:t>
            </a:r>
            <a:r>
              <a:rPr lang="en-US" dirty="0" smtClean="0"/>
              <a:t>TrigramTagger: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/>
              <a:t>UnigramTagger</a:t>
            </a:r>
            <a:r>
              <a:rPr lang="en-US" dirty="0" smtClean="0"/>
              <a:t> just </a:t>
            </a:r>
            <a:r>
              <a:rPr lang="en-US" dirty="0"/>
              <a:t>considers the </a:t>
            </a:r>
            <a:r>
              <a:rPr lang="en-US" dirty="0" smtClean="0"/>
              <a:t>frequency </a:t>
            </a:r>
            <a:r>
              <a:rPr lang="en-US" dirty="0"/>
              <a:t>of tags and predicts the most frequent tag for the </a:t>
            </a:r>
            <a:r>
              <a:rPr lang="en-US" dirty="0" smtClean="0"/>
              <a:t>every given </a:t>
            </a:r>
            <a:r>
              <a:rPr lang="en-US" dirty="0"/>
              <a:t>token.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/>
              <a:t>BigramTagger</a:t>
            </a:r>
            <a:r>
              <a:rPr lang="en-US" dirty="0" smtClean="0"/>
              <a:t> will </a:t>
            </a:r>
            <a:r>
              <a:rPr lang="en-US" dirty="0"/>
              <a:t>consider the tags </a:t>
            </a:r>
            <a:r>
              <a:rPr lang="en-US" b="1" dirty="0"/>
              <a:t>of the given word and </a:t>
            </a:r>
            <a:r>
              <a:rPr lang="en-US" b="1" dirty="0" smtClean="0"/>
              <a:t>the previous word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/>
              <a:t>TrigramTagger</a:t>
            </a:r>
            <a:r>
              <a:rPr lang="en-US" dirty="0"/>
              <a:t> </a:t>
            </a:r>
            <a:r>
              <a:rPr lang="en-US" b="1" dirty="0" smtClean="0"/>
              <a:t>looks </a:t>
            </a:r>
            <a:r>
              <a:rPr lang="en-US" b="1" dirty="0"/>
              <a:t>for the previous two words </a:t>
            </a:r>
            <a:r>
              <a:rPr lang="en-US" dirty="0"/>
              <a:t>with a similar process.</a:t>
            </a:r>
          </a:p>
        </p:txBody>
      </p:sp>
    </p:spTree>
    <p:extLst>
      <p:ext uri="{BB962C8B-B14F-4D97-AF65-F5344CB8AC3E}">
        <p14:creationId xmlns:p14="http://schemas.microsoft.com/office/powerpoint/2010/main" val="37801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Sequential tagger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Regex tagger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526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Presentation</a:t>
            </a:r>
            <a:r>
              <a:rPr lang="el-GR" dirty="0" smtClean="0"/>
              <a:t>’</a:t>
            </a:r>
            <a:r>
              <a:rPr lang="en-US" dirty="0" smtClean="0"/>
              <a:t>s content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What is Part of speech </a:t>
            </a:r>
            <a:r>
              <a:rPr lang="en-US" dirty="0" smtClean="0"/>
              <a:t>tagging</a:t>
            </a:r>
            <a:r>
              <a:rPr lang="el-GR" dirty="0" smtClean="0"/>
              <a:t>?</a:t>
            </a:r>
          </a:p>
          <a:p>
            <a:r>
              <a:rPr lang="en-US" dirty="0" smtClean="0"/>
              <a:t>Stanford </a:t>
            </a:r>
            <a:r>
              <a:rPr lang="en-US" dirty="0"/>
              <a:t>tagger</a:t>
            </a:r>
            <a:endParaRPr lang="el-GR" dirty="0" smtClean="0"/>
          </a:p>
          <a:p>
            <a:r>
              <a:rPr lang="en-US" dirty="0" smtClean="0"/>
              <a:t>Diving </a:t>
            </a:r>
            <a:r>
              <a:rPr lang="en-US" dirty="0"/>
              <a:t>deep into a tagger</a:t>
            </a:r>
            <a:endParaRPr lang="en-US" dirty="0" smtClean="0"/>
          </a:p>
          <a:p>
            <a:r>
              <a:rPr lang="en-US" dirty="0" smtClean="0"/>
              <a:t>Sequential tagger</a:t>
            </a:r>
            <a:r>
              <a:rPr lang="el-GR" dirty="0" smtClean="0"/>
              <a:t> (</a:t>
            </a:r>
            <a:r>
              <a:rPr lang="en-US" dirty="0"/>
              <a:t>N-gram </a:t>
            </a:r>
            <a:r>
              <a:rPr lang="en-US" dirty="0" smtClean="0"/>
              <a:t>tagger</a:t>
            </a:r>
            <a:r>
              <a:rPr lang="el-GR" dirty="0" smtClean="0"/>
              <a:t>,</a:t>
            </a:r>
            <a:r>
              <a:rPr lang="en-US" dirty="0"/>
              <a:t> Regex tagger</a:t>
            </a:r>
            <a:r>
              <a:rPr lang="el-GR" dirty="0" smtClean="0"/>
              <a:t> )</a:t>
            </a:r>
            <a:endParaRPr lang="en-US" dirty="0" smtClean="0"/>
          </a:p>
          <a:p>
            <a:r>
              <a:rPr lang="en-US" dirty="0" smtClean="0"/>
              <a:t>Brill </a:t>
            </a:r>
            <a:r>
              <a:rPr lang="en-US" dirty="0"/>
              <a:t>tagger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based </a:t>
            </a:r>
            <a:r>
              <a:rPr lang="en-US" dirty="0" smtClean="0"/>
              <a:t>tagger</a:t>
            </a:r>
            <a:endParaRPr lang="el-GR" dirty="0" smtClean="0"/>
          </a:p>
          <a:p>
            <a:r>
              <a:rPr lang="en-US" dirty="0" smtClean="0"/>
              <a:t>Named </a:t>
            </a:r>
            <a:r>
              <a:rPr lang="en-US" dirty="0"/>
              <a:t>Entity Recognition (NER)</a:t>
            </a:r>
            <a:endParaRPr lang="en-US" dirty="0" smtClean="0"/>
          </a:p>
          <a:p>
            <a:r>
              <a:rPr lang="en-US" dirty="0" smtClean="0"/>
              <a:t>NER </a:t>
            </a:r>
            <a:r>
              <a:rPr lang="en-US" dirty="0" smtClean="0"/>
              <a:t>taggers </a:t>
            </a:r>
            <a:r>
              <a:rPr lang="el-GR" dirty="0" smtClean="0"/>
              <a:t>(</a:t>
            </a:r>
            <a:r>
              <a:rPr lang="en-US" dirty="0" smtClean="0"/>
              <a:t>NLTK – Stanford – Calais)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Sequential </a:t>
            </a:r>
            <a:r>
              <a:rPr lang="en-US" dirty="0" smtClean="0"/>
              <a:t>tagger</a:t>
            </a:r>
            <a:r>
              <a:rPr lang="el-GR" dirty="0" smtClean="0"/>
              <a:t> - </a:t>
            </a:r>
            <a:r>
              <a:rPr lang="en-US" dirty="0"/>
              <a:t>Regex </a:t>
            </a:r>
            <a:r>
              <a:rPr lang="en-US" dirty="0" smtClean="0"/>
              <a:t>tagger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There is one more class of sequential tagger that is a regular expression based taggers. Here, instead </a:t>
            </a:r>
            <a:r>
              <a:rPr lang="en-US" dirty="0" smtClean="0"/>
              <a:t>of looking </a:t>
            </a:r>
            <a:r>
              <a:rPr lang="en-US" dirty="0"/>
              <a:t>for the exact word, we can define a regular expression, and at the same time we can define </a:t>
            </a:r>
            <a:r>
              <a:rPr lang="en-US" dirty="0" smtClean="0"/>
              <a:t>the corresponding </a:t>
            </a:r>
            <a:r>
              <a:rPr lang="en-US" dirty="0"/>
              <a:t>tag for the </a:t>
            </a:r>
            <a:r>
              <a:rPr lang="en-US" dirty="0" smtClean="0"/>
              <a:t>given expressions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example, in the following code we have provided </a:t>
            </a:r>
            <a:r>
              <a:rPr lang="en-US" dirty="0" smtClean="0"/>
              <a:t>some of </a:t>
            </a:r>
            <a:r>
              <a:rPr lang="en-US" dirty="0"/>
              <a:t>the most common regex patterns to get the different parts of speech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know some of the </a:t>
            </a:r>
            <a:r>
              <a:rPr lang="en-US" dirty="0" smtClean="0"/>
              <a:t>patterns related </a:t>
            </a:r>
            <a:r>
              <a:rPr lang="en-US" dirty="0"/>
              <a:t>to each POS category, for example we know the articles in English and we know that </a:t>
            </a:r>
            <a:r>
              <a:rPr lang="en-US" dirty="0" smtClean="0"/>
              <a:t>anything that </a:t>
            </a:r>
            <a:r>
              <a:rPr lang="en-US" b="1" dirty="0"/>
              <a:t>ends with </a:t>
            </a:r>
            <a:r>
              <a:rPr lang="el-GR" b="1" dirty="0" smtClean="0"/>
              <a:t>-</a:t>
            </a:r>
            <a:r>
              <a:rPr lang="en-US" b="1" dirty="0" smtClean="0"/>
              <a:t>ness </a:t>
            </a:r>
            <a:r>
              <a:rPr lang="en-US" b="1" dirty="0"/>
              <a:t>will be an adjective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Instead</a:t>
            </a:r>
            <a:r>
              <a:rPr lang="en-US" dirty="0"/>
              <a:t>, we will write a bunch of regex and a pure python </a:t>
            </a:r>
            <a:r>
              <a:rPr lang="en-US" dirty="0" smtClean="0"/>
              <a:t>code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/>
              <a:t>Τ</a:t>
            </a:r>
            <a:r>
              <a:rPr lang="en-US" dirty="0" smtClean="0"/>
              <a:t>he </a:t>
            </a:r>
            <a:r>
              <a:rPr lang="en-US" dirty="0"/>
              <a:t>NLTK RegexpTagger parameter will provide an elegant way of building a pattern </a:t>
            </a:r>
            <a:r>
              <a:rPr lang="en-US" dirty="0" smtClean="0"/>
              <a:t>based POS</a:t>
            </a:r>
            <a:r>
              <a:rPr lang="en-US" dirty="0"/>
              <a:t>. </a:t>
            </a:r>
            <a:r>
              <a:rPr lang="en-US" dirty="0" smtClean="0"/>
              <a:t> This </a:t>
            </a:r>
            <a:r>
              <a:rPr lang="en-US" dirty="0"/>
              <a:t>can also be used to </a:t>
            </a:r>
            <a:r>
              <a:rPr lang="en-US" dirty="0" smtClean="0"/>
              <a:t>include domain </a:t>
            </a:r>
            <a:r>
              <a:rPr lang="en-US" dirty="0"/>
              <a:t>related POS </a:t>
            </a:r>
            <a:r>
              <a:rPr lang="en-US" dirty="0" smtClean="0"/>
              <a:t>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Sequential </a:t>
            </a:r>
            <a:r>
              <a:rPr lang="en-US" dirty="0" smtClean="0"/>
              <a:t>tagger</a:t>
            </a:r>
            <a:r>
              <a:rPr lang="el-GR" dirty="0" smtClean="0"/>
              <a:t> - </a:t>
            </a:r>
            <a:r>
              <a:rPr lang="en-US" dirty="0"/>
              <a:t>Regex tagger </a:t>
            </a:r>
            <a:r>
              <a:rPr lang="en-US" dirty="0" smtClean="0"/>
              <a:t>- Example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981845" y="1905000"/>
            <a:ext cx="10225135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nltk.tag.sequential import </a:t>
            </a:r>
            <a:r>
              <a:rPr lang="en-US" dirty="0" smtClean="0">
                <a:latin typeface="Consolas" panose="020B0609020204030204" pitchFamily="49" charset="0"/>
              </a:rPr>
              <a:t>RegexpTagger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regexp_tagger </a:t>
            </a:r>
            <a:r>
              <a:rPr lang="en-US" dirty="0">
                <a:latin typeface="Consolas" panose="020B0609020204030204" pitchFamily="49" charset="0"/>
              </a:rPr>
              <a:t>= RegexpTagger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[( </a:t>
            </a:r>
            <a:r>
              <a:rPr lang="en-US" dirty="0">
                <a:latin typeface="Consolas" panose="020B0609020204030204" pitchFamily="49" charset="0"/>
              </a:rPr>
              <a:t>r'^-?[0-9]+(.[0-9]+)?$', 'CD'),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cardinal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numbers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r'(</a:t>
            </a:r>
            <a:r>
              <a:rPr lang="en-US" dirty="0" err="1" smtClean="0">
                <a:latin typeface="Consolas" panose="020B0609020204030204" pitchFamily="49" charset="0"/>
              </a:rPr>
              <a:t>The|the|A|a|An|an</a:t>
            </a:r>
            <a:r>
              <a:rPr lang="en-US" dirty="0">
                <a:latin typeface="Consolas" panose="020B0609020204030204" pitchFamily="49" charset="0"/>
              </a:rPr>
              <a:t>)$', 'AT'),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articles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r'.*able$', 'JJ'), </a:t>
            </a:r>
            <a:r>
              <a:rPr lang="en-US" dirty="0" smtClean="0"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adjectives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r'.*ness$', 'NN'), </a:t>
            </a:r>
            <a:r>
              <a:rPr lang="en-US" dirty="0" smtClean="0"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formed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adj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r'.*ly$', 'RB'), </a:t>
            </a:r>
            <a:r>
              <a:rPr lang="en-US" dirty="0" smtClean="0"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adverbs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r'.*s$', 'NNS'), </a:t>
            </a:r>
            <a:r>
              <a:rPr lang="en-US" dirty="0" smtClean="0"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plural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 </a:t>
            </a:r>
            <a:r>
              <a:rPr lang="en-US" dirty="0">
                <a:latin typeface="Consolas" panose="020B0609020204030204" pitchFamily="49" charset="0"/>
              </a:rPr>
              <a:t>r'.*ing$', 'VBG'), </a:t>
            </a:r>
            <a:r>
              <a:rPr lang="en-US" dirty="0" smtClean="0"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gerunds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(r</a:t>
            </a:r>
            <a:r>
              <a:rPr lang="en-US" dirty="0">
                <a:latin typeface="Consolas" panose="020B0609020204030204" pitchFamily="49" charset="0"/>
              </a:rPr>
              <a:t>'.*ed$', 'VBD'), </a:t>
            </a:r>
            <a:r>
              <a:rPr lang="en-US" dirty="0" smtClean="0"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past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tense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verbs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 (r</a:t>
            </a:r>
            <a:r>
              <a:rPr lang="en-US" dirty="0">
                <a:latin typeface="Consolas" panose="020B0609020204030204" pitchFamily="49" charset="0"/>
              </a:rPr>
              <a:t>'.*', 'NN') </a:t>
            </a:r>
            <a:r>
              <a:rPr lang="en-US" dirty="0" smtClean="0">
                <a:latin typeface="Consolas" panose="020B0609020204030204" pitchFamily="49" charset="0"/>
              </a:rPr>
              <a:t>                    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nouns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(default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])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Brill tagger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2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Brill </a:t>
            </a:r>
            <a:r>
              <a:rPr lang="en-US" dirty="0"/>
              <a:t>tagger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Brill tagger is a transformation based tagger</a:t>
            </a:r>
            <a:r>
              <a:rPr lang="en-US" dirty="0"/>
              <a:t>, where the idea is to start with a guess for the given tag </a:t>
            </a:r>
            <a:r>
              <a:rPr lang="en-US" dirty="0" smtClean="0"/>
              <a:t>and, in </a:t>
            </a:r>
            <a:r>
              <a:rPr lang="en-US" dirty="0"/>
              <a:t>next iteration, go back and fix the errors based on the next set of rules the tagger learned. It's also </a:t>
            </a:r>
            <a:r>
              <a:rPr lang="en-US" dirty="0" smtClean="0"/>
              <a:t>a supervised </a:t>
            </a:r>
            <a:r>
              <a:rPr lang="en-US" dirty="0"/>
              <a:t>way of </a:t>
            </a:r>
            <a:r>
              <a:rPr lang="en-US" dirty="0" smtClean="0"/>
              <a:t>tagging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we look for transformation rules.</a:t>
            </a:r>
          </a:p>
          <a:p>
            <a:pPr marL="0" indent="0" algn="just">
              <a:buNone/>
            </a:pPr>
            <a:r>
              <a:rPr lang="en-US" dirty="0"/>
              <a:t>If the tagger starts with a Unigram / Bigram tagger with an acceptable accuracy, then brill </a:t>
            </a:r>
            <a:r>
              <a:rPr lang="en-US" dirty="0" smtClean="0"/>
              <a:t>tagger, </a:t>
            </a:r>
            <a:r>
              <a:rPr lang="en-US" dirty="0"/>
              <a:t>will be looking for rules based on tags, position and the word </a:t>
            </a:r>
            <a:r>
              <a:rPr lang="en-US" dirty="0" smtClean="0"/>
              <a:t>itself.</a:t>
            </a:r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dirty="0"/>
              <a:t>example rule could </a:t>
            </a:r>
            <a:r>
              <a:rPr lang="en-US" dirty="0" smtClean="0"/>
              <a:t>be: </a:t>
            </a:r>
            <a:r>
              <a:rPr lang="en-US" b="1" dirty="0" smtClean="0"/>
              <a:t>Replace </a:t>
            </a:r>
            <a:r>
              <a:rPr lang="en-US" b="1" dirty="0"/>
              <a:t>NN with VB when the previous word is TO</a:t>
            </a:r>
            <a:r>
              <a:rPr lang="en-US" b="1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With </a:t>
            </a:r>
            <a:r>
              <a:rPr lang="en-US" dirty="0"/>
              <a:t>a few iterations and some more optimized rules, the brill </a:t>
            </a:r>
            <a:r>
              <a:rPr lang="en-US" dirty="0" smtClean="0"/>
              <a:t>tagger can </a:t>
            </a:r>
            <a:r>
              <a:rPr lang="en-US" dirty="0"/>
              <a:t>outperform some of the N-gram taggers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/>
              <a:t>learning based </a:t>
            </a:r>
            <a:r>
              <a:rPr lang="en-US" dirty="0" smtClean="0"/>
              <a:t>tagger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43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Machine </a:t>
            </a:r>
            <a:r>
              <a:rPr lang="en-US" dirty="0"/>
              <a:t>learning based </a:t>
            </a:r>
            <a:r>
              <a:rPr lang="en-US" dirty="0" smtClean="0"/>
              <a:t>tagger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Until now we have just used some of the pre-trained taggers from NLTK or Stanford. While we </a:t>
            </a:r>
            <a:r>
              <a:rPr lang="en-US" dirty="0" smtClean="0"/>
              <a:t>have used </a:t>
            </a:r>
            <a:r>
              <a:rPr lang="en-US" dirty="0"/>
              <a:t>them in the examples in previous section, the internals of the taggers are still a </a:t>
            </a:r>
            <a:r>
              <a:rPr lang="en-US" b="1" dirty="0"/>
              <a:t>black box </a:t>
            </a:r>
            <a:r>
              <a:rPr lang="en-US" dirty="0"/>
              <a:t>to us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For example</a:t>
            </a:r>
            <a:r>
              <a:rPr lang="en-US" dirty="0"/>
              <a:t>, pos_tag internally uses a </a:t>
            </a:r>
            <a:r>
              <a:rPr lang="en-US" b="1" dirty="0"/>
              <a:t>Maximum Entropy Classifier</a:t>
            </a:r>
            <a:r>
              <a:rPr lang="en-US" dirty="0"/>
              <a:t> (MEC). </a:t>
            </a:r>
            <a:r>
              <a:rPr lang="en-US" dirty="0" smtClean="0"/>
              <a:t>While StanfordTagger </a:t>
            </a:r>
            <a:r>
              <a:rPr lang="en-US" dirty="0"/>
              <a:t>also uses a </a:t>
            </a:r>
            <a:r>
              <a:rPr lang="en-US" b="1" dirty="0"/>
              <a:t>modified version of Maximum Entropy</a:t>
            </a:r>
            <a:r>
              <a:rPr lang="en-US" dirty="0"/>
              <a:t>. These are </a:t>
            </a:r>
            <a:r>
              <a:rPr lang="en-US" dirty="0" smtClean="0"/>
              <a:t>discriminatory models</a:t>
            </a:r>
            <a:r>
              <a:rPr lang="en-US" dirty="0"/>
              <a:t>. While there are many </a:t>
            </a:r>
            <a:r>
              <a:rPr lang="en-US" b="1" dirty="0"/>
              <a:t>Hidden Markov Model (HMM) </a:t>
            </a:r>
            <a:r>
              <a:rPr lang="en-US" dirty="0"/>
              <a:t>and </a:t>
            </a:r>
            <a:r>
              <a:rPr lang="en-US" b="1" dirty="0"/>
              <a:t>Conditional Random Field (</a:t>
            </a:r>
            <a:r>
              <a:rPr lang="en-US" b="1" dirty="0" smtClean="0"/>
              <a:t>CRF)</a:t>
            </a:r>
            <a:r>
              <a:rPr lang="en-US" dirty="0" smtClean="0"/>
              <a:t> based </a:t>
            </a:r>
            <a:r>
              <a:rPr lang="en-US" dirty="0"/>
              <a:t>taggers, these are generative </a:t>
            </a:r>
            <a:r>
              <a:rPr lang="en-US" dirty="0" smtClean="0"/>
              <a:t>models.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/>
              <a:t>If I have to explain in short, the way to categorize POS tagging problem is either as a </a:t>
            </a:r>
            <a:r>
              <a:rPr lang="en-US" b="1" dirty="0"/>
              <a:t>classification problem </a:t>
            </a:r>
            <a:r>
              <a:rPr lang="en-US" dirty="0"/>
              <a:t>where given a word and the features like previous word, context, morphological variation, and so on. We classify the given word into a POS category, while the others try to model it as a generative model using the similar features. </a:t>
            </a:r>
            <a:endParaRPr lang="el-GR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3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Named Entity Recognition (NER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89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Named </a:t>
            </a:r>
            <a:r>
              <a:rPr lang="en-US" dirty="0"/>
              <a:t>Entity Recognition (NER)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Aside from POS, one of the most common labeling problems is finding entities in the text. </a:t>
            </a:r>
            <a:r>
              <a:rPr lang="en-US" dirty="0" smtClean="0"/>
              <a:t>Typically NER </a:t>
            </a:r>
            <a:r>
              <a:rPr lang="en-US" dirty="0"/>
              <a:t>constitutes name, location, and organizations. There are NER systems that tag more entities </a:t>
            </a:r>
            <a:r>
              <a:rPr lang="en-US" dirty="0" smtClean="0"/>
              <a:t>than just </a:t>
            </a:r>
            <a:r>
              <a:rPr lang="en-US" dirty="0"/>
              <a:t>three of these. </a:t>
            </a:r>
            <a:endParaRPr lang="el-GR" dirty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problem can be seen as a sequence, labeling the </a:t>
            </a:r>
            <a:r>
              <a:rPr lang="en-US" b="1" dirty="0"/>
              <a:t>Named entities </a:t>
            </a:r>
            <a:r>
              <a:rPr lang="en-US" dirty="0"/>
              <a:t>using the </a:t>
            </a:r>
            <a:r>
              <a:rPr lang="en-US" dirty="0" smtClean="0"/>
              <a:t>context and </a:t>
            </a:r>
            <a:r>
              <a:rPr lang="en-US" dirty="0"/>
              <a:t>other features. There is a lot more research going on in this area of NLP where people are trying </a:t>
            </a:r>
            <a:r>
              <a:rPr lang="en-US" dirty="0" smtClean="0"/>
              <a:t>to tag </a:t>
            </a:r>
            <a:r>
              <a:rPr lang="en-US" dirty="0"/>
              <a:t>Biomedical entities, product entities in retail, and so on. 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Again</a:t>
            </a:r>
            <a:r>
              <a:rPr lang="en-US" dirty="0"/>
              <a:t>, there are two ways of tagging </a:t>
            </a:r>
            <a:r>
              <a:rPr lang="en-US" dirty="0" smtClean="0"/>
              <a:t>the NER </a:t>
            </a:r>
            <a:r>
              <a:rPr lang="en-US" dirty="0"/>
              <a:t>using NLTK. One is by using the </a:t>
            </a:r>
            <a:r>
              <a:rPr lang="en-US" b="1" dirty="0"/>
              <a:t>pre-trained NER model </a:t>
            </a:r>
            <a:r>
              <a:rPr lang="en-US" dirty="0"/>
              <a:t>that just scores the test data, the other </a:t>
            </a:r>
            <a:r>
              <a:rPr lang="en-US" dirty="0" smtClean="0"/>
              <a:t>is to </a:t>
            </a:r>
            <a:r>
              <a:rPr lang="en-US" b="1" dirty="0"/>
              <a:t>build a Machine learning based model</a:t>
            </a:r>
            <a:r>
              <a:rPr lang="en-US" dirty="0"/>
              <a:t>. NLTK provides the </a:t>
            </a:r>
            <a:r>
              <a:rPr lang="en-US" b="1" dirty="0"/>
              <a:t>ne_chunk() method </a:t>
            </a:r>
            <a:r>
              <a:rPr lang="en-US" dirty="0"/>
              <a:t>and a </a:t>
            </a:r>
            <a:r>
              <a:rPr lang="en-US" dirty="0" smtClean="0"/>
              <a:t>wrapper around </a:t>
            </a:r>
            <a:r>
              <a:rPr lang="en-US" b="1" dirty="0"/>
              <a:t>Stanford NER tagger </a:t>
            </a:r>
            <a:r>
              <a:rPr lang="en-US" dirty="0"/>
              <a:t>for Named Entity Recognition.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8730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NER tagger – </a:t>
            </a:r>
            <a:r>
              <a:rPr lang="en-US" dirty="0" smtClean="0"/>
              <a:t>NLTK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09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tagger – NLTK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NLTK provides a method for Named Entity Extraction: ne_chunk. </a:t>
            </a:r>
            <a:r>
              <a:rPr lang="en-US" dirty="0" smtClean="0"/>
              <a:t>This </a:t>
            </a:r>
            <a:r>
              <a:rPr lang="en-US" dirty="0"/>
              <a:t>method will require you to preprocess the </a:t>
            </a:r>
            <a:r>
              <a:rPr lang="en-US" dirty="0" smtClean="0"/>
              <a:t>text to </a:t>
            </a:r>
            <a:r>
              <a:rPr lang="en-US" dirty="0"/>
              <a:t>tokenize for sentences, tokens, and POS tags in the same order to be able to tag for Named </a:t>
            </a:r>
            <a:r>
              <a:rPr lang="en-US" dirty="0" smtClean="0"/>
              <a:t>entities. NLTK </a:t>
            </a:r>
            <a:r>
              <a:rPr lang="en-US" dirty="0"/>
              <a:t>used ne_chunking, where chunking is nothing but tagging multiple tokens to a call it </a:t>
            </a:r>
            <a:r>
              <a:rPr lang="en-US" dirty="0" smtClean="0"/>
              <a:t>a meaningful </a:t>
            </a:r>
            <a:r>
              <a:rPr lang="en-US" dirty="0"/>
              <a:t>entity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The ne_chunking method recognizes people (names), places (location), and organizations. If </a:t>
            </a:r>
            <a:r>
              <a:rPr lang="en-US" dirty="0" smtClean="0"/>
              <a:t>binary is </a:t>
            </a:r>
            <a:r>
              <a:rPr lang="en-US" dirty="0"/>
              <a:t>set to True then it provides the output for the entire sentence tree and tags everything. Setting it </a:t>
            </a:r>
            <a:r>
              <a:rPr lang="en-US" dirty="0" smtClean="0"/>
              <a:t>to False </a:t>
            </a:r>
            <a:r>
              <a:rPr lang="en-US" dirty="0"/>
              <a:t>will give us detailed person, location and organizations </a:t>
            </a:r>
            <a:r>
              <a:rPr lang="en-US" dirty="0" smtClean="0"/>
              <a:t>information</a:t>
            </a:r>
            <a:r>
              <a:rPr lang="el-GR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55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Part of speech tagging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tagger </a:t>
            </a:r>
            <a:r>
              <a:rPr lang="en-US" dirty="0"/>
              <a:t>– </a:t>
            </a:r>
            <a:r>
              <a:rPr lang="en-US" dirty="0" smtClean="0"/>
              <a:t>NLTK </a:t>
            </a:r>
            <a:r>
              <a:rPr lang="en-US" dirty="0"/>
              <a:t>– </a:t>
            </a:r>
            <a:r>
              <a:rPr lang="en-US" dirty="0" smtClean="0"/>
              <a:t>Example  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8" y="1979076"/>
            <a:ext cx="5519065" cy="19442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59" y="4365104"/>
            <a:ext cx="3575712" cy="15841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Ορθογώνιο 5"/>
          <p:cNvSpPr/>
          <p:nvPr/>
        </p:nvSpPr>
        <p:spPr>
          <a:xfrm>
            <a:off x="7878540" y="1979076"/>
            <a:ext cx="9781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6509904" y="4377157"/>
            <a:ext cx="11635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NER tagger – </a:t>
            </a:r>
            <a:r>
              <a:rPr lang="en-US" dirty="0" smtClean="0"/>
              <a:t>Stanford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294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</a:t>
            </a:r>
            <a:r>
              <a:rPr lang="en-US" dirty="0"/>
              <a:t>tagger </a:t>
            </a:r>
            <a:r>
              <a:rPr lang="en-US" dirty="0" smtClean="0"/>
              <a:t>– Stanford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Similar to the POS tagger, NLTK also has a wrapper around Stanford NER. This NER tagger has </a:t>
            </a:r>
            <a:r>
              <a:rPr lang="en-US" dirty="0" smtClean="0"/>
              <a:t>better accuracy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following snippet will let you use the tagger. You can see in the given example </a:t>
            </a:r>
            <a:r>
              <a:rPr lang="en-US" dirty="0" smtClean="0"/>
              <a:t>that we </a:t>
            </a:r>
            <a:r>
              <a:rPr lang="en-US" dirty="0"/>
              <a:t>are able to tag all the entities with just three lines of code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</a:t>
            </a:r>
            <a:r>
              <a:rPr lang="en-US" dirty="0"/>
              <a:t>tagger </a:t>
            </a:r>
            <a:r>
              <a:rPr lang="en-US" dirty="0" smtClean="0"/>
              <a:t>– Stanford </a:t>
            </a:r>
            <a:r>
              <a:rPr lang="en-US" dirty="0"/>
              <a:t>– </a:t>
            </a:r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4709" y="5589240"/>
            <a:ext cx="9144002" cy="720080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If </a:t>
            </a:r>
            <a:r>
              <a:rPr lang="en-US" dirty="0"/>
              <a:t>you observe closely, even with a very small test sentence, we can say Stanford Tagger </a:t>
            </a:r>
            <a:r>
              <a:rPr lang="en-US" dirty="0" smtClean="0"/>
              <a:t>outperformed the </a:t>
            </a:r>
            <a:r>
              <a:rPr lang="en-US" dirty="0"/>
              <a:t>NLTK ne_chunk tagger.</a:t>
            </a: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65" y="1805421"/>
            <a:ext cx="5638095" cy="22857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Εικόνα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71" y="4321140"/>
            <a:ext cx="9304762" cy="1038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Ορθογώνιο 5"/>
          <p:cNvSpPr/>
          <p:nvPr/>
        </p:nvSpPr>
        <p:spPr>
          <a:xfrm>
            <a:off x="7822604" y="3542432"/>
            <a:ext cx="9781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9703408" y="4221088"/>
            <a:ext cx="11635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</a:t>
            </a:r>
            <a:endParaRPr lang="el-GR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NER tagger – Calais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585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</a:t>
            </a:r>
            <a:r>
              <a:rPr lang="en-US" dirty="0"/>
              <a:t>tagger – </a:t>
            </a:r>
            <a:r>
              <a:rPr lang="en-US" dirty="0" smtClean="0"/>
              <a:t>Calais</a:t>
            </a:r>
            <a:endParaRPr lang="el-GR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03" y="116631"/>
            <a:ext cx="6014973" cy="66247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4427985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I would also recommend NER Calais</a:t>
            </a:r>
            <a:r>
              <a:rPr lang="el-GR" dirty="0" smtClean="0"/>
              <a:t> </a:t>
            </a:r>
            <a:r>
              <a:rPr lang="en-US" dirty="0" smtClean="0"/>
              <a:t>tagger</a:t>
            </a:r>
            <a:r>
              <a:rPr lang="el-GR" dirty="0" smtClean="0"/>
              <a:t>.</a:t>
            </a:r>
            <a:r>
              <a:rPr lang="en-US" dirty="0" smtClean="0"/>
              <a:t> It has ways of tagging not just typical NER, but also some more entities.</a:t>
            </a:r>
            <a:endParaRPr lang="el-GR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The performance of this tagger is also very good.</a:t>
            </a:r>
            <a:endParaRPr lang="el-GR" dirty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Free 5.000 requests per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NER tagger –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00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NER </a:t>
            </a:r>
            <a:r>
              <a:rPr lang="en-US" dirty="0"/>
              <a:t>tagger – </a:t>
            </a:r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Now</a:t>
            </a:r>
            <a:r>
              <a:rPr lang="en-US" dirty="0"/>
              <a:t>, these kinds of </a:t>
            </a:r>
            <a:r>
              <a:rPr lang="en-US" dirty="0" smtClean="0"/>
              <a:t>NER </a:t>
            </a:r>
            <a:r>
              <a:rPr lang="en-US" dirty="0"/>
              <a:t>taggers are a </a:t>
            </a:r>
            <a:r>
              <a:rPr lang="en-US" b="1" dirty="0"/>
              <a:t>nice solution for a generic kind of entity tagging</a:t>
            </a:r>
            <a:r>
              <a:rPr lang="en-US" dirty="0"/>
              <a:t>, but we have </a:t>
            </a:r>
            <a:r>
              <a:rPr lang="en-US" dirty="0" smtClean="0"/>
              <a:t>to train </a:t>
            </a:r>
            <a:r>
              <a:rPr lang="en-US" dirty="0"/>
              <a:t>our own tagger, when it comes, to </a:t>
            </a:r>
            <a:r>
              <a:rPr lang="en-US" b="1" dirty="0"/>
              <a:t>tag domain specific entities </a:t>
            </a:r>
            <a:r>
              <a:rPr lang="en-US" dirty="0"/>
              <a:t>like biomedical and product </a:t>
            </a:r>
            <a:r>
              <a:rPr lang="en-US" dirty="0" smtClean="0"/>
              <a:t>names, so </a:t>
            </a:r>
            <a:r>
              <a:rPr lang="en-US" b="1" dirty="0"/>
              <a:t>we have to build our own NER system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14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Questions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US" sz="35000" dirty="0" smtClean="0"/>
              <a:t>?</a:t>
            </a:r>
            <a:endParaRPr lang="el-GR" sz="35000" dirty="0"/>
          </a:p>
        </p:txBody>
      </p:sp>
    </p:spTree>
    <p:extLst>
      <p:ext uri="{BB962C8B-B14F-4D97-AF65-F5344CB8AC3E}">
        <p14:creationId xmlns:p14="http://schemas.microsoft.com/office/powerpoint/2010/main" val="26468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Part of </a:t>
            </a:r>
            <a:r>
              <a:rPr lang="en-US" dirty="0" smtClean="0"/>
              <a:t>speech</a:t>
            </a:r>
            <a:r>
              <a:rPr lang="el-GR" dirty="0" smtClean="0"/>
              <a:t>?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In your childhood, you may have heard the term Part of Speech (POS). It can really take good </a:t>
            </a:r>
            <a:r>
              <a:rPr lang="en-US" dirty="0" smtClean="0"/>
              <a:t>amount of </a:t>
            </a:r>
            <a:r>
              <a:rPr lang="en-US" dirty="0"/>
              <a:t>time to get the hang of what adjectives and adverbs actually are. What exactly is the </a:t>
            </a:r>
            <a:r>
              <a:rPr lang="en-US" dirty="0" smtClean="0"/>
              <a:t>difference? Think </a:t>
            </a:r>
            <a:r>
              <a:rPr lang="en-US" dirty="0"/>
              <a:t>about building a system where we can encode all this knowledge. It may look very easy, but </a:t>
            </a:r>
            <a:r>
              <a:rPr lang="en-US" dirty="0" smtClean="0"/>
              <a:t>for many </a:t>
            </a:r>
            <a:r>
              <a:rPr lang="en-US" dirty="0"/>
              <a:t>decades, coding this knowledge into a machine learning model was a very hard NLP problem.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state of the art POS tagging algorithms can predict the POS of </a:t>
            </a:r>
            <a:r>
              <a:rPr lang="en-US" b="1" dirty="0"/>
              <a:t>the given word with </a:t>
            </a:r>
            <a:r>
              <a:rPr lang="en-US" b="1" dirty="0" smtClean="0"/>
              <a:t>a higher </a:t>
            </a:r>
            <a:r>
              <a:rPr lang="en-US" b="1" dirty="0"/>
              <a:t>degree of precision (that is approximately 97 percent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dirty="0"/>
              <a:t>But still lots of research going on in </a:t>
            </a:r>
            <a:r>
              <a:rPr lang="en-US" dirty="0" smtClean="0"/>
              <a:t>the area </a:t>
            </a:r>
            <a:r>
              <a:rPr lang="en-US" dirty="0"/>
              <a:t>of POS tagging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What is Part of </a:t>
            </a:r>
            <a:r>
              <a:rPr lang="en-US" dirty="0" smtClean="0"/>
              <a:t>speech</a:t>
            </a:r>
            <a:r>
              <a:rPr lang="el-GR" dirty="0" smtClean="0"/>
              <a:t>? (2/2)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Languages </a:t>
            </a:r>
            <a:r>
              <a:rPr lang="en-US" dirty="0"/>
              <a:t>like English have many </a:t>
            </a:r>
            <a:r>
              <a:rPr lang="en-US" b="1" dirty="0"/>
              <a:t>tagged corpuses available in the news and other domains</a:t>
            </a:r>
            <a:r>
              <a:rPr lang="en-US" dirty="0"/>
              <a:t>. This </a:t>
            </a:r>
            <a:r>
              <a:rPr lang="en-US" dirty="0" smtClean="0"/>
              <a:t>has resulted </a:t>
            </a:r>
            <a:r>
              <a:rPr lang="en-US" dirty="0"/>
              <a:t>in many state of the art algorithms. Some of these taggers are generic enough to be used </a:t>
            </a:r>
            <a:r>
              <a:rPr lang="en-US" dirty="0" smtClean="0"/>
              <a:t>across different </a:t>
            </a:r>
            <a:r>
              <a:rPr lang="en-US" dirty="0"/>
              <a:t>domains and varieties of text.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But </a:t>
            </a:r>
            <a:r>
              <a:rPr lang="en-US" b="1" dirty="0"/>
              <a:t>in specific use cases</a:t>
            </a:r>
            <a:r>
              <a:rPr lang="en-US" dirty="0"/>
              <a:t>, the POS might not perform </a:t>
            </a:r>
            <a:r>
              <a:rPr lang="en-US" dirty="0" smtClean="0"/>
              <a:t>as expected</a:t>
            </a:r>
            <a:r>
              <a:rPr lang="en-US" dirty="0"/>
              <a:t>. For these use cases, </a:t>
            </a:r>
            <a:r>
              <a:rPr lang="en-US" b="1" dirty="0"/>
              <a:t>we might need to build a POS tagger from scratch</a:t>
            </a:r>
            <a:r>
              <a:rPr lang="en-US" dirty="0"/>
              <a:t>. To understand </a:t>
            </a:r>
            <a:r>
              <a:rPr lang="en-US" dirty="0" smtClean="0"/>
              <a:t>the internals </a:t>
            </a:r>
            <a:r>
              <a:rPr lang="en-US" dirty="0"/>
              <a:t>of a POS, we need to have a basic understanding of some of the machine learning techniques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we talk about POS, </a:t>
            </a:r>
            <a:r>
              <a:rPr lang="en-US" b="1" dirty="0"/>
              <a:t>the most frequent POS notification used is Penn Treebank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56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Penn </a:t>
            </a:r>
            <a:r>
              <a:rPr lang="en-US" dirty="0" smtClean="0"/>
              <a:t>Treebank</a:t>
            </a:r>
            <a:r>
              <a:rPr lang="el-GR" dirty="0" smtClean="0"/>
              <a:t> – </a:t>
            </a:r>
            <a:r>
              <a:rPr lang="en-US" dirty="0"/>
              <a:t>most frequent </a:t>
            </a:r>
            <a:r>
              <a:rPr lang="en-US" dirty="0" smtClean="0"/>
              <a:t>POS (1/4)</a:t>
            </a:r>
            <a:endParaRPr lang="el-GR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9269206"/>
              </p:ext>
            </p:extLst>
          </p:nvPr>
        </p:nvGraphicFramePr>
        <p:xfrm>
          <a:off x="621804" y="1905000"/>
          <a:ext cx="11017224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79"/>
                <a:gridCol w="4337972"/>
                <a:gridCol w="5595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Tag</a:t>
                      </a:r>
                      <a:endParaRPr lang="el-G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l-G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Περιγραφή</a:t>
                      </a:r>
                      <a:endParaRPr lang="el-GR" sz="20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DT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Determiner 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Προσδιοριστής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IN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Preposition or subordinating conjunction 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Πρόθεση ή δευτερεύων μετοχή ενεστώτα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JJ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Adjective 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>
                          <a:sym typeface="Wingdings" panose="05000000000000000000" pitchFamily="2" charset="2"/>
                        </a:rPr>
                        <a:t>Επίθετο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NN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Noun, singular or mass 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Ουσιαστικό, ενικός ή πληθυντικός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NNS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Noun, plural</a:t>
                      </a:r>
                      <a:r>
                        <a:rPr lang="el-GR" dirty="0" smtClean="0"/>
                        <a:t> 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Ουσιαστικό, πληθυντικός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NNP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 noun, singular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Κύριο όνομα, ενικός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NNPS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 noun, plural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Κύριο όνομα, πληθυντικός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 determiner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Λέξη</a:t>
                      </a:r>
                      <a:r>
                        <a:rPr lang="el-GR" baseline="0" dirty="0" smtClean="0"/>
                        <a:t> (ουσιαστικό) που χρησιμοποιείτε πριν από έναν προσδιοριστή (π.χ. </a:t>
                      </a:r>
                      <a:r>
                        <a:rPr lang="en-US" b="1" baseline="0" dirty="0" smtClean="0"/>
                        <a:t>What</a:t>
                      </a:r>
                      <a:r>
                        <a:rPr lang="en-US" baseline="0" dirty="0" smtClean="0"/>
                        <a:t> a lovely day!</a:t>
                      </a:r>
                      <a:r>
                        <a:rPr lang="el-GR" baseline="0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Possessive ending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Κτητική </a:t>
                      </a:r>
                      <a:r>
                        <a:rPr lang="el-GR" baseline="0" dirty="0" smtClean="0"/>
                        <a:t>κατάληξη (π.χ. </a:t>
                      </a:r>
                      <a:r>
                        <a:rPr lang="en-US" b="1" dirty="0" smtClean="0"/>
                        <a:t>'</a:t>
                      </a:r>
                      <a:r>
                        <a:rPr lang="en-US" dirty="0" smtClean="0"/>
                        <a:t> </a:t>
                      </a:r>
                      <a:r>
                        <a:rPr lang="el-GR" dirty="0" smtClean="0"/>
                        <a:t>και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="1" dirty="0" smtClean="0"/>
                        <a:t>'s</a:t>
                      </a:r>
                      <a:r>
                        <a:rPr lang="el-GR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PRP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pronoun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Προσωπική αντωνυμία</a:t>
                      </a:r>
                      <a:r>
                        <a:rPr lang="en-US" dirty="0" smtClean="0"/>
                        <a:t> ( </a:t>
                      </a:r>
                      <a:r>
                        <a:rPr lang="el-GR" dirty="0" smtClean="0"/>
                        <a:t>π.χ.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dirty="0" smtClean="0"/>
                        <a:t>I, you, our, his)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PRP$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Possessive pronoun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dirty="0" smtClean="0"/>
                        <a:t>Κτητική αντωνυμία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Penn Treebank</a:t>
            </a:r>
            <a:r>
              <a:rPr lang="el-GR" dirty="0"/>
              <a:t> – </a:t>
            </a:r>
            <a:r>
              <a:rPr lang="en-US" dirty="0"/>
              <a:t>most frequent POS </a:t>
            </a:r>
            <a:r>
              <a:rPr lang="en-US" dirty="0" smtClean="0"/>
              <a:t>(2/4</a:t>
            </a:r>
            <a:r>
              <a:rPr lang="en-US" dirty="0"/>
              <a:t>)</a:t>
            </a:r>
            <a:endParaRPr lang="el-GR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1623022"/>
              </p:ext>
            </p:extLst>
          </p:nvPr>
        </p:nvGraphicFramePr>
        <p:xfrm>
          <a:off x="621804" y="1905000"/>
          <a:ext cx="1087320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11"/>
                <a:gridCol w="3754825"/>
                <a:gridCol w="60486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Adverb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Επίρρημα (</a:t>
                      </a:r>
                      <a:r>
                        <a:rPr lang="en-US" dirty="0" smtClean="0"/>
                        <a:t>slowly</a:t>
                      </a:r>
                      <a:r>
                        <a:rPr lang="el-GR" dirty="0" smtClean="0"/>
                        <a:t>, </a:t>
                      </a:r>
                      <a:r>
                        <a:rPr lang="en-US" dirty="0" smtClean="0"/>
                        <a:t>hard </a:t>
                      </a:r>
                      <a:r>
                        <a:rPr lang="el-GR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Adverb, comparative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Επίρρημα</a:t>
                      </a:r>
                      <a:r>
                        <a:rPr lang="en-US" dirty="0" smtClean="0"/>
                        <a:t>, </a:t>
                      </a:r>
                      <a:r>
                        <a:rPr lang="el-GR" dirty="0" smtClean="0"/>
                        <a:t>συγκριτικός (</a:t>
                      </a:r>
                      <a:r>
                        <a:rPr lang="en-US" dirty="0" smtClean="0"/>
                        <a:t>more slowly, harder</a:t>
                      </a:r>
                      <a:r>
                        <a:rPr lang="el-GR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rtl="0" eaLnBrk="1" fontAlgn="t" latinLnBrk="0" hangingPunct="1"/>
                      <a:r>
                        <a:rPr 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RBS</a:t>
                      </a:r>
                      <a:endParaRPr lang="el-GR" sz="18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Adverb, superlative</a:t>
                      </a:r>
                      <a:endParaRPr lang="el-GR" sz="1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Επίρρημα</a:t>
                      </a:r>
                      <a:r>
                        <a:rPr lang="en-US" dirty="0" smtClean="0"/>
                        <a:t>, </a:t>
                      </a:r>
                      <a:r>
                        <a:rPr lang="el-GR" dirty="0" smtClean="0"/>
                        <a:t>υπερθετικός (</a:t>
                      </a:r>
                      <a:r>
                        <a:rPr lang="en-US" dirty="0" smtClean="0"/>
                        <a:t>most slowly, hardest</a:t>
                      </a:r>
                      <a:r>
                        <a:rPr lang="el-GR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Particle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Μόριο (</a:t>
                      </a:r>
                      <a:r>
                        <a:rPr lang="en-US" dirty="0" smtClean="0"/>
                        <a:t>along, away, back, by, down, forward, in, off, on, out, over, round, under, up</a:t>
                      </a:r>
                      <a:r>
                        <a:rPr lang="el-GR" dirty="0" smtClean="0"/>
                        <a:t>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Symbol (mathematical or scientific)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Σύμβολο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(μαθηματικό ή επιστημονικό)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Τ</a:t>
                      </a:r>
                      <a:r>
                        <a:rPr lang="en-US" dirty="0" smtClean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Να,</a:t>
                      </a:r>
                      <a:r>
                        <a:rPr lang="el-GR" baseline="0" dirty="0" smtClean="0"/>
                        <a:t> για , προς και μέχρι 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mtClean="0"/>
                        <a:t>Επιφώνημα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Verb, base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Ρήμα, βασική μορφή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Verb, past tense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Ρήμα, αόριστος χρόνος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VBG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Verb, gerund/present participle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Ρήμα, γερούνδιο ή μετοχή ενεστώτα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Verb, past</a:t>
                      </a:r>
                      <a:r>
                        <a:rPr lang="el-GR" dirty="0" smtClean="0"/>
                        <a:t> </a:t>
                      </a:r>
                      <a:r>
                        <a:rPr lang="en-US" dirty="0" smtClean="0"/>
                        <a:t>participle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Ρήμα, μετοχή αορίστου</a:t>
                      </a:r>
                      <a:endParaRPr lang="el-G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5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Penn Treebank</a:t>
            </a:r>
            <a:r>
              <a:rPr lang="el-GR" dirty="0"/>
              <a:t> – </a:t>
            </a:r>
            <a:r>
              <a:rPr lang="en-US" dirty="0"/>
              <a:t>most frequent POS </a:t>
            </a:r>
            <a:r>
              <a:rPr lang="en-US" dirty="0" smtClean="0"/>
              <a:t>(3/4</a:t>
            </a:r>
            <a:r>
              <a:rPr lang="en-US" dirty="0"/>
              <a:t>)</a:t>
            </a:r>
            <a:endParaRPr lang="el-GR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9281505"/>
              </p:ext>
            </p:extLst>
          </p:nvPr>
        </p:nvGraphicFramePr>
        <p:xfrm>
          <a:off x="693812" y="1905000"/>
          <a:ext cx="108012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26"/>
                <a:gridCol w="2825806"/>
                <a:gridCol w="6912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WP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Wh-pronoun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Wh-</a:t>
                      </a:r>
                      <a:r>
                        <a:rPr lang="el-GR" dirty="0" smtClean="0"/>
                        <a:t>αντωνυμία</a:t>
                      </a:r>
                      <a:r>
                        <a:rPr lang="en-US" dirty="0" smtClean="0"/>
                        <a:t> (</a:t>
                      </a:r>
                      <a:r>
                        <a:rPr lang="el-GR" dirty="0" smtClean="0"/>
                        <a:t>π.χ. </a:t>
                      </a:r>
                      <a:r>
                        <a:rPr lang="en-US" dirty="0" smtClean="0"/>
                        <a:t>What, Which, who, whoever 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WP$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Possessive wh-pronoun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Κτητικός</a:t>
                      </a:r>
                      <a:r>
                        <a:rPr lang="en-US" dirty="0" smtClean="0"/>
                        <a:t> wh-</a:t>
                      </a:r>
                      <a:r>
                        <a:rPr lang="el-GR" dirty="0" smtClean="0"/>
                        <a:t>αντωνυμία</a:t>
                      </a:r>
                      <a:r>
                        <a:rPr lang="en-US" dirty="0" smtClean="0"/>
                        <a:t> (</a:t>
                      </a:r>
                      <a:r>
                        <a:rPr lang="el-GR" dirty="0" smtClean="0"/>
                        <a:t>π.χ. </a:t>
                      </a:r>
                      <a:r>
                        <a:rPr lang="en-US" dirty="0" smtClean="0"/>
                        <a:t>whom, whose )</a:t>
                      </a:r>
                      <a:endParaRPr lang="el-G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WRB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Wh-adverb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Wh-</a:t>
                      </a:r>
                      <a:r>
                        <a:rPr lang="el-GR" dirty="0" smtClean="0"/>
                        <a:t>επίρρημα</a:t>
                      </a:r>
                      <a:r>
                        <a:rPr lang="en-US" dirty="0" smtClean="0"/>
                        <a:t> (</a:t>
                      </a:r>
                      <a:r>
                        <a:rPr lang="el-GR" dirty="0" smtClean="0"/>
                        <a:t>π.χ. </a:t>
                      </a:r>
                      <a:r>
                        <a:rPr lang="en-US" dirty="0" smtClean="0"/>
                        <a:t>when, where, </a:t>
                      </a:r>
                      <a:r>
                        <a:rPr lang="en-US" dirty="0" smtClean="0"/>
                        <a:t>why, </a:t>
                      </a:r>
                      <a:r>
                        <a:rPr lang="en-US" dirty="0" smtClean="0"/>
                        <a:t>whence, whereby, wherein, whereupon </a:t>
                      </a:r>
                      <a:r>
                        <a:rPr lang="el-GR" dirty="0" smtClean="0"/>
                        <a:t>και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dirty="0" smtClean="0"/>
                        <a:t>how)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Pound sign</a:t>
                      </a:r>
                      <a:endParaRPr lang="el-GR" sz="1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Δίεση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Dollar sign</a:t>
                      </a:r>
                      <a:endParaRPr lang="el-GR" sz="18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Δολάριο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Sentence-final punctuation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Σημείο τελικής στίξης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Υποδιαστολή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Colon, semi-colon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Άνω κάτω τελεία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bracket character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Χαρακτήρας αριστερής παρένθεσης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bracket character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Χαρακτήρας δεξιάς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παρένθεσης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Straight double quote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Διπλά</a:t>
                      </a:r>
                      <a:r>
                        <a:rPr lang="el-GR" baseline="0" dirty="0" smtClean="0"/>
                        <a:t> εισαγωγικά (ίσια)</a:t>
                      </a:r>
                      <a:endParaRPr lang="el-G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Penn Treebank</a:t>
            </a:r>
            <a:r>
              <a:rPr lang="el-GR" dirty="0"/>
              <a:t> – </a:t>
            </a:r>
            <a:r>
              <a:rPr lang="en-US" dirty="0"/>
              <a:t>most frequent POS </a:t>
            </a:r>
            <a:r>
              <a:rPr lang="en-US" dirty="0" smtClean="0"/>
              <a:t>(4/4</a:t>
            </a:r>
            <a:r>
              <a:rPr lang="en-US" dirty="0"/>
              <a:t>)</a:t>
            </a:r>
            <a:endParaRPr lang="el-GR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2791097"/>
              </p:ext>
            </p:extLst>
          </p:nvPr>
        </p:nvGraphicFramePr>
        <p:xfrm>
          <a:off x="765820" y="1905000"/>
          <a:ext cx="10441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06"/>
                <a:gridCol w="2717210"/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Περιγραφή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open single 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Δεξιό</a:t>
                      </a:r>
                      <a:r>
                        <a:rPr lang="el-GR" baseline="0" dirty="0" smtClean="0"/>
                        <a:t> άνοιγμα μονού εισαγωγικού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open double 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Δεξιό</a:t>
                      </a:r>
                      <a:r>
                        <a:rPr lang="el-GR" baseline="0" dirty="0" smtClean="0"/>
                        <a:t> άνοιγμα διπλού εισαγωγικού</a:t>
                      </a:r>
                      <a:endParaRPr lang="el-G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close single 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Αριστερό</a:t>
                      </a:r>
                      <a:r>
                        <a:rPr lang="el-GR" baseline="0" dirty="0" smtClean="0"/>
                        <a:t> κλείσιμο μονού εισαγωγικού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close double 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Αριστερό</a:t>
                      </a:r>
                      <a:r>
                        <a:rPr lang="el-GR" baseline="0" dirty="0" smtClean="0"/>
                        <a:t> κλείσιμο διπλού εισαγωγικού</a:t>
                      </a:r>
                      <a:endParaRPr lang="el-G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9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Ψηφιακό μπλε τούνελ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0_TF02895261_TF02895261" id="{9AC09354-8CEC-4CCB-8B14-7D3D61CDE7E0}" vid="{4DFAADB3-3FBF-4169-B76B-2D492E85FC6C}"/>
    </a:ext>
  </a:extLst>
</a:theme>
</file>

<file path=ppt/theme/theme2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ψηφιακής μπλε σήραγγας (ευρεία οθόνη)</Template>
  <TotalTime>0</TotalTime>
  <Words>2628</Words>
  <Application>Microsoft Office PowerPoint</Application>
  <PresentationFormat>Προσαρμογή</PresentationFormat>
  <Paragraphs>345</Paragraphs>
  <Slides>38</Slides>
  <Notes>38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38</vt:i4>
      </vt:variant>
    </vt:vector>
  </HeadingPairs>
  <TitlesOfParts>
    <vt:vector size="43" baseType="lpstr">
      <vt:lpstr>Arial</vt:lpstr>
      <vt:lpstr>Consolas</vt:lpstr>
      <vt:lpstr>Corbel</vt:lpstr>
      <vt:lpstr>Wingdings</vt:lpstr>
      <vt:lpstr>Ψηφιακό μπλε τούνελ 16x9</vt:lpstr>
      <vt:lpstr>NLTK Essentials</vt:lpstr>
      <vt:lpstr>Presentation’s content</vt:lpstr>
      <vt:lpstr>What is Part of speech tagging?</vt:lpstr>
      <vt:lpstr>What is Part of speech? (1/2)</vt:lpstr>
      <vt:lpstr>What is Part of speech? (2/2)</vt:lpstr>
      <vt:lpstr>Penn Treebank – most frequent POS (1/4)</vt:lpstr>
      <vt:lpstr>Penn Treebank – most frequent POS (2/4)</vt:lpstr>
      <vt:lpstr>Penn Treebank – most frequent POS (3/4)</vt:lpstr>
      <vt:lpstr>Penn Treebank – most frequent POS (4/4)</vt:lpstr>
      <vt:lpstr>What is Part of speech? – Example 1</vt:lpstr>
      <vt:lpstr>What is Part of speech? – Example 2</vt:lpstr>
      <vt:lpstr>Stanford tagger</vt:lpstr>
      <vt:lpstr>Stanford tagger</vt:lpstr>
      <vt:lpstr>Diving deep into a tagger</vt:lpstr>
      <vt:lpstr>Diving deep into a tagger (1/2)</vt:lpstr>
      <vt:lpstr>Diving deep into a tagger (2/2)</vt:lpstr>
      <vt:lpstr>Sequential tagger</vt:lpstr>
      <vt:lpstr>Sequential tagger -  N-gram tagger</vt:lpstr>
      <vt:lpstr>Sequential tagger</vt:lpstr>
      <vt:lpstr>Sequential tagger - Regex tagger</vt:lpstr>
      <vt:lpstr>Sequential tagger - Regex tagger - Example</vt:lpstr>
      <vt:lpstr>Brill tagger</vt:lpstr>
      <vt:lpstr>Brill tagger</vt:lpstr>
      <vt:lpstr>Machine learning based tagger</vt:lpstr>
      <vt:lpstr>Machine learning based tagger </vt:lpstr>
      <vt:lpstr> Named Entity Recognition (NER)</vt:lpstr>
      <vt:lpstr>Named Entity Recognition (NER)</vt:lpstr>
      <vt:lpstr> NER tagger – NLTK</vt:lpstr>
      <vt:lpstr>NER tagger – NLTK </vt:lpstr>
      <vt:lpstr>NER tagger – NLTK – Example  </vt:lpstr>
      <vt:lpstr> NER tagger – Stanford</vt:lpstr>
      <vt:lpstr>NER tagger – Stanford</vt:lpstr>
      <vt:lpstr>NER tagger – Stanford – Example</vt:lpstr>
      <vt:lpstr> NER tagger – Calais</vt:lpstr>
      <vt:lpstr>NER tagger – Calais</vt:lpstr>
      <vt:lpstr> NER tagger – Conclusions</vt:lpstr>
      <vt:lpstr>NER tagger – Conclusions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2017-10-25T09:48:51Z</dcterms:created>
  <dcterms:modified xsi:type="dcterms:W3CDTF">2018-01-31T13:51:16Z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