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64"/>
  </p:notesMasterIdLst>
  <p:handoutMasterIdLst>
    <p:handoutMasterId r:id="rId65"/>
  </p:handoutMasterIdLst>
  <p:sldIdLst>
    <p:sldId id="265" r:id="rId5"/>
    <p:sldId id="310" r:id="rId6"/>
    <p:sldId id="314" r:id="rId7"/>
    <p:sldId id="381" r:id="rId8"/>
    <p:sldId id="448" r:id="rId9"/>
    <p:sldId id="449" r:id="rId10"/>
    <p:sldId id="427" r:id="rId11"/>
    <p:sldId id="438" r:id="rId12"/>
    <p:sldId id="450" r:id="rId13"/>
    <p:sldId id="451" r:id="rId14"/>
    <p:sldId id="452" r:id="rId15"/>
    <p:sldId id="432" r:id="rId16"/>
    <p:sldId id="439" r:id="rId17"/>
    <p:sldId id="454" r:id="rId18"/>
    <p:sldId id="453" r:id="rId19"/>
    <p:sldId id="456" r:id="rId20"/>
    <p:sldId id="433" r:id="rId21"/>
    <p:sldId id="440" r:id="rId22"/>
    <p:sldId id="457" r:id="rId23"/>
    <p:sldId id="458" r:id="rId24"/>
    <p:sldId id="462" r:id="rId25"/>
    <p:sldId id="461" r:id="rId26"/>
    <p:sldId id="463" r:id="rId27"/>
    <p:sldId id="460" r:id="rId28"/>
    <p:sldId id="434" r:id="rId29"/>
    <p:sldId id="441" r:id="rId30"/>
    <p:sldId id="464" r:id="rId31"/>
    <p:sldId id="465" r:id="rId32"/>
    <p:sldId id="467" r:id="rId33"/>
    <p:sldId id="435" r:id="rId34"/>
    <p:sldId id="442" r:id="rId35"/>
    <p:sldId id="468" r:id="rId36"/>
    <p:sldId id="472" r:id="rId37"/>
    <p:sldId id="470" r:id="rId38"/>
    <p:sldId id="473" r:id="rId39"/>
    <p:sldId id="436" r:id="rId40"/>
    <p:sldId id="444" r:id="rId41"/>
    <p:sldId id="437" r:id="rId42"/>
    <p:sldId id="443" r:id="rId43"/>
    <p:sldId id="474" r:id="rId44"/>
    <p:sldId id="479" r:id="rId45"/>
    <p:sldId id="475" r:id="rId46"/>
    <p:sldId id="480" r:id="rId47"/>
    <p:sldId id="477" r:id="rId48"/>
    <p:sldId id="445" r:id="rId49"/>
    <p:sldId id="446" r:id="rId50"/>
    <p:sldId id="481" r:id="rId51"/>
    <p:sldId id="483" r:id="rId52"/>
    <p:sldId id="409" r:id="rId53"/>
    <p:sldId id="447" r:id="rId54"/>
    <p:sldId id="484" r:id="rId55"/>
    <p:sldId id="485" r:id="rId56"/>
    <p:sldId id="486" r:id="rId57"/>
    <p:sldId id="487" r:id="rId58"/>
    <p:sldId id="428" r:id="rId59"/>
    <p:sldId id="430" r:id="rId60"/>
    <p:sldId id="488" r:id="rId61"/>
    <p:sldId id="489" r:id="rId62"/>
    <p:sldId id="345" r:id="rId63"/>
  </p:sldIdLst>
  <p:sldSz cx="12188825" cy="6858000"/>
  <p:notesSz cx="6858000" cy="9144000"/>
  <p:custDataLst>
    <p:tags r:id="rId66"/>
  </p:custDataLst>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850" autoAdjust="0"/>
  </p:normalViewPr>
  <p:slideViewPr>
    <p:cSldViewPr showGuides="1">
      <p:cViewPr varScale="1">
        <p:scale>
          <a:sx n="81" d="100"/>
          <a:sy n="81" d="100"/>
        </p:scale>
        <p:origin x="1710" y="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14D5CE-94E2-421E-A773-17242EB2F00D}" type="datetime1">
              <a:rPr lang="el-GR" smtClean="0"/>
              <a:t>27/02/2019</a:t>
            </a:fld>
            <a:endParaRPr lang="el-GR" dirty="0"/>
          </a:p>
        </p:txBody>
      </p:sp>
      <p:sp>
        <p:nvSpPr>
          <p:cNvPr id="4" name="Σύμβολο κράτησης θέσης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l-GR" dirty="0"/>
          </a:p>
        </p:txBody>
      </p:sp>
      <p:sp>
        <p:nvSpPr>
          <p:cNvPr id="5" name="Σύμβολο κράτησης θέσης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l-GR"/>
              <a:pPr algn="r" rtl="0"/>
              <a:t>‹#›</a:t>
            </a:fld>
            <a:endParaRPr lang="el-G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l-GR" noProof="0" dirty="0"/>
          </a:p>
        </p:txBody>
      </p:sp>
      <p:sp>
        <p:nvSpPr>
          <p:cNvPr id="3" name="Σύμβολο κράτησης θέσης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F7C63F47-05B9-4E1C-B656-D164BA0F9FA8}" type="datetime1">
              <a:rPr lang="el-GR" smtClean="0"/>
              <a:pPr/>
              <a:t>27/02/2019</a:t>
            </a:fld>
            <a:endParaRPr lang="el-GR" dirty="0"/>
          </a:p>
        </p:txBody>
      </p:sp>
      <p:sp>
        <p:nvSpPr>
          <p:cNvPr id="4" name="Σύμβολο κράτησης θέσης εικόνας διαφάνειας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Σύμβολο κράτησης θέσης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l-GR" noProof="0" dirty="0" smtClean="0"/>
              <a:t>Στυλ υποδείγματος κειμένου</a:t>
            </a:r>
            <a:endParaRPr lang="el-GR" noProof="0" dirty="0"/>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Σύμβολο κράτησης θέσης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l-GR" noProof="0" dirty="0"/>
          </a:p>
        </p:txBody>
      </p:sp>
      <p:sp>
        <p:nvSpPr>
          <p:cNvPr id="7" name="Σύμβολο κράτησης θέσης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l-GR" smtClean="0"/>
              <a:pPr/>
              <a:t>‹#›</a:t>
            </a:fld>
            <a:endParaRPr lang="el-G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a:t>
            </a:fld>
            <a:endParaRPr lang="el-GR" dirty="0"/>
          </a:p>
        </p:txBody>
      </p:sp>
    </p:spTree>
    <p:extLst>
      <p:ext uri="{BB962C8B-B14F-4D97-AF65-F5344CB8AC3E}">
        <p14:creationId xmlns:p14="http://schemas.microsoft.com/office/powerpoint/2010/main" val="4095703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Το πρώτο πράγμα που θέλετε να κάνετε εδώ είναι αυτό που μάθαμε στις τελευταίες παρουσιάσεις σχετικά </a:t>
            </a:r>
            <a:endParaRPr lang="en-US" dirty="0" smtClean="0"/>
          </a:p>
          <a:p>
            <a:r>
              <a:rPr lang="el-GR" dirty="0" smtClean="0"/>
              <a:t>με τον καθαρισμό των δεδομένων, το tokenization και </a:t>
            </a:r>
            <a:r>
              <a:rPr lang="en-US" dirty="0" smtClean="0"/>
              <a:t>stemming </a:t>
            </a:r>
            <a:r>
              <a:rPr lang="el-GR" dirty="0" smtClean="0"/>
              <a:t>για να πάρουμε το καθαρό περιεχομένου </a:t>
            </a:r>
          </a:p>
          <a:p>
            <a:r>
              <a:rPr lang="el-GR" dirty="0" smtClean="0"/>
              <a:t>από το SMS. </a:t>
            </a:r>
            <a:endParaRPr lang="en-US" dirty="0" smtClean="0"/>
          </a:p>
          <a:p>
            <a:endParaRPr lang="en-US" dirty="0" smtClean="0"/>
          </a:p>
          <a:p>
            <a:r>
              <a:rPr lang="en-US" dirty="0" smtClean="0"/>
              <a:t>‘ ‘.join(tokens). This method returns a string, which is the concatenation of the </a:t>
            </a:r>
          </a:p>
          <a:p>
            <a:r>
              <a:rPr lang="en-US" dirty="0" smtClean="0"/>
              <a:t>strings in the sequence seq. The separator between elements is the string </a:t>
            </a:r>
          </a:p>
          <a:p>
            <a:r>
              <a:rPr lang="en-US" dirty="0" smtClean="0"/>
              <a:t>providing this method.</a:t>
            </a:r>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10</a:t>
            </a:fld>
            <a:endParaRPr lang="el-GR" dirty="0"/>
          </a:p>
        </p:txBody>
      </p:sp>
    </p:spTree>
    <p:extLst>
      <p:ext uri="{BB962C8B-B14F-4D97-AF65-F5344CB8AC3E}">
        <p14:creationId xmlns:p14="http://schemas.microsoft.com/office/powerpoint/2010/main" val="57672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Στον παρακάτω κώδικα, αναλύω απλώς το αρχείο SMS και το</a:t>
            </a:r>
            <a:r>
              <a:rPr lang="en-US" dirty="0" smtClean="0"/>
              <a:t>n</a:t>
            </a:r>
            <a:r>
              <a:rPr lang="el-GR" dirty="0" smtClean="0"/>
              <a:t> καθαρισμό του περιεχομένου για </a:t>
            </a:r>
            <a:endParaRPr lang="en-US" dirty="0" smtClean="0"/>
          </a:p>
          <a:p>
            <a:r>
              <a:rPr lang="el-GR" dirty="0" smtClean="0"/>
              <a:t>να βρω καθαρότερο κείμενο του SMS. Δημιούργησα δύο λίστες για να βρω όλο το καθαρισμένο </a:t>
            </a:r>
            <a:endParaRPr lang="en-US" dirty="0" smtClean="0"/>
          </a:p>
          <a:p>
            <a:r>
              <a:rPr lang="el-GR" dirty="0" smtClean="0"/>
              <a:t>περιεχόμενο του</a:t>
            </a:r>
            <a:r>
              <a:rPr lang="el-GR" baseline="0" dirty="0" smtClean="0"/>
              <a:t> </a:t>
            </a:r>
            <a:r>
              <a:rPr lang="el-GR" dirty="0" smtClean="0"/>
              <a:t>SMS και </a:t>
            </a:r>
            <a:r>
              <a:rPr lang="en-US" b="0" dirty="0" smtClean="0"/>
              <a:t>class label</a:t>
            </a:r>
            <a:r>
              <a:rPr lang="el-GR" dirty="0" smtClean="0"/>
              <a:t>. Στο</a:t>
            </a:r>
            <a:r>
              <a:rPr lang="el-GR" baseline="0" dirty="0" smtClean="0"/>
              <a:t> </a:t>
            </a:r>
            <a:r>
              <a:rPr lang="el-GR" dirty="0" smtClean="0"/>
              <a:t>ML (Machine learning) τους</a:t>
            </a:r>
            <a:r>
              <a:rPr lang="el-GR" baseline="0" dirty="0" smtClean="0"/>
              <a:t> όρους </a:t>
            </a:r>
            <a:r>
              <a:rPr lang="el-GR" dirty="0" smtClean="0"/>
              <a:t> X και Y</a:t>
            </a:r>
            <a:r>
              <a:rPr lang="en-US" dirty="0" smtClean="0"/>
              <a:t>:</a:t>
            </a:r>
          </a:p>
          <a:p>
            <a:r>
              <a:rPr lang="en-US" dirty="0" smtClean="0"/>
              <a:t>X</a:t>
            </a:r>
            <a:r>
              <a:rPr lang="el-GR" dirty="0" smtClean="0"/>
              <a:t> </a:t>
            </a:r>
            <a:r>
              <a:rPr lang="en-US" dirty="0" smtClean="0"/>
              <a:t>(sms_data) and Y</a:t>
            </a:r>
            <a:r>
              <a:rPr lang="el-GR" dirty="0" smtClean="0"/>
              <a:t> </a:t>
            </a:r>
            <a:r>
              <a:rPr lang="en-US" dirty="0" smtClean="0"/>
              <a:t>(sms_labels):</a:t>
            </a:r>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11</a:t>
            </a:fld>
            <a:endParaRPr lang="el-GR" dirty="0"/>
          </a:p>
        </p:txBody>
      </p:sp>
    </p:spTree>
    <p:extLst>
      <p:ext uri="{BB962C8B-B14F-4D97-AF65-F5344CB8AC3E}">
        <p14:creationId xmlns:p14="http://schemas.microsoft.com/office/powerpoint/2010/main" val="25666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12</a:t>
            </a:fld>
            <a:endParaRPr lang="el-GR" dirty="0"/>
          </a:p>
        </p:txBody>
      </p:sp>
    </p:spTree>
    <p:extLst>
      <p:ext uri="{BB962C8B-B14F-4D97-AF65-F5344CB8AC3E}">
        <p14:creationId xmlns:p14="http://schemas.microsoft.com/office/powerpoint/2010/main" val="229046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Η ιδέα πίσω από το σύνολο της άσκησης είναι να αποφευχθεί η </a:t>
            </a:r>
            <a:r>
              <a:rPr lang="el-GR" b="1" dirty="0" smtClean="0"/>
              <a:t>υπερφόρτωση</a:t>
            </a:r>
            <a:r>
              <a:rPr lang="el-GR" dirty="0" smtClean="0"/>
              <a:t>. Αν τροφοδοτούμε </a:t>
            </a:r>
            <a:endParaRPr lang="en-US" dirty="0" smtClean="0"/>
          </a:p>
          <a:p>
            <a:r>
              <a:rPr lang="el-GR" dirty="0" smtClean="0"/>
              <a:t>όλα τα δεδομένα στο μοντέλο, τότε ο αλγόριθμος θα μάθει από ολόκληρο το </a:t>
            </a:r>
            <a:r>
              <a:rPr lang="en-US" dirty="0" smtClean="0"/>
              <a:t>corpus</a:t>
            </a:r>
            <a:r>
              <a:rPr lang="el-GR" dirty="0" smtClean="0"/>
              <a:t>, αλλά </a:t>
            </a:r>
            <a:endParaRPr lang="en-US" dirty="0" smtClean="0"/>
          </a:p>
          <a:p>
            <a:r>
              <a:rPr lang="el-GR" dirty="0" smtClean="0"/>
              <a:t>η πραγματική δοκιμή αυτών των αλγορίθμων σε δεδομένα που δεν έχει δει.</a:t>
            </a:r>
            <a:endParaRPr lang="en-US" dirty="0" smtClean="0"/>
          </a:p>
          <a:p>
            <a:r>
              <a:rPr lang="el-GR" dirty="0" smtClean="0"/>
              <a:t/>
            </a:r>
            <a:br>
              <a:rPr lang="el-GR" dirty="0" smtClean="0"/>
            </a:br>
            <a:r>
              <a:rPr lang="el-GR" dirty="0" smtClean="0"/>
              <a:t>Με πολύ απλοϊκούς όρους, </a:t>
            </a:r>
            <a:r>
              <a:rPr lang="el-GR" b="1" dirty="0" smtClean="0"/>
              <a:t>αν χρησιμοποιούμε ολόκληρα τα δεδομένα στη διαδικασία εκμάθησης </a:t>
            </a:r>
            <a:endParaRPr lang="en-US" b="1" dirty="0" smtClean="0"/>
          </a:p>
          <a:p>
            <a:r>
              <a:rPr lang="el-GR" b="1" dirty="0" smtClean="0"/>
              <a:t>μοντέλου</a:t>
            </a:r>
            <a:r>
              <a:rPr lang="el-GR" dirty="0" smtClean="0"/>
              <a:t>, ο ταξινομητής θα αποδώσει πολύ καλά σε αυτά τα δεδομένα, </a:t>
            </a:r>
            <a:r>
              <a:rPr lang="el-GR" b="1" dirty="0" smtClean="0"/>
              <a:t>αλλά δεν θα είναι ισχυρός</a:t>
            </a:r>
            <a:r>
              <a:rPr lang="el-GR" dirty="0" smtClean="0"/>
              <a:t>.</a:t>
            </a:r>
            <a:endParaRPr lang="en-US" dirty="0" smtClean="0"/>
          </a:p>
          <a:p>
            <a:r>
              <a:rPr lang="el-GR" dirty="0" smtClean="0"/>
              <a:t> Ο λόγος είναι, ότι πρέπει να το συντονίσουμε ώστε να εκτελέσουμε το καλύτερο στα δοσμένα δεδομένα, </a:t>
            </a:r>
          </a:p>
          <a:p>
            <a:r>
              <a:rPr lang="el-GR" b="1" dirty="0" smtClean="0"/>
              <a:t>αλλά δεν μαθαίνει πώς να χειριζόμαστε άγνωστα δεδομένα.</a:t>
            </a:r>
            <a:endParaRPr lang="en-US" b="1"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13</a:t>
            </a:fld>
            <a:endParaRPr lang="el-GR" dirty="0"/>
          </a:p>
        </p:txBody>
      </p:sp>
    </p:spTree>
    <p:extLst>
      <p:ext uri="{BB962C8B-B14F-4D97-AF65-F5344CB8AC3E}">
        <p14:creationId xmlns:p14="http://schemas.microsoft.com/office/powerpoint/2010/main" val="141025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Για να λύσουμε αυτό το είδος προβλήματος, ο καλύτερος τρόπος είναι να διαιρέσουμε ολόκληρο </a:t>
            </a:r>
          </a:p>
          <a:p>
            <a:r>
              <a:rPr lang="el-GR" dirty="0" smtClean="0"/>
              <a:t>το </a:t>
            </a:r>
            <a:r>
              <a:rPr lang="en-US" dirty="0" smtClean="0"/>
              <a:t>corpus </a:t>
            </a:r>
            <a:r>
              <a:rPr lang="el-GR" dirty="0" smtClean="0"/>
              <a:t>σε δύο μεγάλες ομάδες. Το </a:t>
            </a:r>
            <a:r>
              <a:rPr lang="el-GR" b="1" dirty="0" smtClean="0"/>
              <a:t>σύνολο ανάπτυξης </a:t>
            </a:r>
            <a:r>
              <a:rPr lang="el-GR" b="1" baseline="0" dirty="0" smtClean="0"/>
              <a:t> </a:t>
            </a:r>
            <a:r>
              <a:rPr lang="el-GR" dirty="0" smtClean="0"/>
              <a:t>και το </a:t>
            </a:r>
            <a:r>
              <a:rPr lang="el-GR" b="1" dirty="0" smtClean="0"/>
              <a:t>σετ δοκιμών </a:t>
            </a:r>
            <a:r>
              <a:rPr lang="el-GR" dirty="0" smtClean="0"/>
              <a:t>διατηρούνται μακριά </a:t>
            </a:r>
          </a:p>
          <a:p>
            <a:r>
              <a:rPr lang="el-GR" dirty="0" smtClean="0"/>
              <a:t>για την άσκηση μοντελοποίησης. </a:t>
            </a:r>
            <a:r>
              <a:rPr lang="el-GR" baseline="0" dirty="0" smtClean="0"/>
              <a:t> </a:t>
            </a:r>
            <a:r>
              <a:rPr lang="el-GR" dirty="0" smtClean="0"/>
              <a:t>Απλώς </a:t>
            </a:r>
            <a:r>
              <a:rPr lang="el-GR" b="1" dirty="0" smtClean="0"/>
              <a:t>χρησιμοποιούμε το dev set για να κατασκευάσουμε </a:t>
            </a:r>
          </a:p>
          <a:p>
            <a:r>
              <a:rPr lang="el-GR" b="1" dirty="0" smtClean="0"/>
              <a:t>και να συντονίσουμε το μοντέλο</a:t>
            </a:r>
            <a:r>
              <a:rPr lang="el-GR" dirty="0" smtClean="0"/>
              <a:t>. Μόλις τελειώσουμε με ολόκληρη την άσκηση μοντελοποίησης, </a:t>
            </a:r>
          </a:p>
          <a:p>
            <a:r>
              <a:rPr lang="el-GR" b="1" dirty="0" smtClean="0"/>
              <a:t>τα αποτελέσματα προβάλλονται με βάση το σετ δοκιμών που έχουμε στην άκρη</a:t>
            </a:r>
            <a:r>
              <a:rPr lang="el-GR" dirty="0" smtClean="0"/>
              <a:t>. Τώρα, εάν το </a:t>
            </a:r>
          </a:p>
          <a:p>
            <a:r>
              <a:rPr lang="el-GR" dirty="0" smtClean="0"/>
              <a:t>μοντέλο αποδίδει καλά σε αυτό το σετ, είμαστε βέβαιοι ότι είναι ακριβές και ισχυρό για κάθε νέο </a:t>
            </a:r>
          </a:p>
          <a:p>
            <a:r>
              <a:rPr lang="el-GR" dirty="0" smtClean="0"/>
              <a:t>δείγμα δεδομένων.</a:t>
            </a:r>
          </a:p>
          <a:p>
            <a:endParaRPr lang="el-GR" dirty="0" smtClean="0"/>
          </a:p>
          <a:p>
            <a:pPr rtl="0"/>
            <a:r>
              <a:rPr lang="el-GR" dirty="0" smtClean="0"/>
              <a:t>Η δειγματοληψία από μόνη της είναι </a:t>
            </a:r>
            <a:r>
              <a:rPr lang="el-GR" b="1" dirty="0" smtClean="0"/>
              <a:t>ένα πολύ περίπλοκο και καλά ερευνημένο ρεύμα </a:t>
            </a:r>
            <a:r>
              <a:rPr lang="el-GR" dirty="0" smtClean="0"/>
              <a:t>στην </a:t>
            </a:r>
          </a:p>
          <a:p>
            <a:pPr rtl="0"/>
            <a:r>
              <a:rPr lang="el-GR" dirty="0" smtClean="0"/>
              <a:t>κοινότητα της μηχανής μάθησης και είναι ένα φάρμακο-θεραπεία για πολλά </a:t>
            </a:r>
            <a:r>
              <a:rPr lang="en-US" sz="1200" dirty="0" smtClean="0"/>
              <a:t>data </a:t>
            </a:r>
            <a:r>
              <a:rPr lang="el-GR" dirty="0" smtClean="0"/>
              <a:t> </a:t>
            </a:r>
            <a:r>
              <a:rPr lang="en-US" sz="1200" dirty="0" smtClean="0"/>
              <a:t>skewness</a:t>
            </a:r>
            <a:r>
              <a:rPr lang="el-GR" sz="1200" dirty="0" smtClean="0"/>
              <a:t> (</a:t>
            </a:r>
            <a:r>
              <a:rPr lang="en-US" dirty="0" smtClean="0"/>
              <a:t>is asymmetry </a:t>
            </a:r>
            <a:endParaRPr lang="el-GR" dirty="0" smtClean="0"/>
          </a:p>
          <a:p>
            <a:pPr rtl="0"/>
            <a:r>
              <a:rPr lang="en-US" dirty="0" smtClean="0"/>
              <a:t>in a statistical distribution</a:t>
            </a:r>
            <a:r>
              <a:rPr lang="el-GR" sz="1200" dirty="0" smtClean="0"/>
              <a:t>)</a:t>
            </a:r>
            <a:r>
              <a:rPr lang="en-US" sz="1200" dirty="0" smtClean="0"/>
              <a:t> </a:t>
            </a:r>
            <a:r>
              <a:rPr lang="el-GR" dirty="0" smtClean="0"/>
              <a:t>και θέματα υπερφόρτισης.</a:t>
            </a:r>
            <a:endParaRPr lang="en-US" dirty="0" smtClean="0"/>
          </a:p>
          <a:p>
            <a:pPr rtl="0"/>
            <a:endParaRPr lang="en-US"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14</a:t>
            </a:fld>
            <a:endParaRPr lang="el-GR" dirty="0"/>
          </a:p>
        </p:txBody>
      </p:sp>
    </p:spTree>
    <p:extLst>
      <p:ext uri="{BB962C8B-B14F-4D97-AF65-F5344CB8AC3E}">
        <p14:creationId xmlns:p14="http://schemas.microsoft.com/office/powerpoint/2010/main" val="275401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Για λόγους απλότητας, θα χρησιμοποιήσουμε τη βασική δειγματοληψία, </a:t>
            </a:r>
          </a:p>
          <a:p>
            <a:r>
              <a:rPr lang="el-GR" dirty="0" smtClean="0"/>
              <a:t>όπου χωρίζουμε ακριβώς το </a:t>
            </a:r>
            <a:r>
              <a:rPr lang="en-US" sz="1200" dirty="0" smtClean="0"/>
              <a:t>corpus </a:t>
            </a:r>
            <a:r>
              <a:rPr lang="el-GR" dirty="0" smtClean="0"/>
              <a:t>σε μια διαίρεση 70:30 .</a:t>
            </a:r>
          </a:p>
          <a:p>
            <a:endParaRPr lang="el-GR" dirty="0" smtClean="0"/>
          </a:p>
          <a:p>
            <a:r>
              <a:rPr lang="en-US" dirty="0" smtClean="0"/>
              <a:t>import numpy as np</a:t>
            </a:r>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15</a:t>
            </a:fld>
            <a:endParaRPr lang="el-GR" dirty="0"/>
          </a:p>
        </p:txBody>
      </p:sp>
    </p:spTree>
    <p:extLst>
      <p:ext uri="{BB962C8B-B14F-4D97-AF65-F5344CB8AC3E}">
        <p14:creationId xmlns:p14="http://schemas.microsoft.com/office/powerpoint/2010/main" val="421789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Ας πηδήσουμε σε ένα από τα πιο σημαντικά πράγματα, </a:t>
            </a:r>
            <a:r>
              <a:rPr lang="el-GR" b="1" dirty="0" smtClean="0"/>
              <a:t>όπου μετατρέπουμε ολόκληρο το κείμενο σε </a:t>
            </a:r>
          </a:p>
          <a:p>
            <a:r>
              <a:rPr lang="el-GR" b="1" dirty="0" smtClean="0"/>
              <a:t>μορφή διανύσματος</a:t>
            </a:r>
            <a:r>
              <a:rPr lang="el-GR" dirty="0" smtClean="0"/>
              <a:t>. Μια άλλη βελτίωση</a:t>
            </a:r>
            <a:r>
              <a:rPr lang="el-GR" baseline="0" dirty="0" smtClean="0"/>
              <a:t> </a:t>
            </a:r>
            <a:r>
              <a:rPr lang="el-GR" dirty="0" smtClean="0"/>
              <a:t>του TF είναι </a:t>
            </a:r>
            <a:r>
              <a:rPr lang="el-GR" b="1" dirty="0" smtClean="0"/>
              <a:t>η συρρίκνωση</a:t>
            </a:r>
            <a:r>
              <a:rPr lang="el-GR" baseline="0" dirty="0" smtClean="0"/>
              <a:t> </a:t>
            </a:r>
            <a:r>
              <a:rPr lang="el-GR" b="1" dirty="0" smtClean="0"/>
              <a:t>των βαρών για λέξεις που εμφανίζονται </a:t>
            </a:r>
          </a:p>
          <a:p>
            <a:r>
              <a:rPr lang="el-GR" b="1" dirty="0" smtClean="0"/>
              <a:t>σε πολλά έγγραφα στο </a:t>
            </a:r>
            <a:r>
              <a:rPr lang="en-US" sz="1200" b="1" dirty="0" smtClean="0"/>
              <a:t>corpus</a:t>
            </a:r>
            <a:r>
              <a:rPr lang="el-GR" sz="1200" b="1" dirty="0" smtClean="0"/>
              <a:t> </a:t>
            </a:r>
            <a:r>
              <a:rPr lang="el-GR" dirty="0" smtClean="0"/>
              <a:t>και επομένως είναι λιγότερο ενημερωτικές από εκείνες που εμφανίζονται </a:t>
            </a:r>
          </a:p>
          <a:p>
            <a:r>
              <a:rPr lang="el-GR" dirty="0" smtClean="0"/>
              <a:t>μόνο σε μικρότερο τμήμα του </a:t>
            </a:r>
            <a:r>
              <a:rPr lang="en-US" sz="1200" dirty="0" smtClean="0"/>
              <a:t>corpus</a:t>
            </a:r>
            <a:r>
              <a:rPr lang="el-GR" dirty="0" smtClean="0"/>
              <a:t>. Αυτή η συρρίκνωση</a:t>
            </a:r>
            <a:r>
              <a:rPr lang="el-GR" baseline="0" dirty="0" smtClean="0"/>
              <a:t> </a:t>
            </a:r>
            <a:r>
              <a:rPr lang="el-GR" dirty="0" smtClean="0"/>
              <a:t>ονομάζεται TF-IDF. Ευτυχώς, το </a:t>
            </a:r>
            <a:r>
              <a:rPr lang="el-GR" b="1" dirty="0" smtClean="0"/>
              <a:t>scikit</a:t>
            </a:r>
            <a:r>
              <a:rPr lang="el-GR" dirty="0" smtClean="0"/>
              <a:t> παρέχει επίσης </a:t>
            </a:r>
            <a:endParaRPr lang="en-US" dirty="0" smtClean="0"/>
          </a:p>
          <a:p>
            <a:r>
              <a:rPr lang="el-GR" dirty="0" smtClean="0"/>
              <a:t>έναν τρόπο επίτευξης των εξής:</a:t>
            </a:r>
            <a:endParaRPr lang="en-US" dirty="0" smtClean="0"/>
          </a:p>
          <a:p>
            <a:endParaRPr lang="en-US" dirty="0" smtClean="0"/>
          </a:p>
          <a:p>
            <a:r>
              <a:rPr lang="el-GR" dirty="0" smtClean="0"/>
              <a:t>Τώρα έχουμε </a:t>
            </a:r>
            <a:r>
              <a:rPr lang="el-GR" b="1" dirty="0" smtClean="0"/>
              <a:t>το κείμενο σε μορφή πίνακα</a:t>
            </a:r>
            <a:r>
              <a:rPr lang="el-GR" b="1" baseline="0" dirty="0" smtClean="0"/>
              <a:t> </a:t>
            </a:r>
            <a:r>
              <a:rPr lang="el-GR" dirty="0" smtClean="0"/>
              <a:t>το ίδιο με αυτό που έχουμε σε κάθε άσκηση μηχανικής μάθησης. </a:t>
            </a:r>
            <a:endParaRPr lang="en-US" dirty="0" smtClean="0"/>
          </a:p>
          <a:p>
            <a:r>
              <a:rPr lang="el-GR" dirty="0" smtClean="0"/>
              <a:t>Τώρα, το </a:t>
            </a:r>
            <a:r>
              <a:rPr lang="el-GR" b="1" dirty="0" smtClean="0"/>
              <a:t>X_train</a:t>
            </a:r>
            <a:r>
              <a:rPr lang="el-GR" dirty="0" smtClean="0"/>
              <a:t> και το </a:t>
            </a:r>
            <a:r>
              <a:rPr lang="el-GR" b="1" dirty="0" smtClean="0"/>
              <a:t>X_test</a:t>
            </a:r>
            <a:r>
              <a:rPr lang="el-GR" dirty="0" smtClean="0"/>
              <a:t> μπορούν να χρησιμοποιηθούν για ταξινόμηση χρησιμοποιώντας </a:t>
            </a:r>
            <a:r>
              <a:rPr lang="el-GR" b="1" dirty="0" smtClean="0"/>
              <a:t>οποιοδήποτε </a:t>
            </a:r>
            <a:endParaRPr lang="en-US" b="1" dirty="0" smtClean="0"/>
          </a:p>
          <a:p>
            <a:r>
              <a:rPr lang="el-GR" b="1" dirty="0" smtClean="0"/>
              <a:t>αλγόριθμο μηχανικής μάθησης.</a:t>
            </a:r>
          </a:p>
          <a:p>
            <a:endParaRPr lang="el-GR" b="1" dirty="0" smtClean="0"/>
          </a:p>
          <a:p>
            <a:r>
              <a:rPr lang="en-US" dirty="0" smtClean="0"/>
              <a:t>http://www.tfidf.com/ explain TF</a:t>
            </a:r>
            <a:r>
              <a:rPr lang="en-US" baseline="0" dirty="0" smtClean="0"/>
              <a:t> &amp; IDF</a:t>
            </a:r>
            <a:endParaRPr lang="en-US" dirty="0" smtClean="0"/>
          </a:p>
          <a:p>
            <a:r>
              <a:rPr lang="en-US" dirty="0" smtClean="0"/>
              <a:t>http://scikit-learn.org/stable/modules/generated/sklearn.feature_extraction.text.TfidfVectorizer.html </a:t>
            </a:r>
            <a:endParaRPr lang="el-GR" b="1" dirty="0" smtClean="0"/>
          </a:p>
          <a:p>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16</a:t>
            </a:fld>
            <a:endParaRPr lang="el-GR" dirty="0"/>
          </a:p>
        </p:txBody>
      </p:sp>
    </p:spTree>
    <p:extLst>
      <p:ext uri="{BB962C8B-B14F-4D97-AF65-F5344CB8AC3E}">
        <p14:creationId xmlns:p14="http://schemas.microsoft.com/office/powerpoint/2010/main" val="3218804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17</a:t>
            </a:fld>
            <a:endParaRPr lang="el-GR" dirty="0"/>
          </a:p>
        </p:txBody>
      </p:sp>
    </p:spTree>
    <p:extLst>
      <p:ext uri="{BB962C8B-B14F-4D97-AF65-F5344CB8AC3E}">
        <p14:creationId xmlns:p14="http://schemas.microsoft.com/office/powerpoint/2010/main" val="373570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Ας ξεκινήσουμε με έναν </a:t>
            </a:r>
            <a:r>
              <a:rPr lang="el-GR" b="1" dirty="0" smtClean="0"/>
              <a:t>ταξινομητή Naive Bayes</a:t>
            </a:r>
            <a:r>
              <a:rPr lang="el-GR" dirty="0" smtClean="0"/>
              <a:t>. Το Naive Bayes βασίζεται στον αλγόριθμο Bayes και </a:t>
            </a:r>
          </a:p>
          <a:p>
            <a:r>
              <a:rPr lang="el-GR" dirty="0" smtClean="0"/>
              <a:t>ουσιαστικά είναι ένα μοντέλο εκχωρήσεως μιας κλάσης  ετικέτας στο δείγμα με βάση την</a:t>
            </a:r>
            <a:r>
              <a:rPr lang="el-GR" baseline="0" dirty="0" smtClean="0"/>
              <a:t> </a:t>
            </a:r>
            <a:r>
              <a:rPr lang="el-GR" dirty="0" smtClean="0"/>
              <a:t>υπό όρους </a:t>
            </a:r>
          </a:p>
          <a:p>
            <a:r>
              <a:rPr lang="el-GR" dirty="0" smtClean="0"/>
              <a:t>πιθανοτήτων</a:t>
            </a:r>
            <a:r>
              <a:rPr lang="el-GR" baseline="0" dirty="0" smtClean="0"/>
              <a:t> </a:t>
            </a:r>
            <a:r>
              <a:rPr lang="el-GR" dirty="0" smtClean="0"/>
              <a:t>που δίνεται από χαρακτηριστικά / ιδιότητες. Εδώ ασχολούμαστε με</a:t>
            </a:r>
            <a:r>
              <a:rPr lang="el-GR" baseline="0" dirty="0" smtClean="0"/>
              <a:t> τις</a:t>
            </a:r>
            <a:r>
              <a:rPr lang="el-GR" dirty="0" smtClean="0"/>
              <a:t> συχνότητες / </a:t>
            </a:r>
          </a:p>
          <a:p>
            <a:r>
              <a:rPr lang="el-GR" dirty="0" smtClean="0"/>
              <a:t>Bernoulli για να υπολογίσουμε τις προηγούμενες και posterior (οπίσθιες-πίσω) πιθανότητες.</a:t>
            </a:r>
          </a:p>
          <a:p>
            <a:r>
              <a:rPr lang="el-GR" dirty="0" smtClean="0"/>
              <a:t/>
            </a:r>
            <a:br>
              <a:rPr lang="el-GR" dirty="0" smtClean="0"/>
            </a:br>
            <a:r>
              <a:rPr lang="el-GR" dirty="0" smtClean="0"/>
              <a:t>Η αφηρημένη-απλοϊκή παραδοχή εδώ είναι ότι όλα τα χαρακτηριστικά είναι ανεξάρτητα το ένα από το άλλο, </a:t>
            </a:r>
          </a:p>
          <a:p>
            <a:r>
              <a:rPr lang="el-GR" dirty="0" smtClean="0"/>
              <a:t>το οποίο φαίνεται αντίθετο με το διαισθητικό στην περίπτωση του κειμένου. Ωστόσο</a:t>
            </a:r>
            <a:r>
              <a:rPr lang="el-GR" b="1" dirty="0" smtClean="0"/>
              <a:t>, απροσδόκητα, το </a:t>
            </a:r>
          </a:p>
          <a:p>
            <a:r>
              <a:rPr lang="el-GR" b="1" dirty="0" smtClean="0"/>
              <a:t>Naive Bayes αποδίδει αρκετά καλά στις περισσότερες περιπτώσεις πραγματικού κόσμου.</a:t>
            </a:r>
          </a:p>
          <a:p>
            <a:r>
              <a:rPr lang="el-GR" dirty="0" smtClean="0"/>
              <a:t/>
            </a:r>
            <a:br>
              <a:rPr lang="el-GR" dirty="0" smtClean="0"/>
            </a:br>
            <a:r>
              <a:rPr lang="el-GR" dirty="0" smtClean="0"/>
              <a:t>Ένα άλλο σπουδαίο πράγμα για το NB είναι </a:t>
            </a:r>
            <a:r>
              <a:rPr lang="el-GR" b="1" dirty="0" smtClean="0"/>
              <a:t>ότι είναι πολύ απλό και πολύ εύκολο στην εφαρμογή και </a:t>
            </a:r>
          </a:p>
          <a:p>
            <a:r>
              <a:rPr lang="el-GR" b="1" dirty="0" smtClean="0"/>
              <a:t>τη βαθμολογία</a:t>
            </a:r>
            <a:r>
              <a:rPr lang="el-GR" dirty="0" smtClean="0"/>
              <a:t>. Πρέπει να </a:t>
            </a:r>
            <a:r>
              <a:rPr lang="el-GR" b="1" dirty="0" smtClean="0"/>
              <a:t>αποθηκεύσουμε τις συχνότητες και να υπολογίσουμε τις πιθανότητες</a:t>
            </a:r>
            <a:r>
              <a:rPr lang="el-GR" dirty="0" smtClean="0"/>
              <a:t>. Είναι </a:t>
            </a:r>
          </a:p>
          <a:p>
            <a:r>
              <a:rPr lang="el-GR" dirty="0" smtClean="0"/>
              <a:t>πολύ γρήγορο σε περίπτωση εκπαίδευσης καθώς και δοκιμής (βαθμολόγησης).</a:t>
            </a:r>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18</a:t>
            </a:fld>
            <a:endParaRPr lang="el-GR" dirty="0"/>
          </a:p>
        </p:txBody>
      </p:sp>
    </p:spTree>
    <p:extLst>
      <p:ext uri="{BB962C8B-B14F-4D97-AF65-F5344CB8AC3E}">
        <p14:creationId xmlns:p14="http://schemas.microsoft.com/office/powerpoint/2010/main" val="166576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http://scikit-learn.org/stable/modules/naive_bayes.html</a:t>
            </a:r>
            <a:br>
              <a:rPr lang="en-US" dirty="0" smtClean="0"/>
            </a:br>
            <a:r>
              <a:rPr lang="en-US" dirty="0" smtClean="0"/>
              <a:t>http://scikit-learn.org/stable/modules/generated/sklearn.naive_bayes.MultinomialNB.html#sklearn.naive_bayes.MultinomialNB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clf = classification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X_train -&gt; vector</a:t>
            </a:r>
            <a:r>
              <a:rPr lang="en-US" sz="1200" baseline="0" dirty="0" smtClean="0">
                <a:latin typeface="Consolas" panose="020B0609020204030204" pitchFamily="49" charset="0"/>
              </a:rPr>
              <a:t> with sms_data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y_train -&gt; array with   </a:t>
            </a:r>
            <a:r>
              <a:rPr lang="en-US" dirty="0" smtClean="0"/>
              <a:t>sms_labels</a:t>
            </a:r>
            <a:endParaRPr lang="el-GR"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19</a:t>
            </a:fld>
            <a:endParaRPr lang="el-GR" dirty="0"/>
          </a:p>
        </p:txBody>
      </p:sp>
    </p:spTree>
    <p:extLst>
      <p:ext uri="{BB962C8B-B14F-4D97-AF65-F5344CB8AC3E}">
        <p14:creationId xmlns:p14="http://schemas.microsoft.com/office/powerpoint/2010/main" val="148452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a:t>
            </a:fld>
            <a:endParaRPr lang="el-GR" dirty="0"/>
          </a:p>
        </p:txBody>
      </p:sp>
    </p:spTree>
    <p:extLst>
      <p:ext uri="{BB962C8B-B14F-4D97-AF65-F5344CB8AC3E}">
        <p14:creationId xmlns:p14="http://schemas.microsoft.com/office/powerpoint/2010/main" val="200082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Ο τρόπος ανάγνωσης του </a:t>
            </a:r>
            <a:r>
              <a:rPr lang="en-US" dirty="0" smtClean="0"/>
              <a:t>confusion(</a:t>
            </a:r>
            <a:r>
              <a:rPr lang="el-GR" dirty="0" smtClean="0"/>
              <a:t>σύγχυσης</a:t>
            </a:r>
            <a:r>
              <a:rPr lang="en-US" dirty="0" smtClean="0"/>
              <a:t>) matrix </a:t>
            </a:r>
            <a:r>
              <a:rPr lang="el-GR" dirty="0" smtClean="0"/>
              <a:t>είναι ότι από τα </a:t>
            </a:r>
            <a:r>
              <a:rPr lang="el-GR" b="1" dirty="0" smtClean="0"/>
              <a:t>1.6</a:t>
            </a:r>
            <a:r>
              <a:rPr lang="en-US" b="1" dirty="0" smtClean="0"/>
              <a:t>36</a:t>
            </a:r>
            <a:r>
              <a:rPr lang="el-GR" dirty="0" smtClean="0"/>
              <a:t> δείγματα </a:t>
            </a:r>
            <a:r>
              <a:rPr lang="en-US" dirty="0" smtClean="0"/>
              <a:t>test set</a:t>
            </a:r>
            <a:r>
              <a:rPr lang="el-G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υπήρχαν </a:t>
            </a:r>
            <a:r>
              <a:rPr lang="en-US" b="1" dirty="0" smtClean="0"/>
              <a:t>1409</a:t>
            </a:r>
            <a:r>
              <a:rPr lang="en-US" dirty="0" smtClean="0"/>
              <a:t> true positives and </a:t>
            </a:r>
            <a:r>
              <a:rPr lang="en-US" b="1" dirty="0" smtClean="0"/>
              <a:t>175</a:t>
            </a:r>
            <a:r>
              <a:rPr lang="en-US" dirty="0" smtClean="0"/>
              <a:t> true negative </a:t>
            </a:r>
            <a:r>
              <a:rPr lang="el-GR" dirty="0" smtClean="0"/>
              <a:t>περιπτώσεις</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Ωστόσο</a:t>
            </a:r>
            <a:r>
              <a:rPr lang="en-US" dirty="0" smtClean="0"/>
              <a:t>, </a:t>
            </a:r>
            <a:r>
              <a:rPr lang="el-GR" dirty="0" smtClean="0"/>
              <a:t>προβλέψαμε επίσης </a:t>
            </a:r>
            <a:r>
              <a:rPr lang="en-US" b="1" dirty="0" smtClean="0"/>
              <a:t>0</a:t>
            </a:r>
            <a:r>
              <a:rPr lang="en-US" dirty="0" smtClean="0"/>
              <a:t> false negatives and </a:t>
            </a:r>
            <a:r>
              <a:rPr lang="en-US" b="1" dirty="0" smtClean="0"/>
              <a:t>52</a:t>
            </a:r>
            <a:r>
              <a:rPr lang="en-US" dirty="0" smtClean="0"/>
              <a:t> false positives. </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20</a:t>
            </a:fld>
            <a:endParaRPr lang="el-GR" dirty="0"/>
          </a:p>
        </p:txBody>
      </p:sp>
    </p:spTree>
    <p:extLst>
      <p:ext uri="{BB962C8B-B14F-4D97-AF65-F5344CB8AC3E}">
        <p14:creationId xmlns:p14="http://schemas.microsoft.com/office/powerpoint/2010/main" val="1287391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Έχουμε δώσει ορισμούς για μερικά από τα πιο κοινά μέτρα που χρησιμοποιούνται στα μέτρα ταξινόμησης:</a:t>
            </a:r>
          </a:p>
          <a:p>
            <a:r>
              <a:rPr lang="el-GR" dirty="0" smtClean="0"/>
              <a:t/>
            </a:r>
            <a:br>
              <a:rPr lang="el-GR" dirty="0" smtClean="0"/>
            </a:br>
            <a:r>
              <a:rPr lang="el-GR" dirty="0" smtClean="0"/>
              <a:t>Με τον προηγούμενο ορισμό, μπορούμε τώρα να κατανοήσουμε τα αποτελέσματα με σαφήνεια. Επομένως, </a:t>
            </a:r>
          </a:p>
          <a:p>
            <a:r>
              <a:rPr lang="el-GR" b="1" dirty="0" smtClean="0"/>
              <a:t>όλες οι προηγούμενες μετρήσεις φαίνονται καλές</a:t>
            </a:r>
            <a:r>
              <a:rPr lang="el-GR" dirty="0" smtClean="0"/>
              <a:t>, πράγμα που σημαίνει ότι ο ταξινομητής μας εκτελεί με </a:t>
            </a:r>
          </a:p>
          <a:p>
            <a:r>
              <a:rPr lang="el-GR" dirty="0" smtClean="0"/>
              <a:t>ακρίβεια και είναι ισχυρός. Θα συνιστούσα ιδιαίτερα να εξετάσετε τις μετρήσεις της ενότητας για περισσότερες </a:t>
            </a:r>
          </a:p>
          <a:p>
            <a:r>
              <a:rPr lang="el-GR" dirty="0" smtClean="0"/>
              <a:t>επιλογές για την ανάλυση των αποτελεσμάτων του ταξινομητή.</a:t>
            </a:r>
          </a:p>
          <a:p>
            <a:endParaRPr lang="en-US" dirty="0" smtClean="0"/>
          </a:p>
          <a:p>
            <a:r>
              <a:rPr lang="el-GR" dirty="0" smtClean="0"/>
              <a:t>Η </a:t>
            </a:r>
            <a:r>
              <a:rPr lang="el-GR" b="1" dirty="0" smtClean="0"/>
              <a:t>ακρίβεια</a:t>
            </a:r>
            <a:r>
              <a:rPr lang="en-US" b="1" dirty="0" smtClean="0"/>
              <a:t> (</a:t>
            </a:r>
            <a:r>
              <a:rPr lang="el-GR" b="1" dirty="0" smtClean="0"/>
              <a:t>συνολική</a:t>
            </a:r>
            <a:r>
              <a:rPr lang="el-GR" b="1" baseline="0" dirty="0" smtClean="0"/>
              <a:t> ορθότητα</a:t>
            </a:r>
            <a:r>
              <a:rPr lang="en-US" b="1" dirty="0" smtClean="0"/>
              <a:t>)</a:t>
            </a:r>
            <a:r>
              <a:rPr lang="el-GR" b="1" dirty="0" smtClean="0"/>
              <a:t> </a:t>
            </a:r>
            <a:r>
              <a:rPr lang="el-GR" dirty="0" smtClean="0"/>
              <a:t>μας λέει διαισθητικά πόσα πραγματικά δείγματα (TP + TN) καλύφθηκαν από </a:t>
            </a:r>
          </a:p>
          <a:p>
            <a:r>
              <a:rPr lang="el-GR" dirty="0" smtClean="0"/>
              <a:t>όλα τα δείγματα (</a:t>
            </a:r>
            <a:r>
              <a:rPr lang="en-US" dirty="0" smtClean="0"/>
              <a:t>TP</a:t>
            </a:r>
            <a:r>
              <a:rPr lang="en-US" baseline="0" dirty="0" smtClean="0"/>
              <a:t> + TN + FP + FN</a:t>
            </a:r>
            <a:r>
              <a:rPr lang="el-GR" dirty="0" smtClean="0"/>
              <a:t>).</a:t>
            </a:r>
            <a:endParaRPr lang="en-US" dirty="0" smtClean="0"/>
          </a:p>
          <a:p>
            <a:endParaRPr lang="en-US" dirty="0" smtClean="0"/>
          </a:p>
          <a:p>
            <a:r>
              <a:rPr lang="el-GR" dirty="0" smtClean="0"/>
              <a:t>Η </a:t>
            </a:r>
            <a:r>
              <a:rPr lang="el-GR" b="1" dirty="0" smtClean="0"/>
              <a:t>ακρίβεια</a:t>
            </a:r>
            <a:r>
              <a:rPr lang="en-US" b="1" dirty="0" smtClean="0"/>
              <a:t> (Precision)</a:t>
            </a:r>
            <a:r>
              <a:rPr lang="el-GR" dirty="0" smtClean="0"/>
              <a:t> μιλάει για το πόσα αληθινά θετικά (TP) πήρε και τι άλλο κάλυψε</a:t>
            </a:r>
            <a:r>
              <a:rPr lang="en-US" dirty="0" smtClean="0"/>
              <a:t> (TP +FP)</a:t>
            </a:r>
            <a:r>
              <a:rPr lang="el-GR" dirty="0" smtClean="0"/>
              <a:t>.</a:t>
            </a:r>
            <a:endParaRPr lang="en-US" dirty="0" smtClean="0"/>
          </a:p>
          <a:p>
            <a:endParaRPr lang="en-US" dirty="0" smtClean="0"/>
          </a:p>
          <a:p>
            <a:r>
              <a:rPr lang="el-GR" dirty="0" smtClean="0"/>
              <a:t>Η </a:t>
            </a:r>
            <a:r>
              <a:rPr lang="el-GR" b="1" dirty="0" smtClean="0"/>
              <a:t>ανάκληση</a:t>
            </a:r>
            <a:r>
              <a:rPr lang="el-GR" dirty="0" smtClean="0"/>
              <a:t> μας δίνει λεπτομέρειες για το πόσο ακριβείς</a:t>
            </a:r>
            <a:r>
              <a:rPr lang="en-US" dirty="0" smtClean="0"/>
              <a:t> (TP)</a:t>
            </a:r>
            <a:r>
              <a:rPr lang="el-GR" dirty="0" smtClean="0"/>
              <a:t> είμαστε από την ομάδα True Positives και False Negatives.</a:t>
            </a:r>
            <a:endParaRPr lang="en-US" dirty="0" smtClean="0"/>
          </a:p>
          <a:p>
            <a:endParaRPr lang="el-GR" dirty="0" smtClean="0"/>
          </a:p>
          <a:p>
            <a:r>
              <a:rPr lang="el-GR" b="1" dirty="0" smtClean="0"/>
              <a:t>Η πιο σημαντική και ισορροπημένη μέτρηση είναι το μέτρο f1 </a:t>
            </a:r>
            <a:r>
              <a:rPr lang="el-GR" dirty="0" smtClean="0"/>
              <a:t>(που δεν είναι παρά ο αρμονικός μέσος όρος </a:t>
            </a:r>
          </a:p>
          <a:p>
            <a:r>
              <a:rPr lang="el-GR" dirty="0" smtClean="0"/>
              <a:t>ακρίβειας και ανάκλησης), το οποίο χρησιμοποιείται ευρέως επειδή δίνει καλύτερη εικόνα της κάλυψης και της </a:t>
            </a:r>
          </a:p>
          <a:p>
            <a:r>
              <a:rPr lang="el-GR" dirty="0" smtClean="0"/>
              <a:t>ποιότητας των αλγορίθμων ταξινόμησης.</a:t>
            </a:r>
          </a:p>
          <a:p>
            <a:r>
              <a:rPr lang="en-US" dirty="0" smtClean="0"/>
              <a:t>https://en.wikipedia.org/wiki/Harmonic_mean#Harmonic_mean_of_two_or_three_numbers</a:t>
            </a:r>
            <a:r>
              <a:rPr lang="el-GR" dirty="0" smtClean="0"/>
              <a:t> </a:t>
            </a:r>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21</a:t>
            </a:fld>
            <a:endParaRPr lang="el-GR" dirty="0"/>
          </a:p>
        </p:txBody>
      </p:sp>
    </p:spTree>
    <p:extLst>
      <p:ext uri="{BB962C8B-B14F-4D97-AF65-F5344CB8AC3E}">
        <p14:creationId xmlns:p14="http://schemas.microsoft.com/office/powerpoint/2010/main" val="382096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Η άλλη πιο σημαντική διαδικασία που ακολουθούμε για να </a:t>
            </a:r>
            <a:r>
              <a:rPr lang="el-GR" b="1" dirty="0" smtClean="0"/>
              <a:t>κατανοήσουμε το μοντέλο μας </a:t>
            </a:r>
            <a:endParaRPr lang="en-US" b="1" dirty="0" smtClean="0"/>
          </a:p>
          <a:p>
            <a:r>
              <a:rPr lang="el-GR" b="1" dirty="0" smtClean="0"/>
              <a:t>είναι να εξετάσουμε πραγματικά βαθιά το μοντέλο εξετάζοντας τα πραγματικά χαρακτηριστικά </a:t>
            </a:r>
            <a:endParaRPr lang="en-US" b="1" dirty="0" smtClean="0"/>
          </a:p>
          <a:p>
            <a:r>
              <a:rPr lang="el-GR" dirty="0" smtClean="0"/>
              <a:t>που συμβάλλουν στις </a:t>
            </a:r>
            <a:r>
              <a:rPr lang="el-GR" b="1" dirty="0" smtClean="0"/>
              <a:t>θετικές</a:t>
            </a:r>
            <a:r>
              <a:rPr lang="el-GR" dirty="0" smtClean="0"/>
              <a:t> και </a:t>
            </a:r>
            <a:r>
              <a:rPr lang="el-GR" b="1" dirty="0" smtClean="0"/>
              <a:t>αρνητικές</a:t>
            </a:r>
            <a:r>
              <a:rPr lang="el-GR" dirty="0" smtClean="0"/>
              <a:t> κλάσεις. Απλώς έγραψα ένα πολύ μικρό απόσπασμα </a:t>
            </a:r>
            <a:endParaRPr lang="en-US" dirty="0" smtClean="0"/>
          </a:p>
          <a:p>
            <a:r>
              <a:rPr lang="el-GR" b="1" dirty="0" smtClean="0"/>
              <a:t>για να παράγουμε τα κορυφαία n χαρακτηριστικά και να τα εκτυπώσω</a:t>
            </a:r>
            <a:r>
              <a:rPr lang="el-GR" dirty="0" smtClean="0"/>
              <a:t>. </a:t>
            </a:r>
          </a:p>
          <a:p>
            <a:endParaRPr lang="el-GR" dirty="0" smtClean="0"/>
          </a:p>
          <a:p>
            <a:r>
              <a:rPr lang="en-US" dirty="0" smtClean="0"/>
              <a:t>coefficients = </a:t>
            </a:r>
            <a:r>
              <a:rPr lang="el-GR" dirty="0" smtClean="0"/>
              <a:t>συντελεστές</a:t>
            </a:r>
            <a:endParaRPr lang="en-US" dirty="0" smtClean="0"/>
          </a:p>
          <a:p>
            <a:r>
              <a:rPr lang="en-US" dirty="0" smtClean="0"/>
              <a:t>intercept = </a:t>
            </a:r>
            <a:r>
              <a:rPr lang="el-GR" dirty="0" smtClean="0"/>
              <a:t>αναχαιτίζω</a:t>
            </a:r>
            <a:endParaRPr lang="en-US" dirty="0" smtClean="0"/>
          </a:p>
          <a:p>
            <a:r>
              <a:rPr lang="en-US" dirty="0" smtClean="0"/>
              <a:t>zip = https://www.saltycrane.com/blog/2008/04/how-to-use-pythons-enumerate-and-zip-to/</a:t>
            </a:r>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22</a:t>
            </a:fld>
            <a:endParaRPr lang="el-GR" dirty="0"/>
          </a:p>
        </p:txBody>
      </p:sp>
    </p:spTree>
    <p:extLst>
      <p:ext uri="{BB962C8B-B14F-4D97-AF65-F5344CB8AC3E}">
        <p14:creationId xmlns:p14="http://schemas.microsoft.com/office/powerpoint/2010/main" val="1494274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23</a:t>
            </a:fld>
            <a:endParaRPr lang="el-GR" dirty="0"/>
          </a:p>
        </p:txBody>
      </p:sp>
    </p:spTree>
    <p:extLst>
      <p:ext uri="{BB962C8B-B14F-4D97-AF65-F5344CB8AC3E}">
        <p14:creationId xmlns:p14="http://schemas.microsoft.com/office/powerpoint/2010/main" val="3460020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Στον προηγούμενο κώδικα, διάβασα όλα τα ονόματα χαρακτηριστικών (</a:t>
            </a:r>
            <a:r>
              <a:rPr lang="en-US" dirty="0" smtClean="0"/>
              <a:t>feature names</a:t>
            </a:r>
            <a:r>
              <a:rPr lang="el-GR" dirty="0" smtClean="0"/>
              <a:t>) από το </a:t>
            </a:r>
          </a:p>
          <a:p>
            <a:r>
              <a:rPr lang="el-GR" dirty="0" smtClean="0"/>
              <a:t>διάνυσμα, πήρα τους συντελεστές (</a:t>
            </a:r>
            <a:r>
              <a:rPr lang="en-US" dirty="0" smtClean="0"/>
              <a:t>coefficients </a:t>
            </a:r>
            <a:r>
              <a:rPr lang="el-GR" dirty="0" smtClean="0"/>
              <a:t>) που σχετίζονται με το δεδομένο χαρακτηριστικό </a:t>
            </a:r>
          </a:p>
          <a:p>
            <a:r>
              <a:rPr lang="el-GR" dirty="0" smtClean="0"/>
              <a:t>και </a:t>
            </a:r>
            <a:r>
              <a:rPr lang="el-GR" b="1" dirty="0" smtClean="0"/>
              <a:t>έπειτα εμφανίζουμε τα πρώτα 10 χαρακτηριστικά.</a:t>
            </a:r>
            <a:endParaRPr lang="en-US" b="1" dirty="0" smtClean="0"/>
          </a:p>
          <a:p>
            <a:endParaRPr lang="en-US" dirty="0" smtClean="0"/>
          </a:p>
          <a:p>
            <a:r>
              <a:rPr lang="el-GR" dirty="0" smtClean="0"/>
              <a:t>Εάν θέλετε περισσότερες λειτουργίες, απλά τροποποιήστε την τιμή n. Εάν κοιτάξουμε προσεκτικά </a:t>
            </a:r>
            <a:endParaRPr lang="en-US" dirty="0" smtClean="0"/>
          </a:p>
          <a:p>
            <a:r>
              <a:rPr lang="el-GR" dirty="0" smtClean="0"/>
              <a:t>ακριβώς τα χαρακτηριστικά, έχουμε πολλές πληροφορίες σχετικά με το μοντέλο καθώς και </a:t>
            </a:r>
            <a:endParaRPr lang="en-US" dirty="0" smtClean="0"/>
          </a:p>
          <a:p>
            <a:r>
              <a:rPr lang="el-GR" dirty="0" smtClean="0"/>
              <a:t>περισσότερες προτάσεις σχετικά με την επιλογή χαρακτηριστικών μας και άλλες παραμέτρους, </a:t>
            </a:r>
            <a:endParaRPr lang="en-US" dirty="0" smtClean="0"/>
          </a:p>
          <a:p>
            <a:r>
              <a:rPr lang="el-GR" dirty="0" smtClean="0"/>
              <a:t>όπως </a:t>
            </a:r>
            <a:r>
              <a:rPr lang="en-US" dirty="0" smtClean="0"/>
              <a:t>preprocessing, unigrams/bigrams, stemming, tokenization</a:t>
            </a:r>
            <a:r>
              <a:rPr lang="el-GR" dirty="0" smtClean="0"/>
              <a:t> κ.ο.κ.</a:t>
            </a:r>
            <a:endParaRPr lang="en-US" dirty="0" smtClean="0"/>
          </a:p>
          <a:p>
            <a:endParaRPr lang="en-US" dirty="0" smtClean="0"/>
          </a:p>
          <a:p>
            <a:r>
              <a:rPr lang="el-GR" dirty="0" smtClean="0"/>
              <a:t>Για παράδειγμα, αν κοιτάξετε </a:t>
            </a:r>
            <a:r>
              <a:rPr lang="el-GR" b="1" dirty="0" smtClean="0"/>
              <a:t>τα κορυφαία χαρακτηριστικά του </a:t>
            </a:r>
            <a:r>
              <a:rPr lang="en-US" b="1" dirty="0" smtClean="0"/>
              <a:t>ham</a:t>
            </a:r>
            <a:r>
              <a:rPr lang="el-GR" dirty="0" smtClean="0"/>
              <a:t>, μπορείτε να δείτε ότι </a:t>
            </a:r>
            <a:endParaRPr lang="en-US" dirty="0" smtClean="0"/>
          </a:p>
          <a:p>
            <a:r>
              <a:rPr lang="el-GR" dirty="0" smtClean="0"/>
              <a:t>τα </a:t>
            </a:r>
            <a:r>
              <a:rPr lang="en-US" dirty="0" smtClean="0"/>
              <a:t>ability</a:t>
            </a:r>
            <a:r>
              <a:rPr lang="el-GR" dirty="0" smtClean="0"/>
              <a:t> (δυνατότητα)</a:t>
            </a:r>
            <a:r>
              <a:rPr lang="en-US" dirty="0" smtClean="0"/>
              <a:t>, able (</a:t>
            </a:r>
            <a:r>
              <a:rPr lang="el-GR" dirty="0" smtClean="0"/>
              <a:t>μπορώ,</a:t>
            </a:r>
            <a:r>
              <a:rPr lang="el-GR" baseline="0" dirty="0" smtClean="0"/>
              <a:t> ικανός</a:t>
            </a:r>
            <a:r>
              <a:rPr lang="en-US" dirty="0" smtClean="0"/>
              <a:t>), acc (actually), accept</a:t>
            </a:r>
            <a:r>
              <a:rPr lang="el-GR" dirty="0" smtClean="0"/>
              <a:t>.</a:t>
            </a:r>
          </a:p>
          <a:p>
            <a:endParaRPr lang="en-US" dirty="0" smtClean="0"/>
          </a:p>
          <a:p>
            <a:r>
              <a:rPr lang="el-GR" dirty="0" smtClean="0"/>
              <a:t>Μπορούμε να δούμε στον spam</a:t>
            </a:r>
            <a:r>
              <a:rPr lang="en-US" dirty="0" smtClean="0"/>
              <a:t> </a:t>
            </a:r>
            <a:r>
              <a:rPr lang="el-GR" dirty="0" smtClean="0"/>
              <a:t>κλάδο </a:t>
            </a:r>
            <a:r>
              <a:rPr lang="el-GR" b="1" dirty="0" smtClean="0"/>
              <a:t>όρος "</a:t>
            </a:r>
            <a:r>
              <a:rPr lang="en-US" b="1" dirty="0" smtClean="0"/>
              <a:t>free</a:t>
            </a:r>
            <a:r>
              <a:rPr lang="el-GR" b="1" dirty="0" smtClean="0"/>
              <a:t>" </a:t>
            </a:r>
            <a:r>
              <a:rPr lang="el-GR" dirty="0" smtClean="0"/>
              <a:t>έρχεται ένας πολύ σημαντικός </a:t>
            </a:r>
            <a:endParaRPr lang="en-US" dirty="0" smtClean="0"/>
          </a:p>
          <a:p>
            <a:r>
              <a:rPr lang="el-GR" dirty="0" smtClean="0"/>
              <a:t>όρος που είναι διαισθητικός, ενώ </a:t>
            </a:r>
            <a:r>
              <a:rPr lang="el-GR" b="1" dirty="0" smtClean="0"/>
              <a:t>πολλά μηνύματα spam θα είναι για κάποιες δωρεάν </a:t>
            </a:r>
            <a:endParaRPr lang="en-US" b="1" dirty="0" smtClean="0"/>
          </a:p>
          <a:p>
            <a:r>
              <a:rPr lang="el-GR" b="1" dirty="0" smtClean="0"/>
              <a:t>προσφορές και </a:t>
            </a:r>
            <a:r>
              <a:rPr lang="en-US" b="1" dirty="0" smtClean="0"/>
              <a:t>deals</a:t>
            </a:r>
            <a:r>
              <a:rPr lang="en-US" dirty="0" smtClean="0"/>
              <a:t>,</a:t>
            </a:r>
            <a:r>
              <a:rPr lang="el-GR" dirty="0" smtClean="0"/>
              <a:t> μερικοί από τους άλλους όρους που πρέπει να σημειώσετε είναι </a:t>
            </a:r>
            <a:r>
              <a:rPr lang="en-US" dirty="0" smtClean="0"/>
              <a:t>prize, </a:t>
            </a:r>
          </a:p>
          <a:p>
            <a:r>
              <a:rPr lang="en-US" dirty="0" smtClean="0"/>
              <a:t>www, claim.</a:t>
            </a:r>
          </a:p>
          <a:p>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24</a:t>
            </a:fld>
            <a:endParaRPr lang="el-GR" dirty="0"/>
          </a:p>
        </p:txBody>
      </p:sp>
    </p:spTree>
    <p:extLst>
      <p:ext uri="{BB962C8B-B14F-4D97-AF65-F5344CB8AC3E}">
        <p14:creationId xmlns:p14="http://schemas.microsoft.com/office/powerpoint/2010/main" val="4287811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25</a:t>
            </a:fld>
            <a:endParaRPr lang="el-GR" dirty="0"/>
          </a:p>
        </p:txBody>
      </p:sp>
    </p:spTree>
    <p:extLst>
      <p:ext uri="{BB962C8B-B14F-4D97-AF65-F5344CB8AC3E}">
        <p14:creationId xmlns:p14="http://schemas.microsoft.com/office/powerpoint/2010/main" val="1195698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Τα δέντρα απόφασης είναι μια από τις παλαιότερες τεχνικές πρόβλεψης μοντέλων, </a:t>
            </a:r>
            <a:endParaRPr lang="en-US" dirty="0" smtClean="0"/>
          </a:p>
          <a:p>
            <a:r>
              <a:rPr lang="el-GR" dirty="0" smtClean="0"/>
              <a:t>όπου για τα</a:t>
            </a:r>
            <a:r>
              <a:rPr lang="el-GR" baseline="0" dirty="0" smtClean="0"/>
              <a:t> δοσμένα</a:t>
            </a:r>
            <a:r>
              <a:rPr lang="el-GR" dirty="0" smtClean="0"/>
              <a:t> χαρακτηριστικά και τον στόχο, ο αλγόριθμος προσπαθεί να </a:t>
            </a:r>
            <a:endParaRPr lang="en-US" dirty="0" smtClean="0"/>
          </a:p>
          <a:p>
            <a:r>
              <a:rPr lang="el-GR" dirty="0" smtClean="0"/>
              <a:t>χτίσει ένα λογικό δέντρο. Υπάρχουν </a:t>
            </a:r>
            <a:r>
              <a:rPr lang="el-GR" b="1" dirty="0" smtClean="0"/>
              <a:t>πολλοί αλγόριθμοι που υπάρχουν </a:t>
            </a:r>
            <a:r>
              <a:rPr lang="el-GR" dirty="0" smtClean="0"/>
              <a:t>για τα δέντρα </a:t>
            </a:r>
            <a:endParaRPr lang="en-US" dirty="0" smtClean="0"/>
          </a:p>
          <a:p>
            <a:r>
              <a:rPr lang="el-GR" dirty="0" smtClean="0"/>
              <a:t>απόφασης. Ένας από </a:t>
            </a:r>
            <a:r>
              <a:rPr lang="el-GR" b="1" dirty="0" smtClean="0"/>
              <a:t>τους πιο γνωστούς και ευρέως χρησιμοποιούμενους αλγόριθμους </a:t>
            </a:r>
            <a:endParaRPr lang="en-US" b="1" dirty="0" smtClean="0"/>
          </a:p>
          <a:p>
            <a:r>
              <a:rPr lang="el-GR" b="1" dirty="0" smtClean="0"/>
              <a:t>είναι το CART</a:t>
            </a:r>
            <a:r>
              <a:rPr lang="el-GR" dirty="0" smtClean="0"/>
              <a:t>.</a:t>
            </a:r>
            <a:endParaRPr lang="en-US" dirty="0" smtClean="0"/>
          </a:p>
          <a:p>
            <a:r>
              <a:rPr lang="el-GR" dirty="0" smtClean="0"/>
              <a:t/>
            </a:r>
            <a:br>
              <a:rPr lang="el-GR" dirty="0" smtClean="0"/>
            </a:br>
            <a:r>
              <a:rPr lang="el-GR" dirty="0" smtClean="0"/>
              <a:t>Το </a:t>
            </a:r>
            <a:r>
              <a:rPr lang="el-GR" b="1" dirty="0" smtClean="0"/>
              <a:t>CART</a:t>
            </a:r>
            <a:r>
              <a:rPr lang="el-GR" dirty="0" smtClean="0"/>
              <a:t> κατασκευάζει δυαδικά δέντρα χρησιμοποιώντας αυτήν τη δυνατότητα και </a:t>
            </a:r>
            <a:endParaRPr lang="en-US" dirty="0" smtClean="0"/>
          </a:p>
          <a:p>
            <a:r>
              <a:rPr lang="el-GR" dirty="0" smtClean="0"/>
              <a:t>κατασκευάζει ένα κατώφλι που αποδίδει το μεγάλο όγκο πληροφοριών από κάθε κόμβο.</a:t>
            </a: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26</a:t>
            </a:fld>
            <a:endParaRPr lang="el-GR" dirty="0"/>
          </a:p>
        </p:txBody>
      </p:sp>
    </p:spTree>
    <p:extLst>
      <p:ext uri="{BB962C8B-B14F-4D97-AF65-F5344CB8AC3E}">
        <p14:creationId xmlns:p14="http://schemas.microsoft.com/office/powerpoint/2010/main" val="4228896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http://scikit-learn.org/stable/modules/generated/sklearn.tree.DecisionTreeClassifier.html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clf = classification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X_train -&gt; vector</a:t>
            </a:r>
            <a:r>
              <a:rPr lang="en-US" sz="1200" baseline="0" dirty="0" smtClean="0">
                <a:latin typeface="Consolas" panose="020B0609020204030204" pitchFamily="49" charset="0"/>
              </a:rPr>
              <a:t> with sms_data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y_train -&gt; array with   </a:t>
            </a:r>
            <a:r>
              <a:rPr lang="en-US" dirty="0" smtClean="0"/>
              <a:t>sms_labels</a:t>
            </a:r>
            <a:endParaRPr lang="el-GR"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27</a:t>
            </a:fld>
            <a:endParaRPr lang="el-GR" dirty="0"/>
          </a:p>
        </p:txBody>
      </p:sp>
    </p:spTree>
    <p:extLst>
      <p:ext uri="{BB962C8B-B14F-4D97-AF65-F5344CB8AC3E}">
        <p14:creationId xmlns:p14="http://schemas.microsoft.com/office/powerpoint/2010/main" val="286297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 TEXT</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Ο τρόπος ανάγνωσης του </a:t>
            </a:r>
            <a:r>
              <a:rPr lang="en-US" dirty="0" smtClean="0"/>
              <a:t>confusion(</a:t>
            </a:r>
            <a:r>
              <a:rPr lang="el-GR" dirty="0" smtClean="0"/>
              <a:t>σύγχυσης</a:t>
            </a:r>
            <a:r>
              <a:rPr lang="en-US" dirty="0" smtClean="0"/>
              <a:t>) matrix </a:t>
            </a:r>
            <a:r>
              <a:rPr lang="el-GR" dirty="0" smtClean="0"/>
              <a:t>είναι ότι από τα </a:t>
            </a:r>
            <a:r>
              <a:rPr lang="el-GR" b="1" dirty="0" smtClean="0"/>
              <a:t>1.6</a:t>
            </a:r>
            <a:r>
              <a:rPr lang="en-US" b="1" dirty="0" smtClean="0"/>
              <a:t>36</a:t>
            </a:r>
            <a:r>
              <a:rPr lang="el-GR" dirty="0" smtClean="0"/>
              <a:t> δείγματα </a:t>
            </a:r>
            <a:r>
              <a:rPr lang="en-US" dirty="0" smtClean="0"/>
              <a:t>test set</a:t>
            </a:r>
            <a:r>
              <a:rPr lang="el-G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υπήρχαν </a:t>
            </a:r>
            <a:r>
              <a:rPr lang="en-US" b="1" dirty="0" smtClean="0"/>
              <a:t>1376 </a:t>
            </a:r>
            <a:r>
              <a:rPr lang="en-US" dirty="0" smtClean="0"/>
              <a:t>true positives and </a:t>
            </a:r>
            <a:r>
              <a:rPr lang="en-US" b="1" dirty="0" smtClean="0"/>
              <a:t>192 </a:t>
            </a:r>
            <a:r>
              <a:rPr lang="en-US" dirty="0" smtClean="0"/>
              <a:t>true negative </a:t>
            </a:r>
            <a:r>
              <a:rPr lang="el-GR" dirty="0" smtClean="0"/>
              <a:t>περιπτώσεις</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Ωστόσο</a:t>
            </a:r>
            <a:r>
              <a:rPr lang="en-US" dirty="0" smtClean="0"/>
              <a:t>, </a:t>
            </a:r>
            <a:r>
              <a:rPr lang="el-GR" dirty="0" smtClean="0"/>
              <a:t>προβλέψαμε επίσης </a:t>
            </a:r>
            <a:r>
              <a:rPr lang="en-US" b="1" dirty="0" smtClean="0"/>
              <a:t>33</a:t>
            </a:r>
            <a:r>
              <a:rPr lang="en-US" dirty="0" smtClean="0"/>
              <a:t> false negatives and </a:t>
            </a:r>
            <a:r>
              <a:rPr lang="en-US" b="1" dirty="0" smtClean="0"/>
              <a:t>36 </a:t>
            </a:r>
            <a:r>
              <a:rPr lang="en-US" dirty="0" smtClean="0"/>
              <a:t>false positives.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28</a:t>
            </a:fld>
            <a:endParaRPr lang="el-GR" dirty="0"/>
          </a:p>
        </p:txBody>
      </p:sp>
    </p:spTree>
    <p:extLst>
      <p:ext uri="{BB962C8B-B14F-4D97-AF65-F5344CB8AC3E}">
        <p14:creationId xmlns:p14="http://schemas.microsoft.com/office/powerpoint/2010/main" val="2426535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Γενικά, τα δέντρα είναι καλά όταν </a:t>
            </a:r>
            <a:r>
              <a:rPr lang="el-GR" b="1" dirty="0" smtClean="0"/>
              <a:t>ο αριθμός των χαρακτηριστικών είναι πολύ μικρότερος</a:t>
            </a:r>
            <a:r>
              <a:rPr lang="el-GR" dirty="0" smtClean="0"/>
              <a:t>. </a:t>
            </a:r>
            <a:endParaRPr lang="en-US" dirty="0" smtClean="0"/>
          </a:p>
          <a:p>
            <a:r>
              <a:rPr lang="el-GR" dirty="0" smtClean="0"/>
              <a:t>Έτσι, αν και τα αποτελέσματά μας φαίνονται καλά εδώ, οι άνθρωποι με το ζόρι χρησιμοποιούν</a:t>
            </a:r>
            <a:endParaRPr lang="en-US" dirty="0" smtClean="0"/>
          </a:p>
          <a:p>
            <a:r>
              <a:rPr lang="el-GR" dirty="0" smtClean="0"/>
              <a:t>τα δέντρα στην ταξινόμηση κειμένου.</a:t>
            </a:r>
            <a:endParaRPr lang="en-US" dirty="0" smtClean="0"/>
          </a:p>
          <a:p>
            <a:endParaRPr lang="en-US" dirty="0" smtClean="0"/>
          </a:p>
          <a:p>
            <a:r>
              <a:rPr lang="el-GR" dirty="0" smtClean="0"/>
              <a:t>Από την άλλη πλευρά, τα δέντρα έχουν μερικές πραγματικά θετικές πλευρές σε αυτά. Είναι </a:t>
            </a:r>
            <a:endParaRPr lang="en-US" dirty="0" smtClean="0"/>
          </a:p>
          <a:p>
            <a:r>
              <a:rPr lang="el-GR" dirty="0" smtClean="0"/>
              <a:t>ακόμα ένας από τους πιο </a:t>
            </a:r>
            <a:r>
              <a:rPr lang="el-GR" b="1" dirty="0" smtClean="0"/>
              <a:t>διαισθητικούς</a:t>
            </a:r>
            <a:r>
              <a:rPr lang="el-GR" dirty="0" smtClean="0"/>
              <a:t> αλγορίθμους και είναι πολύ εύκολο να το εξηγήσεις </a:t>
            </a:r>
            <a:endParaRPr lang="en-US" dirty="0" smtClean="0"/>
          </a:p>
          <a:p>
            <a:r>
              <a:rPr lang="el-GR" dirty="0" smtClean="0"/>
              <a:t>και να εφαρμόσεις.</a:t>
            </a:r>
            <a:endParaRPr lang="en-US" dirty="0" smtClean="0"/>
          </a:p>
          <a:p>
            <a:endParaRPr lang="en-US" dirty="0" smtClean="0"/>
          </a:p>
          <a:p>
            <a:r>
              <a:rPr lang="el-GR" dirty="0" smtClean="0"/>
              <a:t>Υπάρχουν πολλές εφαρμογές αλγορίθμων που βασίζονται σε δέντρα, όπως ID3, C4.5 και C5. </a:t>
            </a:r>
            <a:endParaRPr lang="en-US" dirty="0" smtClean="0"/>
          </a:p>
          <a:p>
            <a:r>
              <a:rPr lang="el-GR" b="1" dirty="0" smtClean="0"/>
              <a:t>Το Scikit-learn χρησιμοποιεί βελτιστοποιημένη έκδοση του αλγορίθμου CART.</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29</a:t>
            </a:fld>
            <a:endParaRPr lang="el-GR" dirty="0"/>
          </a:p>
        </p:txBody>
      </p:sp>
    </p:spTree>
    <p:extLst>
      <p:ext uri="{BB962C8B-B14F-4D97-AF65-F5344CB8AC3E}">
        <p14:creationId xmlns:p14="http://schemas.microsoft.com/office/powerpoint/2010/main" val="377588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3</a:t>
            </a:fld>
            <a:endParaRPr lang="el-GR" dirty="0"/>
          </a:p>
        </p:txBody>
      </p:sp>
    </p:spTree>
    <p:extLst>
      <p:ext uri="{BB962C8B-B14F-4D97-AF65-F5344CB8AC3E}">
        <p14:creationId xmlns:p14="http://schemas.microsoft.com/office/powerpoint/2010/main" val="2305527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30</a:t>
            </a:fld>
            <a:endParaRPr lang="el-GR" dirty="0"/>
          </a:p>
        </p:txBody>
      </p:sp>
    </p:spTree>
    <p:extLst>
      <p:ext uri="{BB962C8B-B14F-4D97-AF65-F5344CB8AC3E}">
        <p14:creationId xmlns:p14="http://schemas.microsoft.com/office/powerpoint/2010/main" val="3047101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Η </a:t>
            </a:r>
            <a:r>
              <a:rPr lang="el-GR" b="1" dirty="0" smtClean="0"/>
              <a:t>στοχαστική κλίση καθόδου (SGD) </a:t>
            </a:r>
            <a:r>
              <a:rPr lang="el-GR" dirty="0" smtClean="0"/>
              <a:t>είναι μια απλή, αλλά πολύ αποτελεσματική προσέγγιση που ταιριάζει </a:t>
            </a:r>
            <a:endParaRPr lang="en-US" dirty="0" smtClean="0"/>
          </a:p>
          <a:p>
            <a:r>
              <a:rPr lang="el-GR" dirty="0" smtClean="0"/>
              <a:t>σε γραμμικά μοντέλα. Είναι ιδιαίτερα χρήσιμο όταν ο αριθμός των δειγμάτων (και ο αριθμός των </a:t>
            </a:r>
            <a:endParaRPr lang="en-US" dirty="0" smtClean="0"/>
          </a:p>
          <a:p>
            <a:r>
              <a:rPr lang="el-GR" dirty="0" smtClean="0"/>
              <a:t>χαρακτηριστικών) είναι πολύ μεγάλος. Αν ακολουθήσετε το </a:t>
            </a:r>
            <a:r>
              <a:rPr lang="en-US" dirty="0" smtClean="0"/>
              <a:t>cheat sheet</a:t>
            </a:r>
            <a:r>
              <a:rPr lang="el-GR" dirty="0" smtClean="0"/>
              <a:t>, θα βρείτε το SGD </a:t>
            </a:r>
            <a:endParaRPr lang="en-US" dirty="0" smtClean="0"/>
          </a:p>
          <a:p>
            <a:r>
              <a:rPr lang="el-GR" dirty="0" smtClean="0"/>
              <a:t>ως λύση ενιαίας στάσης για πολλά προβλήματα ταξινόμησης κειμένου. Δεδομένου ότι φροντίζει επίσης </a:t>
            </a:r>
            <a:endParaRPr lang="en-US" dirty="0" smtClean="0"/>
          </a:p>
          <a:p>
            <a:r>
              <a:rPr lang="el-GR" dirty="0" smtClean="0"/>
              <a:t>για κανονικοποίηση και παρέχει διαφορετικές απώλειες, </a:t>
            </a:r>
            <a:r>
              <a:rPr lang="el-GR" b="1" dirty="0" smtClean="0"/>
              <a:t>αποδεικνύεται μια μεγάλη επιλογή όταν </a:t>
            </a:r>
            <a:endParaRPr lang="en-US" b="1" dirty="0" smtClean="0"/>
          </a:p>
          <a:p>
            <a:r>
              <a:rPr lang="el-GR" b="1" dirty="0" smtClean="0"/>
              <a:t>πειραματίζεται με γραμμικά μοντέλα.</a:t>
            </a:r>
            <a:r>
              <a:rPr lang="el-GR" dirty="0" smtClean="0"/>
              <a:t/>
            </a:r>
            <a:br>
              <a:rPr lang="el-GR" dirty="0" smtClean="0"/>
            </a:br>
            <a:r>
              <a:rPr lang="el-GR" dirty="0" smtClean="0"/>
              <a:t/>
            </a:r>
            <a:br>
              <a:rPr lang="el-GR" dirty="0" smtClean="0"/>
            </a:br>
            <a:r>
              <a:rPr lang="el-GR" dirty="0" smtClean="0"/>
              <a:t>Το SGD, επίσης </a:t>
            </a:r>
            <a:r>
              <a:rPr lang="el-GR" b="1" dirty="0" smtClean="0"/>
              <a:t>γνωστό ως Μέγιστη Εντροπία (MaxEnt), </a:t>
            </a:r>
            <a:r>
              <a:rPr lang="el-GR" dirty="0" smtClean="0"/>
              <a:t>παρέχει λειτουργικότητα για την τοποθέτηση </a:t>
            </a:r>
            <a:endParaRPr lang="en-US" dirty="0" smtClean="0"/>
          </a:p>
          <a:p>
            <a:r>
              <a:rPr lang="el-GR" dirty="0" smtClean="0"/>
              <a:t>γραμμικών μοντέλων για ταξινόμηση και παλινδρόμηση χρησιμοποιώντας διαφορετικές (κυρτές) απώλειες </a:t>
            </a:r>
            <a:endParaRPr lang="en-US" dirty="0" smtClean="0"/>
          </a:p>
          <a:p>
            <a:r>
              <a:rPr lang="el-GR" dirty="0" smtClean="0"/>
              <a:t>και ποινές.</a:t>
            </a:r>
          </a:p>
          <a:p>
            <a:endParaRPr lang="el-GR" dirty="0" smtClean="0"/>
          </a:p>
          <a:p>
            <a:r>
              <a:rPr lang="el-GR" dirty="0" smtClean="0"/>
              <a:t>Για παράδειγμα, με </a:t>
            </a:r>
            <a:r>
              <a:rPr lang="el-GR" b="1" dirty="0" smtClean="0"/>
              <a:t>το loss = log, ταιριάζει με ένα μοντέλο λογικής παλινδρόμησης</a:t>
            </a:r>
            <a:r>
              <a:rPr lang="el-GR" dirty="0" smtClean="0"/>
              <a:t>, ενώ με την </a:t>
            </a:r>
            <a:endParaRPr lang="en-US" dirty="0" smtClean="0"/>
          </a:p>
          <a:p>
            <a:r>
              <a:rPr lang="el-GR" b="1" dirty="0" smtClean="0"/>
              <a:t>loss = </a:t>
            </a:r>
            <a:r>
              <a:rPr lang="en-US" b="1" dirty="0" smtClean="0"/>
              <a:t>hinge</a:t>
            </a:r>
            <a:r>
              <a:rPr lang="el-GR" b="1" dirty="0" smtClean="0"/>
              <a:t> μεντεσέ</a:t>
            </a:r>
            <a:r>
              <a:rPr lang="el-GR" b="1" dirty="0" smtClean="0"/>
              <a:t>, ταιριάζει με μια γραμμική μηχανή φορέα υποστήριξης (SVM).</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31</a:t>
            </a:fld>
            <a:endParaRPr lang="el-GR" dirty="0"/>
          </a:p>
        </p:txBody>
      </p:sp>
    </p:spTree>
    <p:extLst>
      <p:ext uri="{BB962C8B-B14F-4D97-AF65-F5344CB8AC3E}">
        <p14:creationId xmlns:p14="http://schemas.microsoft.com/office/powerpoint/2010/main" val="4054674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http://scikit-learn.org/stable/modules/generated/sklearn.linear_model.SGDClassifier.html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clf = classification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X_train -&gt; vector</a:t>
            </a:r>
            <a:r>
              <a:rPr lang="en-US" sz="1200" baseline="0" dirty="0" smtClean="0">
                <a:latin typeface="Consolas" panose="020B0609020204030204" pitchFamily="49" charset="0"/>
              </a:rPr>
              <a:t> with sms_data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y_train -&gt; array with   </a:t>
            </a:r>
            <a:r>
              <a:rPr lang="en-US" dirty="0" smtClean="0"/>
              <a:t>sms_labels</a:t>
            </a:r>
            <a:endParaRPr lang="el-GR"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32</a:t>
            </a:fld>
            <a:endParaRPr lang="el-GR" dirty="0"/>
          </a:p>
        </p:txBody>
      </p:sp>
    </p:spTree>
    <p:extLst>
      <p:ext uri="{BB962C8B-B14F-4D97-AF65-F5344CB8AC3E}">
        <p14:creationId xmlns:p14="http://schemas.microsoft.com/office/powerpoint/2010/main" val="630772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Ο τρόπος ανάγνωσης του </a:t>
            </a:r>
            <a:r>
              <a:rPr lang="en-US" dirty="0" smtClean="0"/>
              <a:t>confusion(</a:t>
            </a:r>
            <a:r>
              <a:rPr lang="el-GR" dirty="0" smtClean="0"/>
              <a:t>σύγχυσης</a:t>
            </a:r>
            <a:r>
              <a:rPr lang="en-US" dirty="0" smtClean="0"/>
              <a:t>) matrix </a:t>
            </a:r>
            <a:r>
              <a:rPr lang="el-GR" dirty="0" smtClean="0"/>
              <a:t>είναι ότι από τα </a:t>
            </a:r>
            <a:r>
              <a:rPr lang="el-GR" b="1" dirty="0" smtClean="0"/>
              <a:t>1.6</a:t>
            </a:r>
            <a:r>
              <a:rPr lang="en-US" b="1" dirty="0" smtClean="0"/>
              <a:t>36</a:t>
            </a:r>
            <a:r>
              <a:rPr lang="el-GR" dirty="0" smtClean="0"/>
              <a:t> δείγματα </a:t>
            </a:r>
            <a:r>
              <a:rPr lang="en-US" dirty="0" smtClean="0"/>
              <a:t>test set</a:t>
            </a:r>
            <a:r>
              <a:rPr lang="el-G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υπήρχαν </a:t>
            </a:r>
            <a:r>
              <a:rPr lang="en-US" b="1" dirty="0" smtClean="0"/>
              <a:t>1401 </a:t>
            </a:r>
            <a:r>
              <a:rPr lang="en-US" dirty="0" smtClean="0"/>
              <a:t>true positives and </a:t>
            </a:r>
            <a:r>
              <a:rPr lang="en-US" b="1" dirty="0" smtClean="0"/>
              <a:t>201 </a:t>
            </a:r>
            <a:r>
              <a:rPr lang="en-US" dirty="0" smtClean="0"/>
              <a:t>true negative </a:t>
            </a:r>
            <a:r>
              <a:rPr lang="el-GR" dirty="0" smtClean="0"/>
              <a:t>περιπτώσεις</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Ωστόσο</a:t>
            </a:r>
            <a:r>
              <a:rPr lang="en-US" dirty="0" smtClean="0"/>
              <a:t>, </a:t>
            </a:r>
            <a:r>
              <a:rPr lang="el-GR" dirty="0" smtClean="0"/>
              <a:t>προβλέψαμε επίσης </a:t>
            </a:r>
            <a:r>
              <a:rPr lang="en-US" b="1" dirty="0" smtClean="0"/>
              <a:t>8</a:t>
            </a:r>
            <a:r>
              <a:rPr lang="en-US" dirty="0" smtClean="0"/>
              <a:t> false negatives and </a:t>
            </a:r>
            <a:r>
              <a:rPr lang="en-US" b="1" dirty="0" smtClean="0"/>
              <a:t>26 </a:t>
            </a:r>
            <a:r>
              <a:rPr lang="en-US" dirty="0" smtClean="0"/>
              <a:t>false positives.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33</a:t>
            </a:fld>
            <a:endParaRPr lang="el-GR" dirty="0"/>
          </a:p>
        </p:txBody>
      </p:sp>
    </p:spTree>
    <p:extLst>
      <p:ext uri="{BB962C8B-B14F-4D97-AF65-F5344CB8AC3E}">
        <p14:creationId xmlns:p14="http://schemas.microsoft.com/office/powerpoint/2010/main" val="3840333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coefficients = </a:t>
            </a:r>
            <a:r>
              <a:rPr lang="el-GR" dirty="0" smtClean="0"/>
              <a:t>συντελεστές</a:t>
            </a:r>
            <a:endParaRPr lang="en-US" dirty="0" smtClean="0"/>
          </a:p>
          <a:p>
            <a:r>
              <a:rPr lang="en-US" dirty="0" smtClean="0"/>
              <a:t>intercept = </a:t>
            </a:r>
            <a:r>
              <a:rPr lang="el-GR" dirty="0" smtClean="0"/>
              <a:t>αναχαιτίζω</a:t>
            </a:r>
            <a:endParaRPr lang="en-US" dirty="0" smtClean="0"/>
          </a:p>
          <a:p>
            <a:r>
              <a:rPr lang="en-US" dirty="0" smtClean="0"/>
              <a:t>zip = https://www.saltycrane.com/blog/2008/04/how-to-use-pythons-enumerate-and-zip-to/</a:t>
            </a:r>
            <a:endParaRPr lang="el-GR"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34</a:t>
            </a:fld>
            <a:endParaRPr lang="el-GR" dirty="0"/>
          </a:p>
        </p:txBody>
      </p:sp>
    </p:spTree>
    <p:extLst>
      <p:ext uri="{BB962C8B-B14F-4D97-AF65-F5344CB8AC3E}">
        <p14:creationId xmlns:p14="http://schemas.microsoft.com/office/powerpoint/2010/main" val="269442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35</a:t>
            </a:fld>
            <a:endParaRPr lang="el-GR" dirty="0"/>
          </a:p>
        </p:txBody>
      </p:sp>
    </p:spTree>
    <p:extLst>
      <p:ext uri="{BB962C8B-B14F-4D97-AF65-F5344CB8AC3E}">
        <p14:creationId xmlns:p14="http://schemas.microsoft.com/office/powerpoint/2010/main" val="1501298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36</a:t>
            </a:fld>
            <a:endParaRPr lang="el-GR" dirty="0"/>
          </a:p>
        </p:txBody>
      </p:sp>
    </p:spTree>
    <p:extLst>
      <p:ext uri="{BB962C8B-B14F-4D97-AF65-F5344CB8AC3E}">
        <p14:creationId xmlns:p14="http://schemas.microsoft.com/office/powerpoint/2010/main" val="9982492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http://scikit-learn.org/stable/modules/generated/sklearn.linear_model.LogisticRegression.html</a:t>
            </a:r>
          </a:p>
          <a:p>
            <a:r>
              <a:rPr lang="en-US" dirty="0" smtClean="0"/>
              <a:t>The ‘liblinear’ solver supports both L1 and L2 regularization, with a dual formulation only for the L2 penalty.</a:t>
            </a:r>
          </a:p>
          <a:p>
            <a:endParaRPr lang="en-US" dirty="0" smtClean="0"/>
          </a:p>
          <a:p>
            <a:r>
              <a:rPr lang="en-US" dirty="0" smtClean="0"/>
              <a:t>https://en.wikipedia.org/wiki/Logit</a:t>
            </a:r>
          </a:p>
          <a:p>
            <a:endParaRPr lang="en-US" dirty="0" smtClean="0"/>
          </a:p>
          <a:p>
            <a:r>
              <a:rPr lang="el-GR" dirty="0" smtClean="0"/>
              <a:t>Η λογική παλινδρόμηση είναι ένα γραμμικό μοντέλο ταξινόμησης. Είναι επίσης γνωστό στη βιβλιογραφία ως </a:t>
            </a:r>
            <a:endParaRPr lang="en-US" dirty="0" smtClean="0"/>
          </a:p>
          <a:p>
            <a:r>
              <a:rPr lang="el-GR" b="1" dirty="0" smtClean="0"/>
              <a:t>παλινδρόμηση logit</a:t>
            </a:r>
            <a:r>
              <a:rPr lang="el-GR" dirty="0" smtClean="0"/>
              <a:t>, </a:t>
            </a:r>
            <a:r>
              <a:rPr lang="el-GR" b="1" dirty="0" smtClean="0"/>
              <a:t>ταξινόμηση μέγιστης εντροπίας</a:t>
            </a:r>
            <a:r>
              <a:rPr lang="el-GR" dirty="0" smtClean="0"/>
              <a:t> (MaxEnt) ή </a:t>
            </a:r>
            <a:r>
              <a:rPr lang="el-GR" b="1" dirty="0" smtClean="0"/>
              <a:t>λογαριθμική γραμμική ταξινόμηση</a:t>
            </a:r>
            <a:r>
              <a:rPr lang="el-GR" dirty="0" smtClean="0"/>
              <a:t>. Σε </a:t>
            </a:r>
            <a:endParaRPr lang="en-US" dirty="0" smtClean="0"/>
          </a:p>
          <a:p>
            <a:r>
              <a:rPr lang="el-GR" dirty="0" smtClean="0"/>
              <a:t>αυτό το μοντέλο, οι πιθανότητες που περιγράφουν τα πιθανά αποτελέσματα μίας μόνο δοκιμής μοντελοποιούνται </a:t>
            </a:r>
            <a:endParaRPr lang="en-US" dirty="0" smtClean="0"/>
          </a:p>
          <a:p>
            <a:r>
              <a:rPr lang="el-GR" dirty="0" smtClean="0"/>
              <a:t>χρησιμοποιώντας </a:t>
            </a:r>
            <a:r>
              <a:rPr lang="el-GR" b="1" dirty="0" smtClean="0"/>
              <a:t>μια λειτουργία logit</a:t>
            </a:r>
            <a:r>
              <a:rPr lang="el-GR" dirty="0" smtClean="0"/>
              <a:t>.</a:t>
            </a:r>
            <a:endParaRPr lang="en-US" dirty="0" smtClean="0"/>
          </a:p>
          <a:p>
            <a:endParaRPr lang="en-US" dirty="0" smtClean="0"/>
          </a:p>
          <a:p>
            <a:r>
              <a:rPr lang="el-GR" dirty="0" smtClean="0"/>
              <a:t>Ως πρόβλημα βελτιστοποίησης, η </a:t>
            </a:r>
            <a:r>
              <a:rPr lang="el-GR" b="1" dirty="0" smtClean="0"/>
              <a:t>δυαδική κλάση L2 </a:t>
            </a:r>
            <a:r>
              <a:rPr lang="el-GR" dirty="0" smtClean="0"/>
              <a:t>'τιμωρημένη λογική παλινδρόμηση ελαχιστοποιεί την ακόλουθη συνάρτηση κόστους:</a:t>
            </a:r>
            <a:endParaRPr lang="en-US" dirty="0" smtClean="0"/>
          </a:p>
          <a:p>
            <a:endParaRPr lang="en-US" dirty="0" smtClean="0"/>
          </a:p>
          <a:p>
            <a:r>
              <a:rPr lang="el-GR" dirty="0" smtClean="0"/>
              <a:t>Ομοίως, η </a:t>
            </a:r>
            <a:r>
              <a:rPr lang="el-GR" b="1" dirty="0" smtClean="0"/>
              <a:t>δυαδική κλάση L</a:t>
            </a:r>
            <a:r>
              <a:rPr lang="en-US" b="1" dirty="0" smtClean="0"/>
              <a:t>1</a:t>
            </a:r>
            <a:r>
              <a:rPr lang="el-GR" dirty="0" smtClean="0"/>
              <a:t> η ταξινομημένη λογική παλινδρόμηση επιλύει το ακόλουθο πρόβλημα βελτιστοποίησης:</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37</a:t>
            </a:fld>
            <a:endParaRPr lang="el-GR" dirty="0"/>
          </a:p>
        </p:txBody>
      </p:sp>
    </p:spTree>
    <p:extLst>
      <p:ext uri="{BB962C8B-B14F-4D97-AF65-F5344CB8AC3E}">
        <p14:creationId xmlns:p14="http://schemas.microsoft.com/office/powerpoint/2010/main" val="70655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38</a:t>
            </a:fld>
            <a:endParaRPr lang="el-GR" dirty="0"/>
          </a:p>
        </p:txBody>
      </p:sp>
    </p:spTree>
    <p:extLst>
      <p:ext uri="{BB962C8B-B14F-4D97-AF65-F5344CB8AC3E}">
        <p14:creationId xmlns:p14="http://schemas.microsoft.com/office/powerpoint/2010/main" val="160391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b="1" dirty="0" smtClean="0"/>
              <a:t>Support vector machines (SVM)</a:t>
            </a:r>
            <a:r>
              <a:rPr lang="el-GR" b="1" dirty="0" smtClean="0"/>
              <a:t> </a:t>
            </a:r>
            <a:r>
              <a:rPr lang="el-GR" dirty="0" smtClean="0"/>
              <a:t>είναι σήμερα ο </a:t>
            </a:r>
            <a:r>
              <a:rPr lang="el-GR" b="1" dirty="0" smtClean="0"/>
              <a:t>κορυφαίος αλγόριθμος </a:t>
            </a:r>
            <a:r>
              <a:rPr lang="el-GR" dirty="0" smtClean="0"/>
              <a:t>στον τομέα της μηχανικής μάθησης.</a:t>
            </a:r>
            <a:endParaRPr lang="en-US" dirty="0" smtClean="0"/>
          </a:p>
          <a:p>
            <a:endParaRPr lang="en-US" dirty="0" smtClean="0"/>
          </a:p>
          <a:p>
            <a:r>
              <a:rPr lang="el-GR" dirty="0" smtClean="0"/>
              <a:t>Ο SVM είναι ένας μη πιθανοτικός ταξινομητής. Το SVM κατασκευάζει ένα σύνολο από υπερεπίπεδα</a:t>
            </a:r>
            <a:endParaRPr lang="en-US" dirty="0" smtClean="0"/>
          </a:p>
          <a:p>
            <a:r>
              <a:rPr lang="el-GR" dirty="0" smtClean="0"/>
              <a:t>σε έναν χώρο άπειρων διαστάσεων, ο οποίος μπορεί να χρησιμοποιηθεί για ταξινόμηση, παλινδρόμηση </a:t>
            </a:r>
          </a:p>
          <a:p>
            <a:r>
              <a:rPr lang="el-GR" dirty="0" smtClean="0"/>
              <a:t>ή άλλα καθήκοντα. </a:t>
            </a:r>
            <a:r>
              <a:rPr lang="el-GR" b="1" dirty="0" smtClean="0"/>
              <a:t>Διαισθητικά, ένας καλός διαχωρισμός επιτυγχάνεται από ένα υπερεπίπεδο που έχει τη </a:t>
            </a:r>
          </a:p>
          <a:p>
            <a:r>
              <a:rPr lang="el-GR" b="1" dirty="0" smtClean="0"/>
              <a:t>μεγαλύτερη απόσταση από το πλησιέστερο σημείο εκπαίδευσης κάθε κατηγορίας </a:t>
            </a:r>
            <a:r>
              <a:rPr lang="el-GR" dirty="0" smtClean="0"/>
              <a:t>(το λεγόμενο λειτουργικό </a:t>
            </a:r>
          </a:p>
          <a:p>
            <a:r>
              <a:rPr lang="el-GR" dirty="0" smtClean="0"/>
              <a:t>περιθώριο), αφού γενικά, όσο μεγαλύτερο είναι το περιθώριο, τόσο μικρότερο είναι το μέγεθος του ταξινομητή.</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39</a:t>
            </a:fld>
            <a:endParaRPr lang="el-GR" dirty="0"/>
          </a:p>
        </p:txBody>
      </p:sp>
    </p:spTree>
    <p:extLst>
      <p:ext uri="{BB962C8B-B14F-4D97-AF65-F5344CB8AC3E}">
        <p14:creationId xmlns:p14="http://schemas.microsoft.com/office/powerpoint/2010/main" val="302964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Η ταξινόμηση κειμένου είναι μια μεγάλη περίπτωση χρήσης του NLP, αντί να χρησιμοποιούμε το NLTK, </a:t>
            </a:r>
          </a:p>
          <a:p>
            <a:r>
              <a:rPr lang="el-GR" dirty="0" smtClean="0"/>
              <a:t>θα χρησιμοποιήσουμε το scikit-learn που έχει ένα ευρύτερο φάσμα αλγορίθμων ταξινόμησης και η βιβλιοθήκη</a:t>
            </a:r>
            <a:r>
              <a:rPr lang="el-GR" baseline="0" dirty="0" smtClean="0"/>
              <a:t> </a:t>
            </a:r>
          </a:p>
          <a:p>
            <a:r>
              <a:rPr lang="el-GR" dirty="0" smtClean="0"/>
              <a:t>του είναι πολύ πιο αποδοτική στη μνήμη για εξόρυξη κειμένου.</a:t>
            </a:r>
          </a:p>
          <a:p>
            <a:endParaRPr lang="el-GR" dirty="0" smtClean="0"/>
          </a:p>
          <a:p>
            <a:pPr marL="171450" indent="-171450">
              <a:buFont typeface="Arial" panose="020B0604020202020204" pitchFamily="34" charset="0"/>
              <a:buChar char="•"/>
            </a:pPr>
            <a:r>
              <a:rPr lang="el-GR" b="1" dirty="0" smtClean="0"/>
              <a:t>Εποπτευόμενη μάθηση: </a:t>
            </a:r>
            <a:r>
              <a:rPr lang="el-GR" dirty="0" smtClean="0"/>
              <a:t>Με βάση ορισμένα ιστορικά προσημασμένα δείγματα, οι μηχανές μαθαίνουν πώς </a:t>
            </a:r>
            <a:br>
              <a:rPr lang="el-GR" dirty="0" smtClean="0"/>
            </a:br>
            <a:r>
              <a:rPr lang="el-GR" dirty="0" smtClean="0"/>
              <a:t>να προβλέπουν το μελλοντικό δείγμα δοκιμής, με βάση τις ακόλουθες κατηγορίες:</a:t>
            </a:r>
            <a:br>
              <a:rPr lang="el-GR" dirty="0" smtClean="0"/>
            </a:br>
            <a:endParaRPr lang="el-GR" dirty="0" smtClean="0"/>
          </a:p>
          <a:p>
            <a:pPr marL="628650" lvl="1" indent="-171450">
              <a:buFont typeface="Wingdings" panose="05000000000000000000" pitchFamily="2" charset="2"/>
              <a:buChar char="q"/>
            </a:pPr>
            <a:r>
              <a:rPr lang="el-GR" b="1" u="sng" dirty="0" smtClean="0"/>
              <a:t>Ταξινόμηση</a:t>
            </a:r>
            <a:r>
              <a:rPr lang="el-GR" dirty="0" smtClean="0"/>
              <a:t>: Χρησιμοποιείται όταν πρέπει να προβλέψουμε αν ένα δοκιμαστικό δείγμα ανήκει σε μία </a:t>
            </a:r>
            <a:br>
              <a:rPr lang="el-GR" dirty="0" smtClean="0"/>
            </a:br>
            <a:r>
              <a:rPr lang="el-GR" dirty="0" smtClean="0"/>
              <a:t>από τις κατηγορίες. Αν υπάρχουν μόνο δύο τάξεις, είναι δυαδικό πρόβλημα ταξινόμησης. διαφορετικά, </a:t>
            </a:r>
            <a:br>
              <a:rPr lang="el-GR" dirty="0" smtClean="0"/>
            </a:br>
            <a:r>
              <a:rPr lang="el-GR" dirty="0" smtClean="0"/>
              <a:t>είναι μια ταξινόμηση σε πολλές κατηγορίες.</a:t>
            </a:r>
            <a:br>
              <a:rPr lang="el-GR" dirty="0" smtClean="0"/>
            </a:br>
            <a:endParaRPr lang="el-GR" dirty="0" smtClean="0"/>
          </a:p>
          <a:p>
            <a:pPr marL="628650" lvl="1" indent="-171450">
              <a:buFont typeface="Wingdings" panose="05000000000000000000" pitchFamily="2" charset="2"/>
              <a:buChar char="q"/>
            </a:pPr>
            <a:r>
              <a:rPr lang="el-GR" b="1" u="sng" dirty="0" smtClean="0"/>
              <a:t>Παλινδρόμηση</a:t>
            </a:r>
            <a:r>
              <a:rPr lang="el-GR" dirty="0" smtClean="0"/>
              <a:t>: Χρησιμοποιείται όταν πρέπει να προβλέψουμε μια συνεχή μεταβλητή, όπως μια τιμή </a:t>
            </a:r>
            <a:br>
              <a:rPr lang="el-GR" dirty="0" smtClean="0"/>
            </a:br>
            <a:r>
              <a:rPr lang="el-GR" dirty="0" smtClean="0"/>
              <a:t>κατοικίας και δείκτη μετοχών.</a:t>
            </a:r>
            <a:br>
              <a:rPr lang="el-GR" dirty="0" smtClean="0"/>
            </a:br>
            <a:endParaRPr lang="el-GR" dirty="0" smtClean="0"/>
          </a:p>
          <a:p>
            <a:pPr marL="171450" indent="-171450">
              <a:buFont typeface="Arial" panose="020B0604020202020204" pitchFamily="34" charset="0"/>
              <a:buChar char="•"/>
            </a:pPr>
            <a:r>
              <a:rPr lang="el-GR" b="1" dirty="0" smtClean="0"/>
              <a:t>Μη εποπτευόμενη μάθηση: </a:t>
            </a:r>
            <a:r>
              <a:rPr lang="el-GR" dirty="0" smtClean="0"/>
              <a:t>Όταν δεν έχουμε ετικέτα δεδομένων και πρέπει να προβλέψουμε την ετικέτα της </a:t>
            </a:r>
            <a:br>
              <a:rPr lang="el-GR" dirty="0" smtClean="0"/>
            </a:br>
            <a:r>
              <a:rPr lang="el-GR" dirty="0" smtClean="0"/>
              <a:t>τάξης, αυτό το είδος μάθησης ονομάζεται μάθηση χωρίς επίβλεψη. Όταν πρέπει να ομαδοποιήσουμε αντικείμενα </a:t>
            </a:r>
            <a:br>
              <a:rPr lang="el-GR" dirty="0" smtClean="0"/>
            </a:br>
            <a:r>
              <a:rPr lang="el-GR" dirty="0" smtClean="0"/>
              <a:t>που βασίζονται στην ομοιότητα μεταξύ αντικειμένων, αυτό ονομάζεται πρόβλημα συστέγασης. Αν και πρέπει να </a:t>
            </a:r>
            <a:br>
              <a:rPr lang="el-GR" dirty="0" smtClean="0"/>
            </a:br>
            <a:r>
              <a:rPr lang="el-GR" dirty="0" smtClean="0"/>
              <a:t>αντιπροσωπεύουμε δεδομένα μεγάλης διαστάσεως σε χαμηλότερες διαστάσεις, αυτό είναι περισσότερο ένα </a:t>
            </a:r>
            <a:br>
              <a:rPr lang="el-GR" dirty="0" smtClean="0"/>
            </a:br>
            <a:r>
              <a:rPr lang="el-GR" dirty="0" smtClean="0"/>
              <a:t>πρόβλημα μείωσης των διαστάσεων.</a:t>
            </a:r>
            <a:br>
              <a:rPr lang="el-GR" dirty="0" smtClean="0"/>
            </a:br>
            <a:endParaRPr lang="el-GR" dirty="0" smtClean="0"/>
          </a:p>
          <a:p>
            <a:pPr marL="171450" indent="-171450">
              <a:buFont typeface="Arial" panose="020B0604020202020204" pitchFamily="34" charset="0"/>
              <a:buChar char="•"/>
            </a:pPr>
            <a:r>
              <a:rPr lang="el-GR" b="1" dirty="0" smtClean="0"/>
              <a:t>Ημι-εποπτευόμενη μάθηση: </a:t>
            </a:r>
            <a:r>
              <a:rPr lang="el-GR" dirty="0" smtClean="0"/>
              <a:t>Πρόκειται για μια κατηγορία εποπτευόμενων μαθησιακών εργασιών και τεχνικών </a:t>
            </a:r>
            <a:br>
              <a:rPr lang="el-GR" dirty="0" smtClean="0"/>
            </a:br>
            <a:r>
              <a:rPr lang="el-GR" dirty="0" smtClean="0"/>
              <a:t>που χρησιμοποιούν επίσης μη επισημασμένα δεδομένα για εκπαίδευση. Όπως υποδηλώνει το όνομα, είναι </a:t>
            </a:r>
            <a:br>
              <a:rPr lang="el-GR" dirty="0" smtClean="0"/>
            </a:br>
            <a:r>
              <a:rPr lang="el-GR" dirty="0" smtClean="0"/>
              <a:t>περισσότερο ένα μεσαίο έδαφος για μάθηση υπό επίβλεψη και χωρίς επίβλεψη, όπου χρησιμοποιούμε μικρή </a:t>
            </a:r>
            <a:br>
              <a:rPr lang="el-GR" dirty="0" smtClean="0"/>
            </a:br>
            <a:r>
              <a:rPr lang="el-GR" dirty="0" smtClean="0"/>
              <a:t>ποσότητα ετικετών δεδομένων και μεγάλο αριθμό μη επισημασμένων δεδομένων για να δημιουργήσουμε ένα </a:t>
            </a:r>
            <a:br>
              <a:rPr lang="el-GR" dirty="0" smtClean="0"/>
            </a:br>
            <a:r>
              <a:rPr lang="el-GR" dirty="0" smtClean="0"/>
              <a:t>πρότυπο μοντέλο μηχανικής μάθησης.</a:t>
            </a:r>
            <a:br>
              <a:rPr lang="el-GR" dirty="0" smtClean="0"/>
            </a:br>
            <a:endParaRPr lang="el-GR" dirty="0" smtClean="0"/>
          </a:p>
          <a:p>
            <a:pPr marL="171450" indent="-171450">
              <a:buFont typeface="Arial" panose="020B0604020202020204" pitchFamily="34" charset="0"/>
              <a:buChar char="•"/>
            </a:pPr>
            <a:r>
              <a:rPr lang="el-GR" b="1" dirty="0" smtClean="0"/>
              <a:t>Εκπαιδευτική μάθηση: </a:t>
            </a:r>
            <a:r>
              <a:rPr lang="el-GR" dirty="0" smtClean="0"/>
              <a:t>Αυτή είναι μια μορφή μηχανικής μάθησης όπου ένας πράκτορας μπορεί να </a:t>
            </a:r>
            <a:br>
              <a:rPr lang="el-GR" dirty="0" smtClean="0"/>
            </a:br>
            <a:r>
              <a:rPr lang="el-GR" dirty="0" smtClean="0"/>
              <a:t>προγραμματιστεί με μια ανταμοιβή και τιμωρία, χωρίς να διευκρινίζεται πώς πρέπει να επιτευχθεί το έργο.</a:t>
            </a:r>
          </a:p>
          <a:p>
            <a:endParaRPr lang="el-GR" u="none" dirty="0" smtClean="0"/>
          </a:p>
          <a:p>
            <a:endParaRPr lang="el-GR" u="none"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a:t>
            </a:fld>
            <a:endParaRPr lang="el-GR" dirty="0"/>
          </a:p>
        </p:txBody>
      </p:sp>
    </p:spTree>
    <p:extLst>
      <p:ext uri="{BB962C8B-B14F-4D97-AF65-F5344CB8AC3E}">
        <p14:creationId xmlns:p14="http://schemas.microsoft.com/office/powerpoint/2010/main" val="1090457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http://scikit-learn.org/stable/modules/generated/sklearn.svm.LinearSVC.html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clf = classification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X_train -&gt; vector</a:t>
            </a:r>
            <a:r>
              <a:rPr lang="en-US" sz="1200" baseline="0" dirty="0" smtClean="0">
                <a:latin typeface="Consolas" panose="020B0609020204030204" pitchFamily="49" charset="0"/>
              </a:rPr>
              <a:t> with sms_data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y_train -&gt; array with   </a:t>
            </a:r>
            <a:r>
              <a:rPr lang="en-US" dirty="0" smtClean="0"/>
              <a:t>sms_labels</a:t>
            </a:r>
            <a:endParaRPr lang="el-GR"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40</a:t>
            </a:fld>
            <a:endParaRPr lang="el-GR" dirty="0"/>
          </a:p>
        </p:txBody>
      </p:sp>
    </p:spTree>
    <p:extLst>
      <p:ext uri="{BB962C8B-B14F-4D97-AF65-F5344CB8AC3E}">
        <p14:creationId xmlns:p14="http://schemas.microsoft.com/office/powerpoint/2010/main" val="3686862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Ο τρόπος ανάγνωσης του </a:t>
            </a:r>
            <a:r>
              <a:rPr lang="en-US" dirty="0" smtClean="0"/>
              <a:t>confusion(</a:t>
            </a:r>
            <a:r>
              <a:rPr lang="el-GR" dirty="0" smtClean="0"/>
              <a:t>σύγχυσης</a:t>
            </a:r>
            <a:r>
              <a:rPr lang="en-US" dirty="0" smtClean="0"/>
              <a:t>) matrix </a:t>
            </a:r>
            <a:r>
              <a:rPr lang="el-GR" dirty="0" smtClean="0"/>
              <a:t>είναι ότι από τα </a:t>
            </a:r>
            <a:r>
              <a:rPr lang="el-GR" b="1" dirty="0" smtClean="0"/>
              <a:t>1.6</a:t>
            </a:r>
            <a:r>
              <a:rPr lang="en-US" b="1" dirty="0" smtClean="0"/>
              <a:t>36</a:t>
            </a:r>
            <a:r>
              <a:rPr lang="el-GR" dirty="0" smtClean="0"/>
              <a:t> δείγματα </a:t>
            </a:r>
            <a:r>
              <a:rPr lang="en-US" dirty="0" smtClean="0"/>
              <a:t>test set</a:t>
            </a:r>
            <a:r>
              <a:rPr lang="el-G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υπήρχαν </a:t>
            </a:r>
            <a:r>
              <a:rPr lang="en-US" b="1" dirty="0" smtClean="0"/>
              <a:t>1401 </a:t>
            </a:r>
            <a:r>
              <a:rPr lang="en-US" dirty="0" smtClean="0"/>
              <a:t>true positives and </a:t>
            </a:r>
            <a:r>
              <a:rPr lang="en-US" b="1" dirty="0" smtClean="0"/>
              <a:t>201 </a:t>
            </a:r>
            <a:r>
              <a:rPr lang="en-US" dirty="0" smtClean="0"/>
              <a:t>true negative </a:t>
            </a:r>
            <a:r>
              <a:rPr lang="el-GR" dirty="0" smtClean="0"/>
              <a:t>περιπτώσεις</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Ωστόσο</a:t>
            </a:r>
            <a:r>
              <a:rPr lang="en-US" dirty="0" smtClean="0"/>
              <a:t>, </a:t>
            </a:r>
            <a:r>
              <a:rPr lang="el-GR" dirty="0" smtClean="0"/>
              <a:t>προβλέψαμε επίσης </a:t>
            </a:r>
            <a:r>
              <a:rPr lang="en-US" b="1" dirty="0" smtClean="0"/>
              <a:t>8</a:t>
            </a:r>
            <a:r>
              <a:rPr lang="en-US" dirty="0" smtClean="0"/>
              <a:t> false negatives and </a:t>
            </a:r>
            <a:r>
              <a:rPr lang="en-US" b="1" dirty="0" smtClean="0"/>
              <a:t>26 </a:t>
            </a:r>
            <a:r>
              <a:rPr lang="en-US" dirty="0" smtClean="0"/>
              <a:t>false positives.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41</a:t>
            </a:fld>
            <a:endParaRPr lang="el-GR" dirty="0"/>
          </a:p>
        </p:txBody>
      </p:sp>
    </p:spTree>
    <p:extLst>
      <p:ext uri="{BB962C8B-B14F-4D97-AF65-F5344CB8AC3E}">
        <p14:creationId xmlns:p14="http://schemas.microsoft.com/office/powerpoint/2010/main" val="4165355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coefficients = </a:t>
            </a:r>
            <a:r>
              <a:rPr lang="el-GR" dirty="0" smtClean="0"/>
              <a:t>συντελεστές</a:t>
            </a:r>
          </a:p>
          <a:p>
            <a:r>
              <a:rPr lang="en-US" dirty="0" smtClean="0"/>
              <a:t>intercept = </a:t>
            </a:r>
            <a:r>
              <a:rPr lang="el-GR" dirty="0" smtClean="0"/>
              <a:t>αναχαιτίζω</a:t>
            </a:r>
          </a:p>
          <a:p>
            <a:r>
              <a:rPr lang="en-US" dirty="0" smtClean="0"/>
              <a:t>zip = https://www.saltycrane.com/blog/2008/04/how-to-use-pythons-enumerate-and-zip-to/</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42</a:t>
            </a:fld>
            <a:endParaRPr lang="el-GR" dirty="0"/>
          </a:p>
        </p:txBody>
      </p:sp>
    </p:spTree>
    <p:extLst>
      <p:ext uri="{BB962C8B-B14F-4D97-AF65-F5344CB8AC3E}">
        <p14:creationId xmlns:p14="http://schemas.microsoft.com/office/powerpoint/2010/main" val="4047866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43</a:t>
            </a:fld>
            <a:endParaRPr lang="el-GR" dirty="0"/>
          </a:p>
        </p:txBody>
      </p:sp>
    </p:spTree>
    <p:extLst>
      <p:ext uri="{BB962C8B-B14F-4D97-AF65-F5344CB8AC3E}">
        <p14:creationId xmlns:p14="http://schemas.microsoft.com/office/powerpoint/2010/main" val="33461768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b="1" dirty="0" smtClean="0"/>
              <a:t>Αυτά είναι σίγουρα τα καλύτερα αποτελέσματα από όλους τους εποπτευόμενους </a:t>
            </a:r>
          </a:p>
          <a:p>
            <a:r>
              <a:rPr lang="el-GR" b="1" dirty="0" smtClean="0"/>
              <a:t>αλγορίθμους που δοκιμάσαμε. </a:t>
            </a:r>
          </a:p>
          <a:p>
            <a:endParaRPr lang="el-GR" b="1" dirty="0" smtClean="0"/>
          </a:p>
          <a:p>
            <a:r>
              <a:rPr lang="el-GR" dirty="0" smtClean="0"/>
              <a:t>Τώρα με αυτό, θα σταματήσω με εποπτευόμενους ταξινομητές. </a:t>
            </a:r>
          </a:p>
          <a:p>
            <a:endParaRPr lang="el-GR" dirty="0" smtClean="0"/>
          </a:p>
          <a:p>
            <a:r>
              <a:rPr lang="el-GR" dirty="0" smtClean="0"/>
              <a:t>Υπάρχουν διαθέσιμα εκατομμύρια βιβλία που σχετίζονται με τους διαφορετικούς </a:t>
            </a:r>
          </a:p>
          <a:p>
            <a:r>
              <a:rPr lang="el-GR" dirty="0" smtClean="0"/>
              <a:t>αλγόριθμους μηχανικής μάθησης. ακόμα και για μεμονωμένους αλγόριθμους, υπάρχουν πολλά </a:t>
            </a:r>
          </a:p>
          <a:p>
            <a:r>
              <a:rPr lang="el-GR" dirty="0" smtClean="0"/>
              <a:t>βιβλία που είναι διαθέσιμα για εσάς. </a:t>
            </a:r>
          </a:p>
          <a:p>
            <a:endParaRPr lang="el-GR" dirty="0" smtClean="0"/>
          </a:p>
          <a:p>
            <a:r>
              <a:rPr lang="el-GR" b="1" dirty="0" smtClean="0"/>
              <a:t>Θα σας συνιστούσα ιδιαίτερα να έχετε μια βαθιά κατανόηση </a:t>
            </a:r>
          </a:p>
          <a:p>
            <a:r>
              <a:rPr lang="el-GR" b="1" dirty="0" smtClean="0"/>
              <a:t>για οποιονδήποτε από τους προηγούμενους αλγόριθμους πριν τις χρησιμοποιήσετε για </a:t>
            </a:r>
          </a:p>
          <a:p>
            <a:r>
              <a:rPr lang="el-GR" b="1" dirty="0" smtClean="0"/>
              <a:t>οποιαδήποτε από τις πραγματικές εφαρμογές.</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44</a:t>
            </a:fld>
            <a:endParaRPr lang="el-GR" dirty="0"/>
          </a:p>
        </p:txBody>
      </p:sp>
    </p:spTree>
    <p:extLst>
      <p:ext uri="{BB962C8B-B14F-4D97-AF65-F5344CB8AC3E}">
        <p14:creationId xmlns:p14="http://schemas.microsoft.com/office/powerpoint/2010/main" val="4671618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45</a:t>
            </a:fld>
            <a:endParaRPr lang="el-GR" dirty="0"/>
          </a:p>
        </p:txBody>
      </p:sp>
    </p:spTree>
    <p:extLst>
      <p:ext uri="{BB962C8B-B14F-4D97-AF65-F5344CB8AC3E}">
        <p14:creationId xmlns:p14="http://schemas.microsoft.com/office/powerpoint/2010/main" val="41259945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Το </a:t>
            </a:r>
            <a:r>
              <a:rPr lang="en-US" dirty="0" smtClean="0"/>
              <a:t>random forest </a:t>
            </a:r>
            <a:r>
              <a:rPr lang="el-GR" dirty="0" smtClean="0"/>
              <a:t>είναι ένα</a:t>
            </a:r>
            <a:r>
              <a:rPr lang="el-GR" baseline="0" dirty="0" smtClean="0"/>
              <a:t> </a:t>
            </a:r>
            <a:r>
              <a:rPr lang="el-GR" dirty="0" smtClean="0"/>
              <a:t>σύνολο ταξινομητή </a:t>
            </a:r>
            <a:r>
              <a:rPr lang="el-GR" b="1" dirty="0" smtClean="0"/>
              <a:t>που υπολογίζει με βάση το συνδυασμό </a:t>
            </a:r>
            <a:endParaRPr lang="en-US" b="1" dirty="0" smtClean="0"/>
          </a:p>
          <a:p>
            <a:r>
              <a:rPr lang="el-GR" b="1" dirty="0" smtClean="0"/>
              <a:t>διαφορετικών δέντρων αποφάσεων.</a:t>
            </a:r>
            <a:endParaRPr lang="en-US" b="1" dirty="0" smtClean="0"/>
          </a:p>
          <a:p>
            <a:endParaRPr lang="en-US" dirty="0" smtClean="0"/>
          </a:p>
          <a:p>
            <a:r>
              <a:rPr lang="el-GR" dirty="0" smtClean="0"/>
              <a:t>Αποτελεσματικά, ταιριάζει με έναν αριθμό ταξινομητών δέντρων αποφάσεων σε διάφορα </a:t>
            </a:r>
            <a:endParaRPr lang="en-US" dirty="0" smtClean="0"/>
          </a:p>
          <a:p>
            <a:r>
              <a:rPr lang="el-GR" dirty="0" smtClean="0"/>
              <a:t>υποδείγματα του συνόλου δεδομένων.</a:t>
            </a:r>
            <a:endParaRPr lang="en-US" dirty="0" smtClean="0"/>
          </a:p>
          <a:p>
            <a:endParaRPr lang="en-US" dirty="0" smtClean="0"/>
          </a:p>
          <a:p>
            <a:r>
              <a:rPr lang="el-GR" dirty="0" smtClean="0"/>
              <a:t>Επίσης, κάθε δέντρο στο δάσος χτίστηκε σε ένα τυχαίο πιο καλό υποσύνολο χαρακτηριστικών.</a:t>
            </a:r>
            <a:endParaRPr lang="en-US" dirty="0" smtClean="0"/>
          </a:p>
          <a:p>
            <a:endParaRPr lang="en-US" dirty="0" smtClean="0"/>
          </a:p>
          <a:p>
            <a:r>
              <a:rPr lang="el-GR" dirty="0" smtClean="0"/>
              <a:t>Τέλος, </a:t>
            </a:r>
            <a:r>
              <a:rPr lang="el-GR" b="1" dirty="0" smtClean="0"/>
              <a:t>η πράξη ενεργοποίησης αυτών των δέντρων μας δίνει το καλύτερο υποσύνολο </a:t>
            </a:r>
            <a:endParaRPr lang="en-US" b="1" dirty="0" smtClean="0"/>
          </a:p>
          <a:p>
            <a:r>
              <a:rPr lang="el-GR" b="1" dirty="0" smtClean="0"/>
              <a:t>χαρακτηριστικών μεταξύ όλων των τυχαίων υποσυνόλων χαρακτηριστικών</a:t>
            </a:r>
            <a:r>
              <a:rPr lang="el-GR" dirty="0" smtClean="0"/>
              <a:t>.</a:t>
            </a:r>
            <a:endParaRPr lang="en-US" dirty="0" smtClean="0"/>
          </a:p>
          <a:p>
            <a:endParaRPr lang="en-US" b="1" dirty="0" smtClean="0"/>
          </a:p>
          <a:p>
            <a:r>
              <a:rPr lang="el-GR" b="0" dirty="0" smtClean="0"/>
              <a:t>Το τυχαίο δάσος είναι επί του παρόντος </a:t>
            </a:r>
            <a:r>
              <a:rPr lang="el-GR" b="1" dirty="0" smtClean="0"/>
              <a:t>ένας από τους αλγορίθμους με τις καλύτερες επιδόσεις</a:t>
            </a:r>
            <a:r>
              <a:rPr lang="el-GR" b="0" dirty="0" smtClean="0"/>
              <a:t> </a:t>
            </a:r>
            <a:endParaRPr lang="en-US" b="0" dirty="0" smtClean="0"/>
          </a:p>
          <a:p>
            <a:r>
              <a:rPr lang="el-GR" b="0" dirty="0" smtClean="0"/>
              <a:t>για πολλά προβλήματα ταξινόμησης.</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46</a:t>
            </a:fld>
            <a:endParaRPr lang="el-GR" dirty="0"/>
          </a:p>
        </p:txBody>
      </p:sp>
    </p:spTree>
    <p:extLst>
      <p:ext uri="{BB962C8B-B14F-4D97-AF65-F5344CB8AC3E}">
        <p14:creationId xmlns:p14="http://schemas.microsoft.com/office/powerpoint/2010/main" val="3522078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http://scikit-learn.org/stable/modules/generated/sklearn.ensemble.RandomForestClassifier.html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clf = classification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X_train -&gt; vector</a:t>
            </a:r>
            <a:r>
              <a:rPr lang="en-US" sz="1200" baseline="0" dirty="0" smtClean="0">
                <a:latin typeface="Consolas" panose="020B0609020204030204" pitchFamily="49" charset="0"/>
              </a:rPr>
              <a:t> with sms_data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y_train -&gt; array with   </a:t>
            </a:r>
            <a:r>
              <a:rPr lang="en-US" dirty="0" smtClean="0"/>
              <a:t>sms_labels</a:t>
            </a:r>
            <a:endParaRPr lang="el-GR"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47</a:t>
            </a:fld>
            <a:endParaRPr lang="el-GR" dirty="0"/>
          </a:p>
        </p:txBody>
      </p:sp>
    </p:spTree>
    <p:extLst>
      <p:ext uri="{BB962C8B-B14F-4D97-AF65-F5344CB8AC3E}">
        <p14:creationId xmlns:p14="http://schemas.microsoft.com/office/powerpoint/2010/main" val="2214181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Ο τρόπος ανάγνωσης του </a:t>
            </a:r>
            <a:r>
              <a:rPr lang="en-US" dirty="0" smtClean="0"/>
              <a:t>confusion(</a:t>
            </a:r>
            <a:r>
              <a:rPr lang="el-GR" dirty="0" smtClean="0"/>
              <a:t>σύγχυσης</a:t>
            </a:r>
            <a:r>
              <a:rPr lang="en-US" dirty="0" smtClean="0"/>
              <a:t>) matrix </a:t>
            </a:r>
            <a:r>
              <a:rPr lang="el-GR" dirty="0" smtClean="0"/>
              <a:t>είναι ότι από τα </a:t>
            </a:r>
            <a:r>
              <a:rPr lang="el-GR" b="1" dirty="0" smtClean="0"/>
              <a:t>1.6</a:t>
            </a:r>
            <a:r>
              <a:rPr lang="en-US" b="1" dirty="0" smtClean="0"/>
              <a:t>36</a:t>
            </a:r>
            <a:r>
              <a:rPr lang="el-GR" dirty="0" smtClean="0"/>
              <a:t> δείγματα </a:t>
            </a:r>
            <a:r>
              <a:rPr lang="en-US" dirty="0" smtClean="0"/>
              <a:t>test set</a:t>
            </a:r>
            <a:r>
              <a:rPr lang="el-G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υπήρχαν </a:t>
            </a:r>
            <a:r>
              <a:rPr lang="en-US" b="1" dirty="0" smtClean="0"/>
              <a:t>1400 </a:t>
            </a:r>
            <a:r>
              <a:rPr lang="en-US" dirty="0" smtClean="0"/>
              <a:t>true positives and </a:t>
            </a:r>
            <a:r>
              <a:rPr lang="en-US" b="1" dirty="0" smtClean="0"/>
              <a:t>200 </a:t>
            </a:r>
            <a:r>
              <a:rPr lang="en-US" dirty="0" smtClean="0"/>
              <a:t>true negative </a:t>
            </a:r>
            <a:r>
              <a:rPr lang="el-GR" dirty="0" smtClean="0"/>
              <a:t>περιπτώσεις</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Ωστόσο</a:t>
            </a:r>
            <a:r>
              <a:rPr lang="en-US" dirty="0" smtClean="0"/>
              <a:t>, </a:t>
            </a:r>
            <a:r>
              <a:rPr lang="el-GR" dirty="0" smtClean="0"/>
              <a:t>προβλέψαμε επίσης </a:t>
            </a:r>
            <a:r>
              <a:rPr lang="en-US" b="1" dirty="0" smtClean="0"/>
              <a:t>9</a:t>
            </a:r>
            <a:r>
              <a:rPr lang="en-US" dirty="0" smtClean="0"/>
              <a:t> false negatives and </a:t>
            </a:r>
            <a:r>
              <a:rPr lang="en-US" b="1" dirty="0" smtClean="0"/>
              <a:t>27 </a:t>
            </a:r>
            <a:r>
              <a:rPr lang="en-US" dirty="0" smtClean="0"/>
              <a:t>false positives.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48</a:t>
            </a:fld>
            <a:endParaRPr lang="el-GR" dirty="0"/>
          </a:p>
        </p:txBody>
      </p:sp>
    </p:spTree>
    <p:extLst>
      <p:ext uri="{BB962C8B-B14F-4D97-AF65-F5344CB8AC3E}">
        <p14:creationId xmlns:p14="http://schemas.microsoft.com/office/powerpoint/2010/main" val="1712967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49</a:t>
            </a:fld>
            <a:endParaRPr lang="el-GR" dirty="0"/>
          </a:p>
        </p:txBody>
      </p:sp>
    </p:spTree>
    <p:extLst>
      <p:ext uri="{BB962C8B-B14F-4D97-AF65-F5344CB8AC3E}">
        <p14:creationId xmlns:p14="http://schemas.microsoft.com/office/powerpoint/2010/main" val="24250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smtClean="0">
              <a:effectLst/>
            </a:endParaRPr>
          </a:p>
          <a:p>
            <a:pPr rtl="0"/>
            <a:r>
              <a:rPr lang="el-GR" dirty="0" smtClean="0"/>
              <a:t>Αν καταλάβετε τους διαφορετικούς αλγόριθμους μηχανικής μάθησης, θέλω να </a:t>
            </a:r>
            <a:endParaRPr lang="en-US" dirty="0" smtClean="0"/>
          </a:p>
          <a:p>
            <a:pPr rtl="0"/>
            <a:r>
              <a:rPr lang="el-GR" dirty="0" smtClean="0"/>
              <a:t>μαντέψετε τι είδους προβλήματα μάθησης μηχανών είναι τα εξής:</a:t>
            </a:r>
            <a:endParaRPr lang="en-US" dirty="0" smtClean="0"/>
          </a:p>
          <a:p>
            <a:pPr rtl="0"/>
            <a:endParaRPr lang="en-US" dirty="0" smtClean="0"/>
          </a:p>
          <a:p>
            <a:pPr marL="171450" indent="-171450" rtl="0">
              <a:buFont typeface="Arial" panose="020B0604020202020204" pitchFamily="34" charset="0"/>
              <a:buChar char="•"/>
            </a:pPr>
            <a:r>
              <a:rPr lang="el-GR" dirty="0" smtClean="0"/>
              <a:t>Πρέπει να προβλέψετε τις τιμές του καιρού για τον επόμενο μήνα</a:t>
            </a:r>
          </a:p>
          <a:p>
            <a:pPr marL="171450" indent="-171450" rtl="0">
              <a:buFont typeface="Arial" panose="020B0604020202020204" pitchFamily="34" charset="0"/>
              <a:buChar char="•"/>
            </a:pPr>
            <a:r>
              <a:rPr lang="el-GR" dirty="0" smtClean="0"/>
              <a:t>Ανίχνευση απάτης σε εκατομμύρια συναλλαγές</a:t>
            </a:r>
          </a:p>
          <a:p>
            <a:pPr marL="171450" indent="-171450" rtl="0">
              <a:buFont typeface="Arial" panose="020B0604020202020204" pitchFamily="34" charset="0"/>
              <a:buChar char="•"/>
            </a:pPr>
            <a:r>
              <a:rPr lang="el-GR" dirty="0" smtClean="0"/>
              <a:t>Εισερχόμενα προτεραιότητας της Google</a:t>
            </a:r>
          </a:p>
          <a:p>
            <a:pPr marL="171450" indent="-171450" rtl="0">
              <a:buFont typeface="Arial" panose="020B0604020202020204" pitchFamily="34" charset="0"/>
              <a:buChar char="•"/>
            </a:pPr>
            <a:r>
              <a:rPr lang="en-US" dirty="0" smtClean="0"/>
              <a:t>Amazon's recommendations</a:t>
            </a:r>
            <a:endParaRPr lang="el-GR" dirty="0" smtClean="0"/>
          </a:p>
          <a:p>
            <a:pPr marL="171450" indent="-171450" rtl="0">
              <a:buFont typeface="Arial" panose="020B0604020202020204" pitchFamily="34" charset="0"/>
              <a:buChar char="•"/>
            </a:pPr>
            <a:r>
              <a:rPr lang="el-GR" dirty="0" smtClean="0"/>
              <a:t>Ειδήσεις Google</a:t>
            </a:r>
          </a:p>
          <a:p>
            <a:pPr marL="171450" indent="-171450" rtl="0">
              <a:buFont typeface="Arial" panose="020B0604020202020204" pitchFamily="34" charset="0"/>
              <a:buChar char="•"/>
            </a:pPr>
            <a:r>
              <a:rPr lang="el-GR" dirty="0" smtClean="0"/>
              <a:t>Αυτό – οδηγούμενα</a:t>
            </a:r>
            <a:r>
              <a:rPr lang="el-GR" baseline="0" dirty="0" smtClean="0"/>
              <a:t> </a:t>
            </a:r>
            <a:r>
              <a:rPr lang="el-GR" dirty="0" smtClean="0"/>
              <a:t>αυτοκίνητα</a:t>
            </a:r>
          </a:p>
          <a:p>
            <a:endParaRPr lang="el-GR" u="none"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a:t>
            </a:fld>
            <a:endParaRPr lang="el-GR" dirty="0"/>
          </a:p>
        </p:txBody>
      </p:sp>
    </p:spTree>
    <p:extLst>
      <p:ext uri="{BB962C8B-B14F-4D97-AF65-F5344CB8AC3E}">
        <p14:creationId xmlns:p14="http://schemas.microsoft.com/office/powerpoint/2010/main" val="1165484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Η άλλη οικογένεια προβλημάτων που μπορούν να έρθουν με κείμενο είναι η </a:t>
            </a:r>
            <a:r>
              <a:rPr lang="el-GR" b="1" dirty="0" smtClean="0"/>
              <a:t>μη επιτηρούμενη </a:t>
            </a:r>
            <a:endParaRPr lang="en-US" b="1" dirty="0" smtClean="0"/>
          </a:p>
          <a:p>
            <a:r>
              <a:rPr lang="el-GR" b="1" dirty="0" smtClean="0"/>
              <a:t>ταξινόμηση</a:t>
            </a:r>
            <a:r>
              <a:rPr lang="el-GR" dirty="0" smtClean="0"/>
              <a:t>. Μια από τις πιο συνηθισμένες δηλώσεις προβλημάτων που μπορείτε να πάρετε είναι: </a:t>
            </a:r>
            <a:r>
              <a:rPr lang="en-US" baseline="0" dirty="0" smtClean="0"/>
              <a:t> </a:t>
            </a:r>
          </a:p>
          <a:p>
            <a:r>
              <a:rPr lang="el-GR" i="1" dirty="0" smtClean="0">
                <a:solidFill>
                  <a:srgbClr val="FFFF00"/>
                </a:solidFill>
              </a:rPr>
              <a:t>"Έχω αυτά τα εκατομμύρια των εγγράφων (αδόμητα δεδομένα). Υπάρχει τρόπος να τα ομαδοποιήσω </a:t>
            </a:r>
            <a:endParaRPr lang="en-US" i="1" dirty="0" smtClean="0">
              <a:solidFill>
                <a:srgbClr val="FFFF00"/>
              </a:solidFill>
            </a:endParaRPr>
          </a:p>
          <a:p>
            <a:r>
              <a:rPr lang="el-GR" i="1" dirty="0" smtClean="0">
                <a:solidFill>
                  <a:srgbClr val="FFFF00"/>
                </a:solidFill>
              </a:rPr>
              <a:t>σε ορισμένες σημαντικές κατηγορίες;". </a:t>
            </a:r>
            <a:r>
              <a:rPr lang="el-GR" dirty="0" smtClean="0"/>
              <a:t>Τώρα, αφού έχετε δείγματα δεδομένων με ετικέτες, θα </a:t>
            </a:r>
            <a:endParaRPr lang="en-US" dirty="0" smtClean="0"/>
          </a:p>
          <a:p>
            <a:r>
              <a:rPr lang="el-GR" dirty="0" smtClean="0"/>
              <a:t>μπορούσαμε να δημιουργήσουμε έναν εποπτευόμενο αλγόριθμο για τον οποίο μιλήσαμε, </a:t>
            </a:r>
            <a:r>
              <a:rPr lang="el-GR" b="1" dirty="0" smtClean="0"/>
              <a:t>αλλά </a:t>
            </a:r>
            <a:endParaRPr lang="en-US" b="1" dirty="0" smtClean="0"/>
          </a:p>
          <a:p>
            <a:r>
              <a:rPr lang="el-GR" b="1" dirty="0" smtClean="0"/>
              <a:t>εδώ πρέπει να χρησιμοποιήσουμε έναν μη εποπτευόμενο τρόπο ομαδοποίησης εγγράφων κειμένου</a:t>
            </a:r>
            <a:r>
              <a:rPr lang="el-GR" dirty="0" smtClean="0"/>
              <a:t>.</a:t>
            </a:r>
            <a:endParaRPr lang="en-US" dirty="0" smtClean="0"/>
          </a:p>
          <a:p>
            <a:endParaRPr lang="en-US" dirty="0" smtClean="0"/>
          </a:p>
          <a:p>
            <a:r>
              <a:rPr lang="el-GR" dirty="0" smtClean="0"/>
              <a:t>Η ομαδοποίηση κειμένου είναι ένας από τους </a:t>
            </a:r>
            <a:r>
              <a:rPr lang="el-GR" b="1" dirty="0" smtClean="0"/>
              <a:t>πιο συνηθισμένους τρόπους ομαδοποίησης </a:t>
            </a:r>
            <a:endParaRPr lang="en-US" b="1" dirty="0" smtClean="0"/>
          </a:p>
          <a:p>
            <a:r>
              <a:rPr lang="el-GR" b="1" dirty="0" smtClean="0"/>
              <a:t>χωρίς εποπτεία, γνωστός επίσης και ως ομαδοποίηση</a:t>
            </a:r>
            <a:r>
              <a:rPr lang="el-GR" dirty="0" smtClean="0"/>
              <a:t>. Υπάρχει μια ποικιλία αλγορίθμων </a:t>
            </a:r>
            <a:endParaRPr lang="en-US" dirty="0" smtClean="0"/>
          </a:p>
          <a:p>
            <a:r>
              <a:rPr lang="el-GR" dirty="0" smtClean="0"/>
              <a:t>που διατίθενται με τη χρήση της ομαδοποίησης. Χρησιμοποίησα ως επί το πλείστον k</a:t>
            </a:r>
            <a:r>
              <a:rPr lang="en-US" dirty="0" smtClean="0"/>
              <a:t> </a:t>
            </a:r>
            <a:r>
              <a:rPr lang="el-GR" dirty="0" smtClean="0"/>
              <a:t>-</a:t>
            </a:r>
            <a:r>
              <a:rPr lang="en-US" dirty="0" smtClean="0"/>
              <a:t> </a:t>
            </a:r>
            <a:r>
              <a:rPr lang="el-GR" dirty="0" smtClean="0"/>
              <a:t>means.</a:t>
            </a:r>
            <a:endParaRPr lang="en-US"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50</a:t>
            </a:fld>
            <a:endParaRPr lang="el-GR" dirty="0"/>
          </a:p>
        </p:txBody>
      </p:sp>
    </p:spTree>
    <p:extLst>
      <p:ext uri="{BB962C8B-B14F-4D97-AF65-F5344CB8AC3E}">
        <p14:creationId xmlns:p14="http://schemas.microsoft.com/office/powerpoint/2010/main" val="2237863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51</a:t>
            </a:fld>
            <a:endParaRPr lang="el-GR" dirty="0"/>
          </a:p>
        </p:txBody>
      </p:sp>
    </p:spTree>
    <p:extLst>
      <p:ext uri="{BB962C8B-B14F-4D97-AF65-F5344CB8AC3E}">
        <p14:creationId xmlns:p14="http://schemas.microsoft.com/office/powerpoint/2010/main" val="1335867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Πολύ διαισθητικά, όπως υποδηλώνει το όνομα, </a:t>
            </a:r>
            <a:r>
              <a:rPr lang="el-GR" b="1" dirty="0" smtClean="0"/>
              <a:t>προσπαθούμε να βρούμε k</a:t>
            </a:r>
            <a:r>
              <a:rPr lang="en-US" b="1" dirty="0" smtClean="0"/>
              <a:t> </a:t>
            </a:r>
            <a:r>
              <a:rPr lang="el-GR" b="1" dirty="0" smtClean="0"/>
              <a:t>ομάδες γύρω από το μέσο όρο </a:t>
            </a:r>
          </a:p>
          <a:p>
            <a:r>
              <a:rPr lang="el-GR" b="1" dirty="0" smtClean="0"/>
              <a:t>των σημείων δεδομένων</a:t>
            </a:r>
            <a:r>
              <a:rPr lang="el-GR" dirty="0" smtClean="0"/>
              <a:t>. Έτσι, ο αλγόριθμος ξεκινάει με την ανάκτηση κάποιων τυχαίων σημείων δεδομένων </a:t>
            </a:r>
          </a:p>
          <a:p>
            <a:r>
              <a:rPr lang="el-GR" dirty="0" smtClean="0"/>
              <a:t>ως το κεντρικό σημείο όλων των σημείων δεδομένων. Στη συνέχεια, ο αλγόριθμος εκχωρεί όλα τα σημεία </a:t>
            </a:r>
          </a:p>
          <a:p>
            <a:r>
              <a:rPr lang="el-GR" dirty="0" smtClean="0"/>
              <a:t>δεδομένων στο πλησιέστερο κέντρο. Μόλις γίνει αυτή η επανάληψη, γίνεται επανυπολογισμός του κεντροειδούς </a:t>
            </a:r>
          </a:p>
          <a:p>
            <a:r>
              <a:rPr lang="el-GR" dirty="0" smtClean="0"/>
              <a:t>και αυτές οι επαναλήψεις συνεχίζονται μέχρι να φτάσουμε σε μια κατάσταση όπου τα κεντροειδή δεν αλλάζουν </a:t>
            </a:r>
          </a:p>
          <a:p>
            <a:r>
              <a:rPr lang="el-GR" dirty="0" smtClean="0"/>
              <a:t>(κορεσμός του αλγορίθμου).</a:t>
            </a:r>
          </a:p>
          <a:p>
            <a:endParaRPr lang="el-GR" dirty="0" smtClean="0"/>
          </a:p>
          <a:p>
            <a:r>
              <a:rPr lang="el-GR" dirty="0" smtClean="0"/>
              <a:t>Υπάρχει </a:t>
            </a:r>
            <a:r>
              <a:rPr lang="el-GR" b="1" dirty="0" smtClean="0"/>
              <a:t>μια παραλλαγή του αλγορίθμου που χρησιμοποιεί μικρές παρτίδες για τη μείωση του χρόνου υπολογισμού, </a:t>
            </a:r>
          </a:p>
          <a:p>
            <a:r>
              <a:rPr lang="el-GR" dirty="0" smtClean="0"/>
              <a:t>ενώ προσπαθεί να βελτιστοποιήσει την ίδια αντικειμενική λειτουργία. </a:t>
            </a:r>
            <a:r>
              <a:rPr lang="el-GR" b="1" dirty="0" smtClean="0"/>
              <a:t>Οι μικρές παρτίδες είναι υποσύνολα των </a:t>
            </a:r>
          </a:p>
          <a:p>
            <a:r>
              <a:rPr lang="el-GR" b="1" dirty="0" smtClean="0"/>
              <a:t>δεδομένων εισόδου τυχαία δειγματοληψία σε κάθε επανάληψη κατάρτισης</a:t>
            </a:r>
            <a:r>
              <a:rPr lang="el-GR" dirty="0" smtClean="0"/>
              <a:t>. Αυτές οι επιλογές πρέπει πάντα να </a:t>
            </a:r>
          </a:p>
          <a:p>
            <a:r>
              <a:rPr lang="el-GR" dirty="0" smtClean="0"/>
              <a:t>δοκιμάζονται όταν το σύνολο δεδομένων σας είναι πραγματικά τεράστιο και θέλετε λιγότερο χρόνο εκπαίδευσης.</a:t>
            </a:r>
            <a:endParaRPr lang="en-US"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52</a:t>
            </a:fld>
            <a:endParaRPr lang="el-GR" dirty="0"/>
          </a:p>
        </p:txBody>
      </p:sp>
    </p:spTree>
    <p:extLst>
      <p:ext uri="{BB962C8B-B14F-4D97-AF65-F5344CB8AC3E}">
        <p14:creationId xmlns:p14="http://schemas.microsoft.com/office/powerpoint/2010/main" val="418029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http://scikit-learn.org/stable/modules/generated/sklearn.cluster.KMeans.html</a:t>
            </a:r>
          </a:p>
          <a:p>
            <a:r>
              <a:rPr lang="en-US" dirty="0" smtClean="0"/>
              <a:t>http://scikit-learn.org/stable/modules/generated/sklearn.cluster.MiniBatchKMeans.html</a:t>
            </a:r>
          </a:p>
          <a:p>
            <a:endParaRPr lang="en-US" dirty="0" smtClean="0"/>
          </a:p>
          <a:p>
            <a:r>
              <a:rPr lang="el-GR" dirty="0" smtClean="0"/>
              <a:t>Στον προηγούμενο κώδικα, μόλις εισαγάγαμε τα kmeans / mini</a:t>
            </a:r>
            <a:r>
              <a:rPr lang="en-US" dirty="0" smtClean="0"/>
              <a:t> </a:t>
            </a:r>
            <a:r>
              <a:rPr lang="el-GR" dirty="0" smtClean="0"/>
              <a:t>batch</a:t>
            </a:r>
            <a:r>
              <a:rPr lang="en-US" dirty="0" smtClean="0"/>
              <a:t> </a:t>
            </a:r>
            <a:r>
              <a:rPr lang="el-GR" dirty="0" smtClean="0"/>
              <a:t>kmeans του scikit-learn και το τοποθετήσαμε</a:t>
            </a:r>
            <a:br>
              <a:rPr lang="el-GR" dirty="0" smtClean="0"/>
            </a:br>
            <a:r>
              <a:rPr lang="el-GR" dirty="0" smtClean="0"/>
              <a:t>τα ίδια δεδομένα εκπαίδευσης που χρησιμοποιήσαμε στα τρέχοντα παραδείγματα. Μπορούμε επίσης να εκτυπώσουμε </a:t>
            </a:r>
            <a:endParaRPr lang="en-US" dirty="0" smtClean="0"/>
          </a:p>
          <a:p>
            <a:r>
              <a:rPr lang="el-GR" dirty="0" smtClean="0"/>
              <a:t>ένα σύμπλεγμα για κάθε ένα</a:t>
            </a:r>
            <a:r>
              <a:rPr lang="en-US" baseline="0" dirty="0" smtClean="0"/>
              <a:t> </a:t>
            </a:r>
            <a:r>
              <a:rPr lang="el-GR" dirty="0" smtClean="0"/>
              <a:t>δείγμα χρησιμοποιώντας τις τελευταίες τρεις γραμμές του κώδικα.</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53</a:t>
            </a:fld>
            <a:endParaRPr lang="el-GR" dirty="0"/>
          </a:p>
        </p:txBody>
      </p:sp>
    </p:spTree>
    <p:extLst>
      <p:ext uri="{BB962C8B-B14F-4D97-AF65-F5344CB8AC3E}">
        <p14:creationId xmlns:p14="http://schemas.microsoft.com/office/powerpoint/2010/main" val="3217560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Παραδείγματα με τα </a:t>
            </a:r>
            <a:r>
              <a:rPr lang="en-US" dirty="0" smtClean="0"/>
              <a:t>groups</a:t>
            </a:r>
            <a:r>
              <a:rPr lang="el-GR" baseline="0" dirty="0" smtClean="0"/>
              <a:t> και τα </a:t>
            </a:r>
            <a:r>
              <a:rPr lang="en-US" baseline="0" dirty="0" smtClean="0"/>
              <a:t>id </a:t>
            </a:r>
            <a:r>
              <a:rPr lang="el-GR" baseline="0" dirty="0" smtClean="0"/>
              <a:t>των κειμένων.</a:t>
            </a:r>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54</a:t>
            </a:fld>
            <a:endParaRPr lang="el-GR" dirty="0"/>
          </a:p>
        </p:txBody>
      </p:sp>
    </p:spTree>
    <p:extLst>
      <p:ext uri="{BB962C8B-B14F-4D97-AF65-F5344CB8AC3E}">
        <p14:creationId xmlns:p14="http://schemas.microsoft.com/office/powerpoint/2010/main" val="35918241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55</a:t>
            </a:fld>
            <a:endParaRPr lang="el-GR" dirty="0"/>
          </a:p>
        </p:txBody>
      </p:sp>
    </p:spTree>
    <p:extLst>
      <p:ext uri="{BB962C8B-B14F-4D97-AF65-F5344CB8AC3E}">
        <p14:creationId xmlns:p14="http://schemas.microsoft.com/office/powerpoint/2010/main" val="3672323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Το άλλο διάσημο πρόβλημα στο πλαίσιο του περιεχομένου</a:t>
            </a:r>
            <a:r>
              <a:rPr lang="el-GR" baseline="0" dirty="0" smtClean="0"/>
              <a:t> </a:t>
            </a:r>
            <a:r>
              <a:rPr lang="el-GR" dirty="0" smtClean="0"/>
              <a:t>του κειμένου είναι η εύρεση των θεμάτων του </a:t>
            </a:r>
            <a:endParaRPr lang="en-US" dirty="0" smtClean="0"/>
          </a:p>
          <a:p>
            <a:r>
              <a:rPr lang="el-GR" dirty="0" smtClean="0"/>
              <a:t>συγκεκριμένου εγγράφου. Η έννοια της μοντελοποίησης θέματος μπορεί να αντιμετωπιστεί με πολλούς </a:t>
            </a:r>
            <a:endParaRPr lang="en-US" dirty="0" smtClean="0"/>
          </a:p>
          <a:p>
            <a:r>
              <a:rPr lang="el-GR" dirty="0" smtClean="0"/>
              <a:t>διαφορετικούς τρόπους.</a:t>
            </a:r>
            <a:endParaRPr lang="en-US" dirty="0" smtClean="0"/>
          </a:p>
          <a:p>
            <a:endParaRPr lang="el-GR" dirty="0" smtClean="0"/>
          </a:p>
          <a:p>
            <a:r>
              <a:rPr lang="el-GR" dirty="0" smtClean="0"/>
              <a:t>Συνήθως χρησιμοποιούμε </a:t>
            </a:r>
            <a:r>
              <a:rPr lang="el-GR" b="1" dirty="0" smtClean="0"/>
              <a:t>LDA (Latent Dirichlet allocation</a:t>
            </a:r>
            <a:r>
              <a:rPr lang="el-GR" dirty="0" smtClean="0"/>
              <a:t>- Κρυμμένη Dirichlet  κατανομή) και </a:t>
            </a:r>
            <a:r>
              <a:rPr lang="el-GR" b="1" dirty="0" smtClean="0"/>
              <a:t>LSI (Latent </a:t>
            </a:r>
          </a:p>
          <a:p>
            <a:r>
              <a:rPr lang="el-GR" b="1" dirty="0" err="1" smtClean="0"/>
              <a:t>semantic</a:t>
            </a:r>
            <a:r>
              <a:rPr lang="el-GR" b="1" dirty="0" smtClean="0"/>
              <a:t> </a:t>
            </a:r>
            <a:r>
              <a:rPr lang="el-GR" b="1" dirty="0" err="1" smtClean="0"/>
              <a:t>indexing</a:t>
            </a:r>
            <a:r>
              <a:rPr lang="el-GR" dirty="0" smtClean="0"/>
              <a:t> – Κρυμμένο σημασιολογικό ευρετήριο) για την εφαρμογή </a:t>
            </a:r>
            <a:r>
              <a:rPr lang="el-GR" baseline="0" dirty="0" smtClean="0"/>
              <a:t> </a:t>
            </a:r>
            <a:r>
              <a:rPr lang="en-US" dirty="0" smtClean="0"/>
              <a:t>topic modeling </a:t>
            </a:r>
            <a:r>
              <a:rPr lang="el-GR" dirty="0" smtClean="0"/>
              <a:t>σε έγγραφα</a:t>
            </a:r>
            <a:r>
              <a:rPr lang="el-GR" baseline="0" dirty="0" smtClean="0"/>
              <a:t> </a:t>
            </a:r>
            <a:r>
              <a:rPr lang="el-GR" dirty="0" smtClean="0"/>
              <a:t>κειμένου. </a:t>
            </a:r>
          </a:p>
          <a:p>
            <a:r>
              <a:rPr lang="el-GR" dirty="0" smtClean="0"/>
              <a:t>Συνήθως, στις περισσότερες βιομηχανίες, έχουμε τεράστιους όγκους χωρίς ετικέτα εγγράφων κειμένου. </a:t>
            </a:r>
          </a:p>
          <a:p>
            <a:r>
              <a:rPr lang="el-GR" dirty="0" smtClean="0"/>
              <a:t>Στην περίπτωση ενός χωρίς ετικέτα </a:t>
            </a:r>
            <a:r>
              <a:rPr lang="en-US" dirty="0" smtClean="0"/>
              <a:t>corpus </a:t>
            </a:r>
            <a:r>
              <a:rPr lang="el-GR" dirty="0" smtClean="0"/>
              <a:t>για να πάρουμε τις αρχικές ιδέες του </a:t>
            </a:r>
            <a:r>
              <a:rPr lang="en-US" dirty="0" smtClean="0"/>
              <a:t>corpus </a:t>
            </a:r>
            <a:r>
              <a:rPr lang="el-GR" dirty="0" smtClean="0"/>
              <a:t>, ένα </a:t>
            </a:r>
            <a:r>
              <a:rPr lang="en-US" dirty="0" smtClean="0"/>
              <a:t>topic modeling </a:t>
            </a:r>
            <a:endParaRPr lang="el-GR" dirty="0" smtClean="0"/>
          </a:p>
          <a:p>
            <a:r>
              <a:rPr lang="el-GR" dirty="0" smtClean="0"/>
              <a:t>είναι μια μεγάλη επιλογή, καθώς δεν μας δίνει μόνο θέματα σχετικότητας, αλλά και κατηγοριοποιεί ολόκληρο </a:t>
            </a:r>
          </a:p>
          <a:p>
            <a:r>
              <a:rPr lang="el-GR" dirty="0" smtClean="0"/>
              <a:t>το σώμα σε αριθμό θεμάτων που δίνονται στον αλγόριθμο.</a:t>
            </a:r>
            <a:endParaRPr lang="en-US" dirty="0" smtClean="0"/>
          </a:p>
          <a:p>
            <a:endParaRPr lang="el-GR" dirty="0" smtClean="0"/>
          </a:p>
          <a:p>
            <a:r>
              <a:rPr lang="el-GR" dirty="0" smtClean="0"/>
              <a:t>Θα χρησιμοποιήσουμε </a:t>
            </a:r>
            <a:r>
              <a:rPr lang="el-GR" b="1" dirty="0" smtClean="0"/>
              <a:t>μια νέα βιβλιοθήκη Python "gensim" </a:t>
            </a:r>
            <a:r>
              <a:rPr lang="el-GR" dirty="0" smtClean="0"/>
              <a:t>που εφαρμόζει αυτούς τους αλγορίθμους για εμάς. </a:t>
            </a:r>
            <a:endParaRPr lang="en-US" dirty="0" smtClean="0"/>
          </a:p>
          <a:p>
            <a:r>
              <a:rPr lang="el-GR" dirty="0" smtClean="0"/>
              <a:t>Λοιπόν, ας πηδήσουμε στην υλοποίηση των LDA και LSI για το ίδιο τρέχον σύνολο δεδομένων SMS. Τώρα, η μόνη </a:t>
            </a:r>
            <a:endParaRPr lang="en-US" dirty="0" smtClean="0"/>
          </a:p>
          <a:p>
            <a:r>
              <a:rPr lang="el-GR" dirty="0" smtClean="0"/>
              <a:t>αλλαγή στο πρόβλημα είναι ότι θέλουμε να μοντελοποιήσουμε διαφορετικά θέματα στα δεδομένα SMS και επίσης </a:t>
            </a:r>
            <a:endParaRPr lang="en-US" dirty="0" smtClean="0"/>
          </a:p>
          <a:p>
            <a:r>
              <a:rPr lang="el-GR" dirty="0" smtClean="0"/>
              <a:t>να θέλουμε να γνωρίζουμε σε ποιο έγγραφο ανήκει το θέμα. </a:t>
            </a:r>
          </a:p>
          <a:p>
            <a:endParaRPr lang="el-GR" dirty="0" smtClean="0"/>
          </a:p>
          <a:p>
            <a:r>
              <a:rPr lang="el-GR" b="1" dirty="0" smtClean="0"/>
              <a:t>Μια καλύτερη και πιο ρεαλιστική περίπτωση χρήσης </a:t>
            </a:r>
            <a:r>
              <a:rPr lang="el-GR" b="1" baseline="0" dirty="0" smtClean="0"/>
              <a:t> </a:t>
            </a:r>
            <a:r>
              <a:rPr lang="el-GR" dirty="0" smtClean="0"/>
              <a:t>θα μπορούσε να είναι η διεξαγωγή μοντελοποίησης θέματος </a:t>
            </a:r>
          </a:p>
          <a:p>
            <a:r>
              <a:rPr lang="el-GR" dirty="0" smtClean="0"/>
              <a:t>σε ολόκληρη την χωματερή της </a:t>
            </a:r>
            <a:r>
              <a:rPr lang="en-US" b="1" dirty="0" smtClean="0"/>
              <a:t>Wikipedia</a:t>
            </a:r>
            <a:r>
              <a:rPr lang="en-US" dirty="0" smtClean="0"/>
              <a:t> </a:t>
            </a:r>
            <a:r>
              <a:rPr lang="el-GR" dirty="0" smtClean="0"/>
              <a:t>για την εύρεση διαφορετικών ειδών θεμάτων που συζητήθηκαν εκεί ή για </a:t>
            </a:r>
          </a:p>
          <a:p>
            <a:r>
              <a:rPr lang="el-GR" dirty="0" smtClean="0"/>
              <a:t>τη διεξαγωγή μοντελοποίησης θέματος σε </a:t>
            </a:r>
            <a:r>
              <a:rPr lang="el-GR" b="1" dirty="0" smtClean="0"/>
              <a:t>δισεκατομμύρια κριτικές / καταγγελίες από πελάτες</a:t>
            </a:r>
            <a:r>
              <a:rPr lang="el-GR" dirty="0" smtClean="0"/>
              <a:t> για να πάρετε μια </a:t>
            </a:r>
          </a:p>
          <a:p>
            <a:r>
              <a:rPr lang="el-GR" dirty="0" smtClean="0"/>
              <a:t>εικόνα των θεμάτων ότι οι άνθρωποι συζητούν.</a:t>
            </a:r>
            <a:endParaRPr lang="en-US" dirty="0" smtClean="0"/>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56</a:t>
            </a:fld>
            <a:endParaRPr lang="el-GR" dirty="0"/>
          </a:p>
        </p:txBody>
      </p:sp>
    </p:spTree>
    <p:extLst>
      <p:ext uri="{BB962C8B-B14F-4D97-AF65-F5344CB8AC3E}">
        <p14:creationId xmlns:p14="http://schemas.microsoft.com/office/powerpoint/2010/main" val="3684725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 install genism</a:t>
            </a:r>
          </a:p>
          <a:p>
            <a:endParaRPr lang="el-GR" dirty="0" smtClean="0"/>
          </a:p>
          <a:p>
            <a:r>
              <a:rPr lang="en-US" dirty="0" smtClean="0"/>
              <a:t>https://radimrehurek.com/gensim/models/ldamodel.html</a:t>
            </a:r>
            <a:endParaRPr lang="el-GR" dirty="0" smtClean="0"/>
          </a:p>
          <a:p>
            <a:r>
              <a:rPr lang="en-US" smtClean="0"/>
              <a:t>https://radimrehurek.com/gensim/models/lsimodel.html</a:t>
            </a:r>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57</a:t>
            </a:fld>
            <a:endParaRPr lang="el-GR" dirty="0"/>
          </a:p>
        </p:txBody>
      </p:sp>
    </p:spTree>
    <p:extLst>
      <p:ext uri="{BB962C8B-B14F-4D97-AF65-F5344CB8AC3E}">
        <p14:creationId xmlns:p14="http://schemas.microsoft.com/office/powerpoint/2010/main" val="22774301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pip install genism</a:t>
            </a:r>
          </a:p>
          <a:p>
            <a:endParaRPr lang="en-US"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58</a:t>
            </a:fld>
            <a:endParaRPr lang="el-GR" dirty="0"/>
          </a:p>
        </p:txBody>
      </p:sp>
    </p:spTree>
    <p:extLst>
      <p:ext uri="{BB962C8B-B14F-4D97-AF65-F5344CB8AC3E}">
        <p14:creationId xmlns:p14="http://schemas.microsoft.com/office/powerpoint/2010/main" val="21454435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59</a:t>
            </a:fld>
            <a:endParaRPr lang="el-GR" dirty="0"/>
          </a:p>
        </p:txBody>
      </p:sp>
    </p:spTree>
    <p:extLst>
      <p:ext uri="{BB962C8B-B14F-4D97-AF65-F5344CB8AC3E}">
        <p14:creationId xmlns:p14="http://schemas.microsoft.com/office/powerpoint/2010/main" val="376695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u="none" dirty="0" smtClean="0"/>
              <a:t>http://scikit-learn.org/stable/tutorial/machine_learning_map/index.html </a:t>
            </a:r>
            <a:endParaRPr lang="el-GR" u="none" dirty="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6</a:t>
            </a:fld>
            <a:endParaRPr lang="el-GR" dirty="0"/>
          </a:p>
        </p:txBody>
      </p:sp>
    </p:spTree>
    <p:extLst>
      <p:ext uri="{BB962C8B-B14F-4D97-AF65-F5344CB8AC3E}">
        <p14:creationId xmlns:p14="http://schemas.microsoft.com/office/powerpoint/2010/main" val="1899788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endParaRPr lang="en-US" dirty="0" smtClean="0"/>
          </a:p>
        </p:txBody>
      </p:sp>
      <p:sp>
        <p:nvSpPr>
          <p:cNvPr id="5" name="Θέση αριθμού διαφάνειας 3"/>
          <p:cNvSpPr>
            <a:spLocks noGrp="1"/>
          </p:cNvSpPr>
          <p:nvPr>
            <p:ph type="sldNum" sz="quarter" idx="5"/>
          </p:nvPr>
        </p:nvSpPr>
        <p:spPr>
          <a:xfrm>
            <a:off x="3884613" y="8685213"/>
            <a:ext cx="2971800" cy="457200"/>
          </a:xfrm>
        </p:spPr>
        <p:txBody>
          <a:bodyPr/>
          <a:lstStyle/>
          <a:p>
            <a:fld id="{F93199CD-3E1B-4AE6-990F-76F925F5EA9F}" type="slidenum">
              <a:rPr lang="el-GR" smtClean="0"/>
              <a:pPr/>
              <a:t>7</a:t>
            </a:fld>
            <a:endParaRPr lang="el-GR" dirty="0"/>
          </a:p>
        </p:txBody>
      </p:sp>
    </p:spTree>
    <p:extLst>
      <p:ext uri="{BB962C8B-B14F-4D97-AF65-F5344CB8AC3E}">
        <p14:creationId xmlns:p14="http://schemas.microsoft.com/office/powerpoint/2010/main" val="203723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Ο απλούστερος ορισμός της ταξινόμησης κειμένου είναι ότι πρόκειται για ταξινόμηση </a:t>
            </a:r>
          </a:p>
          <a:p>
            <a:r>
              <a:rPr lang="el-GR" dirty="0" smtClean="0"/>
              <a:t>κειμένου με βάση το περιεχόμενο αυτού του κειμένου.</a:t>
            </a:r>
          </a:p>
          <a:p>
            <a:r>
              <a:rPr lang="el-GR" dirty="0" smtClean="0"/>
              <a:t/>
            </a:r>
            <a:br>
              <a:rPr lang="el-GR" dirty="0" smtClean="0"/>
            </a:br>
            <a:r>
              <a:rPr lang="el-GR" dirty="0" smtClean="0"/>
              <a:t>Τώρα, γενικά, όλες οι μέθοδοι εκμάθησης μηχανών και οι αλγόριθμοι γράφονται για </a:t>
            </a:r>
          </a:p>
          <a:p>
            <a:r>
              <a:rPr lang="el-GR" dirty="0" smtClean="0"/>
              <a:t>αριθμητικά χαρακτηριστικά / μεταβλητές. Ένα από τα πιο σημαντικά προβλήματα με </a:t>
            </a:r>
          </a:p>
          <a:p>
            <a:r>
              <a:rPr lang="el-GR" dirty="0" smtClean="0"/>
              <a:t>το corpus text είναι το πώς να αναπαριστάς το κείμενο ως αριθμητικά χαρακτηριστικά. </a:t>
            </a:r>
          </a:p>
          <a:p>
            <a:r>
              <a:rPr lang="el-GR" dirty="0" smtClean="0"/>
              <a:t>Υπάρχουν διάφοροι μετασχηματισμοί που προβλέπονται στη βιβλιογραφία. Ας ξεκινήσουμε </a:t>
            </a:r>
          </a:p>
          <a:p>
            <a:r>
              <a:rPr lang="el-GR" dirty="0" smtClean="0"/>
              <a:t>με έναν από τους απλούστερους και πιο ευρέως χρησιμοποιούμενους μετασχηματισμούς.</a:t>
            </a:r>
          </a:p>
          <a:p>
            <a:r>
              <a:rPr lang="el-GR" dirty="0" smtClean="0"/>
              <a:t/>
            </a:r>
            <a:br>
              <a:rPr lang="el-GR" dirty="0" smtClean="0"/>
            </a:br>
            <a:r>
              <a:rPr lang="el-GR" dirty="0" smtClean="0"/>
              <a:t>Τώρα, για να κατανοήσουμε τις διαδικασίες ταξινόμησης κειμένου, ας πάρουμε ένα πραγματικό </a:t>
            </a:r>
          </a:p>
          <a:p>
            <a:r>
              <a:rPr lang="el-GR" dirty="0" smtClean="0"/>
              <a:t>πρόβλημα λέξεων spams. Στον κόσμο του WhatsApp και του SMS, λαμβάνετε πολλά μηνύματα spam.</a:t>
            </a:r>
          </a:p>
          <a:p>
            <a:r>
              <a:rPr lang="el-GR" dirty="0" smtClean="0"/>
              <a:t/>
            </a:r>
            <a:br>
              <a:rPr lang="el-GR" dirty="0" smtClean="0"/>
            </a:br>
            <a:r>
              <a:rPr lang="el-GR" dirty="0" smtClean="0"/>
              <a:t>Ας αρχίσουμε με την επίλυση αυτού του πραγματικού προβλήματος της ανίχνευσης </a:t>
            </a:r>
          </a:p>
          <a:p>
            <a:r>
              <a:rPr lang="el-GR" dirty="0" smtClean="0"/>
              <a:t>ανεπιθύμητων μηνυμάτων με τη βοήθεια της ταξινόμησης κειμένου. Θα χρησιμοποιήσουμε </a:t>
            </a:r>
          </a:p>
          <a:p>
            <a:r>
              <a:rPr lang="el-GR" dirty="0" smtClean="0"/>
              <a:t>αυτό το τρέχον παράδειγμα σε όλη την παρουσίαση.</a:t>
            </a:r>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8</a:t>
            </a:fld>
            <a:endParaRPr lang="el-GR" dirty="0"/>
          </a:p>
        </p:txBody>
      </p:sp>
    </p:spTree>
    <p:extLst>
      <p:ext uri="{BB962C8B-B14F-4D97-AF65-F5344CB8AC3E}">
        <p14:creationId xmlns:p14="http://schemas.microsoft.com/office/powerpoint/2010/main" val="278575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The SMS Spam Collection v.1 (text file: smsspamcollection) has </a:t>
            </a:r>
          </a:p>
          <a:p>
            <a:r>
              <a:rPr lang="en-US" dirty="0" smtClean="0"/>
              <a:t>a total of 4,827 SMS legitimate messages (86.6%) and </a:t>
            </a:r>
          </a:p>
          <a:p>
            <a:r>
              <a:rPr lang="en-US" dirty="0" smtClean="0"/>
              <a:t>a total of 747 (13.4%) spam messages.</a:t>
            </a:r>
          </a:p>
          <a:p>
            <a:endParaRPr lang="el-GR" dirty="0" smtClean="0"/>
          </a:p>
        </p:txBody>
      </p:sp>
      <p:sp>
        <p:nvSpPr>
          <p:cNvPr id="4" name="Θέση αριθμού διαφάνειας 3"/>
          <p:cNvSpPr>
            <a:spLocks noGrp="1"/>
          </p:cNvSpPr>
          <p:nvPr>
            <p:ph type="sldNum" sz="quarter" idx="10"/>
          </p:nvPr>
        </p:nvSpPr>
        <p:spPr/>
        <p:txBody>
          <a:bodyPr/>
          <a:lstStyle/>
          <a:p>
            <a:fld id="{F93199CD-3E1B-4AE6-990F-76F925F5EA9F}" type="slidenum">
              <a:rPr lang="el-GR" smtClean="0"/>
              <a:pPr/>
              <a:t>9</a:t>
            </a:fld>
            <a:endParaRPr lang="el-GR" dirty="0"/>
          </a:p>
        </p:txBody>
      </p:sp>
    </p:spTree>
    <p:extLst>
      <p:ext uri="{BB962C8B-B14F-4D97-AF65-F5344CB8AC3E}">
        <p14:creationId xmlns:p14="http://schemas.microsoft.com/office/powerpoint/2010/main" val="2506984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l-GR" smtClean="0"/>
              <a:t>Στυλ κύριου τίτλου</a:t>
            </a:r>
            <a:endParaRPr lang="el-GR" noProof="0" dirty="0"/>
          </a:p>
        </p:txBody>
      </p:sp>
      <p:sp>
        <p:nvSpPr>
          <p:cNvPr id="3" name="Υπότιτλος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l-GR" noProof="0" smtClean="0"/>
              <a:t>Στυλ κύριου υπότιτλου</a:t>
            </a:r>
            <a:endParaRPr lang="el-G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κατακόρυφου κειμένου 2"/>
          <p:cNvSpPr>
            <a:spLocks noGrp="1"/>
          </p:cNvSpPr>
          <p:nvPr>
            <p:ph type="body" orient="vert" idx="1"/>
          </p:nvPr>
        </p:nvSpPr>
        <p:spPr/>
        <p:txBody>
          <a:bodyPr vert="eaVert" rtlCol="0"/>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D80FC8B3-0C6B-4133-A373-F3C43F55CCD3}" type="datetime1">
              <a:rPr lang="el-GR" smtClean="0"/>
              <a:pPr/>
              <a:t>27/02/2019</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142412" y="381001"/>
            <a:ext cx="1524001" cy="5638800"/>
          </a:xfrm>
        </p:spPr>
        <p:txBody>
          <a:bodyPr vert="eaVert" rtlCol="0"/>
          <a:lstStyle>
            <a:lvl1pPr rtl="0">
              <a:defRPr/>
            </a:lvl1pPr>
          </a:lstStyle>
          <a:p>
            <a:pPr rtl="0"/>
            <a:r>
              <a:rPr lang="el-GR" smtClean="0"/>
              <a:t>Στυλ κύριου τίτλου</a:t>
            </a:r>
            <a:endParaRPr lang="el-GR" noProof="0" dirty="0"/>
          </a:p>
        </p:txBody>
      </p:sp>
      <p:sp>
        <p:nvSpPr>
          <p:cNvPr id="3" name="Σύμβολο κράτησης θέσης κατακόρυφου κειμένου 2"/>
          <p:cNvSpPr>
            <a:spLocks noGrp="1"/>
          </p:cNvSpPr>
          <p:nvPr>
            <p:ph type="body" orient="vert" idx="1"/>
          </p:nvPr>
        </p:nvSpPr>
        <p:spPr>
          <a:xfrm>
            <a:off x="1522412" y="381001"/>
            <a:ext cx="7391399" cy="5638800"/>
          </a:xfrm>
        </p:spPr>
        <p:txBody>
          <a:bodyPr vert="eaVert" rtlCol="0"/>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FF522F7A-0DB9-4501-98EC-2CBCF555D736}" type="datetime1">
              <a:rPr lang="el-GR" smtClean="0"/>
              <a:pPr/>
              <a:t>27/02/2019</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idx="1"/>
          </p:nvPr>
        </p:nvSpPr>
        <p:spPr/>
        <p:txBody>
          <a:bodyPr rtlCol="0"/>
          <a:lstStyle>
            <a:lvl5pPr algn="l" rtl="0">
              <a:defRPr/>
            </a:lvl5pPr>
            <a:lvl6pPr algn="l" rtl="0">
              <a:defRPr/>
            </a:lvl6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ημερομηνίας 3"/>
          <p:cNvSpPr>
            <a:spLocks noGrp="1"/>
          </p:cNvSpPr>
          <p:nvPr>
            <p:ph type="dt" sz="half" idx="10"/>
          </p:nvPr>
        </p:nvSpPr>
        <p:spPr/>
        <p:txBody>
          <a:bodyPr rtlCol="0"/>
          <a:lstStyle>
            <a:lvl1pPr>
              <a:defRPr/>
            </a:lvl1pPr>
          </a:lstStyle>
          <a:p>
            <a:fld id="{661E8C6A-4A6D-485F-96EB-FC65364BEB94}" type="datetime1">
              <a:rPr lang="el-GR" smtClean="0"/>
              <a:pPr/>
              <a:t>27/02/2019</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l-GR"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l-GR" noProof="0" smtClean="0"/>
              <a:t>Στυλ υποδείγματος κειμένου</a:t>
            </a:r>
          </a:p>
        </p:txBody>
      </p:sp>
      <p:sp>
        <p:nvSpPr>
          <p:cNvPr id="4" name="Σύμβολο κράτησης θέσης ημερομηνίας 3"/>
          <p:cNvSpPr>
            <a:spLocks noGrp="1"/>
          </p:cNvSpPr>
          <p:nvPr>
            <p:ph type="dt" sz="half" idx="10"/>
          </p:nvPr>
        </p:nvSpPr>
        <p:spPr/>
        <p:txBody>
          <a:bodyPr rtlCol="0"/>
          <a:lstStyle>
            <a:lvl1pPr>
              <a:defRPr/>
            </a:lvl1pPr>
          </a:lstStyle>
          <a:p>
            <a:fld id="{4941782F-5A7F-49CD-B68F-C6DA1453E4EE}" type="datetime1">
              <a:rPr lang="el-GR" smtClean="0"/>
              <a:pPr/>
              <a:t>27/02/2019</a:t>
            </a:fld>
            <a:endParaRPr lang="el-GR" dirty="0"/>
          </a:p>
        </p:txBody>
      </p:sp>
      <p:sp>
        <p:nvSpPr>
          <p:cNvPr id="5" name="Σύμβολο κράτησης θέσης υποσέλιδου 4"/>
          <p:cNvSpPr>
            <a:spLocks noGrp="1"/>
          </p:cNvSpPr>
          <p:nvPr>
            <p:ph type="ftr" sz="quarter" idx="11"/>
          </p:nvPr>
        </p:nvSpPr>
        <p:spPr/>
        <p:txBody>
          <a:bodyPr rtlCol="0"/>
          <a:lstStyle/>
          <a:p>
            <a:pPr rtl="0"/>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περιεχομένου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5" name="Σύμβολο κράτησης θέσης ημερομηνίας 4"/>
          <p:cNvSpPr>
            <a:spLocks noGrp="1"/>
          </p:cNvSpPr>
          <p:nvPr>
            <p:ph type="dt" sz="half" idx="10"/>
          </p:nvPr>
        </p:nvSpPr>
        <p:spPr/>
        <p:txBody>
          <a:bodyPr rtlCol="0"/>
          <a:lstStyle>
            <a:lvl1pPr>
              <a:defRPr/>
            </a:lvl1pPr>
          </a:lstStyle>
          <a:p>
            <a:fld id="{FB188566-0978-4C4B-906C-C00F29C9E565}" type="datetime1">
              <a:rPr lang="el-GR" smtClean="0"/>
              <a:pPr/>
              <a:t>27/02/2019</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2A013F82-EE5E-44EE-A61D-E31C6657F26F}" type="slidenum">
              <a:rPr lang="el-GR" noProof="0" smtClean="0"/>
              <a:t>‹#›</a:t>
            </a:fld>
            <a:endParaRPr lang="el-G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algn="l" rtl="0">
              <a:defRPr/>
            </a:lvl1pPr>
          </a:lstStyle>
          <a:p>
            <a:pPr rtl="0"/>
            <a:r>
              <a:rPr lang="el-GR"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l-GR" noProof="0" smtClean="0"/>
              <a:t>Στυλ υποδείγματος κειμένου</a:t>
            </a:r>
          </a:p>
        </p:txBody>
      </p:sp>
      <p:sp>
        <p:nvSpPr>
          <p:cNvPr id="4" name="Σύμβολο κράτησης θέσης περιεχομένου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5" name="Σύμβολο κράτησης θέσης κειμένου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l-GR" noProof="0" smtClean="0"/>
              <a:t>Στυλ υποδείγματος κειμένου</a:t>
            </a:r>
          </a:p>
        </p:txBody>
      </p:sp>
      <p:sp>
        <p:nvSpPr>
          <p:cNvPr id="6" name="Σύμβολο κράτησης θέσης περιεχομένου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7" name="Σύμβολο κράτησης θέσης ημερομηνίας 6"/>
          <p:cNvSpPr>
            <a:spLocks noGrp="1"/>
          </p:cNvSpPr>
          <p:nvPr>
            <p:ph type="dt" sz="half" idx="10"/>
          </p:nvPr>
        </p:nvSpPr>
        <p:spPr/>
        <p:txBody>
          <a:bodyPr rtlCol="0"/>
          <a:lstStyle>
            <a:lvl1pPr>
              <a:defRPr/>
            </a:lvl1pPr>
          </a:lstStyle>
          <a:p>
            <a:fld id="{FA4A54F1-8371-4517-9AE2-339F6F9642B4}" type="datetime1">
              <a:rPr lang="el-GR" smtClean="0"/>
              <a:pPr/>
              <a:t>27/02/2019</a:t>
            </a:fld>
            <a:endParaRPr lang="el-GR" dirty="0"/>
          </a:p>
        </p:txBody>
      </p:sp>
      <p:sp>
        <p:nvSpPr>
          <p:cNvPr id="8" name="Σύμβολο κράτησης θέσης υποσέλιδου 7"/>
          <p:cNvSpPr>
            <a:spLocks noGrp="1"/>
          </p:cNvSpPr>
          <p:nvPr>
            <p:ph type="ftr" sz="quarter" idx="11"/>
          </p:nvPr>
        </p:nvSpPr>
        <p:spPr/>
        <p:txBody>
          <a:bodyPr rtlCol="0"/>
          <a:lstStyle/>
          <a:p>
            <a:pPr rtl="0"/>
            <a:endParaRPr lang="el-GR" noProof="0" dirty="0"/>
          </a:p>
        </p:txBody>
      </p:sp>
      <p:sp>
        <p:nvSpPr>
          <p:cNvPr id="9" name="Σύμβολο κράτησης θέσης αριθμού διαφάνειας 8"/>
          <p:cNvSpPr>
            <a:spLocks noGrp="1"/>
          </p:cNvSpPr>
          <p:nvPr>
            <p:ph type="sldNum" sz="quarter" idx="12"/>
          </p:nvPr>
        </p:nvSpPr>
        <p:spPr/>
        <p:txBody>
          <a:bodyPr rtlCol="0"/>
          <a:lstStyle/>
          <a:p>
            <a:pPr rtl="0"/>
            <a:fld id="{2A013F82-EE5E-44EE-A61D-E31C6657F26F}" type="slidenum">
              <a:rPr lang="el-GR" noProof="0" smtClean="0"/>
              <a:t>‹#›</a:t>
            </a:fld>
            <a:endParaRPr lang="el-G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lvl1pPr rtl="0">
              <a:defRPr/>
            </a:lvl1pPr>
          </a:lstStyle>
          <a:p>
            <a:pPr rtl="0"/>
            <a:r>
              <a:rPr lang="el-GR" smtClean="0"/>
              <a:t>Στυλ κύριου τίτλου</a:t>
            </a:r>
            <a:endParaRPr lang="el-GR" noProof="0" dirty="0"/>
          </a:p>
        </p:txBody>
      </p:sp>
      <p:sp>
        <p:nvSpPr>
          <p:cNvPr id="3" name="Σύμβολο κράτησης θέσης ημερομηνίας 2"/>
          <p:cNvSpPr>
            <a:spLocks noGrp="1"/>
          </p:cNvSpPr>
          <p:nvPr>
            <p:ph type="dt" sz="half" idx="10"/>
          </p:nvPr>
        </p:nvSpPr>
        <p:spPr/>
        <p:txBody>
          <a:bodyPr rtlCol="0"/>
          <a:lstStyle>
            <a:lvl1pPr>
              <a:defRPr/>
            </a:lvl1pPr>
          </a:lstStyle>
          <a:p>
            <a:fld id="{C3C0F0B0-2F8F-4F66-A8AF-B164837EAE99}" type="datetime1">
              <a:rPr lang="el-GR" smtClean="0"/>
              <a:pPr/>
              <a:t>27/02/2019</a:t>
            </a:fld>
            <a:endParaRPr lang="el-GR" dirty="0"/>
          </a:p>
        </p:txBody>
      </p:sp>
      <p:sp>
        <p:nvSpPr>
          <p:cNvPr id="4" name="Σύμβολο κράτησης θέσης υποσέλιδου 3"/>
          <p:cNvSpPr>
            <a:spLocks noGrp="1"/>
          </p:cNvSpPr>
          <p:nvPr>
            <p:ph type="ftr" sz="quarter" idx="11"/>
          </p:nvPr>
        </p:nvSpPr>
        <p:spPr/>
        <p:txBody>
          <a:bodyPr rtlCol="0"/>
          <a:lstStyle/>
          <a:p>
            <a:pPr rtl="0"/>
            <a:endParaRPr lang="el-GR" noProof="0" dirty="0"/>
          </a:p>
        </p:txBody>
      </p:sp>
      <p:sp>
        <p:nvSpPr>
          <p:cNvPr id="5" name="Σύμβολο κράτησης θέσης αριθμού διαφάνειας 4"/>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bg>
      <p:bgPr>
        <a:solidFill>
          <a:schemeClr val="bg2"/>
        </a:solidFill>
        <a:effectLst/>
      </p:bgPr>
    </p:bg>
    <p:spTree>
      <p:nvGrpSpPr>
        <p:cNvPr id="1" name=""/>
        <p:cNvGrpSpPr/>
        <p:nvPr/>
      </p:nvGrpSpPr>
      <p:grpSpPr>
        <a:xfrm>
          <a:off x="0" y="0"/>
          <a:ext cx="0" cy="0"/>
          <a:chOff x="0" y="0"/>
          <a:chExt cx="0" cy="0"/>
        </a:xfrm>
      </p:grpSpPr>
      <p:sp>
        <p:nvSpPr>
          <p:cNvPr id="2" name="Σύμβολο κράτησης θέσης ημερομηνίας 1"/>
          <p:cNvSpPr>
            <a:spLocks noGrp="1"/>
          </p:cNvSpPr>
          <p:nvPr>
            <p:ph type="dt" sz="half" idx="10"/>
          </p:nvPr>
        </p:nvSpPr>
        <p:spPr/>
        <p:txBody>
          <a:bodyPr rtlCol="0"/>
          <a:lstStyle>
            <a:lvl1pPr>
              <a:defRPr/>
            </a:lvl1pPr>
          </a:lstStyle>
          <a:p>
            <a:fld id="{07515D76-C5F8-4308-AFA2-4800D5FB5236}" type="datetime1">
              <a:rPr lang="el-GR" smtClean="0"/>
              <a:pPr/>
              <a:t>27/02/2019</a:t>
            </a:fld>
            <a:endParaRPr lang="el-GR" dirty="0"/>
          </a:p>
        </p:txBody>
      </p:sp>
      <p:sp>
        <p:nvSpPr>
          <p:cNvPr id="3" name="Σύμβολο κράτησης θέσης υποσέλιδου 2"/>
          <p:cNvSpPr>
            <a:spLocks noGrp="1"/>
          </p:cNvSpPr>
          <p:nvPr>
            <p:ph type="ftr" sz="quarter" idx="11"/>
          </p:nvPr>
        </p:nvSpPr>
        <p:spPr/>
        <p:txBody>
          <a:bodyPr rtlCol="0"/>
          <a:lstStyle/>
          <a:p>
            <a:pPr rtl="0"/>
            <a:endParaRPr lang="el-GR" noProof="0" dirty="0"/>
          </a:p>
        </p:txBody>
      </p:sp>
      <p:sp>
        <p:nvSpPr>
          <p:cNvPr id="4" name="Σύμβολο κράτησης θέσης αριθμού διαφάνειας 3"/>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l-GR" smtClean="0"/>
              <a:t>Στυλ κύριου τίτλου</a:t>
            </a:r>
            <a:endParaRPr lang="el-GR" noProof="0" dirty="0"/>
          </a:p>
        </p:txBody>
      </p:sp>
      <p:sp>
        <p:nvSpPr>
          <p:cNvPr id="3" name="Σύμβολο κράτησης θέσης περιεχομένου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l-GR" noProof="0" smtClean="0"/>
              <a:t>Στυλ υποδείγματος κειμένου</a:t>
            </a:r>
          </a:p>
          <a:p>
            <a:pPr lvl="1" rtl="0"/>
            <a:r>
              <a:rPr lang="el-GR" noProof="0" smtClean="0"/>
              <a:t>Δεύτερου επιπέδου</a:t>
            </a:r>
          </a:p>
          <a:p>
            <a:pPr lvl="2" rtl="0"/>
            <a:r>
              <a:rPr lang="el-GR" noProof="0" smtClean="0"/>
              <a:t>Τρίτου επιπέδου</a:t>
            </a:r>
          </a:p>
          <a:p>
            <a:pPr lvl="3" rtl="0"/>
            <a:r>
              <a:rPr lang="el-GR" noProof="0" smtClean="0"/>
              <a:t>Τέταρτου επιπέδου</a:t>
            </a:r>
          </a:p>
          <a:p>
            <a:pPr lvl="4" rtl="0"/>
            <a:r>
              <a:rPr lang="el-GR" noProof="0" smtClean="0"/>
              <a:t>Πέμπτου επιπέδου</a:t>
            </a:r>
            <a:endParaRPr lang="el-GR" noProof="0" dirty="0"/>
          </a:p>
        </p:txBody>
      </p:sp>
      <p:sp>
        <p:nvSpPr>
          <p:cNvPr id="4" name="Σύμβολο κράτησης θέσης κειμένου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l-GR" noProof="0" smtClean="0"/>
              <a:t>Στυλ υποδείγματος κειμένου</a:t>
            </a:r>
          </a:p>
        </p:txBody>
      </p:sp>
      <p:sp>
        <p:nvSpPr>
          <p:cNvPr id="5" name="Σύμβολο κράτησης θέσης ημερομηνίας 4"/>
          <p:cNvSpPr>
            <a:spLocks noGrp="1"/>
          </p:cNvSpPr>
          <p:nvPr>
            <p:ph type="dt" sz="half" idx="10"/>
          </p:nvPr>
        </p:nvSpPr>
        <p:spPr/>
        <p:txBody>
          <a:bodyPr rtlCol="0"/>
          <a:lstStyle>
            <a:lvl1pPr>
              <a:defRPr/>
            </a:lvl1pPr>
          </a:lstStyle>
          <a:p>
            <a:fld id="{0313C684-8691-4479-BADE-5A6DE08A7F61}" type="datetime1">
              <a:rPr lang="el-GR" smtClean="0"/>
              <a:pPr/>
              <a:t>27/02/2019</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2A013F82-EE5E-44EE-A61D-E31C6657F26F}" type="slidenum">
              <a:rPr lang="el-GR" noProof="0"/>
              <a:t>‹#›</a:t>
            </a:fld>
            <a:endParaRPr lang="el-G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Σύμβολο κράτησης θέσης εικόνας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l-GR" noProof="0" dirty="0" smtClean="0"/>
              <a:t>Κάντε κλικ στο εικονίδιο για να προσθέσετε εικόνα</a:t>
            </a:r>
            <a:endParaRPr lang="el-GR" noProof="0" dirty="0"/>
          </a:p>
        </p:txBody>
      </p:sp>
      <p:sp>
        <p:nvSpPr>
          <p:cNvPr id="2" name="Τίτλος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l-GR" smtClean="0"/>
              <a:t>Στυλ κύριου τίτλου</a:t>
            </a:r>
            <a:endParaRPr lang="el-GR" noProof="0" dirty="0"/>
          </a:p>
        </p:txBody>
      </p:sp>
      <p:sp>
        <p:nvSpPr>
          <p:cNvPr id="4" name="Σύμβολο κράτησης θέσης κειμένου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l-GR" noProof="0" smtClean="0"/>
              <a:t>Στυλ υποδείγματος κειμένου</a:t>
            </a:r>
          </a:p>
        </p:txBody>
      </p:sp>
      <p:sp>
        <p:nvSpPr>
          <p:cNvPr id="5" name="Σύμβολο κράτησης θέσης ημερομηνίας 4"/>
          <p:cNvSpPr>
            <a:spLocks noGrp="1"/>
          </p:cNvSpPr>
          <p:nvPr>
            <p:ph type="dt" sz="half" idx="10"/>
          </p:nvPr>
        </p:nvSpPr>
        <p:spPr/>
        <p:txBody>
          <a:bodyPr rtlCol="0"/>
          <a:lstStyle>
            <a:lvl1pPr>
              <a:defRPr/>
            </a:lvl1pPr>
          </a:lstStyle>
          <a:p>
            <a:fld id="{54C50843-64CE-44BE-A859-97B618FF540B}" type="datetime1">
              <a:rPr lang="el-GR" smtClean="0"/>
              <a:pPr/>
              <a:t>27/02/2019</a:t>
            </a:fld>
            <a:endParaRPr lang="el-GR" dirty="0"/>
          </a:p>
        </p:txBody>
      </p:sp>
      <p:sp>
        <p:nvSpPr>
          <p:cNvPr id="6" name="Σύμβολο κράτησης θέσης υποσέλιδου 5"/>
          <p:cNvSpPr>
            <a:spLocks noGrp="1"/>
          </p:cNvSpPr>
          <p:nvPr>
            <p:ph type="ftr" sz="quarter" idx="11"/>
          </p:nvPr>
        </p:nvSpPr>
        <p:spPr/>
        <p:txBody>
          <a:bodyPr rtlCol="0"/>
          <a:lstStyle/>
          <a:p>
            <a:pPr rtl="0"/>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2A013F82-EE5E-44EE-A61D-E31C6657F26F}" type="slidenum">
              <a:rPr lang="el-GR" noProof="0"/>
              <a:pPr/>
              <a:t>‹#›</a:t>
            </a:fld>
            <a:endParaRPr lang="el-G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Σύμβολο κράτησης θέσης τίτλου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l-GR" dirty="0" smtClean="0"/>
              <a:t>Στυλ κύριου τίτλου</a:t>
            </a:r>
            <a:endParaRPr lang="el-GR" noProof="0" dirty="0"/>
          </a:p>
        </p:txBody>
      </p:sp>
      <p:sp>
        <p:nvSpPr>
          <p:cNvPr id="3" name="Σύμβολο κράτησης θέσης κειμένου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4" name="Σύμβολο κράτησης θέσης ημερομηνίας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0B91673F-ECC7-42DC-96C0-8951E5A86711}" type="datetime1">
              <a:rPr lang="el-GR" smtClean="0"/>
              <a:pPr/>
              <a:t>27/02/2019</a:t>
            </a:fld>
            <a:endParaRPr lang="el-GR" dirty="0"/>
          </a:p>
        </p:txBody>
      </p:sp>
      <p:sp>
        <p:nvSpPr>
          <p:cNvPr id="5" name="Σύμβολο κράτησης θέσης υποσέλιδου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l-GR" noProof="0" dirty="0"/>
          </a:p>
        </p:txBody>
      </p:sp>
      <p:sp>
        <p:nvSpPr>
          <p:cNvPr id="6" name="Σύμβολο κράτησης θέσης αριθμού διαφάνειας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l-GR" smtClean="0"/>
              <a:pPr/>
              <a:t>‹#›</a:t>
            </a:fld>
            <a:endParaRPr lang="el-GR"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p:cNvSpPr>
            <a:spLocks noGrp="1"/>
          </p:cNvSpPr>
          <p:nvPr>
            <p:ph type="ctrTitle"/>
          </p:nvPr>
        </p:nvSpPr>
        <p:spPr/>
        <p:txBody>
          <a:bodyPr rtlCol="0"/>
          <a:lstStyle/>
          <a:p>
            <a:r>
              <a:rPr lang="en-US" dirty="0"/>
              <a:t>NLTK Essentials</a:t>
            </a:r>
            <a:endParaRPr lang="el-GR" dirty="0"/>
          </a:p>
        </p:txBody>
      </p:sp>
      <p:sp>
        <p:nvSpPr>
          <p:cNvPr id="4" name="Υπότιτλος 3"/>
          <p:cNvSpPr>
            <a:spLocks noGrp="1"/>
          </p:cNvSpPr>
          <p:nvPr>
            <p:ph type="subTitle" idx="1"/>
          </p:nvPr>
        </p:nvSpPr>
        <p:spPr>
          <a:xfrm>
            <a:off x="1065213" y="4800600"/>
            <a:ext cx="8229600" cy="1508720"/>
          </a:xfrm>
        </p:spPr>
        <p:txBody>
          <a:bodyPr rtlCol="0">
            <a:normAutofit/>
          </a:bodyPr>
          <a:lstStyle/>
          <a:p>
            <a:r>
              <a:rPr lang="en-US" b="1" dirty="0"/>
              <a:t>Text Classification</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dirty="0"/>
          </a:p>
          <a:p>
            <a:r>
              <a:rPr lang="en-US" dirty="0" smtClean="0">
                <a:solidFill>
                  <a:schemeClr val="tx1"/>
                </a:solidFill>
              </a:rPr>
              <a:t>Presentation presenter:</a:t>
            </a:r>
            <a:r>
              <a:rPr lang="en-US" dirty="0" smtClean="0"/>
              <a:t> Plessias alexandros</a:t>
            </a:r>
            <a:endParaRPr lang="el-GR"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pPr algn="just"/>
            <a:r>
              <a:rPr lang="en-US" dirty="0"/>
              <a:t>Text </a:t>
            </a:r>
            <a:r>
              <a:rPr lang="en-US" dirty="0" smtClean="0"/>
              <a:t>classification</a:t>
            </a:r>
            <a:r>
              <a:rPr lang="el-GR" dirty="0" smtClean="0"/>
              <a:t> –</a:t>
            </a:r>
            <a:r>
              <a:rPr lang="en-US" dirty="0"/>
              <a:t> Example </a:t>
            </a:r>
            <a:r>
              <a:rPr lang="en-US" dirty="0" smtClean="0"/>
              <a:t>(2/3</a:t>
            </a:r>
            <a:r>
              <a:rPr lang="en-US" dirty="0"/>
              <a:t>) </a:t>
            </a:r>
            <a:endParaRPr lang="el-GR" dirty="0"/>
          </a:p>
        </p:txBody>
      </p:sp>
      <p:sp>
        <p:nvSpPr>
          <p:cNvPr id="4" name="Σύμβολο κράτησης θέσης περιεχομένου 3"/>
          <p:cNvSpPr>
            <a:spLocks noGrp="1"/>
          </p:cNvSpPr>
          <p:nvPr>
            <p:ph sz="half" idx="2"/>
          </p:nvPr>
        </p:nvSpPr>
        <p:spPr>
          <a:xfrm>
            <a:off x="1522411" y="1905001"/>
            <a:ext cx="9144002" cy="1091952"/>
          </a:xfrm>
        </p:spPr>
        <p:txBody>
          <a:bodyPr rtlCol="0">
            <a:normAutofit/>
          </a:bodyPr>
          <a:lstStyle/>
          <a:p>
            <a:pPr marL="0" indent="0" algn="just">
              <a:buNone/>
            </a:pPr>
            <a:r>
              <a:rPr lang="en-US" dirty="0"/>
              <a:t>The first thing you want to do here is what we learnt in the last few </a:t>
            </a:r>
            <a:r>
              <a:rPr lang="en-US" dirty="0" smtClean="0"/>
              <a:t>presentations about </a:t>
            </a:r>
            <a:r>
              <a:rPr lang="en-US" dirty="0"/>
              <a:t>data cleaning,</a:t>
            </a:r>
            <a:r>
              <a:rPr lang="el-GR" dirty="0"/>
              <a:t> </a:t>
            </a:r>
            <a:r>
              <a:rPr lang="en-US" dirty="0"/>
              <a:t>tokenization, and stemming to get much cleaner content out of the SMS. </a:t>
            </a:r>
            <a:endParaRPr lang="en-US" dirty="0" smtClean="0"/>
          </a:p>
        </p:txBody>
      </p:sp>
      <p:sp>
        <p:nvSpPr>
          <p:cNvPr id="7" name="TextBox 6"/>
          <p:cNvSpPr txBox="1"/>
          <p:nvPr/>
        </p:nvSpPr>
        <p:spPr>
          <a:xfrm>
            <a:off x="1629916" y="2969614"/>
            <a:ext cx="5616624" cy="3539430"/>
          </a:xfrm>
          <a:prstGeom prst="rect">
            <a:avLst/>
          </a:prstGeom>
          <a:noFill/>
        </p:spPr>
        <p:txBody>
          <a:bodyPr wrap="square" rtlCol="0">
            <a:spAutoFit/>
          </a:bodyPr>
          <a:lstStyle/>
          <a:p>
            <a:r>
              <a:rPr lang="en-US" sz="1600" dirty="0">
                <a:solidFill>
                  <a:srgbClr val="FFC000"/>
                </a:solidFill>
                <a:latin typeface="Consolas" panose="020B0609020204030204" pitchFamily="49" charset="0"/>
              </a:rPr>
              <a:t>""""Pre - Processing: tokenization, stopwords </a:t>
            </a:r>
            <a:r>
              <a:rPr lang="en-US" sz="1600" dirty="0" smtClean="0">
                <a:solidFill>
                  <a:srgbClr val="FFC000"/>
                </a:solidFill>
                <a:latin typeface="Consolas" panose="020B0609020204030204" pitchFamily="49" charset="0"/>
              </a:rPr>
              <a:t>removal, remove </a:t>
            </a:r>
            <a:r>
              <a:rPr lang="en-US" sz="1600" dirty="0">
                <a:solidFill>
                  <a:srgbClr val="FFC000"/>
                </a:solidFill>
                <a:latin typeface="Consolas" panose="020B0609020204030204" pitchFamily="49" charset="0"/>
              </a:rPr>
              <a:t>words(with size 1), lower capitalization &amp;  lemmatization""""</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def </a:t>
            </a:r>
            <a:r>
              <a:rPr lang="en-US" sz="1600" dirty="0">
                <a:latin typeface="Consolas" panose="020B0609020204030204" pitchFamily="49" charset="0"/>
              </a:rPr>
              <a:t>preprocessing(text</a:t>
            </a:r>
            <a:r>
              <a:rPr lang="en-US" sz="1600" dirty="0" smtClean="0">
                <a:latin typeface="Consolas" panose="020B0609020204030204" pitchFamily="49" charset="0"/>
              </a:rPr>
              <a:t>):</a:t>
            </a:r>
            <a:br>
              <a:rPr lang="en-US" sz="1600" dirty="0" smtClean="0">
                <a:latin typeface="Consolas" panose="020B0609020204030204" pitchFamily="49" charset="0"/>
              </a:rPr>
            </a:br>
            <a:endParaRPr lang="en-US" sz="1600" dirty="0" smtClean="0">
              <a:latin typeface="Consolas" panose="020B0609020204030204" pitchFamily="49" charset="0"/>
            </a:endParaRPr>
          </a:p>
          <a:p>
            <a:r>
              <a:rPr lang="en-US" sz="1600" dirty="0">
                <a:solidFill>
                  <a:srgbClr val="FFC000"/>
                </a:solidFill>
                <a:latin typeface="Consolas" panose="020B0609020204030204" pitchFamily="49" charset="0"/>
              </a:rPr>
              <a:t> </a:t>
            </a:r>
            <a:r>
              <a:rPr lang="en-US" sz="1600" dirty="0" smtClean="0">
                <a:solidFill>
                  <a:srgbClr val="FFC000"/>
                </a:solidFill>
                <a:latin typeface="Consolas" panose="020B0609020204030204" pitchFamily="49" charset="0"/>
              </a:rPr>
              <a:t>   # </a:t>
            </a:r>
            <a:r>
              <a:rPr lang="en-US" sz="1600" dirty="0">
                <a:solidFill>
                  <a:srgbClr val="FFC000"/>
                </a:solidFill>
                <a:latin typeface="Consolas" panose="020B0609020204030204" pitchFamily="49" charset="0"/>
              </a:rPr>
              <a:t>Tokenize into words.</a:t>
            </a:r>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tokens </a:t>
            </a:r>
            <a:r>
              <a:rPr lang="en-US" sz="1600" dirty="0">
                <a:latin typeface="Consolas" panose="020B0609020204030204" pitchFamily="49" charset="0"/>
              </a:rPr>
              <a:t>= [word for sent </a:t>
            </a:r>
            <a:r>
              <a:rPr lang="en-US" sz="1600" dirty="0" smtClean="0">
                <a:latin typeface="Consolas" panose="020B0609020204030204" pitchFamily="49" charset="0"/>
              </a:rPr>
              <a:t>in</a:t>
            </a:r>
          </a:p>
          <a:p>
            <a:r>
              <a:rPr lang="en-US" sz="1600" dirty="0">
                <a:latin typeface="Consolas" panose="020B0609020204030204" pitchFamily="49" charset="0"/>
              </a:rPr>
              <a:t> </a:t>
            </a:r>
            <a:r>
              <a:rPr lang="en-US" sz="1600" dirty="0" smtClean="0">
                <a:latin typeface="Consolas" panose="020B0609020204030204" pitchFamily="49" charset="0"/>
              </a:rPr>
              <a:t>   nltk.sent_tokenize(text) </a:t>
            </a:r>
          </a:p>
          <a:p>
            <a:r>
              <a:rPr lang="en-US" sz="1600" dirty="0">
                <a:latin typeface="Consolas" panose="020B0609020204030204" pitchFamily="49" charset="0"/>
              </a:rPr>
              <a:t> </a:t>
            </a:r>
            <a:r>
              <a:rPr lang="en-US" sz="1600" dirty="0" smtClean="0">
                <a:latin typeface="Consolas" panose="020B0609020204030204" pitchFamily="49" charset="0"/>
              </a:rPr>
              <a:t>   for </a:t>
            </a:r>
            <a:r>
              <a:rPr lang="en-US" sz="1600" dirty="0">
                <a:latin typeface="Consolas" panose="020B0609020204030204" pitchFamily="49" charset="0"/>
              </a:rPr>
              <a:t>word </a:t>
            </a:r>
            <a:r>
              <a:rPr lang="en-US" sz="1600" dirty="0" smtClean="0">
                <a:latin typeface="Consolas" panose="020B0609020204030204" pitchFamily="49" charset="0"/>
              </a:rPr>
              <a:t>in nltk.word_tokenize(sent)]</a:t>
            </a:r>
          </a:p>
          <a:p>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FFC000"/>
                </a:solidFill>
                <a:latin typeface="Consolas" panose="020B0609020204030204" pitchFamily="49" charset="0"/>
              </a:rPr>
              <a:t>    </a:t>
            </a:r>
            <a:r>
              <a:rPr lang="en-US" sz="1600" dirty="0" smtClean="0">
                <a:solidFill>
                  <a:srgbClr val="FFC000"/>
                </a:solidFill>
                <a:latin typeface="Consolas" panose="020B0609020204030204" pitchFamily="49" charset="0"/>
              </a:rPr>
              <a:t># </a:t>
            </a:r>
            <a:r>
              <a:rPr lang="en-US" sz="1600" dirty="0">
                <a:solidFill>
                  <a:srgbClr val="FFC000"/>
                </a:solidFill>
                <a:latin typeface="Consolas" panose="020B0609020204030204" pitchFamily="49" charset="0"/>
              </a:rPr>
              <a:t>Remove stopwords.</a:t>
            </a:r>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stop </a:t>
            </a:r>
            <a:r>
              <a:rPr lang="en-US" sz="1600" dirty="0">
                <a:latin typeface="Consolas" panose="020B0609020204030204" pitchFamily="49" charset="0"/>
              </a:rPr>
              <a:t>= stopwords.words('english')</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tokens </a:t>
            </a:r>
            <a:r>
              <a:rPr lang="en-US" sz="1600" dirty="0">
                <a:latin typeface="Consolas" panose="020B0609020204030204" pitchFamily="49" charset="0"/>
              </a:rPr>
              <a:t>= [token for token in tokens if token </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    not </a:t>
            </a:r>
            <a:r>
              <a:rPr lang="en-US" sz="1600" dirty="0">
                <a:latin typeface="Consolas" panose="020B0609020204030204" pitchFamily="49" charset="0"/>
              </a:rPr>
              <a:t>in stop</a:t>
            </a: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8" name="TextBox 7"/>
          <p:cNvSpPr txBox="1"/>
          <p:nvPr/>
        </p:nvSpPr>
        <p:spPr>
          <a:xfrm>
            <a:off x="7102524" y="2969614"/>
            <a:ext cx="4536504" cy="3785652"/>
          </a:xfrm>
          <a:prstGeom prst="rect">
            <a:avLst/>
          </a:prstGeom>
          <a:noFill/>
        </p:spPr>
        <p:txBody>
          <a:bodyPr wrap="square" rtlCol="0">
            <a:spAutoFit/>
          </a:bodyPr>
          <a:lstStyle/>
          <a:p>
            <a:r>
              <a:rPr lang="en-US" sz="1600" dirty="0" smtClean="0">
                <a:solidFill>
                  <a:srgbClr val="FFC000"/>
                </a:solidFill>
                <a:latin typeface="Consolas" panose="020B0609020204030204" pitchFamily="49" charset="0"/>
              </a:rPr>
              <a:t>    # </a:t>
            </a:r>
            <a:r>
              <a:rPr lang="en-US" sz="1600" dirty="0">
                <a:solidFill>
                  <a:srgbClr val="FFC000"/>
                </a:solidFill>
                <a:latin typeface="Consolas" panose="020B0609020204030204" pitchFamily="49" charset="0"/>
              </a:rPr>
              <a:t>Remove words less than three </a:t>
            </a:r>
            <a:r>
              <a:rPr lang="en-US" sz="1600" dirty="0" smtClean="0">
                <a:solidFill>
                  <a:srgbClr val="FFC000"/>
                </a:solidFill>
                <a:latin typeface="Consolas" panose="020B0609020204030204" pitchFamily="49" charset="0"/>
              </a:rPr>
              <a:t>    </a:t>
            </a:r>
          </a:p>
          <a:p>
            <a:r>
              <a:rPr lang="en-US" sz="1600" dirty="0">
                <a:solidFill>
                  <a:srgbClr val="FFC000"/>
                </a:solidFill>
                <a:latin typeface="Consolas" panose="020B0609020204030204" pitchFamily="49" charset="0"/>
              </a:rPr>
              <a:t> </a:t>
            </a:r>
            <a:r>
              <a:rPr lang="en-US" sz="1600" dirty="0" smtClean="0">
                <a:solidFill>
                  <a:srgbClr val="FFC000"/>
                </a:solidFill>
                <a:latin typeface="Consolas" panose="020B0609020204030204" pitchFamily="49" charset="0"/>
              </a:rPr>
              <a:t>   letters</a:t>
            </a:r>
            <a:r>
              <a:rPr lang="en-US" sz="1600" dirty="0">
                <a:solidFill>
                  <a:srgbClr val="FFC000"/>
                </a:solidFill>
                <a:latin typeface="Consolas" panose="020B0609020204030204" pitchFamily="49" charset="0"/>
              </a:rPr>
              <a:t>.</a:t>
            </a:r>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tokens </a:t>
            </a:r>
            <a:r>
              <a:rPr lang="en-US" sz="1600" dirty="0">
                <a:latin typeface="Consolas" panose="020B0609020204030204" pitchFamily="49" charset="0"/>
              </a:rPr>
              <a:t>= [word for word in </a:t>
            </a:r>
            <a:r>
              <a:rPr lang="en-US" sz="1600" dirty="0" smtClean="0">
                <a:latin typeface="Consolas" panose="020B0609020204030204" pitchFamily="49" charset="0"/>
              </a:rPr>
              <a:t>tokens   </a:t>
            </a:r>
          </a:p>
          <a:p>
            <a:r>
              <a:rPr lang="en-US" sz="1600" dirty="0">
                <a:latin typeface="Consolas" panose="020B0609020204030204" pitchFamily="49" charset="0"/>
              </a:rPr>
              <a:t> </a:t>
            </a:r>
            <a:r>
              <a:rPr lang="en-US" sz="1600" dirty="0" smtClean="0">
                <a:latin typeface="Consolas" panose="020B0609020204030204" pitchFamily="49" charset="0"/>
              </a:rPr>
              <a:t>   if </a:t>
            </a:r>
            <a:r>
              <a:rPr lang="en-US" sz="1600" dirty="0">
                <a:latin typeface="Consolas" panose="020B0609020204030204" pitchFamily="49" charset="0"/>
              </a:rPr>
              <a:t>len(word) &gt;= 3</a:t>
            </a:r>
            <a:r>
              <a:rPr lang="en-US" sz="1600" dirty="0" smtClean="0">
                <a:latin typeface="Consolas" panose="020B0609020204030204" pitchFamily="49" charset="0"/>
              </a:rPr>
              <a:t>]</a:t>
            </a:r>
            <a:r>
              <a:rPr lang="en-US" sz="1600" dirty="0">
                <a:solidFill>
                  <a:srgbClr val="FFC000"/>
                </a:solidFill>
                <a:latin typeface="Consolas" panose="020B0609020204030204" pitchFamily="49" charset="0"/>
              </a:rPr>
              <a:t/>
            </a:r>
            <a:br>
              <a:rPr lang="en-US" sz="1600" dirty="0">
                <a:solidFill>
                  <a:srgbClr val="FFC000"/>
                </a:solidFill>
                <a:latin typeface="Consolas" panose="020B0609020204030204" pitchFamily="49" charset="0"/>
              </a:rPr>
            </a:br>
            <a:r>
              <a:rPr lang="en-US" sz="1600" dirty="0">
                <a:solidFill>
                  <a:srgbClr val="FFC000"/>
                </a:solidFill>
                <a:latin typeface="Consolas" panose="020B0609020204030204" pitchFamily="49" charset="0"/>
              </a:rPr>
              <a:t>    </a:t>
            </a:r>
            <a:r>
              <a:rPr lang="en-US" sz="1600" dirty="0" smtClean="0">
                <a:solidFill>
                  <a:srgbClr val="FFC000"/>
                </a:solidFill>
                <a:latin typeface="Consolas" panose="020B0609020204030204" pitchFamily="49" charset="0"/>
              </a:rPr>
              <a:t># </a:t>
            </a:r>
            <a:r>
              <a:rPr lang="en-US" sz="1600" dirty="0">
                <a:solidFill>
                  <a:srgbClr val="FFC000"/>
                </a:solidFill>
                <a:latin typeface="Consolas" panose="020B0609020204030204" pitchFamily="49" charset="0"/>
              </a:rPr>
              <a:t>Lower capitalization.</a:t>
            </a:r>
            <a:br>
              <a:rPr lang="en-US" sz="1600" dirty="0">
                <a:solidFill>
                  <a:srgbClr val="FFC000"/>
                </a:solidFill>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tokens </a:t>
            </a:r>
            <a:r>
              <a:rPr lang="en-US" sz="1600" dirty="0">
                <a:latin typeface="Consolas" panose="020B0609020204030204" pitchFamily="49" charset="0"/>
              </a:rPr>
              <a:t>= [word.lower() for word in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tokens</a:t>
            </a:r>
            <a:r>
              <a:rPr lang="en-US" sz="1600" dirty="0">
                <a:latin typeface="Consolas" panose="020B0609020204030204" pitchFamily="49" charset="0"/>
              </a:rPr>
              <a:t>]    </a:t>
            </a:r>
          </a:p>
          <a:p>
            <a:r>
              <a:rPr lang="en-US" sz="1600" dirty="0" smtClean="0">
                <a:solidFill>
                  <a:srgbClr val="FFC000"/>
                </a:solidFill>
                <a:latin typeface="Consolas" panose="020B0609020204030204" pitchFamily="49" charset="0"/>
              </a:rPr>
              <a:t>    # </a:t>
            </a:r>
            <a:r>
              <a:rPr lang="en-US" sz="1600" dirty="0">
                <a:solidFill>
                  <a:srgbClr val="FFC000"/>
                </a:solidFill>
                <a:latin typeface="Consolas" panose="020B0609020204030204" pitchFamily="49" charset="0"/>
              </a:rPr>
              <a:t>Lemmatize.</a:t>
            </a:r>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 lmtzr </a:t>
            </a:r>
            <a:r>
              <a:rPr lang="en-US" sz="1600" dirty="0">
                <a:latin typeface="Consolas" panose="020B0609020204030204" pitchFamily="49" charset="0"/>
              </a:rPr>
              <a:t>= WordNetLemmatizer()</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 tokens </a:t>
            </a:r>
            <a:r>
              <a:rPr lang="en-US" sz="1600" dirty="0">
                <a:latin typeface="Consolas" panose="020B0609020204030204" pitchFamily="49" charset="0"/>
              </a:rPr>
              <a:t>= [lmtzr.lemmatize(word) </a:t>
            </a:r>
            <a:endParaRPr lang="en-US" sz="1600" dirty="0" smtClean="0">
              <a:latin typeface="Consolas" panose="020B0609020204030204" pitchFamily="49" charset="0"/>
            </a:endParaRPr>
          </a:p>
          <a:p>
            <a:r>
              <a:rPr lang="en-US" sz="1600" dirty="0">
                <a:latin typeface="Consolas" panose="020B0609020204030204" pitchFamily="49" charset="0"/>
              </a:rPr>
              <a:t> </a:t>
            </a:r>
            <a:r>
              <a:rPr lang="en-US" sz="1600" dirty="0" smtClean="0">
                <a:latin typeface="Consolas" panose="020B0609020204030204" pitchFamily="49" charset="0"/>
              </a:rPr>
              <a:t>   for </a:t>
            </a:r>
            <a:r>
              <a:rPr lang="en-US" sz="1600" dirty="0">
                <a:latin typeface="Consolas" panose="020B0609020204030204" pitchFamily="49" charset="0"/>
              </a:rPr>
              <a:t>word in tokens</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t>
            </a:r>
          </a:p>
          <a:p>
            <a:r>
              <a:rPr lang="en-US" sz="1600" dirty="0">
                <a:latin typeface="Consolas" panose="020B0609020204030204" pitchFamily="49" charset="0"/>
              </a:rPr>
              <a:t> </a:t>
            </a:r>
            <a:r>
              <a:rPr lang="en-US" sz="1600" dirty="0" smtClean="0">
                <a:latin typeface="Consolas" panose="020B0609020204030204" pitchFamily="49" charset="0"/>
              </a:rPr>
              <a:t>   preprocessed_text</a:t>
            </a:r>
            <a:r>
              <a:rPr lang="en-US" sz="1600" dirty="0">
                <a:latin typeface="Consolas" panose="020B0609020204030204" pitchFamily="49" charset="0"/>
              </a:rPr>
              <a:t>= </a:t>
            </a:r>
            <a:r>
              <a:rPr lang="en-US" sz="1600" dirty="0" smtClean="0">
                <a:latin typeface="Consolas" panose="020B0609020204030204" pitchFamily="49" charset="0"/>
              </a:rPr>
              <a:t>''.</a:t>
            </a:r>
            <a:r>
              <a:rPr lang="en-US" sz="1600" dirty="0">
                <a:latin typeface="Consolas" panose="020B0609020204030204" pitchFamily="49" charset="0"/>
              </a:rPr>
              <a:t>join(tokens</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   </a:t>
            </a:r>
            <a:r>
              <a:rPr lang="en-US" sz="1600" dirty="0" smtClean="0">
                <a:latin typeface="Consolas" panose="020B0609020204030204" pitchFamily="49" charset="0"/>
              </a:rPr>
              <a:t> return </a:t>
            </a:r>
            <a:r>
              <a:rPr lang="en-US" sz="1600" dirty="0">
                <a:latin typeface="Consolas" panose="020B0609020204030204" pitchFamily="49" charset="0"/>
              </a:rPr>
              <a:t>preprocessed_text</a:t>
            </a:r>
          </a:p>
        </p:txBody>
      </p:sp>
      <p:cxnSp>
        <p:nvCxnSpPr>
          <p:cNvPr id="10" name="Γωνιακή σύνδεση 9"/>
          <p:cNvCxnSpPr>
            <a:stCxn id="7" idx="2"/>
            <a:endCxn id="8" idx="0"/>
          </p:cNvCxnSpPr>
          <p:nvPr/>
        </p:nvCxnSpPr>
        <p:spPr>
          <a:xfrm rot="5400000" flipH="1" flipV="1">
            <a:off x="5134787" y="2273055"/>
            <a:ext cx="3539430" cy="4932548"/>
          </a:xfrm>
          <a:prstGeom prst="bentConnector5">
            <a:avLst>
              <a:gd name="adj1" fmla="val -6459"/>
              <a:gd name="adj2" fmla="val 59967"/>
              <a:gd name="adj3" fmla="val 10645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59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pPr algn="just"/>
            <a:r>
              <a:rPr lang="en-US" dirty="0"/>
              <a:t>Text </a:t>
            </a:r>
            <a:r>
              <a:rPr lang="en-US" dirty="0" smtClean="0"/>
              <a:t>classification</a:t>
            </a:r>
            <a:r>
              <a:rPr lang="el-GR" dirty="0" smtClean="0"/>
              <a:t> –</a:t>
            </a:r>
            <a:r>
              <a:rPr lang="en-US" dirty="0" smtClean="0"/>
              <a:t> Example(3/3)</a:t>
            </a:r>
            <a:endParaRPr lang="el-GR" dirty="0"/>
          </a:p>
        </p:txBody>
      </p:sp>
      <p:sp>
        <p:nvSpPr>
          <p:cNvPr id="4" name="Σύμβολο κράτησης θέσης περιεχομένου 3"/>
          <p:cNvSpPr>
            <a:spLocks noGrp="1"/>
          </p:cNvSpPr>
          <p:nvPr>
            <p:ph sz="half" idx="2"/>
          </p:nvPr>
        </p:nvSpPr>
        <p:spPr>
          <a:xfrm>
            <a:off x="1522411" y="1905000"/>
            <a:ext cx="9144002" cy="4548336"/>
          </a:xfrm>
        </p:spPr>
        <p:txBody>
          <a:bodyPr rtlCol="0">
            <a:normAutofit fontScale="62500" lnSpcReduction="20000"/>
          </a:bodyPr>
          <a:lstStyle/>
          <a:p>
            <a:pPr marL="0" indent="0" algn="just">
              <a:buNone/>
            </a:pPr>
            <a:r>
              <a:rPr lang="en-US" sz="3600" dirty="0" smtClean="0"/>
              <a:t>In </a:t>
            </a:r>
            <a:r>
              <a:rPr lang="en-US" sz="3600" dirty="0"/>
              <a:t>the following code, I am just parsing the SMS file and cleaning the content to get cleaner text of the</a:t>
            </a:r>
            <a:r>
              <a:rPr lang="el-GR" sz="3600" dirty="0"/>
              <a:t> </a:t>
            </a:r>
            <a:r>
              <a:rPr lang="en-US" sz="3600" dirty="0"/>
              <a:t>SMS. </a:t>
            </a:r>
            <a:r>
              <a:rPr lang="en-US" sz="3600" dirty="0" smtClean="0"/>
              <a:t>I </a:t>
            </a:r>
            <a:r>
              <a:rPr lang="en-US" sz="3600" dirty="0"/>
              <a:t>created two lists to get all the </a:t>
            </a:r>
            <a:r>
              <a:rPr lang="en-US" sz="3600" b="1" dirty="0"/>
              <a:t>cleaned content of the SMS</a:t>
            </a:r>
            <a:r>
              <a:rPr lang="en-US" sz="3600" dirty="0"/>
              <a:t> and </a:t>
            </a:r>
            <a:r>
              <a:rPr lang="en-US" sz="3600" b="1" dirty="0"/>
              <a:t>class label</a:t>
            </a:r>
            <a:r>
              <a:rPr lang="en-US" sz="3600" dirty="0"/>
              <a:t>.</a:t>
            </a:r>
            <a:r>
              <a:rPr lang="el-GR" sz="3600" dirty="0"/>
              <a:t> </a:t>
            </a:r>
            <a:r>
              <a:rPr lang="en-US" sz="3600" dirty="0"/>
              <a:t>In ML (Machine learning) terms all </a:t>
            </a:r>
            <a:r>
              <a:rPr lang="en-US" sz="3600" dirty="0" smtClean="0"/>
              <a:t>the X </a:t>
            </a:r>
            <a:r>
              <a:rPr lang="en-US" sz="3600" dirty="0"/>
              <a:t>and </a:t>
            </a:r>
            <a:r>
              <a:rPr lang="en-US" sz="3600" dirty="0" smtClean="0"/>
              <a:t>Y.</a:t>
            </a:r>
          </a:p>
          <a:p>
            <a:pPr marL="0" indent="0">
              <a:buNone/>
            </a:pPr>
            <a:r>
              <a:rPr lang="en-US" sz="2600" dirty="0">
                <a:solidFill>
                  <a:srgbClr val="FFC000"/>
                </a:solidFill>
                <a:latin typeface="Consolas" panose="020B0609020204030204" pitchFamily="49" charset="0"/>
              </a:rPr>
              <a:t>""""Read Data</a:t>
            </a:r>
            <a:r>
              <a:rPr lang="en-US" sz="2600" dirty="0" smtClean="0">
                <a:solidFill>
                  <a:srgbClr val="FFC000"/>
                </a:solidFill>
                <a:latin typeface="Consolas" panose="020B0609020204030204" pitchFamily="49" charset="0"/>
              </a:rPr>
              <a:t>""</a:t>
            </a:r>
            <a:r>
              <a:rPr lang="en-US" sz="2600" dirty="0">
                <a:solidFill>
                  <a:srgbClr val="FFC000"/>
                </a:solidFill>
                <a:latin typeface="Consolas" panose="020B0609020204030204" pitchFamily="49" charset="0"/>
              </a:rPr>
              <a:t>"</a:t>
            </a: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solidFill>
                  <a:srgbClr val="FFC000"/>
                </a:solidFill>
                <a:latin typeface="Consolas" panose="020B0609020204030204" pitchFamily="49" charset="0"/>
              </a:rPr>
              <a:t># </a:t>
            </a:r>
            <a:r>
              <a:rPr lang="en-US" sz="2600" dirty="0">
                <a:solidFill>
                  <a:srgbClr val="FFC000"/>
                </a:solidFill>
                <a:latin typeface="Consolas" panose="020B0609020204030204" pitchFamily="49" charset="0"/>
              </a:rPr>
              <a:t>Open </a:t>
            </a:r>
            <a:r>
              <a:rPr lang="en-US" sz="2600" dirty="0" smtClean="0">
                <a:solidFill>
                  <a:srgbClr val="FFC000"/>
                </a:solidFill>
                <a:latin typeface="Consolas" panose="020B0609020204030204" pitchFamily="49" charset="0"/>
              </a:rPr>
              <a:t>SMS corpus.</a:t>
            </a:r>
            <a:br>
              <a:rPr lang="en-US" sz="2600" dirty="0" smtClean="0">
                <a:solidFill>
                  <a:srgbClr val="FFC000"/>
                </a:solidFill>
                <a:latin typeface="Consolas" panose="020B0609020204030204" pitchFamily="49" charset="0"/>
              </a:rPr>
            </a:br>
            <a:r>
              <a:rPr lang="en-US" sz="2600" dirty="0" smtClean="0">
                <a:solidFill>
                  <a:srgbClr val="FFC000"/>
                </a:solidFill>
                <a:latin typeface="Consolas" panose="020B0609020204030204" pitchFamily="49" charset="0"/>
              </a:rPr>
              <a:t># </a:t>
            </a:r>
            <a:r>
              <a:rPr lang="en-US" sz="2600" dirty="0">
                <a:solidFill>
                  <a:srgbClr val="FFC000"/>
                </a:solidFill>
                <a:latin typeface="Consolas" panose="020B0609020204030204" pitchFamily="49" charset="0"/>
              </a:rPr>
              <a:t>Check the structure of this file!</a:t>
            </a: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latin typeface="Consolas" panose="020B0609020204030204" pitchFamily="49" charset="0"/>
              </a:rPr>
              <a:t>sms_file </a:t>
            </a:r>
            <a:r>
              <a:rPr lang="en-US" sz="2600" dirty="0">
                <a:latin typeface="Consolas" panose="020B0609020204030204" pitchFamily="49" charset="0"/>
              </a:rPr>
              <a:t>= open('SMSSpamCollection.txt', encoding="utf8") </a:t>
            </a: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latin typeface="Consolas" panose="020B0609020204030204" pitchFamily="49" charset="0"/>
              </a:rPr>
              <a:t>sms_data </a:t>
            </a:r>
            <a:r>
              <a:rPr lang="en-US" sz="2600" dirty="0">
                <a:latin typeface="Consolas" panose="020B0609020204030204" pitchFamily="49" charset="0"/>
              </a:rPr>
              <a:t>= </a:t>
            </a:r>
            <a:r>
              <a:rPr lang="en-US" sz="2600" dirty="0" smtClean="0">
                <a:latin typeface="Consolas" panose="020B0609020204030204" pitchFamily="49" charset="0"/>
              </a:rPr>
              <a:t>[]</a:t>
            </a:r>
            <a:br>
              <a:rPr lang="en-US" sz="2600" dirty="0" smtClean="0">
                <a:latin typeface="Consolas" panose="020B0609020204030204" pitchFamily="49" charset="0"/>
              </a:rPr>
            </a:br>
            <a:r>
              <a:rPr lang="en-US" sz="2600" dirty="0" smtClean="0">
                <a:latin typeface="Consolas" panose="020B0609020204030204" pitchFamily="49" charset="0"/>
              </a:rPr>
              <a:t>sms_labels </a:t>
            </a:r>
            <a:r>
              <a:rPr lang="en-US" sz="2600" dirty="0">
                <a:latin typeface="Consolas" panose="020B0609020204030204" pitchFamily="49" charset="0"/>
              </a:rPr>
              <a:t>= </a:t>
            </a:r>
            <a:r>
              <a:rPr lang="en-US" sz="2600" dirty="0" smtClean="0">
                <a:latin typeface="Consolas" panose="020B0609020204030204" pitchFamily="49" charset="0"/>
              </a:rPr>
              <a:t>[]</a:t>
            </a:r>
            <a:br>
              <a:rPr lang="en-US" sz="2600" dirty="0" smtClean="0">
                <a:latin typeface="Consolas" panose="020B0609020204030204" pitchFamily="49" charset="0"/>
              </a:rPr>
            </a:br>
            <a:r>
              <a:rPr lang="en-US" sz="2600" dirty="0">
                <a:latin typeface="Consolas" panose="020B0609020204030204" pitchFamily="49" charset="0"/>
              </a:rPr>
              <a:t/>
            </a:r>
            <a:br>
              <a:rPr lang="en-US" sz="2600" dirty="0">
                <a:latin typeface="Consolas" panose="020B0609020204030204" pitchFamily="49" charset="0"/>
              </a:rPr>
            </a:br>
            <a:r>
              <a:rPr lang="en-US" sz="2600" dirty="0" smtClean="0">
                <a:solidFill>
                  <a:srgbClr val="FFC000"/>
                </a:solidFill>
                <a:latin typeface="Consolas" panose="020B0609020204030204" pitchFamily="49" charset="0"/>
              </a:rPr>
              <a:t># </a:t>
            </a:r>
            <a:r>
              <a:rPr lang="en-US" sz="2600" dirty="0">
                <a:solidFill>
                  <a:srgbClr val="FFC000"/>
                </a:solidFill>
                <a:latin typeface="Consolas" panose="020B0609020204030204" pitchFamily="49" charset="0"/>
              </a:rPr>
              <a:t>CSV Reader LABEL &amp; DATA  are separated by </a:t>
            </a:r>
            <a:r>
              <a:rPr lang="en-US" sz="2600" dirty="0" smtClean="0">
                <a:solidFill>
                  <a:srgbClr val="FFC000"/>
                </a:solidFill>
                <a:latin typeface="Consolas" panose="020B0609020204030204" pitchFamily="49" charset="0"/>
              </a:rPr>
              <a:t>TAB.</a:t>
            </a: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latin typeface="Consolas" panose="020B0609020204030204" pitchFamily="49" charset="0"/>
              </a:rPr>
              <a:t>csv_reader </a:t>
            </a:r>
            <a:r>
              <a:rPr lang="en-US" sz="2600" dirty="0">
                <a:latin typeface="Consolas" panose="020B0609020204030204" pitchFamily="49" charset="0"/>
              </a:rPr>
              <a:t>= csv.reader(sms_file</a:t>
            </a:r>
            <a:r>
              <a:rPr lang="en-US" sz="2600" dirty="0" smtClean="0">
                <a:latin typeface="Consolas" panose="020B0609020204030204" pitchFamily="49" charset="0"/>
              </a:rPr>
              <a:t>, delimiter</a:t>
            </a:r>
            <a:r>
              <a:rPr lang="en-US" sz="2600" dirty="0">
                <a:latin typeface="Consolas" panose="020B0609020204030204" pitchFamily="49" charset="0"/>
              </a:rPr>
              <a:t>='\t</a:t>
            </a:r>
            <a:r>
              <a:rPr lang="en-US" sz="2600" dirty="0" smtClean="0">
                <a:latin typeface="Consolas" panose="020B0609020204030204" pitchFamily="49" charset="0"/>
              </a:rPr>
              <a:t>')</a:t>
            </a:r>
            <a:br>
              <a:rPr lang="en-US" sz="2600" dirty="0" smtClean="0">
                <a:latin typeface="Consolas" panose="020B0609020204030204" pitchFamily="49" charset="0"/>
              </a:rPr>
            </a:b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solidFill>
                  <a:srgbClr val="FFC000"/>
                </a:solidFill>
                <a:latin typeface="Consolas" panose="020B0609020204030204" pitchFamily="49" charset="0"/>
              </a:rPr>
              <a:t># </a:t>
            </a:r>
            <a:r>
              <a:rPr lang="en-US" sz="2600" dirty="0">
                <a:solidFill>
                  <a:srgbClr val="FFC000"/>
                </a:solidFill>
                <a:latin typeface="Consolas" panose="020B0609020204030204" pitchFamily="49" charset="0"/>
              </a:rPr>
              <a:t>Store labels and </a:t>
            </a:r>
            <a:r>
              <a:rPr lang="en-US" sz="2600" dirty="0" smtClean="0">
                <a:solidFill>
                  <a:srgbClr val="FFC000"/>
                </a:solidFill>
                <a:latin typeface="Consolas" panose="020B0609020204030204" pitchFamily="49" charset="0"/>
              </a:rPr>
              <a:t>data.</a:t>
            </a: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latin typeface="Consolas" panose="020B0609020204030204" pitchFamily="49" charset="0"/>
              </a:rPr>
              <a:t>for </a:t>
            </a:r>
            <a:r>
              <a:rPr lang="en-US" sz="2600" dirty="0">
                <a:latin typeface="Consolas" panose="020B0609020204030204" pitchFamily="49" charset="0"/>
              </a:rPr>
              <a:t>line in csv_reader</a:t>
            </a:r>
            <a:r>
              <a:rPr lang="en-US" sz="2600" dirty="0" smtClean="0">
                <a:latin typeface="Consolas" panose="020B0609020204030204" pitchFamily="49" charset="0"/>
              </a:rPr>
              <a:t>:</a:t>
            </a:r>
            <a:br>
              <a:rPr lang="en-US" sz="2600" dirty="0" smtClean="0">
                <a:latin typeface="Consolas" panose="020B0609020204030204" pitchFamily="49" charset="0"/>
              </a:rPr>
            </a:br>
            <a:r>
              <a:rPr lang="en-US" sz="2600" dirty="0" smtClean="0">
                <a:solidFill>
                  <a:srgbClr val="FFC000"/>
                </a:solidFill>
                <a:latin typeface="Consolas" panose="020B0609020204030204" pitchFamily="49" charset="0"/>
              </a:rPr>
              <a:t>    # </a:t>
            </a:r>
            <a:r>
              <a:rPr lang="en-US" sz="2600" dirty="0">
                <a:solidFill>
                  <a:srgbClr val="FFC000"/>
                </a:solidFill>
                <a:latin typeface="Consolas" panose="020B0609020204030204" pitchFamily="49" charset="0"/>
              </a:rPr>
              <a:t>Adding the </a:t>
            </a:r>
            <a:r>
              <a:rPr lang="en-US" sz="2600" dirty="0" smtClean="0">
                <a:solidFill>
                  <a:srgbClr val="FFC000"/>
                </a:solidFill>
                <a:latin typeface="Consolas" panose="020B0609020204030204" pitchFamily="49" charset="0"/>
              </a:rPr>
              <a:t>sms_id</a:t>
            </a:r>
            <a:br>
              <a:rPr lang="en-US" sz="2600" dirty="0" smtClean="0">
                <a:solidFill>
                  <a:srgbClr val="FFC000"/>
                </a:solidFill>
                <a:latin typeface="Consolas" panose="020B0609020204030204" pitchFamily="49" charset="0"/>
              </a:rPr>
            </a:br>
            <a:r>
              <a:rPr lang="en-US" sz="2600" dirty="0" smtClean="0">
                <a:latin typeface="Consolas" panose="020B0609020204030204" pitchFamily="49" charset="0"/>
              </a:rPr>
              <a:t>    sms_labels.append(line[0])</a:t>
            </a:r>
            <a:br>
              <a:rPr lang="en-US" sz="2600" dirty="0" smtClean="0">
                <a:latin typeface="Consolas" panose="020B0609020204030204" pitchFamily="49" charset="0"/>
              </a:rPr>
            </a:br>
            <a:r>
              <a:rPr lang="en-US" sz="2600" dirty="0" smtClean="0">
                <a:latin typeface="Consolas" panose="020B0609020204030204" pitchFamily="49" charset="0"/>
              </a:rPr>
              <a:t>    </a:t>
            </a:r>
            <a:r>
              <a:rPr lang="en-US" sz="2600" dirty="0">
                <a:solidFill>
                  <a:srgbClr val="FFC000"/>
                </a:solidFill>
                <a:latin typeface="Consolas" panose="020B0609020204030204" pitchFamily="49" charset="0"/>
              </a:rPr>
              <a:t># Adding the cleaned text, We are calling pre-processing method</a:t>
            </a:r>
            <a:r>
              <a:rPr lang="en-US" sz="2600" dirty="0" smtClean="0">
                <a:solidFill>
                  <a:srgbClr val="FFC000"/>
                </a:solidFill>
                <a:latin typeface="Consolas" panose="020B0609020204030204" pitchFamily="49" charset="0"/>
              </a:rPr>
              <a:t>.</a:t>
            </a:r>
            <a:br>
              <a:rPr lang="en-US" sz="2600" dirty="0" smtClean="0">
                <a:solidFill>
                  <a:srgbClr val="FFC000"/>
                </a:solidFill>
                <a:latin typeface="Consolas" panose="020B0609020204030204" pitchFamily="49" charset="0"/>
              </a:rPr>
            </a:br>
            <a:r>
              <a:rPr lang="en-US" sz="2600" dirty="0" smtClean="0">
                <a:latin typeface="Consolas" panose="020B0609020204030204" pitchFamily="49" charset="0"/>
              </a:rPr>
              <a:t>    </a:t>
            </a:r>
            <a:r>
              <a:rPr lang="en-US" sz="2600" dirty="0">
                <a:latin typeface="Consolas" panose="020B0609020204030204" pitchFamily="49" charset="0"/>
              </a:rPr>
              <a:t>sms_data.append(preprocessing(line[1</a:t>
            </a:r>
            <a:r>
              <a:rPr lang="en-US" sz="2600" dirty="0" smtClean="0">
                <a:latin typeface="Consolas" panose="020B0609020204030204" pitchFamily="49" charset="0"/>
              </a:rPr>
              <a:t>]))</a:t>
            </a:r>
            <a:br>
              <a:rPr lang="en-US" sz="2600" dirty="0" smtClean="0">
                <a:latin typeface="Consolas" panose="020B0609020204030204" pitchFamily="49" charset="0"/>
              </a:rPr>
            </a:br>
            <a:r>
              <a:rPr lang="en-US" sz="2600" dirty="0" smtClean="0">
                <a:latin typeface="Consolas" panose="020B0609020204030204" pitchFamily="49" charset="0"/>
              </a:rPr>
              <a:t/>
            </a:r>
            <a:br>
              <a:rPr lang="en-US" sz="2600" dirty="0" smtClean="0">
                <a:latin typeface="Consolas" panose="020B0609020204030204" pitchFamily="49" charset="0"/>
              </a:rPr>
            </a:br>
            <a:r>
              <a:rPr lang="en-US" sz="2600" dirty="0" smtClean="0">
                <a:latin typeface="Consolas" panose="020B0609020204030204" pitchFamily="49" charset="0"/>
              </a:rPr>
              <a:t>sms_file.close()</a:t>
            </a:r>
            <a:endParaRPr lang="en-US" sz="2600" dirty="0">
              <a:latin typeface="Consolas" panose="020B0609020204030204" pitchFamily="49" charset="0"/>
            </a:endParaRPr>
          </a:p>
        </p:txBody>
      </p:sp>
    </p:spTree>
    <p:extLst>
      <p:ext uri="{BB962C8B-B14F-4D97-AF65-F5344CB8AC3E}">
        <p14:creationId xmlns:p14="http://schemas.microsoft.com/office/powerpoint/2010/main" val="1949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b="1" dirty="0" smtClean="0"/>
              <a:t>Sampling  </a:t>
            </a:r>
          </a:p>
          <a:p>
            <a:r>
              <a:rPr lang="en-US" dirty="0" smtClean="0"/>
              <a:t>Naive Bayes</a:t>
            </a:r>
          </a:p>
          <a:p>
            <a:r>
              <a:rPr lang="en-US" dirty="0" smtClean="0"/>
              <a:t>Decision trees</a:t>
            </a:r>
          </a:p>
          <a:p>
            <a:r>
              <a:rPr lang="en-US" dirty="0" smtClean="0"/>
              <a:t>Stochastic </a:t>
            </a:r>
            <a:r>
              <a:rPr lang="en-US" dirty="0"/>
              <a:t>gradient </a:t>
            </a:r>
            <a:r>
              <a:rPr lang="en-US" dirty="0" smtClean="0"/>
              <a:t>descent</a:t>
            </a:r>
          </a:p>
          <a:p>
            <a:r>
              <a:rPr lang="en-US" dirty="0" smtClean="0"/>
              <a:t>Logistic regression</a:t>
            </a:r>
          </a:p>
          <a:p>
            <a:r>
              <a:rPr lang="en-US" dirty="0" smtClean="0"/>
              <a:t>Support </a:t>
            </a:r>
            <a:r>
              <a:rPr lang="en-US" dirty="0"/>
              <a:t>vector </a:t>
            </a:r>
            <a:r>
              <a:rPr lang="en-US"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76116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a:t>
            </a:r>
            <a:r>
              <a:rPr lang="en-US" dirty="0" smtClean="0"/>
              <a:t>– Sampling (1/2) </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The idea behind the whole exercise is to </a:t>
            </a:r>
            <a:r>
              <a:rPr lang="en-US" b="1" dirty="0"/>
              <a:t>avoid overfitting</a:t>
            </a:r>
            <a:r>
              <a:rPr lang="en-US" dirty="0"/>
              <a:t>. If we feed all the data points to the </a:t>
            </a:r>
            <a:r>
              <a:rPr lang="en-US" dirty="0" smtClean="0"/>
              <a:t>model, then </a:t>
            </a:r>
            <a:r>
              <a:rPr lang="en-US" dirty="0"/>
              <a:t>the algorithm will learn from the entire corpus, but the real test of these algorithms is to perform </a:t>
            </a:r>
            <a:r>
              <a:rPr lang="en-US" dirty="0" smtClean="0"/>
              <a:t>on unseen </a:t>
            </a:r>
            <a:r>
              <a:rPr lang="en-US" dirty="0"/>
              <a:t>data. </a:t>
            </a:r>
            <a:endParaRPr lang="en-US" dirty="0" smtClean="0"/>
          </a:p>
          <a:p>
            <a:pPr marL="0" indent="0" algn="just">
              <a:buNone/>
            </a:pPr>
            <a:r>
              <a:rPr lang="en-US" dirty="0" smtClean="0"/>
              <a:t>In </a:t>
            </a:r>
            <a:r>
              <a:rPr lang="en-US" dirty="0"/>
              <a:t>very simplistic terms, </a:t>
            </a:r>
            <a:r>
              <a:rPr lang="en-US" b="1" dirty="0"/>
              <a:t>if we are using the entire data in the model learning process</a:t>
            </a:r>
            <a:r>
              <a:rPr lang="en-US" dirty="0"/>
              <a:t> </a:t>
            </a:r>
            <a:r>
              <a:rPr lang="en-US" dirty="0" smtClean="0"/>
              <a:t>the classifier </a:t>
            </a:r>
            <a:r>
              <a:rPr lang="en-US" dirty="0"/>
              <a:t>will perform very good on this data, </a:t>
            </a:r>
            <a:r>
              <a:rPr lang="en-US" b="1" dirty="0"/>
              <a:t>but it will not be robust</a:t>
            </a:r>
            <a:r>
              <a:rPr lang="en-US" dirty="0"/>
              <a:t>. The reason being, we have </a:t>
            </a:r>
            <a:r>
              <a:rPr lang="en-US" dirty="0" smtClean="0"/>
              <a:t>to tune </a:t>
            </a:r>
            <a:r>
              <a:rPr lang="en-US" dirty="0"/>
              <a:t>it to perform the best on the given data, </a:t>
            </a:r>
            <a:r>
              <a:rPr lang="en-US" b="1" dirty="0"/>
              <a:t>but it doesn't learn how to deal with unknown </a:t>
            </a:r>
            <a:r>
              <a:rPr lang="en-US" b="1" dirty="0" smtClean="0"/>
              <a:t>data</a:t>
            </a:r>
            <a:r>
              <a:rPr lang="en-US" dirty="0" smtClean="0"/>
              <a:t>. </a:t>
            </a:r>
          </a:p>
        </p:txBody>
      </p:sp>
    </p:spTree>
    <p:extLst>
      <p:ext uri="{BB962C8B-B14F-4D97-AF65-F5344CB8AC3E}">
        <p14:creationId xmlns:p14="http://schemas.microsoft.com/office/powerpoint/2010/main" val="234081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a:t>
            </a:r>
            <a:r>
              <a:rPr lang="en-US" dirty="0" smtClean="0"/>
              <a:t>– Sampling (2/2) </a:t>
            </a:r>
            <a:endParaRPr lang="el-GR" dirty="0"/>
          </a:p>
        </p:txBody>
      </p:sp>
      <p:sp>
        <p:nvSpPr>
          <p:cNvPr id="4" name="Σύμβολο κράτησης θέσης περιεχομένου 3"/>
          <p:cNvSpPr>
            <a:spLocks noGrp="1"/>
          </p:cNvSpPr>
          <p:nvPr>
            <p:ph sz="half" idx="2"/>
          </p:nvPr>
        </p:nvSpPr>
        <p:spPr>
          <a:xfrm>
            <a:off x="1522411" y="1905001"/>
            <a:ext cx="6012161" cy="3612231"/>
          </a:xfrm>
        </p:spPr>
        <p:txBody>
          <a:bodyPr rtlCol="0">
            <a:normAutofit lnSpcReduction="10000"/>
          </a:bodyPr>
          <a:lstStyle/>
          <a:p>
            <a:pPr marL="0" indent="0" algn="just">
              <a:buNone/>
            </a:pPr>
            <a:r>
              <a:rPr lang="en-US" dirty="0" smtClean="0"/>
              <a:t>To solve this kind of a problem, the best way is to divide the entire corpus into two major sets. The </a:t>
            </a:r>
            <a:r>
              <a:rPr lang="en-US" b="1" dirty="0" smtClean="0"/>
              <a:t>development set </a:t>
            </a:r>
            <a:r>
              <a:rPr lang="en-US" dirty="0" smtClean="0"/>
              <a:t>and </a:t>
            </a:r>
            <a:r>
              <a:rPr lang="en-US" b="1" dirty="0" smtClean="0"/>
              <a:t>test set </a:t>
            </a:r>
            <a:r>
              <a:rPr lang="en-US" dirty="0" smtClean="0"/>
              <a:t>are kept away for the modeling exercise. We just </a:t>
            </a:r>
            <a:r>
              <a:rPr lang="en-US" b="1" dirty="0" smtClean="0"/>
              <a:t>use the dev set to build and tune the model</a:t>
            </a:r>
            <a:r>
              <a:rPr lang="en-US" dirty="0" smtClean="0"/>
              <a:t>. Once we are done with the entire modeling exercise, </a:t>
            </a:r>
            <a:r>
              <a:rPr lang="en-US" b="1" dirty="0" smtClean="0"/>
              <a:t>the results are projected based on the test set that we put aside</a:t>
            </a:r>
            <a:r>
              <a:rPr lang="en-US" dirty="0" smtClean="0"/>
              <a:t>. Now, if the model performs well on this set, we are sure that it's accurate and robust for any new data sample.</a:t>
            </a:r>
          </a:p>
        </p:txBody>
      </p:sp>
      <p:pic>
        <p:nvPicPr>
          <p:cNvPr id="6" name="Θέση περιεχομένου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78589" y="1905001"/>
            <a:ext cx="3744416" cy="3324199"/>
          </a:xfrm>
          <a:prstGeom prst="rect">
            <a:avLst/>
          </a:prstGeom>
          <a:ln>
            <a:noFill/>
          </a:ln>
          <a:effectLst>
            <a:outerShdw blurRad="190500" algn="tl" rotWithShape="0">
              <a:srgbClr val="000000">
                <a:alpha val="70000"/>
              </a:srgbClr>
            </a:outerShdw>
          </a:effectLst>
        </p:spPr>
      </p:pic>
      <p:sp>
        <p:nvSpPr>
          <p:cNvPr id="8" name="TextBox 7"/>
          <p:cNvSpPr txBox="1"/>
          <p:nvPr/>
        </p:nvSpPr>
        <p:spPr>
          <a:xfrm>
            <a:off x="1522411" y="5380672"/>
            <a:ext cx="9900594" cy="1477328"/>
          </a:xfrm>
          <a:prstGeom prst="rect">
            <a:avLst/>
          </a:prstGeom>
          <a:noFill/>
        </p:spPr>
        <p:txBody>
          <a:bodyPr wrap="square" rtlCol="0">
            <a:spAutoFit/>
          </a:bodyPr>
          <a:lstStyle/>
          <a:p>
            <a:pPr algn="just"/>
            <a:r>
              <a:rPr lang="en-US" sz="2400" dirty="0"/>
              <a:t>Sampling itself is a </a:t>
            </a:r>
            <a:r>
              <a:rPr lang="en-US" sz="2400" b="1" dirty="0"/>
              <a:t>very complicated and well-researched stream </a:t>
            </a:r>
            <a:r>
              <a:rPr lang="en-US" sz="2400" dirty="0"/>
              <a:t>in the machine learning community, and it's a remedy for many data skewness and overfitting issues.</a:t>
            </a:r>
          </a:p>
          <a:p>
            <a:endParaRPr lang="el-GR" dirty="0"/>
          </a:p>
        </p:txBody>
      </p:sp>
    </p:spTree>
    <p:extLst>
      <p:ext uri="{BB962C8B-B14F-4D97-AF65-F5344CB8AC3E}">
        <p14:creationId xmlns:p14="http://schemas.microsoft.com/office/powerpoint/2010/main" val="428195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Sampling </a:t>
            </a:r>
            <a:r>
              <a:rPr lang="en-US" dirty="0" smtClean="0"/>
              <a:t>– Example</a:t>
            </a:r>
            <a:endParaRPr lang="el-GR" dirty="0"/>
          </a:p>
        </p:txBody>
      </p:sp>
      <p:sp>
        <p:nvSpPr>
          <p:cNvPr id="9" name="TextBox 8"/>
          <p:cNvSpPr txBox="1"/>
          <p:nvPr/>
        </p:nvSpPr>
        <p:spPr>
          <a:xfrm>
            <a:off x="1439776" y="2051610"/>
            <a:ext cx="9283291" cy="830997"/>
          </a:xfrm>
          <a:prstGeom prst="rect">
            <a:avLst/>
          </a:prstGeom>
          <a:noFill/>
        </p:spPr>
        <p:txBody>
          <a:bodyPr wrap="square" rtlCol="0">
            <a:spAutoFit/>
          </a:bodyPr>
          <a:lstStyle/>
          <a:p>
            <a:pPr algn="just"/>
            <a:r>
              <a:rPr lang="en-US" sz="2400" dirty="0"/>
              <a:t>For simplicity, will use the </a:t>
            </a:r>
            <a:r>
              <a:rPr lang="en-US" sz="2400" dirty="0" smtClean="0"/>
              <a:t>basic sampling</a:t>
            </a:r>
            <a:r>
              <a:rPr lang="en-US" sz="2400" dirty="0"/>
              <a:t>, where we just divide the corpus into a split of </a:t>
            </a:r>
            <a:r>
              <a:rPr lang="en-US" sz="2400" dirty="0" smtClean="0"/>
              <a:t>70:30 .</a:t>
            </a:r>
            <a:endParaRPr lang="el-GR" sz="2400" dirty="0"/>
          </a:p>
        </p:txBody>
      </p:sp>
      <p:sp>
        <p:nvSpPr>
          <p:cNvPr id="11" name="Θέση περιεχομένου 10"/>
          <p:cNvSpPr>
            <a:spLocks noGrp="1"/>
          </p:cNvSpPr>
          <p:nvPr>
            <p:ph sz="half" idx="2"/>
          </p:nvPr>
        </p:nvSpPr>
        <p:spPr>
          <a:xfrm>
            <a:off x="1499109" y="3000140"/>
            <a:ext cx="10116617" cy="3137194"/>
          </a:xfrm>
        </p:spPr>
        <p:txBody>
          <a:bodyPr>
            <a:normAutofit fontScale="70000" lnSpcReduction="20000"/>
          </a:bodyPr>
          <a:lstStyle/>
          <a:p>
            <a:pPr marL="0" indent="0">
              <a:buNone/>
            </a:pPr>
            <a:r>
              <a:rPr lang="en-US" dirty="0">
                <a:solidFill>
                  <a:srgbClr val="FFC000"/>
                </a:solidFill>
                <a:latin typeface="Consolas" panose="020B0609020204030204" pitchFamily="49" charset="0"/>
              </a:rPr>
              <a:t>"""Sampling steps (70:30</a:t>
            </a:r>
            <a:r>
              <a:rPr lang="en-US" dirty="0" smtClean="0">
                <a:solidFill>
                  <a:srgbClr val="FFC000"/>
                </a:solidFill>
                <a:latin typeface="Consolas" panose="020B0609020204030204" pitchFamily="49" charset="0"/>
              </a:rPr>
              <a:t>)""</a:t>
            </a:r>
            <a:r>
              <a:rPr lang="en-US" dirty="0">
                <a:solidFill>
                  <a:srgbClr val="FFC000"/>
                </a:solidFill>
                <a:latin typeface="Consolas" panose="020B0609020204030204" pitchFamily="49" charset="0"/>
              </a:rPr>
              <a:t>"</a:t>
            </a:r>
            <a:r>
              <a:rPr lang="en-US" dirty="0" smtClean="0">
                <a:solidFill>
                  <a:srgbClr val="FFC000"/>
                </a:solidFill>
                <a:latin typeface="Consolas" panose="020B0609020204030204" pitchFamily="49" charset="0"/>
              </a:rPr>
              <a:t/>
            </a:r>
            <a:br>
              <a:rPr lang="en-US" dirty="0" smtClean="0">
                <a:solidFill>
                  <a:srgbClr val="FFC000"/>
                </a:solidFill>
                <a:latin typeface="Consolas" panose="020B0609020204030204" pitchFamily="49" charset="0"/>
              </a:rPr>
            </a:br>
            <a:r>
              <a:rPr lang="en-US" dirty="0" smtClean="0">
                <a:solidFill>
                  <a:srgbClr val="FFC000"/>
                </a:solidFill>
                <a:latin typeface="Consolas" panose="020B0609020204030204" pitchFamily="49" charset="0"/>
              </a:rPr>
              <a:t/>
            </a:r>
            <a:br>
              <a:rPr lang="en-US" dirty="0" smtClean="0">
                <a:solidFill>
                  <a:srgbClr val="FFC000"/>
                </a:solidFill>
                <a:latin typeface="Consolas" panose="020B0609020204030204" pitchFamily="49" charset="0"/>
              </a:rPr>
            </a:br>
            <a:r>
              <a:rPr lang="en-US" dirty="0">
                <a:solidFill>
                  <a:srgbClr val="FFC000"/>
                </a:solidFill>
                <a:latin typeface="Consolas" panose="020B0609020204030204" pitchFamily="49" charset="0"/>
              </a:rPr>
              <a:t># I chose this threshold for 70:30 train and test split.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trainset_size </a:t>
            </a:r>
            <a:r>
              <a:rPr lang="en-US" dirty="0">
                <a:latin typeface="Consolas" panose="020B0609020204030204" pitchFamily="49" charset="0"/>
              </a:rPr>
              <a:t>= int(round(len(sms_data)*0.70</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print</a:t>
            </a:r>
            <a:r>
              <a:rPr lang="en-US" dirty="0">
                <a:latin typeface="Consolas" panose="020B0609020204030204" pitchFamily="49" charset="0"/>
              </a:rPr>
              <a:t>('The training set size for this classifier is ' + str(trainset_size) + '\n</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C000"/>
                </a:solidFill>
                <a:latin typeface="Consolas" panose="020B0609020204030204" pitchFamily="49" charset="0"/>
              </a:rPr>
              <a:t># </a:t>
            </a:r>
            <a:r>
              <a:rPr lang="en-US" dirty="0">
                <a:solidFill>
                  <a:srgbClr val="FFC000"/>
                </a:solidFill>
                <a:latin typeface="Consolas" panose="020B0609020204030204" pitchFamily="49" charset="0"/>
              </a:rPr>
              <a:t>train sms_data (70%).</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x_train </a:t>
            </a:r>
            <a:r>
              <a:rPr lang="en-US" dirty="0">
                <a:latin typeface="Consolas" panose="020B0609020204030204" pitchFamily="49" charset="0"/>
              </a:rPr>
              <a:t>= np.array([''.join(el) for el in sms_data[0:trainset_size]])   </a:t>
            </a:r>
            <a:r>
              <a:rPr lang="en-US" dirty="0" smtClean="0">
                <a:latin typeface="Consolas" panose="020B0609020204030204" pitchFamily="49" charset="0"/>
              </a:rPr>
              <a:t/>
            </a:r>
            <a:br>
              <a:rPr lang="en-US" dirty="0" smtClean="0">
                <a:latin typeface="Consolas" panose="020B0609020204030204" pitchFamily="49" charset="0"/>
              </a:rPr>
            </a:br>
            <a:r>
              <a:rPr lang="en-US" dirty="0">
                <a:solidFill>
                  <a:srgbClr val="FFC000"/>
                </a:solidFill>
                <a:latin typeface="Consolas" panose="020B0609020204030204" pitchFamily="49" charset="0"/>
              </a:rPr>
              <a:t># train sms_labels (70%).</a:t>
            </a:r>
            <a:r>
              <a:rPr lang="en-US" dirty="0" smtClean="0">
                <a:solidFill>
                  <a:srgbClr val="FFC000"/>
                </a:solidFill>
                <a:latin typeface="Consolas" panose="020B0609020204030204" pitchFamily="49" charset="0"/>
              </a:rPr>
              <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y_train </a:t>
            </a:r>
            <a:r>
              <a:rPr lang="en-US" dirty="0">
                <a:latin typeface="Consolas" panose="020B0609020204030204" pitchFamily="49" charset="0"/>
              </a:rPr>
              <a:t>= np.array([el for el in sms_labels[0:trainset_size]])          </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a:solidFill>
                  <a:srgbClr val="FFC000"/>
                </a:solidFill>
                <a:latin typeface="Consolas" panose="020B0609020204030204" pitchFamily="49" charset="0"/>
              </a:rPr>
              <a:t># test sms_data (30%).</a:t>
            </a:r>
            <a:r>
              <a:rPr lang="en-US" dirty="0" smtClean="0">
                <a:solidFill>
                  <a:srgbClr val="FFC000"/>
                </a:solidFill>
                <a:latin typeface="Consolas" panose="020B0609020204030204" pitchFamily="49" charset="0"/>
              </a:rPr>
              <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x_test </a:t>
            </a:r>
            <a:r>
              <a:rPr lang="en-US" dirty="0">
                <a:latin typeface="Consolas" panose="020B0609020204030204" pitchFamily="49" charset="0"/>
              </a:rPr>
              <a:t>= np.array([''.join(el) for el in sms_data[trainset_size+1:len(sms_data</a:t>
            </a:r>
            <a:r>
              <a:rPr lang="en-US" dirty="0" smtClean="0">
                <a:latin typeface="Consolas" panose="020B0609020204030204" pitchFamily="49" charset="0"/>
              </a:rPr>
              <a:t>)]]) </a:t>
            </a:r>
            <a:br>
              <a:rPr lang="en-US" dirty="0" smtClean="0">
                <a:latin typeface="Consolas" panose="020B0609020204030204" pitchFamily="49" charset="0"/>
              </a:rPr>
            </a:br>
            <a:r>
              <a:rPr lang="en-US" dirty="0">
                <a:solidFill>
                  <a:srgbClr val="FFC000"/>
                </a:solidFill>
                <a:latin typeface="Consolas" panose="020B0609020204030204" pitchFamily="49" charset="0"/>
              </a:rPr>
              <a:t># test sms_labels (30</a:t>
            </a:r>
            <a:r>
              <a:rPr lang="en-US" dirty="0" smtClean="0">
                <a:solidFill>
                  <a:srgbClr val="FFC0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y_test </a:t>
            </a:r>
            <a:r>
              <a:rPr lang="en-US" dirty="0">
                <a:latin typeface="Consolas" panose="020B0609020204030204" pitchFamily="49" charset="0"/>
              </a:rPr>
              <a:t>= np.array([el for el in sms_labels[trainset_size+1:len(sms_labels</a:t>
            </a:r>
            <a:r>
              <a:rPr lang="en-US" dirty="0" smtClean="0">
                <a:latin typeface="Consolas" panose="020B0609020204030204" pitchFamily="49" charset="0"/>
              </a:rPr>
              <a:t>)]]) </a:t>
            </a:r>
            <a:endParaRPr lang="el-GR" dirty="0"/>
          </a:p>
        </p:txBody>
      </p:sp>
      <p:pic>
        <p:nvPicPr>
          <p:cNvPr id="3" name="Εικόνα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109" y="6143061"/>
            <a:ext cx="6167060" cy="296998"/>
          </a:xfrm>
          <a:prstGeom prst="rect">
            <a:avLst/>
          </a:prstGeom>
        </p:spPr>
      </p:pic>
    </p:spTree>
    <p:extLst>
      <p:ext uri="{BB962C8B-B14F-4D97-AF65-F5344CB8AC3E}">
        <p14:creationId xmlns:p14="http://schemas.microsoft.com/office/powerpoint/2010/main" val="26269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Sampling – V</a:t>
            </a:r>
            <a:r>
              <a:rPr lang="en-US" dirty="0" smtClean="0"/>
              <a:t>ectorizer </a:t>
            </a:r>
            <a:endParaRPr lang="el-GR" dirty="0"/>
          </a:p>
        </p:txBody>
      </p:sp>
      <p:sp>
        <p:nvSpPr>
          <p:cNvPr id="4" name="Σύμβολο κράτησης θέσης περιεχομένου 3"/>
          <p:cNvSpPr>
            <a:spLocks noGrp="1"/>
          </p:cNvSpPr>
          <p:nvPr>
            <p:ph sz="half" idx="2"/>
          </p:nvPr>
        </p:nvSpPr>
        <p:spPr>
          <a:xfrm>
            <a:off x="1522413" y="1905000"/>
            <a:ext cx="9144002" cy="4114801"/>
          </a:xfrm>
        </p:spPr>
        <p:txBody>
          <a:bodyPr rtlCol="0">
            <a:noAutofit/>
          </a:bodyPr>
          <a:lstStyle/>
          <a:p>
            <a:pPr marL="0" indent="0" algn="just">
              <a:buNone/>
            </a:pPr>
            <a:r>
              <a:rPr lang="en-US" sz="1800" dirty="0"/>
              <a:t>Let's jump to one of the most important things, where we </a:t>
            </a:r>
            <a:r>
              <a:rPr lang="en-US" sz="1800" b="1" dirty="0"/>
              <a:t>transform the entire text into a vector </a:t>
            </a:r>
            <a:r>
              <a:rPr lang="en-US" sz="1800" b="1" dirty="0" smtClean="0"/>
              <a:t>form</a:t>
            </a:r>
            <a:r>
              <a:rPr lang="en-US" sz="1800" dirty="0" smtClean="0"/>
              <a:t>. Another </a:t>
            </a:r>
            <a:r>
              <a:rPr lang="en-US" sz="1800" dirty="0"/>
              <a:t>refinement </a:t>
            </a:r>
            <a:r>
              <a:rPr lang="en-US" sz="1800" dirty="0" smtClean="0"/>
              <a:t>of  TF </a:t>
            </a:r>
            <a:r>
              <a:rPr lang="en-US" sz="1800" dirty="0"/>
              <a:t>is to </a:t>
            </a:r>
            <a:r>
              <a:rPr lang="en-US" sz="1800" b="1" dirty="0"/>
              <a:t>downscale weights for words that occur in many documents in </a:t>
            </a:r>
            <a:r>
              <a:rPr lang="en-US" sz="1800" b="1" dirty="0" smtClean="0"/>
              <a:t>the corpus</a:t>
            </a:r>
            <a:r>
              <a:rPr lang="en-US" sz="1800" dirty="0"/>
              <a:t>, and are therefore less informative than those that occur only in a smaller portion of the </a:t>
            </a:r>
            <a:r>
              <a:rPr lang="en-US" sz="1800" dirty="0" smtClean="0"/>
              <a:t>corpus, this </a:t>
            </a:r>
            <a:r>
              <a:rPr lang="en-US" sz="1800" dirty="0"/>
              <a:t>downscaling is </a:t>
            </a:r>
            <a:r>
              <a:rPr lang="en-US" sz="1800" b="1" dirty="0"/>
              <a:t>called </a:t>
            </a:r>
            <a:r>
              <a:rPr lang="en-US" sz="1800" b="1" dirty="0" smtClean="0"/>
              <a:t>TF–IDF (</a:t>
            </a:r>
            <a:r>
              <a:rPr lang="en-US" sz="1800" b="1" dirty="0"/>
              <a:t>T</a:t>
            </a:r>
            <a:r>
              <a:rPr lang="en-US" sz="1800" b="1" dirty="0" smtClean="0"/>
              <a:t>erm Frequency – Inverse Document Frequency)</a:t>
            </a:r>
            <a:r>
              <a:rPr lang="en-US" sz="1800" dirty="0" smtClean="0"/>
              <a:t>. Fortunately</a:t>
            </a:r>
            <a:r>
              <a:rPr lang="en-US" sz="1800" dirty="0"/>
              <a:t>, </a:t>
            </a:r>
            <a:r>
              <a:rPr lang="en-US" sz="1800" b="1" dirty="0" smtClean="0"/>
              <a:t>scikit</a:t>
            </a:r>
            <a:r>
              <a:rPr lang="en-US" sz="1800" dirty="0" smtClean="0"/>
              <a:t> also </a:t>
            </a:r>
            <a:r>
              <a:rPr lang="en-US" sz="1800" dirty="0"/>
              <a:t>provides a way to achieve the </a:t>
            </a:r>
            <a:r>
              <a:rPr lang="en-US" sz="1800" dirty="0" smtClean="0"/>
              <a:t>following:</a:t>
            </a:r>
          </a:p>
          <a:p>
            <a:pPr marL="0" indent="0">
              <a:buNone/>
            </a:pPr>
            <a:r>
              <a:rPr lang="en-US" sz="1800" dirty="0" smtClean="0">
                <a:solidFill>
                  <a:srgbClr val="FFC000"/>
                </a:solidFill>
                <a:latin typeface="Consolas" panose="020B0609020204030204" pitchFamily="49" charset="0"/>
              </a:rPr>
              <a:t>"""</a:t>
            </a:r>
            <a:r>
              <a:rPr lang="en-US" sz="1800" dirty="0">
                <a:solidFill>
                  <a:srgbClr val="FFC000"/>
                </a:solidFill>
                <a:latin typeface="Consolas" panose="020B0609020204030204" pitchFamily="49" charset="0"/>
              </a:rPr>
              <a:t>We are building a TFIDF vectorizer here</a:t>
            </a:r>
            <a:r>
              <a:rPr lang="en-US" sz="1800" dirty="0" smtClean="0">
                <a:solidFill>
                  <a:srgbClr val="FFC000"/>
                </a:solidFill>
                <a:latin typeface="Consolas" panose="020B0609020204030204" pitchFamily="49" charset="0"/>
              </a:rPr>
              <a:t>"""</a:t>
            </a: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from sklearn.feature_extraction.text import </a:t>
            </a:r>
            <a:r>
              <a:rPr lang="en-US" sz="1800" dirty="0" smtClean="0">
                <a:latin typeface="Consolas" panose="020B0609020204030204" pitchFamily="49" charset="0"/>
              </a:rPr>
              <a:t>TfidfVectorizer</a:t>
            </a:r>
            <a:r>
              <a:rPr lang="en-US" sz="1800" dirty="0">
                <a:latin typeface="Consolas" panose="020B0609020204030204" pitchFamily="49" charset="0"/>
              </a:rPr>
              <a:t/>
            </a:r>
            <a:br>
              <a:rPr lang="en-US" sz="1800" dirty="0">
                <a:latin typeface="Consolas" panose="020B0609020204030204" pitchFamily="49" charset="0"/>
              </a:rPr>
            </a:br>
            <a:r>
              <a:rPr lang="en-US" sz="1800" dirty="0" smtClean="0">
                <a:latin typeface="Consolas" panose="020B0609020204030204" pitchFamily="49" charset="0"/>
              </a:rPr>
              <a:t>vectorizer=TfidfVectorizer(</a:t>
            </a:r>
            <a:r>
              <a:rPr lang="en-US" sz="1800" dirty="0" smtClean="0">
                <a:solidFill>
                  <a:schemeClr val="accent4">
                    <a:lumMod val="60000"/>
                    <a:lumOff val="40000"/>
                  </a:schemeClr>
                </a:solidFill>
                <a:latin typeface="Consolas" panose="020B0609020204030204" pitchFamily="49" charset="0"/>
              </a:rPr>
              <a:t>min_df</a:t>
            </a:r>
            <a:r>
              <a:rPr lang="en-US" sz="1800" dirty="0" smtClean="0">
                <a:latin typeface="Consolas" panose="020B0609020204030204" pitchFamily="49" charset="0"/>
              </a:rPr>
              <a:t>=2, </a:t>
            </a:r>
            <a:r>
              <a:rPr lang="en-US" sz="1800" dirty="0" smtClean="0">
                <a:solidFill>
                  <a:schemeClr val="accent4">
                    <a:lumMod val="60000"/>
                    <a:lumOff val="40000"/>
                  </a:schemeClr>
                </a:solidFill>
                <a:latin typeface="Consolas" panose="020B0609020204030204" pitchFamily="49" charset="0"/>
              </a:rPr>
              <a:t>ngram_range</a:t>
            </a:r>
            <a:r>
              <a:rPr lang="en-US" sz="1800" dirty="0">
                <a:latin typeface="Consolas" panose="020B0609020204030204" pitchFamily="49" charset="0"/>
              </a:rPr>
              <a:t>=(1, 2</a:t>
            </a:r>
            <a:r>
              <a:rPr lang="en-US" sz="1800" dirty="0" smtClean="0">
                <a:latin typeface="Consolas" panose="020B0609020204030204" pitchFamily="49" charset="0"/>
              </a:rPr>
              <a:t>), </a:t>
            </a:r>
            <a:r>
              <a:rPr lang="en-US" sz="1800" dirty="0" smtClean="0">
                <a:solidFill>
                  <a:schemeClr val="accent4">
                    <a:lumMod val="60000"/>
                    <a:lumOff val="40000"/>
                  </a:schemeClr>
                </a:solidFill>
                <a:latin typeface="Consolas" panose="020B0609020204030204" pitchFamily="49" charset="0"/>
              </a:rPr>
              <a:t>stop_words</a:t>
            </a:r>
            <a:r>
              <a:rPr lang="en-US" sz="1800" dirty="0">
                <a:latin typeface="Consolas" panose="020B0609020204030204" pitchFamily="49" charset="0"/>
              </a:rPr>
              <a:t>='english</a:t>
            </a:r>
            <a:r>
              <a:rPr lang="en-US" sz="1800" dirty="0" smtClean="0">
                <a:latin typeface="Consolas" panose="020B0609020204030204" pitchFamily="49" charset="0"/>
              </a:rPr>
              <a:t>', </a:t>
            </a:r>
            <a:r>
              <a:rPr lang="en-US" sz="1800" dirty="0" smtClean="0">
                <a:solidFill>
                  <a:schemeClr val="accent4">
                    <a:lumMod val="60000"/>
                    <a:lumOff val="40000"/>
                  </a:schemeClr>
                </a:solidFill>
                <a:latin typeface="Consolas" panose="020B0609020204030204" pitchFamily="49" charset="0"/>
              </a:rPr>
              <a:t>strip_accents</a:t>
            </a:r>
            <a:r>
              <a:rPr lang="en-US" sz="1800" dirty="0">
                <a:latin typeface="Consolas" panose="020B0609020204030204" pitchFamily="49" charset="0"/>
              </a:rPr>
              <a:t>='unicode</a:t>
            </a:r>
            <a:r>
              <a:rPr lang="en-US" sz="1800" dirty="0" smtClean="0">
                <a:latin typeface="Consolas" panose="020B0609020204030204" pitchFamily="49" charset="0"/>
              </a:rPr>
              <a:t>', </a:t>
            </a:r>
            <a:r>
              <a:rPr lang="en-US" sz="1800" dirty="0" smtClean="0">
                <a:solidFill>
                  <a:schemeClr val="accent4">
                    <a:lumMod val="60000"/>
                    <a:lumOff val="40000"/>
                  </a:schemeClr>
                </a:solidFill>
                <a:latin typeface="Consolas" panose="020B0609020204030204" pitchFamily="49" charset="0"/>
              </a:rPr>
              <a:t>norm</a:t>
            </a:r>
            <a:r>
              <a:rPr lang="en-US" sz="1800" dirty="0">
                <a:latin typeface="Consolas" panose="020B0609020204030204" pitchFamily="49" charset="0"/>
              </a:rPr>
              <a:t>='l2</a:t>
            </a:r>
            <a:r>
              <a:rPr lang="en-US" sz="1800" dirty="0" smtClean="0">
                <a:latin typeface="Consolas" panose="020B0609020204030204" pitchFamily="49" charset="0"/>
              </a:rPr>
              <a:t>')</a:t>
            </a: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X_train = vectorizer.fit_transform(x_train)</a:t>
            </a:r>
            <a:br>
              <a:rPr lang="en-US" sz="1800" dirty="0">
                <a:latin typeface="Consolas" panose="020B0609020204030204" pitchFamily="49" charset="0"/>
              </a:rPr>
            </a:br>
            <a:r>
              <a:rPr lang="en-US" sz="1800" dirty="0">
                <a:latin typeface="Consolas" panose="020B0609020204030204" pitchFamily="49" charset="0"/>
              </a:rPr>
              <a:t>X_test = vectorizer.transform(x_test</a:t>
            </a:r>
            <a:r>
              <a:rPr lang="en-US" sz="1800" dirty="0" smtClean="0">
                <a:latin typeface="Consolas" panose="020B0609020204030204" pitchFamily="49" charset="0"/>
              </a:rPr>
              <a:t>)</a:t>
            </a:r>
          </a:p>
          <a:p>
            <a:pPr marL="0" indent="0" algn="just">
              <a:buNone/>
            </a:pPr>
            <a:r>
              <a:rPr lang="en-US" sz="1800" dirty="0" smtClean="0"/>
              <a:t>We </a:t>
            </a:r>
            <a:r>
              <a:rPr lang="en-US" sz="1800" dirty="0"/>
              <a:t>now have </a:t>
            </a:r>
            <a:r>
              <a:rPr lang="en-US" sz="1800" b="1" dirty="0"/>
              <a:t>the text in a matrix format </a:t>
            </a:r>
            <a:r>
              <a:rPr lang="en-US" sz="1800" dirty="0"/>
              <a:t>the same as we have in any machine learning </a:t>
            </a:r>
            <a:r>
              <a:rPr lang="en-US" sz="1800" dirty="0" smtClean="0"/>
              <a:t>exercise. Now, </a:t>
            </a:r>
            <a:r>
              <a:rPr lang="en-US" sz="1800" b="1" dirty="0" smtClean="0"/>
              <a:t>X_train</a:t>
            </a:r>
            <a:r>
              <a:rPr lang="en-US" sz="1800" dirty="0" smtClean="0"/>
              <a:t> </a:t>
            </a:r>
            <a:r>
              <a:rPr lang="en-US" sz="1800" dirty="0"/>
              <a:t>and </a:t>
            </a:r>
            <a:r>
              <a:rPr lang="en-US" sz="1800" b="1" dirty="0"/>
              <a:t>X_test</a:t>
            </a:r>
            <a:r>
              <a:rPr lang="en-US" sz="1800" dirty="0"/>
              <a:t> can be used for classification using </a:t>
            </a:r>
            <a:r>
              <a:rPr lang="en-US" sz="1800" b="1" dirty="0"/>
              <a:t>any machine learning </a:t>
            </a:r>
            <a:r>
              <a:rPr lang="en-US" sz="1800" b="1" dirty="0" smtClean="0"/>
              <a:t>algorithm. </a:t>
            </a:r>
          </a:p>
        </p:txBody>
      </p:sp>
    </p:spTree>
    <p:extLst>
      <p:ext uri="{BB962C8B-B14F-4D97-AF65-F5344CB8AC3E}">
        <p14:creationId xmlns:p14="http://schemas.microsoft.com/office/powerpoint/2010/main" val="128887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b="1" dirty="0" smtClean="0"/>
              <a:t>Naive Bayes</a:t>
            </a:r>
          </a:p>
          <a:p>
            <a:r>
              <a:rPr lang="en-US" dirty="0" smtClean="0"/>
              <a:t>Decision trees</a:t>
            </a:r>
          </a:p>
          <a:p>
            <a:r>
              <a:rPr lang="en-US" dirty="0" smtClean="0"/>
              <a:t>Stochastic </a:t>
            </a:r>
            <a:r>
              <a:rPr lang="en-US" dirty="0"/>
              <a:t>gradient </a:t>
            </a:r>
            <a:r>
              <a:rPr lang="en-US" dirty="0" smtClean="0"/>
              <a:t>descent</a:t>
            </a:r>
          </a:p>
          <a:p>
            <a:r>
              <a:rPr lang="en-US" dirty="0" smtClean="0"/>
              <a:t>Logistic regression</a:t>
            </a:r>
          </a:p>
          <a:p>
            <a:r>
              <a:rPr lang="en-US" dirty="0" smtClean="0"/>
              <a:t>Support </a:t>
            </a:r>
            <a:r>
              <a:rPr lang="en-US" dirty="0"/>
              <a:t>vector </a:t>
            </a:r>
            <a:r>
              <a:rPr lang="en-US"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34537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Naive </a:t>
            </a:r>
            <a:r>
              <a:rPr lang="en-US" dirty="0" smtClean="0"/>
              <a:t>Bayes</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92500"/>
          </a:bodyPr>
          <a:lstStyle/>
          <a:p>
            <a:pPr marL="0" indent="0" algn="just">
              <a:buNone/>
            </a:pPr>
            <a:r>
              <a:rPr lang="en-US" dirty="0"/>
              <a:t>Let's start with a </a:t>
            </a:r>
            <a:r>
              <a:rPr lang="en-US" b="1" dirty="0"/>
              <a:t>Naive Bayes classifier</a:t>
            </a:r>
            <a:r>
              <a:rPr lang="en-US" dirty="0"/>
              <a:t>. Naive Bayes relies on </a:t>
            </a:r>
            <a:r>
              <a:rPr lang="en-US" dirty="0" smtClean="0"/>
              <a:t>the Bayes </a:t>
            </a:r>
            <a:r>
              <a:rPr lang="en-US" dirty="0"/>
              <a:t>algorithm and essentially, is a model of assigning a class label to the sample based on </a:t>
            </a:r>
            <a:r>
              <a:rPr lang="en-US" dirty="0" smtClean="0"/>
              <a:t>the conditional </a:t>
            </a:r>
            <a:r>
              <a:rPr lang="en-US" dirty="0"/>
              <a:t>probability class given by features/attributes. Here we deal with </a:t>
            </a:r>
            <a:r>
              <a:rPr lang="en-US" dirty="0" smtClean="0"/>
              <a:t>frequencies/Bernoulli to estimate </a:t>
            </a:r>
            <a:r>
              <a:rPr lang="en-US" dirty="0"/>
              <a:t>prior and posterior probabilities</a:t>
            </a:r>
            <a:r>
              <a:rPr lang="en-US" dirty="0" smtClean="0"/>
              <a:t>.</a:t>
            </a:r>
          </a:p>
          <a:p>
            <a:pPr marL="0" indent="0" algn="just">
              <a:buNone/>
            </a:pPr>
            <a:r>
              <a:rPr lang="en-US" dirty="0" smtClean="0"/>
              <a:t>The </a:t>
            </a:r>
            <a:r>
              <a:rPr lang="en-US" dirty="0"/>
              <a:t>naive assumption here is that all features are independent of each other, which looks </a:t>
            </a:r>
            <a:r>
              <a:rPr lang="en-US" dirty="0" smtClean="0"/>
              <a:t>counter intuitive </a:t>
            </a:r>
            <a:r>
              <a:rPr lang="en-US" dirty="0"/>
              <a:t>in the case of text. However, </a:t>
            </a:r>
            <a:r>
              <a:rPr lang="en-US" b="1" dirty="0"/>
              <a:t>surprisingly, Naive Bayes performs quite well in most of the </a:t>
            </a:r>
            <a:r>
              <a:rPr lang="en-US" b="1" dirty="0" smtClean="0"/>
              <a:t>real world use </a:t>
            </a:r>
            <a:r>
              <a:rPr lang="en-US" b="1" dirty="0"/>
              <a:t>cases</a:t>
            </a:r>
            <a:r>
              <a:rPr lang="en-US" dirty="0" smtClean="0"/>
              <a:t>.</a:t>
            </a:r>
          </a:p>
          <a:p>
            <a:pPr marL="0" indent="0" algn="just">
              <a:buNone/>
            </a:pPr>
            <a:r>
              <a:rPr lang="en-US" dirty="0" smtClean="0"/>
              <a:t>Another </a:t>
            </a:r>
            <a:r>
              <a:rPr lang="en-US" dirty="0"/>
              <a:t>great thing about NB is that it's </a:t>
            </a:r>
            <a:r>
              <a:rPr lang="en-US" b="1" dirty="0"/>
              <a:t>too simple and very easy to implement and score</a:t>
            </a:r>
            <a:r>
              <a:rPr lang="en-US" dirty="0"/>
              <a:t>. We need </a:t>
            </a:r>
            <a:r>
              <a:rPr lang="en-US" dirty="0" smtClean="0"/>
              <a:t>to </a:t>
            </a:r>
            <a:r>
              <a:rPr lang="en-US" b="1" dirty="0" smtClean="0"/>
              <a:t>store </a:t>
            </a:r>
            <a:r>
              <a:rPr lang="en-US" b="1" dirty="0"/>
              <a:t>the frequencies and calculate the probabilities</a:t>
            </a:r>
            <a:r>
              <a:rPr lang="en-US" dirty="0"/>
              <a:t>. It's really fast in case of training as well as </a:t>
            </a:r>
            <a:r>
              <a:rPr lang="en-US" dirty="0" smtClean="0"/>
              <a:t>test (scoring).</a:t>
            </a:r>
            <a:endParaRPr lang="en-US" dirty="0"/>
          </a:p>
        </p:txBody>
      </p:sp>
    </p:spTree>
    <p:extLst>
      <p:ext uri="{BB962C8B-B14F-4D97-AF65-F5344CB8AC3E}">
        <p14:creationId xmlns:p14="http://schemas.microsoft.com/office/powerpoint/2010/main" val="164326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Naive </a:t>
            </a:r>
            <a:r>
              <a:rPr lang="en-US" dirty="0" smtClean="0"/>
              <a:t>Bayes – Example (1/2)</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Autofit/>
          </a:bodyPr>
          <a:lstStyle/>
          <a:p>
            <a:pPr marL="0" indent="0">
              <a:buNone/>
            </a:pPr>
            <a:r>
              <a:rPr lang="en-US" sz="2200" dirty="0" smtClean="0">
                <a:solidFill>
                  <a:srgbClr val="FFFF00"/>
                </a:solidFill>
                <a:latin typeface="Consolas" panose="020B0609020204030204" pitchFamily="49" charset="0"/>
              </a:rPr>
              <a:t>print("\n\n--&gt; Naive bayes")</a:t>
            </a:r>
            <a:r>
              <a:rPr lang="en-US" sz="2200" dirty="0" smtClean="0">
                <a:latin typeface="Consolas" panose="020B0609020204030204" pitchFamily="49" charset="0"/>
              </a:rPr>
              <a:t/>
            </a:r>
            <a:br>
              <a:rPr lang="en-US" sz="2200" dirty="0" smtClean="0">
                <a:latin typeface="Consolas" panose="020B0609020204030204" pitchFamily="49" charset="0"/>
              </a:rPr>
            </a:br>
            <a:r>
              <a:rPr lang="en-US" sz="2200" dirty="0" smtClean="0">
                <a:latin typeface="Consolas" panose="020B0609020204030204" pitchFamily="49" charset="0"/>
              </a:rPr>
              <a:t>from sklearn.naive_bayes import MultinomialNB</a:t>
            </a:r>
            <a:br>
              <a:rPr lang="en-US" sz="2200" dirty="0" smtClean="0">
                <a:latin typeface="Consolas" panose="020B0609020204030204" pitchFamily="49" charset="0"/>
              </a:rPr>
            </a:br>
            <a:r>
              <a:rPr lang="en-US" sz="2200" dirty="0" smtClean="0">
                <a:latin typeface="Consolas" panose="020B0609020204030204" pitchFamily="49" charset="0"/>
              </a:rPr>
              <a:t/>
            </a:r>
            <a:br>
              <a:rPr lang="en-US" sz="2200" dirty="0" smtClean="0">
                <a:latin typeface="Consolas" panose="020B0609020204030204" pitchFamily="49" charset="0"/>
              </a:rPr>
            </a:br>
            <a:r>
              <a:rPr lang="en-US" sz="2200" dirty="0" smtClean="0">
                <a:latin typeface="Consolas" panose="020B0609020204030204" pitchFamily="49" charset="0"/>
              </a:rPr>
              <a:t>clf = MultinomialNB().fit(X_train, y_train)</a:t>
            </a:r>
            <a:br>
              <a:rPr lang="en-US" sz="2200" dirty="0" smtClean="0">
                <a:latin typeface="Consolas" panose="020B0609020204030204" pitchFamily="49" charset="0"/>
              </a:rPr>
            </a:br>
            <a:r>
              <a:rPr lang="en-US" sz="2200" dirty="0" smtClean="0">
                <a:latin typeface="Consolas" panose="020B0609020204030204" pitchFamily="49" charset="0"/>
              </a:rPr>
              <a:t>y_nb_predicted = clf.predict(X_test)</a:t>
            </a:r>
            <a:br>
              <a:rPr lang="en-US" sz="2200" dirty="0" smtClean="0">
                <a:latin typeface="Consolas" panose="020B0609020204030204" pitchFamily="49" charset="0"/>
              </a:rPr>
            </a:br>
            <a:r>
              <a:rPr lang="en-US" sz="2200" dirty="0" smtClean="0">
                <a:latin typeface="Consolas" panose="020B0609020204030204" pitchFamily="49" charset="0"/>
              </a:rPr>
              <a:t/>
            </a:r>
            <a:br>
              <a:rPr lang="en-US" sz="2200" dirty="0" smtClean="0">
                <a:latin typeface="Consolas" panose="020B0609020204030204" pitchFamily="49" charset="0"/>
              </a:rPr>
            </a:br>
            <a:r>
              <a:rPr lang="en-US" sz="2200" dirty="0" smtClean="0">
                <a:solidFill>
                  <a:srgbClr val="FFFF00"/>
                </a:solidFill>
                <a:latin typeface="Consolas" panose="020B0609020204030204" pitchFamily="49" charset="0"/>
              </a:rPr>
              <a:t>print("Naive Bayes Prediction:")</a:t>
            </a:r>
            <a:br>
              <a:rPr lang="en-US" sz="2200" dirty="0" smtClean="0">
                <a:solidFill>
                  <a:srgbClr val="FFFF00"/>
                </a:solidFill>
                <a:latin typeface="Consolas" panose="020B0609020204030204" pitchFamily="49" charset="0"/>
              </a:rPr>
            </a:br>
            <a:r>
              <a:rPr lang="en-US" sz="2200" dirty="0" smtClean="0">
                <a:solidFill>
                  <a:srgbClr val="FFFF00"/>
                </a:solidFill>
                <a:latin typeface="Consolas" panose="020B0609020204030204" pitchFamily="49" charset="0"/>
              </a:rPr>
              <a:t>print(y_nb_predicted)</a:t>
            </a:r>
            <a:br>
              <a:rPr lang="en-US" sz="2200" dirty="0" smtClean="0">
                <a:solidFill>
                  <a:srgbClr val="FFFF00"/>
                </a:solidFill>
                <a:latin typeface="Consolas" panose="020B0609020204030204" pitchFamily="49" charset="0"/>
              </a:rPr>
            </a:br>
            <a:r>
              <a:rPr lang="en-US" sz="2200" dirty="0" smtClean="0">
                <a:solidFill>
                  <a:srgbClr val="FFFF00"/>
                </a:solidFill>
                <a:latin typeface="Consolas" panose="020B0609020204030204" pitchFamily="49" charset="0"/>
              </a:rPr>
              <a:t/>
            </a:r>
            <a:br>
              <a:rPr lang="en-US" sz="2200" dirty="0" smtClean="0">
                <a:solidFill>
                  <a:srgbClr val="FFFF00"/>
                </a:solidFill>
                <a:latin typeface="Consolas" panose="020B0609020204030204" pitchFamily="49" charset="0"/>
              </a:rPr>
            </a:br>
            <a:r>
              <a:rPr lang="en-US" sz="2200" dirty="0" smtClean="0">
                <a:solidFill>
                  <a:srgbClr val="FFFF00"/>
                </a:solidFill>
                <a:latin typeface="Consolas" panose="020B0609020204030204" pitchFamily="49" charset="0"/>
              </a:rPr>
              <a:t>print('\nConfusion_matrix \n ')</a:t>
            </a:r>
            <a:r>
              <a:rPr lang="en-US" sz="2200" dirty="0" smtClean="0">
                <a:latin typeface="Consolas" panose="020B0609020204030204" pitchFamily="49" charset="0"/>
              </a:rPr>
              <a:t/>
            </a:r>
            <a:br>
              <a:rPr lang="en-US" sz="2200" dirty="0" smtClean="0">
                <a:latin typeface="Consolas" panose="020B0609020204030204" pitchFamily="49" charset="0"/>
              </a:rPr>
            </a:br>
            <a:r>
              <a:rPr lang="en-US" sz="2200" dirty="0" smtClean="0">
                <a:latin typeface="Consolas" panose="020B0609020204030204" pitchFamily="49" charset="0"/>
              </a:rPr>
              <a:t>cm = confusion_matrix(y_test, y_nb_predicted)</a:t>
            </a:r>
            <a:br>
              <a:rPr lang="en-US" sz="2200" dirty="0" smtClean="0">
                <a:latin typeface="Consolas" panose="020B0609020204030204" pitchFamily="49" charset="0"/>
              </a:rPr>
            </a:br>
            <a:r>
              <a:rPr lang="en-US" sz="2200" dirty="0" smtClean="0">
                <a:latin typeface="Consolas" panose="020B0609020204030204" pitchFamily="49" charset="0"/>
              </a:rPr>
              <a:t>print(cm)</a:t>
            </a:r>
            <a:br>
              <a:rPr lang="en-US" sz="2200" dirty="0" smtClean="0">
                <a:latin typeface="Consolas" panose="020B0609020204030204" pitchFamily="49" charset="0"/>
              </a:rPr>
            </a:br>
            <a:r>
              <a:rPr lang="en-US" sz="2200" dirty="0" smtClean="0">
                <a:latin typeface="Consolas" panose="020B0609020204030204" pitchFamily="49" charset="0"/>
              </a:rPr>
              <a:t/>
            </a:r>
            <a:br>
              <a:rPr lang="en-US" sz="2200" dirty="0" smtClean="0">
                <a:latin typeface="Consolas" panose="020B0609020204030204" pitchFamily="49" charset="0"/>
              </a:rPr>
            </a:br>
            <a:r>
              <a:rPr lang="en-US" sz="2200" dirty="0" smtClean="0">
                <a:solidFill>
                  <a:srgbClr val="FFFF00"/>
                </a:solidFill>
                <a:latin typeface="Consolas" panose="020B0609020204030204" pitchFamily="49" charset="0"/>
              </a:rPr>
              <a:t>print('\nHere is the classification report:')</a:t>
            </a:r>
            <a:br>
              <a:rPr lang="en-US" sz="2200" dirty="0" smtClean="0">
                <a:solidFill>
                  <a:srgbClr val="FFFF00"/>
                </a:solidFill>
                <a:latin typeface="Consolas" panose="020B0609020204030204" pitchFamily="49" charset="0"/>
              </a:rPr>
            </a:br>
            <a:r>
              <a:rPr lang="en-US" sz="2200" dirty="0" smtClean="0">
                <a:solidFill>
                  <a:srgbClr val="FFFF00"/>
                </a:solidFill>
                <a:latin typeface="Consolas" panose="020B0609020204030204" pitchFamily="49" charset="0"/>
              </a:rPr>
              <a:t>print(classification_report(y_test, y_nb_predicted))</a:t>
            </a:r>
            <a:endParaRPr lang="en-US" sz="2200"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195151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Τίτλος 12"/>
          <p:cNvSpPr>
            <a:spLocks noGrp="1"/>
          </p:cNvSpPr>
          <p:nvPr>
            <p:ph type="title"/>
          </p:nvPr>
        </p:nvSpPr>
        <p:spPr/>
        <p:txBody>
          <a:bodyPr rtlCol="0"/>
          <a:lstStyle/>
          <a:p>
            <a:r>
              <a:rPr lang="en-US" dirty="0" smtClean="0"/>
              <a:t>Presentation</a:t>
            </a:r>
            <a:r>
              <a:rPr lang="el-GR" dirty="0" smtClean="0"/>
              <a:t>’</a:t>
            </a:r>
            <a:r>
              <a:rPr lang="en-US" dirty="0" smtClean="0"/>
              <a:t>s content</a:t>
            </a:r>
            <a:endParaRPr lang="el-GR" dirty="0"/>
          </a:p>
        </p:txBody>
      </p:sp>
      <p:sp>
        <p:nvSpPr>
          <p:cNvPr id="14" name="Σύμβολο κράτησης θέσης περιεχομένου 13"/>
          <p:cNvSpPr>
            <a:spLocks noGrp="1"/>
          </p:cNvSpPr>
          <p:nvPr>
            <p:ph idx="1"/>
          </p:nvPr>
        </p:nvSpPr>
        <p:spPr>
          <a:xfrm>
            <a:off x="1522413" y="1904999"/>
            <a:ext cx="9134391" cy="4836369"/>
          </a:xfrm>
        </p:spPr>
        <p:txBody>
          <a:bodyPr rtlCol="0">
            <a:normAutofit fontScale="92500" lnSpcReduction="20000"/>
          </a:bodyPr>
          <a:lstStyle/>
          <a:p>
            <a:pPr algn="just"/>
            <a:r>
              <a:rPr lang="en-US" dirty="0"/>
              <a:t>Machine </a:t>
            </a:r>
            <a:r>
              <a:rPr lang="en-US" dirty="0" smtClean="0"/>
              <a:t>learning</a:t>
            </a:r>
            <a:endParaRPr lang="el-GR" dirty="0" smtClean="0"/>
          </a:p>
          <a:p>
            <a:pPr algn="just"/>
            <a:r>
              <a:rPr lang="en-US" dirty="0"/>
              <a:t>Text </a:t>
            </a:r>
            <a:r>
              <a:rPr lang="en-US" dirty="0" smtClean="0"/>
              <a:t>classification </a:t>
            </a:r>
          </a:p>
          <a:p>
            <a:pPr lvl="1" algn="just">
              <a:buFont typeface="Wingdings" panose="05000000000000000000" pitchFamily="2" charset="2"/>
              <a:buChar char="q"/>
            </a:pPr>
            <a:r>
              <a:rPr lang="en-US" dirty="0" smtClean="0"/>
              <a:t>  Sampling </a:t>
            </a:r>
          </a:p>
          <a:p>
            <a:pPr lvl="1" algn="just">
              <a:buFont typeface="Wingdings" panose="05000000000000000000" pitchFamily="2" charset="2"/>
              <a:buChar char="q"/>
            </a:pPr>
            <a:r>
              <a:rPr lang="en-US" dirty="0" smtClean="0"/>
              <a:t>  Naive Bayes </a:t>
            </a:r>
          </a:p>
          <a:p>
            <a:pPr lvl="1" algn="just">
              <a:buFont typeface="Wingdings" panose="05000000000000000000" pitchFamily="2" charset="2"/>
              <a:buChar char="q"/>
            </a:pPr>
            <a:r>
              <a:rPr lang="en-US" dirty="0" smtClean="0"/>
              <a:t>  Decision trees </a:t>
            </a:r>
          </a:p>
          <a:p>
            <a:pPr lvl="1" algn="just">
              <a:buFont typeface="Wingdings" panose="05000000000000000000" pitchFamily="2" charset="2"/>
              <a:buChar char="q"/>
            </a:pPr>
            <a:r>
              <a:rPr lang="en-US" dirty="0" smtClean="0"/>
              <a:t>  Stochastic </a:t>
            </a:r>
            <a:r>
              <a:rPr lang="en-US" dirty="0"/>
              <a:t>gradient </a:t>
            </a:r>
            <a:r>
              <a:rPr lang="en-US" dirty="0" smtClean="0"/>
              <a:t>descent </a:t>
            </a:r>
          </a:p>
          <a:p>
            <a:pPr lvl="1" algn="just">
              <a:buFont typeface="Wingdings" panose="05000000000000000000" pitchFamily="2" charset="2"/>
              <a:buChar char="q"/>
            </a:pPr>
            <a:r>
              <a:rPr lang="en-US" dirty="0" smtClean="0"/>
              <a:t>  Logistic regression </a:t>
            </a:r>
          </a:p>
          <a:p>
            <a:pPr lvl="1" algn="just">
              <a:buFont typeface="Wingdings" panose="05000000000000000000" pitchFamily="2" charset="2"/>
              <a:buChar char="q"/>
            </a:pPr>
            <a:r>
              <a:rPr lang="en-US" dirty="0" smtClean="0"/>
              <a:t>  Support </a:t>
            </a:r>
            <a:r>
              <a:rPr lang="en-US" dirty="0"/>
              <a:t>vector </a:t>
            </a:r>
            <a:r>
              <a:rPr lang="en-US" dirty="0" smtClean="0"/>
              <a:t>machines </a:t>
            </a:r>
          </a:p>
          <a:p>
            <a:pPr lvl="1" algn="just">
              <a:buFont typeface="Wingdings" panose="05000000000000000000" pitchFamily="2" charset="2"/>
              <a:buChar char="q"/>
            </a:pPr>
            <a:r>
              <a:rPr lang="en-US" dirty="0" smtClean="0"/>
              <a:t>  The </a:t>
            </a:r>
            <a:r>
              <a:rPr lang="en-US" dirty="0"/>
              <a:t>Random forest </a:t>
            </a:r>
            <a:r>
              <a:rPr lang="en-US" dirty="0" smtClean="0"/>
              <a:t>algorithm</a:t>
            </a:r>
          </a:p>
          <a:p>
            <a:pPr algn="just"/>
            <a:r>
              <a:rPr lang="en-US" dirty="0"/>
              <a:t>Text </a:t>
            </a:r>
            <a:r>
              <a:rPr lang="en-US" dirty="0" smtClean="0"/>
              <a:t>clustering </a:t>
            </a:r>
          </a:p>
          <a:p>
            <a:pPr lvl="1" algn="just">
              <a:buFont typeface="Wingdings" panose="05000000000000000000" pitchFamily="2" charset="2"/>
              <a:buChar char="q"/>
            </a:pPr>
            <a:r>
              <a:rPr lang="en-US" dirty="0"/>
              <a:t> </a:t>
            </a:r>
            <a:r>
              <a:rPr lang="en-US" dirty="0" smtClean="0"/>
              <a:t> K-means</a:t>
            </a:r>
          </a:p>
          <a:p>
            <a:pPr algn="just"/>
            <a:r>
              <a:rPr lang="en-US" dirty="0"/>
              <a:t>Topic modeling in text</a:t>
            </a:r>
            <a:endParaRPr lang="en-US" dirty="0" smtClean="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Θέση περιεχομένου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43895" y="2094547"/>
            <a:ext cx="3758601" cy="2372312"/>
          </a:xfrm>
        </p:spPr>
      </p:pic>
      <p:sp>
        <p:nvSpPr>
          <p:cNvPr id="2" name="Τίτλος 1"/>
          <p:cNvSpPr>
            <a:spLocks noGrp="1"/>
          </p:cNvSpPr>
          <p:nvPr>
            <p:ph type="title"/>
          </p:nvPr>
        </p:nvSpPr>
        <p:spPr/>
        <p:txBody>
          <a:bodyPr rtlCol="0"/>
          <a:lstStyle/>
          <a:p>
            <a:r>
              <a:rPr lang="en-US" dirty="0"/>
              <a:t>Text classification - Naive </a:t>
            </a:r>
            <a:r>
              <a:rPr lang="en-US" dirty="0" smtClean="0"/>
              <a:t>Bayes – Example (2/2)</a:t>
            </a:r>
            <a:endParaRPr lang="el-GR" dirty="0"/>
          </a:p>
        </p:txBody>
      </p:sp>
      <p:pic>
        <p:nvPicPr>
          <p:cNvPr id="8" name="Εικόνα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851" y="2704175"/>
            <a:ext cx="3482213" cy="1914847"/>
          </a:xfrm>
          <a:prstGeom prst="rect">
            <a:avLst/>
          </a:prstGeom>
          <a:ln>
            <a:noFill/>
          </a:ln>
          <a:effectLst>
            <a:outerShdw blurRad="190500" algn="tl" rotWithShape="0">
              <a:srgbClr val="000000">
                <a:alpha val="70000"/>
              </a:srgbClr>
            </a:outerShdw>
          </a:effectLst>
        </p:spPr>
      </p:pic>
      <p:pic>
        <p:nvPicPr>
          <p:cNvPr id="9" name="Εικόνα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938" y="4691828"/>
            <a:ext cx="1980952" cy="1914847"/>
          </a:xfrm>
          <a:prstGeom prst="rect">
            <a:avLst/>
          </a:prstGeom>
          <a:ln>
            <a:noFill/>
          </a:ln>
          <a:effectLst>
            <a:outerShdw blurRad="190500" algn="tl" rotWithShape="0">
              <a:srgbClr val="000000">
                <a:alpha val="70000"/>
              </a:srgbClr>
            </a:outerShdw>
          </a:effectLst>
        </p:spPr>
      </p:pic>
      <p:sp>
        <p:nvSpPr>
          <p:cNvPr id="10" name="TextBox 9"/>
          <p:cNvSpPr txBox="1"/>
          <p:nvPr/>
        </p:nvSpPr>
        <p:spPr>
          <a:xfrm>
            <a:off x="6192520" y="1586157"/>
            <a:ext cx="1599733" cy="400110"/>
          </a:xfrm>
          <a:prstGeom prst="rect">
            <a:avLst/>
          </a:prstGeom>
          <a:noFill/>
        </p:spPr>
        <p:txBody>
          <a:bodyPr wrap="none" rtlCol="0">
            <a:spAutoFit/>
          </a:bodyPr>
          <a:lstStyle/>
          <a:p>
            <a:r>
              <a:rPr lang="en-US" sz="2000" b="1" dirty="0" smtClean="0"/>
              <a:t>Code Output</a:t>
            </a:r>
            <a:endParaRPr lang="el-GR" sz="2000" b="1" dirty="0"/>
          </a:p>
        </p:txBody>
      </p:sp>
      <p:sp>
        <p:nvSpPr>
          <p:cNvPr id="11" name="TextBox 10"/>
          <p:cNvSpPr txBox="1"/>
          <p:nvPr/>
        </p:nvSpPr>
        <p:spPr>
          <a:xfrm>
            <a:off x="1849222" y="2125263"/>
            <a:ext cx="2090637" cy="400110"/>
          </a:xfrm>
          <a:prstGeom prst="rect">
            <a:avLst/>
          </a:prstGeom>
          <a:noFill/>
        </p:spPr>
        <p:txBody>
          <a:bodyPr wrap="none" rtlCol="0">
            <a:spAutoFit/>
          </a:bodyPr>
          <a:lstStyle/>
          <a:p>
            <a:r>
              <a:rPr lang="en-US" sz="2000" b="1" dirty="0" smtClean="0"/>
              <a:t>Confusion matrix</a:t>
            </a:r>
            <a:endParaRPr lang="el-GR" sz="2000" b="1" dirty="0"/>
          </a:p>
        </p:txBody>
      </p:sp>
      <p:sp>
        <p:nvSpPr>
          <p:cNvPr id="13" name="TextBox 12"/>
          <p:cNvSpPr txBox="1"/>
          <p:nvPr/>
        </p:nvSpPr>
        <p:spPr>
          <a:xfrm>
            <a:off x="9484039" y="4291718"/>
            <a:ext cx="2364750" cy="400110"/>
          </a:xfrm>
          <a:prstGeom prst="rect">
            <a:avLst/>
          </a:prstGeom>
          <a:noFill/>
        </p:spPr>
        <p:txBody>
          <a:bodyPr wrap="none" rtlCol="0">
            <a:spAutoFit/>
          </a:bodyPr>
          <a:lstStyle/>
          <a:p>
            <a:r>
              <a:rPr lang="en-US" sz="2000" b="1" dirty="0" smtClean="0"/>
              <a:t>Common </a:t>
            </a:r>
            <a:r>
              <a:rPr lang="en-US" sz="2000" b="1" dirty="0"/>
              <a:t>measures </a:t>
            </a:r>
            <a:endParaRPr lang="el-GR" sz="2000" b="1" dirty="0"/>
          </a:p>
        </p:txBody>
      </p:sp>
      <p:sp>
        <p:nvSpPr>
          <p:cNvPr id="14" name="Ορθογώνιο 13"/>
          <p:cNvSpPr/>
          <p:nvPr/>
        </p:nvSpPr>
        <p:spPr>
          <a:xfrm>
            <a:off x="5158307" y="2525372"/>
            <a:ext cx="1224137" cy="637681"/>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sp>
        <p:nvSpPr>
          <p:cNvPr id="15" name="Ορθογώνιο 14"/>
          <p:cNvSpPr/>
          <p:nvPr/>
        </p:nvSpPr>
        <p:spPr>
          <a:xfrm>
            <a:off x="5158307" y="3254374"/>
            <a:ext cx="3672409" cy="1182738"/>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cxnSp>
        <p:nvCxnSpPr>
          <p:cNvPr id="17" name="Γωνιακή σύνδεση 16"/>
          <p:cNvCxnSpPr>
            <a:stCxn id="14" idx="1"/>
            <a:endCxn id="11" idx="0"/>
          </p:cNvCxnSpPr>
          <p:nvPr/>
        </p:nvCxnSpPr>
        <p:spPr>
          <a:xfrm rot="10800000">
            <a:off x="2894541" y="2125263"/>
            <a:ext cx="2263766" cy="718950"/>
          </a:xfrm>
          <a:prstGeom prst="bentConnector4">
            <a:avLst>
              <a:gd name="adj1" fmla="val 10456"/>
              <a:gd name="adj2" fmla="val 13179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Γωνιακή σύνδεση 20"/>
          <p:cNvCxnSpPr>
            <a:stCxn id="15" idx="3"/>
            <a:endCxn id="13" idx="0"/>
          </p:cNvCxnSpPr>
          <p:nvPr/>
        </p:nvCxnSpPr>
        <p:spPr>
          <a:xfrm>
            <a:off x="8830716" y="3845743"/>
            <a:ext cx="1835698" cy="4459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07368" y="2388728"/>
            <a:ext cx="1346844" cy="338554"/>
          </a:xfrm>
          <a:prstGeom prst="rect">
            <a:avLst/>
          </a:prstGeom>
          <a:noFill/>
        </p:spPr>
        <p:txBody>
          <a:bodyPr wrap="none" rtlCol="0">
            <a:spAutoFit/>
          </a:bodyPr>
          <a:lstStyle/>
          <a:p>
            <a:r>
              <a:rPr lang="en-US" sz="1600" dirty="0" smtClean="0">
                <a:solidFill>
                  <a:schemeClr val="bg1"/>
                </a:solidFill>
              </a:rPr>
              <a:t>NB predicted</a:t>
            </a:r>
            <a:endParaRPr lang="el-GR" sz="1600" dirty="0">
              <a:solidFill>
                <a:schemeClr val="bg1"/>
              </a:solidFill>
            </a:endParaRPr>
          </a:p>
        </p:txBody>
      </p:sp>
      <p:cxnSp>
        <p:nvCxnSpPr>
          <p:cNvPr id="25" name="Γωνιακή σύνδεση 24"/>
          <p:cNvCxnSpPr/>
          <p:nvPr/>
        </p:nvCxnSpPr>
        <p:spPr>
          <a:xfrm flipH="1" flipV="1">
            <a:off x="8324330" y="2364725"/>
            <a:ext cx="204538" cy="218531"/>
          </a:xfrm>
          <a:prstGeom prst="bentConnector4">
            <a:avLst>
              <a:gd name="adj1" fmla="val -111764"/>
              <a:gd name="adj2" fmla="val 8873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Πίνακας 32"/>
          <p:cNvGraphicFramePr>
            <a:graphicFrameLocks noGrp="1"/>
          </p:cNvGraphicFramePr>
          <p:nvPr>
            <p:extLst>
              <p:ext uri="{D42A27DB-BD31-4B8C-83A1-F6EECF244321}">
                <p14:modId xmlns:p14="http://schemas.microsoft.com/office/powerpoint/2010/main" val="2215389692"/>
              </p:ext>
            </p:extLst>
          </p:nvPr>
        </p:nvGraphicFramePr>
        <p:xfrm>
          <a:off x="1055030" y="4963451"/>
          <a:ext cx="3991853" cy="1371600"/>
        </p:xfrm>
        <a:graphic>
          <a:graphicData uri="http://schemas.openxmlformats.org/drawingml/2006/table">
            <a:tbl>
              <a:tblPr firstRow="1" bandRow="1">
                <a:tableStyleId>{2D5ABB26-0587-4C30-8999-92F81FD0307C}</a:tableStyleId>
              </a:tblPr>
              <a:tblGrid>
                <a:gridCol w="963930"/>
                <a:gridCol w="792088"/>
                <a:gridCol w="1167130"/>
                <a:gridCol w="1068705"/>
              </a:tblGrid>
              <a:tr h="365760">
                <a:tc rowSpan="2" gridSpan="2">
                  <a:txBody>
                    <a:bodyPr/>
                    <a:lstStyle/>
                    <a:p>
                      <a:pPr algn="ctr"/>
                      <a:endParaRPr lang="el-GR" sz="1400" dirty="0"/>
                    </a:p>
                  </a:txBody>
                  <a:tcP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l-GR" dirty="0"/>
                    </a:p>
                  </a:txBody>
                  <a:tcPr/>
                </a:tc>
                <a:tc gridSpan="2">
                  <a:txBody>
                    <a:bodyPr/>
                    <a:lstStyle/>
                    <a:p>
                      <a:pPr algn="ctr"/>
                      <a:r>
                        <a:rPr lang="en-US" sz="1800" b="1" dirty="0" smtClean="0"/>
                        <a:t>Classified</a:t>
                      </a:r>
                      <a:endParaRPr lang="el-GR"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l-GR" dirty="0"/>
                    </a:p>
                  </a:txBody>
                  <a:tcPr/>
                </a:tc>
              </a:tr>
              <a:tr h="317547">
                <a:tc gridSpan="2" vMerge="1">
                  <a:txBody>
                    <a:bodyPr/>
                    <a:lstStyle/>
                    <a:p>
                      <a:endParaRPr lang="el-GR" dirty="0"/>
                    </a:p>
                  </a:txBody>
                  <a:tcPr/>
                </a:tc>
                <a:tc hMerge="1" vMerge="1">
                  <a:txBody>
                    <a:bodyPr/>
                    <a:lstStyle/>
                    <a:p>
                      <a:endParaRPr lang="el-GR" dirty="0"/>
                    </a:p>
                  </a:txBody>
                  <a:tcPr/>
                </a:tc>
                <a:tc>
                  <a:txBody>
                    <a:bodyPr/>
                    <a:lstStyle/>
                    <a:p>
                      <a:pPr algn="ctr"/>
                      <a:r>
                        <a:rPr lang="en-US" sz="1600" b="1" kern="1200" dirty="0" smtClean="0">
                          <a:solidFill>
                            <a:schemeClr val="accent2">
                              <a:lumMod val="50000"/>
                            </a:schemeClr>
                          </a:solidFill>
                          <a:latin typeface="+mn-lt"/>
                          <a:ea typeface="+mn-ea"/>
                          <a:cs typeface="+mn-cs"/>
                        </a:rPr>
                        <a:t>ham</a:t>
                      </a:r>
                      <a:endParaRPr lang="el-GR" sz="1600" b="1" kern="1200" dirty="0">
                        <a:solidFill>
                          <a:schemeClr val="accent2">
                            <a:lumMod val="50000"/>
                          </a:schemeClr>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FF0000"/>
                          </a:solidFill>
                          <a:latin typeface="+mn-lt"/>
                          <a:ea typeface="+mn-ea"/>
                          <a:cs typeface="+mn-cs"/>
                        </a:rPr>
                        <a:t>spam</a:t>
                      </a:r>
                      <a:endParaRPr lang="el-GR" sz="1600" b="1" kern="1200" dirty="0" smtClean="0">
                        <a:solidFill>
                          <a:srgbClr val="FF0000"/>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rowSpan="2">
                  <a:txBody>
                    <a:bodyPr/>
                    <a:lstStyle/>
                    <a:p>
                      <a:pPr algn="ctr"/>
                      <a:r>
                        <a:rPr lang="en-US" sz="1800" b="1" dirty="0" smtClean="0"/>
                        <a:t>Actuals</a:t>
                      </a:r>
                      <a:endParaRPr lang="en-US" sz="1400" b="1" dirty="0" smtClean="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accent2">
                              <a:lumMod val="50000"/>
                            </a:schemeClr>
                          </a:solidFill>
                        </a:rPr>
                        <a:t>ham</a:t>
                      </a:r>
                      <a:endParaRPr lang="en-US" sz="1600" b="1" kern="1200" dirty="0" smtClean="0">
                        <a:solidFill>
                          <a:schemeClr val="accent2">
                            <a:lumMod val="50000"/>
                          </a:schemeClr>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1409 (TP)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0</a:t>
                      </a:r>
                      <a:r>
                        <a:rPr lang="en-US" sz="1400" baseline="0" dirty="0" smtClean="0">
                          <a:latin typeface="Consolas" panose="020B0609020204030204" pitchFamily="49" charset="0"/>
                        </a:rPr>
                        <a:t> (FN)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vMerge="1">
                  <a:txBody>
                    <a:bodyPr/>
                    <a:lstStyle/>
                    <a:p>
                      <a:endParaRPr lang="el-GR" dirty="0"/>
                    </a:p>
                  </a:txBody>
                  <a:tcPr/>
                </a:tc>
                <a:tc>
                  <a:txBody>
                    <a:bodyPr/>
                    <a:lstStyle/>
                    <a:p>
                      <a:pPr algn="ctr"/>
                      <a:r>
                        <a:rPr lang="en-US" sz="1600" b="1" kern="1200" dirty="0" smtClean="0">
                          <a:solidFill>
                            <a:srgbClr val="FF0000"/>
                          </a:solidFill>
                        </a:rPr>
                        <a:t>spam</a:t>
                      </a:r>
                      <a:endParaRPr lang="el-GR" sz="1600" b="1" kern="1200" dirty="0">
                        <a:solidFill>
                          <a:srgbClr val="FF0000"/>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52 (FP)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176 (TN)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9" name="Ευθύγραμμο βέλος σύνδεσης 38"/>
          <p:cNvCxnSpPr>
            <a:stCxn id="8" idx="2"/>
            <a:endCxn id="33" idx="0"/>
          </p:cNvCxnSpPr>
          <p:nvPr/>
        </p:nvCxnSpPr>
        <p:spPr>
          <a:xfrm flipH="1">
            <a:off x="3050956" y="4619022"/>
            <a:ext cx="2" cy="3444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27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classification - Naive Bayes – </a:t>
            </a:r>
            <a:r>
              <a:rPr lang="en-US" dirty="0" smtClean="0"/>
              <a:t>Most </a:t>
            </a:r>
            <a:r>
              <a:rPr lang="en-US" dirty="0"/>
              <a:t>common measures </a:t>
            </a:r>
            <a:endParaRPr lang="el-GR" dirty="0"/>
          </a:p>
        </p:txBody>
      </p:sp>
      <p:sp>
        <p:nvSpPr>
          <p:cNvPr id="4" name="Σύμβολο κράτησης θέσης περιεχομένου 3"/>
          <p:cNvSpPr>
            <a:spLocks noGrp="1"/>
          </p:cNvSpPr>
          <p:nvPr>
            <p:ph sz="half" idx="2"/>
          </p:nvPr>
        </p:nvSpPr>
        <p:spPr>
          <a:xfrm>
            <a:off x="1522412" y="1752600"/>
            <a:ext cx="7452320" cy="2180456"/>
          </a:xfrm>
        </p:spPr>
        <p:txBody>
          <a:bodyPr rtlCol="0">
            <a:noAutofit/>
          </a:bodyPr>
          <a:lstStyle/>
          <a:p>
            <a:pPr marL="0" indent="0" algn="just">
              <a:buNone/>
            </a:pPr>
            <a:r>
              <a:rPr lang="en-US" sz="1800" dirty="0" smtClean="0"/>
              <a:t>We </a:t>
            </a:r>
            <a:r>
              <a:rPr lang="en-US" sz="1800" dirty="0"/>
              <a:t>have given definitions of some of the most common measures used in classification measures:</a:t>
            </a:r>
          </a:p>
          <a:p>
            <a:pPr marL="0" indent="0" algn="just">
              <a:buNone/>
            </a:pPr>
            <a:r>
              <a:rPr lang="en-US" sz="1800" dirty="0" smtClean="0"/>
              <a:t>With </a:t>
            </a:r>
            <a:r>
              <a:rPr lang="en-US" sz="1800" dirty="0"/>
              <a:t>the preceding definition, we can now understand the results clearly. So, effectively, </a:t>
            </a:r>
            <a:r>
              <a:rPr lang="en-US" sz="1800" b="1" dirty="0"/>
              <a:t>all </a:t>
            </a:r>
            <a:r>
              <a:rPr lang="en-US" sz="1800" b="1" dirty="0" smtClean="0"/>
              <a:t>the preceding </a:t>
            </a:r>
            <a:r>
              <a:rPr lang="en-US" sz="1800" b="1" dirty="0"/>
              <a:t>metrics look good</a:t>
            </a:r>
            <a:r>
              <a:rPr lang="en-US" sz="1800" dirty="0"/>
              <a:t>, which means that our classifier is performing accurately, and is robust. </a:t>
            </a:r>
            <a:r>
              <a:rPr lang="en-US" sz="1800" dirty="0" smtClean="0"/>
              <a:t>I would </a:t>
            </a:r>
            <a:r>
              <a:rPr lang="en-US" sz="1800" dirty="0"/>
              <a:t>highly recommend that you look into the module metrics for more options to analyze the </a:t>
            </a:r>
            <a:r>
              <a:rPr lang="en-US" sz="1800" dirty="0" smtClean="0"/>
              <a:t>results of </a:t>
            </a:r>
            <a:r>
              <a:rPr lang="en-US" sz="1800" dirty="0"/>
              <a:t>the classifier. </a:t>
            </a:r>
            <a:endParaRPr lang="en-US" sz="1800" dirty="0" smtClean="0"/>
          </a:p>
        </p:txBody>
      </p:sp>
      <p:pic>
        <p:nvPicPr>
          <p:cNvPr id="6" name="Εικόνα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8748" y="1752600"/>
            <a:ext cx="2340992" cy="2138406"/>
          </a:xfrm>
          <a:prstGeom prst="rect">
            <a:avLst/>
          </a:prstGeom>
          <a:ln>
            <a:noFill/>
          </a:ln>
          <a:effectLst>
            <a:outerShdw blurRad="190500" algn="tl" rotWithShape="0">
              <a:srgbClr val="000000">
                <a:alpha val="70000"/>
              </a:srgbClr>
            </a:outerShdw>
          </a:effectLst>
        </p:spPr>
      </p:pic>
      <p:sp>
        <p:nvSpPr>
          <p:cNvPr id="7" name="Σύμβολο κράτησης θέσης περιεχομένου 3"/>
          <p:cNvSpPr>
            <a:spLocks noGrp="1"/>
          </p:cNvSpPr>
          <p:nvPr>
            <p:ph sz="half" idx="2"/>
          </p:nvPr>
        </p:nvSpPr>
        <p:spPr>
          <a:xfrm>
            <a:off x="1522412" y="3915001"/>
            <a:ext cx="9937328" cy="2376264"/>
          </a:xfrm>
        </p:spPr>
        <p:txBody>
          <a:bodyPr rtlCol="0">
            <a:noAutofit/>
          </a:bodyPr>
          <a:lstStyle/>
          <a:p>
            <a:pPr marL="0" indent="0" algn="just">
              <a:buNone/>
            </a:pPr>
            <a:r>
              <a:rPr lang="en-US" sz="1800" b="1" dirty="0"/>
              <a:t>Accuracy</a:t>
            </a:r>
            <a:r>
              <a:rPr lang="en-US" sz="1800" dirty="0"/>
              <a:t> intuitively tells us how many true samples (TP + TN) have been covered from all the samples</a:t>
            </a:r>
            <a:r>
              <a:rPr lang="en-US" sz="1800" dirty="0" smtClean="0"/>
              <a:t>.</a:t>
            </a:r>
          </a:p>
          <a:p>
            <a:pPr marL="0" indent="0" algn="just">
              <a:buNone/>
            </a:pPr>
            <a:r>
              <a:rPr lang="en-US" sz="1800" b="1" dirty="0"/>
              <a:t>Precision</a:t>
            </a:r>
            <a:r>
              <a:rPr lang="en-US" sz="1800" dirty="0"/>
              <a:t> talks about how many true positives (TP) it got and what else got covered.</a:t>
            </a:r>
          </a:p>
          <a:p>
            <a:pPr marL="0" indent="0" algn="just">
              <a:buNone/>
            </a:pPr>
            <a:r>
              <a:rPr lang="en-US" sz="1800" b="1" dirty="0"/>
              <a:t>Recall</a:t>
            </a:r>
            <a:r>
              <a:rPr lang="en-US" sz="1800" dirty="0"/>
              <a:t> gives us details about how accurate we are from the pool </a:t>
            </a:r>
            <a:r>
              <a:rPr lang="en-US" sz="1800" dirty="0" smtClean="0"/>
              <a:t>of True </a:t>
            </a:r>
            <a:r>
              <a:rPr lang="en-US" sz="1800" dirty="0"/>
              <a:t>Positives and False Negatives</a:t>
            </a:r>
            <a:r>
              <a:rPr lang="en-US" sz="1800" dirty="0" smtClean="0"/>
              <a:t>.</a:t>
            </a:r>
            <a:endParaRPr lang="en-US" sz="1800" b="1" dirty="0" smtClean="0"/>
          </a:p>
          <a:p>
            <a:pPr marL="0" indent="0" algn="just">
              <a:buNone/>
            </a:pPr>
            <a:r>
              <a:rPr lang="en-US" sz="1800" b="1" dirty="0" smtClean="0"/>
              <a:t>The </a:t>
            </a:r>
            <a:r>
              <a:rPr lang="en-US" sz="1800" b="1" dirty="0"/>
              <a:t>most important and balanced metric is the f1 measure </a:t>
            </a:r>
            <a:r>
              <a:rPr lang="en-US" sz="1800" dirty="0"/>
              <a:t>(which is nothing but the harmonic mean of precision and recall), which is used widely because it gives a better picture of the coverage and the quality of the classification algorithms</a:t>
            </a:r>
            <a:r>
              <a:rPr lang="en-US" sz="1800" dirty="0" smtClean="0"/>
              <a:t>.</a:t>
            </a:r>
            <a:endParaRPr lang="en-US" sz="1800" b="1" dirty="0" smtClean="0"/>
          </a:p>
        </p:txBody>
      </p:sp>
    </p:spTree>
    <p:extLst>
      <p:ext uri="{BB962C8B-B14F-4D97-AF65-F5344CB8AC3E}">
        <p14:creationId xmlns:p14="http://schemas.microsoft.com/office/powerpoint/2010/main" val="363185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Naive </a:t>
            </a:r>
            <a:r>
              <a:rPr lang="en-US" dirty="0" smtClean="0"/>
              <a:t>Bayes – Look deep (1/3) </a:t>
            </a:r>
            <a:endParaRPr lang="el-GR" dirty="0"/>
          </a:p>
        </p:txBody>
      </p:sp>
      <p:sp>
        <p:nvSpPr>
          <p:cNvPr id="4" name="Σύμβολο κράτησης θέσης περιεχομένου 3"/>
          <p:cNvSpPr>
            <a:spLocks noGrp="1"/>
          </p:cNvSpPr>
          <p:nvPr>
            <p:ph sz="half" idx="2"/>
          </p:nvPr>
        </p:nvSpPr>
        <p:spPr>
          <a:xfrm>
            <a:off x="1522411" y="1905001"/>
            <a:ext cx="9144002" cy="1451991"/>
          </a:xfrm>
        </p:spPr>
        <p:txBody>
          <a:bodyPr rtlCol="0">
            <a:normAutofit/>
          </a:bodyPr>
          <a:lstStyle/>
          <a:p>
            <a:pPr marL="0" indent="0" algn="just">
              <a:buNone/>
            </a:pPr>
            <a:r>
              <a:rPr lang="en-US" sz="2000" dirty="0"/>
              <a:t>The other more important process we follow to understand our model is to </a:t>
            </a:r>
            <a:r>
              <a:rPr lang="en-US" sz="2000" b="1" dirty="0"/>
              <a:t>really look deep into </a:t>
            </a:r>
            <a:r>
              <a:rPr lang="en-US" sz="2000" b="1" dirty="0" smtClean="0"/>
              <a:t>the model </a:t>
            </a:r>
            <a:r>
              <a:rPr lang="en-US" sz="2000" b="1" dirty="0"/>
              <a:t>by looking at the actual features </a:t>
            </a:r>
            <a:r>
              <a:rPr lang="en-US" sz="2000" dirty="0"/>
              <a:t>that contribute to the </a:t>
            </a:r>
            <a:r>
              <a:rPr lang="en-US" sz="2000" b="1" dirty="0"/>
              <a:t>positive</a:t>
            </a:r>
            <a:r>
              <a:rPr lang="en-US" sz="2000" dirty="0"/>
              <a:t> and </a:t>
            </a:r>
            <a:r>
              <a:rPr lang="en-US" sz="2000" b="1" dirty="0"/>
              <a:t>negative</a:t>
            </a:r>
            <a:r>
              <a:rPr lang="en-US" sz="2000" dirty="0"/>
              <a:t> classes. I just wrote </a:t>
            </a:r>
            <a:r>
              <a:rPr lang="en-US" sz="2000" dirty="0" smtClean="0"/>
              <a:t>a very </a:t>
            </a:r>
            <a:r>
              <a:rPr lang="en-US" sz="2000" dirty="0"/>
              <a:t>small snippet to </a:t>
            </a:r>
            <a:r>
              <a:rPr lang="en-US" sz="2000" b="1" dirty="0"/>
              <a:t>generate the top n features and print them</a:t>
            </a:r>
            <a:r>
              <a:rPr lang="en-US" sz="2000" dirty="0"/>
              <a:t>. </a:t>
            </a:r>
          </a:p>
        </p:txBody>
      </p:sp>
      <p:sp>
        <p:nvSpPr>
          <p:cNvPr id="5" name="Σύμβολο κράτησης θέσης περιεχομένου 3"/>
          <p:cNvSpPr>
            <a:spLocks noGrp="1"/>
          </p:cNvSpPr>
          <p:nvPr>
            <p:ph sz="half" idx="2"/>
          </p:nvPr>
        </p:nvSpPr>
        <p:spPr>
          <a:xfrm>
            <a:off x="1522411" y="3140968"/>
            <a:ext cx="10260634" cy="3456384"/>
          </a:xfrm>
        </p:spPr>
        <p:txBody>
          <a:bodyPr rtlCol="0">
            <a:noAutofit/>
          </a:bodyPr>
          <a:lstStyle/>
          <a:p>
            <a:pPr marL="0" indent="0">
              <a:buNone/>
            </a:pPr>
            <a:r>
              <a:rPr lang="en-US" sz="2000" dirty="0" smtClean="0">
                <a:solidFill>
                  <a:srgbClr val="FFC000"/>
                </a:solidFill>
                <a:latin typeface="Consolas" panose="020B0609020204030204" pitchFamily="49" charset="0"/>
              </a:rPr>
              <a:t># Print </a:t>
            </a:r>
            <a:r>
              <a:rPr lang="en-US" sz="2000" dirty="0">
                <a:solidFill>
                  <a:srgbClr val="FFC000"/>
                </a:solidFill>
                <a:latin typeface="Consolas" panose="020B0609020204030204" pitchFamily="49" charset="0"/>
              </a:rPr>
              <a:t>the top </a:t>
            </a:r>
            <a:r>
              <a:rPr lang="en-US" sz="2000" dirty="0" smtClean="0">
                <a:solidFill>
                  <a:srgbClr val="FFC000"/>
                </a:solidFill>
                <a:latin typeface="Consolas" panose="020B0609020204030204" pitchFamily="49" charset="0"/>
              </a:rPr>
              <a:t>features</a:t>
            </a:r>
            <a:r>
              <a:rPr lang="en-US" sz="2000" dirty="0" smtClean="0">
                <a:latin typeface="Consolas" panose="020B0609020204030204" pitchFamily="49" charset="0"/>
              </a:rPr>
              <a:t/>
            </a:r>
            <a:br>
              <a:rPr lang="en-US" sz="2000" dirty="0" smtClean="0">
                <a:latin typeface="Consolas" panose="020B0609020204030204" pitchFamily="49" charset="0"/>
              </a:rPr>
            </a:br>
            <a:r>
              <a:rPr lang="en-US" sz="2000" dirty="0" smtClean="0">
                <a:latin typeface="Consolas" panose="020B0609020204030204" pitchFamily="49" charset="0"/>
              </a:rPr>
              <a:t>coefs </a:t>
            </a:r>
            <a:r>
              <a:rPr lang="en-US" sz="2000" dirty="0">
                <a:latin typeface="Consolas" panose="020B0609020204030204" pitchFamily="49" charset="0"/>
              </a:rPr>
              <a:t>= clf.coef_ </a:t>
            </a:r>
            <a:r>
              <a:rPr lang="en-US" sz="2000" dirty="0" smtClean="0">
                <a:latin typeface="Consolas" panose="020B0609020204030204" pitchFamily="49" charset="0"/>
              </a:rPr>
              <a:t> #</a:t>
            </a:r>
            <a:r>
              <a:rPr lang="en-US" sz="2000" dirty="0">
                <a:latin typeface="Consolas" panose="020B0609020204030204" pitchFamily="49" charset="0"/>
              </a:rPr>
              <a:t>coefficients </a:t>
            </a:r>
            <a:r>
              <a:rPr lang="en-US" sz="2000" dirty="0" smtClean="0">
                <a:latin typeface="Consolas" panose="020B0609020204030204" pitchFamily="49" charset="0"/>
              </a:rPr>
              <a:t>relate</a:t>
            </a:r>
            <a:br>
              <a:rPr lang="en-US" sz="2000" dirty="0" smtClean="0">
                <a:latin typeface="Consolas" panose="020B0609020204030204" pitchFamily="49" charset="0"/>
              </a:rPr>
            </a:br>
            <a:r>
              <a:rPr lang="en-US" sz="2000" dirty="0" smtClean="0">
                <a:latin typeface="Consolas" panose="020B0609020204030204" pitchFamily="49" charset="0"/>
              </a:rPr>
              <a:t>intercept </a:t>
            </a:r>
            <a:r>
              <a:rPr lang="en-US" sz="2000" dirty="0">
                <a:latin typeface="Consolas" panose="020B0609020204030204" pitchFamily="49" charset="0"/>
              </a:rPr>
              <a:t>= </a:t>
            </a:r>
            <a:r>
              <a:rPr lang="en-US" sz="2000" dirty="0" smtClean="0">
                <a:latin typeface="Consolas" panose="020B0609020204030204" pitchFamily="49" charset="0"/>
              </a:rPr>
              <a:t>clf.intercept_</a:t>
            </a:r>
            <a:br>
              <a:rPr lang="en-US" sz="2000" dirty="0" smtClean="0">
                <a:latin typeface="Consolas" panose="020B0609020204030204" pitchFamily="49" charset="0"/>
              </a:rPr>
            </a:br>
            <a:r>
              <a:rPr lang="en-US" sz="2000" dirty="0" smtClean="0">
                <a:latin typeface="Consolas" panose="020B0609020204030204" pitchFamily="49" charset="0"/>
              </a:rPr>
              <a:t>feature_names </a:t>
            </a:r>
            <a:r>
              <a:rPr lang="en-US" sz="2000" dirty="0">
                <a:latin typeface="Consolas" panose="020B0609020204030204" pitchFamily="49" charset="0"/>
              </a:rPr>
              <a:t>= vectorizer.get_feature_names</a:t>
            </a:r>
            <a:r>
              <a:rPr lang="en-US" sz="2000" dirty="0" smtClean="0">
                <a:latin typeface="Consolas" panose="020B0609020204030204" pitchFamily="49" charset="0"/>
              </a:rPr>
              <a:t>()</a:t>
            </a:r>
            <a:br>
              <a:rPr lang="en-US" sz="2000" dirty="0" smtClean="0">
                <a:latin typeface="Consolas" panose="020B0609020204030204" pitchFamily="49" charset="0"/>
              </a:rPr>
            </a:br>
            <a:r>
              <a:rPr lang="en-US" sz="2000" dirty="0" smtClean="0">
                <a:latin typeface="Consolas" panose="020B0609020204030204" pitchFamily="49" charset="0"/>
              </a:rPr>
              <a:t>coefs_with_fns </a:t>
            </a:r>
            <a:r>
              <a:rPr lang="en-US" sz="2000" dirty="0">
                <a:latin typeface="Consolas" panose="020B0609020204030204" pitchFamily="49" charset="0"/>
              </a:rPr>
              <a:t>= sorted(zip(clf.coef_[0], feature_names</a:t>
            </a:r>
            <a:r>
              <a:rPr lang="en-US" sz="2000" dirty="0" smtClean="0">
                <a:latin typeface="Consolas" panose="020B0609020204030204" pitchFamily="49" charset="0"/>
              </a:rPr>
              <a:t>))</a:t>
            </a:r>
            <a:br>
              <a:rPr lang="en-US" sz="2000" dirty="0" smtClean="0">
                <a:latin typeface="Consolas" panose="020B0609020204030204" pitchFamily="49" charset="0"/>
              </a:rPr>
            </a:br>
            <a:r>
              <a:rPr lang="en-US" sz="2000" dirty="0" smtClean="0">
                <a:latin typeface="Consolas" panose="020B0609020204030204" pitchFamily="49" charset="0"/>
              </a:rPr>
              <a:t/>
            </a:r>
            <a:br>
              <a:rPr lang="en-US" sz="2000" dirty="0" smtClean="0">
                <a:latin typeface="Consolas" panose="020B0609020204030204" pitchFamily="49" charset="0"/>
              </a:rPr>
            </a:br>
            <a:r>
              <a:rPr lang="en-US" sz="2000" dirty="0" smtClean="0">
                <a:latin typeface="Consolas" panose="020B0609020204030204" pitchFamily="49" charset="0"/>
              </a:rPr>
              <a:t>n=10</a:t>
            </a:r>
            <a:br>
              <a:rPr lang="en-US" sz="2000" dirty="0" smtClean="0">
                <a:latin typeface="Consolas" panose="020B0609020204030204" pitchFamily="49" charset="0"/>
              </a:rPr>
            </a:br>
            <a:r>
              <a:rPr lang="en-US" sz="2000" dirty="0" smtClean="0">
                <a:latin typeface="Consolas" panose="020B0609020204030204" pitchFamily="49" charset="0"/>
              </a:rPr>
              <a:t>top </a:t>
            </a:r>
            <a:r>
              <a:rPr lang="en-US" sz="2000" dirty="0">
                <a:latin typeface="Consolas" panose="020B0609020204030204" pitchFamily="49" charset="0"/>
              </a:rPr>
              <a:t>= zip(coefs_with_fns[:n], coefs_with_fns[:-(n + 1):-1</a:t>
            </a:r>
            <a:r>
              <a:rPr lang="en-US" sz="2000" dirty="0" smtClean="0">
                <a:latin typeface="Consolas" panose="020B0609020204030204" pitchFamily="49" charset="0"/>
              </a:rPr>
              <a:t>])</a:t>
            </a:r>
            <a:br>
              <a:rPr lang="en-US" sz="2000" dirty="0" smtClean="0">
                <a:latin typeface="Consolas" panose="020B0609020204030204" pitchFamily="49" charset="0"/>
              </a:rPr>
            </a:br>
            <a:r>
              <a:rPr lang="en-US" sz="2000" dirty="0" smtClean="0">
                <a:latin typeface="Consolas" panose="020B0609020204030204" pitchFamily="49" charset="0"/>
              </a:rPr>
              <a:t/>
            </a:r>
            <a:br>
              <a:rPr lang="en-US" sz="2000" dirty="0" smtClean="0">
                <a:latin typeface="Consolas" panose="020B0609020204030204" pitchFamily="49" charset="0"/>
              </a:rPr>
            </a:br>
            <a:r>
              <a:rPr lang="en-US" sz="2000" dirty="0" smtClean="0">
                <a:latin typeface="Consolas" panose="020B0609020204030204" pitchFamily="49" charset="0"/>
              </a:rPr>
              <a:t>for </a:t>
            </a:r>
            <a:r>
              <a:rPr lang="en-US" sz="2000" dirty="0">
                <a:latin typeface="Consolas" panose="020B0609020204030204" pitchFamily="49" charset="0"/>
              </a:rPr>
              <a:t>(coef_1, fn_1), (coef_2, fn_2) in </a:t>
            </a:r>
            <a:r>
              <a:rPr lang="en-US" sz="2000" dirty="0" smtClean="0">
                <a:latin typeface="Consolas" panose="020B0609020204030204" pitchFamily="49" charset="0"/>
              </a:rPr>
              <a:t>top:</a:t>
            </a:r>
            <a:br>
              <a:rPr lang="en-US" sz="2000" dirty="0" smtClean="0">
                <a:latin typeface="Consolas" panose="020B0609020204030204" pitchFamily="49" charset="0"/>
              </a:rPr>
            </a:br>
            <a:r>
              <a:rPr lang="en-US" sz="2000" dirty="0" smtClean="0">
                <a:latin typeface="Consolas" panose="020B0609020204030204" pitchFamily="49" charset="0"/>
              </a:rPr>
              <a:t>    </a:t>
            </a:r>
            <a:r>
              <a:rPr lang="en-US" sz="2000" dirty="0" smtClean="0">
                <a:solidFill>
                  <a:srgbClr val="FFFF00"/>
                </a:solidFill>
                <a:latin typeface="Consolas" panose="020B0609020204030204" pitchFamily="49" charset="0"/>
              </a:rPr>
              <a:t>print</a:t>
            </a:r>
            <a:r>
              <a:rPr lang="en-US" sz="2000" dirty="0">
                <a:solidFill>
                  <a:srgbClr val="FFFF00"/>
                </a:solidFill>
                <a:latin typeface="Consolas" panose="020B0609020204030204" pitchFamily="49" charset="0"/>
              </a:rPr>
              <a:t>('\t%.4f\t%-15s\t\t%.4f\t%-15s' % (coef_1, fn_1, coef_2, fn_2))</a:t>
            </a:r>
          </a:p>
        </p:txBody>
      </p:sp>
    </p:spTree>
    <p:extLst>
      <p:ext uri="{BB962C8B-B14F-4D97-AF65-F5344CB8AC3E}">
        <p14:creationId xmlns:p14="http://schemas.microsoft.com/office/powerpoint/2010/main" val="192668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Θέση περιεχομένου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12326" y="2924944"/>
            <a:ext cx="5564171" cy="2782085"/>
          </a:xfrm>
          <a:prstGeom prst="rect">
            <a:avLst/>
          </a:prstGeom>
          <a:ln>
            <a:noFill/>
          </a:ln>
          <a:effectLst>
            <a:outerShdw blurRad="190500" algn="tl" rotWithShape="0">
              <a:srgbClr val="000000">
                <a:alpha val="70000"/>
              </a:srgbClr>
            </a:outerShdw>
          </a:effectLst>
        </p:spPr>
      </p:pic>
      <p:sp>
        <p:nvSpPr>
          <p:cNvPr id="2" name="Τίτλος 1"/>
          <p:cNvSpPr>
            <a:spLocks noGrp="1"/>
          </p:cNvSpPr>
          <p:nvPr>
            <p:ph type="title"/>
          </p:nvPr>
        </p:nvSpPr>
        <p:spPr/>
        <p:txBody>
          <a:bodyPr rtlCol="0"/>
          <a:lstStyle/>
          <a:p>
            <a:r>
              <a:rPr lang="en-US" dirty="0"/>
              <a:t>Text classification - Naive </a:t>
            </a:r>
            <a:r>
              <a:rPr lang="en-US" dirty="0" smtClean="0"/>
              <a:t>Bayes – </a:t>
            </a:r>
            <a:r>
              <a:rPr lang="en-US" dirty="0"/>
              <a:t>Look deep </a:t>
            </a:r>
            <a:r>
              <a:rPr lang="en-US" dirty="0" smtClean="0"/>
              <a:t>(2/3</a:t>
            </a:r>
            <a:r>
              <a:rPr lang="en-US" dirty="0"/>
              <a:t>) </a:t>
            </a:r>
            <a:endParaRPr lang="el-GR" dirty="0"/>
          </a:p>
        </p:txBody>
      </p:sp>
      <p:sp>
        <p:nvSpPr>
          <p:cNvPr id="6" name="TextBox 5"/>
          <p:cNvSpPr txBox="1"/>
          <p:nvPr/>
        </p:nvSpPr>
        <p:spPr>
          <a:xfrm>
            <a:off x="6598468" y="2394113"/>
            <a:ext cx="2529603" cy="400110"/>
          </a:xfrm>
          <a:prstGeom prst="rect">
            <a:avLst/>
          </a:prstGeom>
          <a:noFill/>
        </p:spPr>
        <p:txBody>
          <a:bodyPr wrap="none" rtlCol="0">
            <a:spAutoFit/>
          </a:bodyPr>
          <a:lstStyle/>
          <a:p>
            <a:r>
              <a:rPr lang="en-US" sz="2000" b="1" dirty="0"/>
              <a:t>Top 10 </a:t>
            </a:r>
            <a:r>
              <a:rPr lang="en-US" sz="2000" b="1" dirty="0" smtClean="0">
                <a:solidFill>
                  <a:srgbClr val="FF0000"/>
                </a:solidFill>
              </a:rPr>
              <a:t>spam</a:t>
            </a:r>
            <a:r>
              <a:rPr lang="en-US" sz="2000" b="1" dirty="0" smtClean="0"/>
              <a:t> features</a:t>
            </a:r>
            <a:endParaRPr lang="el-GR" sz="2000" b="1" dirty="0"/>
          </a:p>
        </p:txBody>
      </p:sp>
      <p:sp>
        <p:nvSpPr>
          <p:cNvPr id="7" name="TextBox 6"/>
          <p:cNvSpPr txBox="1"/>
          <p:nvPr/>
        </p:nvSpPr>
        <p:spPr>
          <a:xfrm>
            <a:off x="3574132" y="2394113"/>
            <a:ext cx="2423805" cy="400110"/>
          </a:xfrm>
          <a:prstGeom prst="rect">
            <a:avLst/>
          </a:prstGeom>
          <a:noFill/>
        </p:spPr>
        <p:txBody>
          <a:bodyPr wrap="none" rtlCol="0">
            <a:spAutoFit/>
          </a:bodyPr>
          <a:lstStyle/>
          <a:p>
            <a:r>
              <a:rPr lang="en-US" sz="2000" b="1" dirty="0" smtClean="0"/>
              <a:t>Top 10 </a:t>
            </a:r>
            <a:r>
              <a:rPr lang="en-US" sz="2000" b="1" dirty="0" smtClean="0">
                <a:solidFill>
                  <a:srgbClr val="00B050"/>
                </a:solidFill>
              </a:rPr>
              <a:t>ham </a:t>
            </a:r>
            <a:r>
              <a:rPr lang="en-US" sz="2000" b="1" dirty="0" smtClean="0"/>
              <a:t>features</a:t>
            </a:r>
            <a:endParaRPr lang="el-GR" sz="2000" b="1" dirty="0"/>
          </a:p>
        </p:txBody>
      </p:sp>
      <p:cxnSp>
        <p:nvCxnSpPr>
          <p:cNvPr id="9" name="Ευθεία γραμμή σύνδεσης 8"/>
          <p:cNvCxnSpPr/>
          <p:nvPr/>
        </p:nvCxnSpPr>
        <p:spPr>
          <a:xfrm>
            <a:off x="6454452" y="3068960"/>
            <a:ext cx="0" cy="252028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31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Naive </a:t>
            </a:r>
            <a:r>
              <a:rPr lang="en-US" dirty="0" smtClean="0"/>
              <a:t>Bayes – </a:t>
            </a:r>
            <a:r>
              <a:rPr lang="en-US" dirty="0"/>
              <a:t>Look deep </a:t>
            </a:r>
            <a:r>
              <a:rPr lang="en-US" dirty="0" smtClean="0"/>
              <a:t>(3/3</a:t>
            </a:r>
            <a:r>
              <a:rPr lang="en-US" dirty="0"/>
              <a:t>) </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92500" lnSpcReduction="10000"/>
          </a:bodyPr>
          <a:lstStyle/>
          <a:p>
            <a:pPr marL="0" indent="0" algn="just">
              <a:buNone/>
            </a:pPr>
            <a:r>
              <a:rPr lang="en-US" dirty="0"/>
              <a:t>In the preceding code, I just read all the feature names from the vectorizer, got the coefficients related </a:t>
            </a:r>
            <a:r>
              <a:rPr lang="en-US" dirty="0" smtClean="0"/>
              <a:t>to the </a:t>
            </a:r>
            <a:r>
              <a:rPr lang="en-US" dirty="0"/>
              <a:t>given feature, and then </a:t>
            </a:r>
            <a:r>
              <a:rPr lang="en-US" b="1" dirty="0"/>
              <a:t>printed the first-10 features</a:t>
            </a:r>
            <a:r>
              <a:rPr lang="en-US" dirty="0"/>
              <a:t>. </a:t>
            </a:r>
            <a:endParaRPr lang="en-US" dirty="0" smtClean="0"/>
          </a:p>
          <a:p>
            <a:pPr marL="0" indent="0" algn="just">
              <a:buNone/>
            </a:pPr>
            <a:r>
              <a:rPr lang="en-US" dirty="0" smtClean="0"/>
              <a:t>If </a:t>
            </a:r>
            <a:r>
              <a:rPr lang="en-US" dirty="0"/>
              <a:t>you want more features, just modify the </a:t>
            </a:r>
            <a:r>
              <a:rPr lang="en-US" dirty="0" smtClean="0"/>
              <a:t>value of </a:t>
            </a:r>
            <a:r>
              <a:rPr lang="en-US" dirty="0"/>
              <a:t>n. If we look closely just at the features, we get a lot of information about the model as well as </a:t>
            </a:r>
            <a:r>
              <a:rPr lang="en-US" dirty="0" smtClean="0"/>
              <a:t>more suggestions </a:t>
            </a:r>
            <a:r>
              <a:rPr lang="en-US" dirty="0"/>
              <a:t>about our feature selection and other parameters, such as preprocessing, </a:t>
            </a:r>
            <a:r>
              <a:rPr lang="en-US" dirty="0" smtClean="0"/>
              <a:t>unigrams/bigrams, stemming</a:t>
            </a:r>
            <a:r>
              <a:rPr lang="en-US" dirty="0"/>
              <a:t>, </a:t>
            </a:r>
            <a:r>
              <a:rPr lang="en-US" dirty="0" smtClean="0"/>
              <a:t>tokenization, </a:t>
            </a:r>
            <a:r>
              <a:rPr lang="en-US" dirty="0"/>
              <a:t>and so on. </a:t>
            </a:r>
            <a:endParaRPr lang="en-US" dirty="0" smtClean="0"/>
          </a:p>
          <a:p>
            <a:pPr marL="0" indent="0" algn="just">
              <a:buNone/>
            </a:pPr>
            <a:r>
              <a:rPr lang="en-US" dirty="0" smtClean="0"/>
              <a:t>For </a:t>
            </a:r>
            <a:r>
              <a:rPr lang="en-US" dirty="0"/>
              <a:t>example, if you look at the </a:t>
            </a:r>
            <a:r>
              <a:rPr lang="en-US" b="1" dirty="0"/>
              <a:t>top features of ham </a:t>
            </a:r>
            <a:r>
              <a:rPr lang="en-US" dirty="0"/>
              <a:t>you can see </a:t>
            </a:r>
            <a:r>
              <a:rPr lang="en-US" dirty="0" smtClean="0"/>
              <a:t>that ability, able, acc </a:t>
            </a:r>
            <a:r>
              <a:rPr lang="en-US" dirty="0"/>
              <a:t>(</a:t>
            </a:r>
            <a:r>
              <a:rPr lang="en-US" dirty="0" smtClean="0"/>
              <a:t>actually), accept.</a:t>
            </a:r>
          </a:p>
          <a:p>
            <a:pPr marL="0" indent="0" algn="just">
              <a:buNone/>
            </a:pPr>
            <a:r>
              <a:rPr lang="en-US" dirty="0" smtClean="0"/>
              <a:t> </a:t>
            </a:r>
            <a:r>
              <a:rPr lang="en-US" dirty="0"/>
              <a:t>We can see on </a:t>
            </a:r>
            <a:r>
              <a:rPr lang="en-US" dirty="0" smtClean="0"/>
              <a:t>the </a:t>
            </a:r>
            <a:r>
              <a:rPr lang="en-US" dirty="0"/>
              <a:t>spam class </a:t>
            </a:r>
            <a:r>
              <a:rPr lang="en-US" b="1" dirty="0" smtClean="0"/>
              <a:t>term </a:t>
            </a:r>
            <a:r>
              <a:rPr lang="en-US" b="1" dirty="0"/>
              <a:t>"free" </a:t>
            </a:r>
            <a:r>
              <a:rPr lang="en-US" dirty="0"/>
              <a:t>comes out a very significant term which is intuitive while many </a:t>
            </a:r>
            <a:r>
              <a:rPr lang="en-US" b="1" dirty="0" smtClean="0"/>
              <a:t>spam messages </a:t>
            </a:r>
            <a:r>
              <a:rPr lang="en-US" b="1" dirty="0"/>
              <a:t>will be about some free offers and </a:t>
            </a:r>
            <a:r>
              <a:rPr lang="en-US" b="1" dirty="0" smtClean="0"/>
              <a:t>deal,</a:t>
            </a:r>
            <a:r>
              <a:rPr lang="en-US" dirty="0" smtClean="0"/>
              <a:t> some </a:t>
            </a:r>
            <a:r>
              <a:rPr lang="en-US" dirty="0"/>
              <a:t>of the other terms to note are prize, www, </a:t>
            </a:r>
            <a:r>
              <a:rPr lang="en-US" dirty="0" smtClean="0"/>
              <a:t>claim.</a:t>
            </a:r>
            <a:endParaRPr lang="en-US" dirty="0"/>
          </a:p>
        </p:txBody>
      </p:sp>
    </p:spTree>
    <p:extLst>
      <p:ext uri="{BB962C8B-B14F-4D97-AF65-F5344CB8AC3E}">
        <p14:creationId xmlns:p14="http://schemas.microsoft.com/office/powerpoint/2010/main" val="369643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dirty="0" smtClean="0"/>
              <a:t>Naive Bayes</a:t>
            </a:r>
          </a:p>
          <a:p>
            <a:r>
              <a:rPr lang="en-US" b="1" dirty="0" smtClean="0"/>
              <a:t>Decision trees</a:t>
            </a:r>
          </a:p>
          <a:p>
            <a:r>
              <a:rPr lang="en-US" dirty="0" smtClean="0"/>
              <a:t>Stochastic </a:t>
            </a:r>
            <a:r>
              <a:rPr lang="en-US" dirty="0"/>
              <a:t>gradient </a:t>
            </a:r>
            <a:r>
              <a:rPr lang="en-US" dirty="0" smtClean="0"/>
              <a:t>descent</a:t>
            </a:r>
          </a:p>
          <a:p>
            <a:r>
              <a:rPr lang="en-US" dirty="0" smtClean="0"/>
              <a:t>Logistic regression</a:t>
            </a:r>
          </a:p>
          <a:p>
            <a:r>
              <a:rPr lang="en-US" dirty="0" smtClean="0"/>
              <a:t>Support </a:t>
            </a:r>
            <a:r>
              <a:rPr lang="en-US" dirty="0"/>
              <a:t>vector </a:t>
            </a:r>
            <a:r>
              <a:rPr lang="en-US"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25414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Decision </a:t>
            </a:r>
            <a:r>
              <a:rPr lang="en-US" dirty="0" smtClean="0"/>
              <a:t>trees</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Decision trees are one of the oldest predictive modeling techniques, where for the given features </a:t>
            </a:r>
            <a:r>
              <a:rPr lang="en-US" dirty="0" smtClean="0"/>
              <a:t>and target</a:t>
            </a:r>
            <a:r>
              <a:rPr lang="en-US" dirty="0"/>
              <a:t>, the algorithm tries to build a logic tree. There are </a:t>
            </a:r>
            <a:r>
              <a:rPr lang="en-US" b="1" dirty="0"/>
              <a:t>multiple algorithms that exist </a:t>
            </a:r>
            <a:r>
              <a:rPr lang="en-US" dirty="0"/>
              <a:t>for decision </a:t>
            </a:r>
            <a:r>
              <a:rPr lang="en-US" dirty="0" smtClean="0"/>
              <a:t>trees. One </a:t>
            </a:r>
            <a:r>
              <a:rPr lang="en-US" dirty="0"/>
              <a:t>of the </a:t>
            </a:r>
            <a:r>
              <a:rPr lang="en-US" b="1" dirty="0"/>
              <a:t>most famous and widely used algorithm is </a:t>
            </a:r>
            <a:r>
              <a:rPr lang="en-US" b="1" dirty="0" smtClean="0"/>
              <a:t>CART</a:t>
            </a:r>
            <a:r>
              <a:rPr lang="en-US" dirty="0" smtClean="0"/>
              <a:t>. </a:t>
            </a:r>
          </a:p>
          <a:p>
            <a:pPr marL="0" indent="0" algn="just">
              <a:buNone/>
            </a:pPr>
            <a:r>
              <a:rPr lang="en-US" b="1" dirty="0" smtClean="0"/>
              <a:t>CART</a:t>
            </a:r>
            <a:r>
              <a:rPr lang="en-US" dirty="0" smtClean="0"/>
              <a:t> </a:t>
            </a:r>
            <a:r>
              <a:rPr lang="en-US" dirty="0"/>
              <a:t>constructs binary trees using this feature, and constructs a threshold that yields the large </a:t>
            </a:r>
            <a:r>
              <a:rPr lang="en-US" dirty="0" smtClean="0"/>
              <a:t>amount of </a:t>
            </a:r>
            <a:r>
              <a:rPr lang="en-US" dirty="0"/>
              <a:t>information from each node</a:t>
            </a:r>
            <a:r>
              <a:rPr lang="en-US" dirty="0" smtClean="0"/>
              <a:t>.</a:t>
            </a:r>
          </a:p>
        </p:txBody>
      </p:sp>
    </p:spTree>
    <p:extLst>
      <p:ext uri="{BB962C8B-B14F-4D97-AF65-F5344CB8AC3E}">
        <p14:creationId xmlns:p14="http://schemas.microsoft.com/office/powerpoint/2010/main" val="338516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Decision </a:t>
            </a:r>
            <a:r>
              <a:rPr lang="en-US" dirty="0" smtClean="0"/>
              <a:t>trees – Example(1/3)</a:t>
            </a:r>
            <a:endParaRPr lang="el-GR" dirty="0"/>
          </a:p>
        </p:txBody>
      </p:sp>
      <p:sp>
        <p:nvSpPr>
          <p:cNvPr id="4" name="Σύμβολο κράτησης θέσης περιεχομένου 3"/>
          <p:cNvSpPr>
            <a:spLocks noGrp="1"/>
          </p:cNvSpPr>
          <p:nvPr>
            <p:ph sz="half" idx="2"/>
          </p:nvPr>
        </p:nvSpPr>
        <p:spPr>
          <a:xfrm>
            <a:off x="837828" y="1905000"/>
            <a:ext cx="10729191" cy="4114801"/>
          </a:xfrm>
        </p:spPr>
        <p:txBody>
          <a:bodyPr rtlCol="0">
            <a:normAutofit fontScale="92500" lnSpcReduction="20000"/>
          </a:bodyPr>
          <a:lstStyle/>
          <a:p>
            <a:pPr marL="0" indent="0">
              <a:buNone/>
            </a:pPr>
            <a:r>
              <a:rPr lang="en-US" dirty="0">
                <a:latin typeface="Consolas" panose="020B0609020204030204" pitchFamily="49" charset="0"/>
              </a:rPr>
              <a:t>print("\n\n--&gt;Classification And Regression Tree - CART</a:t>
            </a:r>
            <a:r>
              <a:rPr lang="en-US" dirty="0" smtClean="0">
                <a:latin typeface="Consolas" panose="020B0609020204030204" pitchFamily="49" charset="0"/>
              </a:rPr>
              <a:t>")</a:t>
            </a:r>
          </a:p>
          <a:p>
            <a:pPr marL="0" indent="0">
              <a:buNone/>
            </a:pPr>
            <a:r>
              <a:rPr lang="en-US" dirty="0" smtClean="0">
                <a:solidFill>
                  <a:srgbClr val="FFC000"/>
                </a:solidFill>
                <a:latin typeface="Consolas" panose="020B0609020204030204" pitchFamily="49" charset="0"/>
              </a:rPr>
              <a:t># </a:t>
            </a:r>
            <a:r>
              <a:rPr lang="en-US" dirty="0">
                <a:solidFill>
                  <a:srgbClr val="FFC000"/>
                </a:solidFill>
                <a:latin typeface="Consolas" panose="020B0609020204030204" pitchFamily="49" charset="0"/>
              </a:rPr>
              <a:t>Decision </a:t>
            </a:r>
            <a:r>
              <a:rPr lang="en-US" dirty="0" smtClean="0">
                <a:solidFill>
                  <a:srgbClr val="FFC000"/>
                </a:solidFill>
                <a:latin typeface="Consolas" panose="020B0609020204030204" pitchFamily="49" charset="0"/>
              </a:rPr>
              <a:t>trees</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from </a:t>
            </a:r>
            <a:r>
              <a:rPr lang="en-US" dirty="0">
                <a:latin typeface="Consolas" panose="020B0609020204030204" pitchFamily="49" charset="0"/>
              </a:rPr>
              <a:t>sklearn import </a:t>
            </a:r>
            <a:r>
              <a:rPr lang="en-US" dirty="0" smtClean="0">
                <a:latin typeface="Consolas" panose="020B0609020204030204" pitchFamily="49" charset="0"/>
              </a:rPr>
              <a:t>tree</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clf </a:t>
            </a:r>
            <a:r>
              <a:rPr lang="en-US" dirty="0">
                <a:latin typeface="Consolas" panose="020B0609020204030204" pitchFamily="49" charset="0"/>
              </a:rPr>
              <a:t>= tree.DecisionTreeClassifier().fit(X_train.toarray(), </a:t>
            </a:r>
            <a:r>
              <a:rPr lang="en-US" dirty="0" smtClean="0">
                <a:latin typeface="Consolas" panose="020B0609020204030204" pitchFamily="49" charset="0"/>
              </a:rPr>
              <a:t>y_train)</a:t>
            </a:r>
            <a:br>
              <a:rPr lang="en-US" dirty="0" smtClean="0">
                <a:latin typeface="Consolas" panose="020B0609020204030204" pitchFamily="49" charset="0"/>
              </a:rPr>
            </a:br>
            <a:r>
              <a:rPr lang="en-US" dirty="0" smtClean="0">
                <a:latin typeface="Consolas" panose="020B0609020204030204" pitchFamily="49" charset="0"/>
              </a:rPr>
              <a:t>y_tree_predicted </a:t>
            </a:r>
            <a:r>
              <a:rPr lang="en-US" dirty="0">
                <a:latin typeface="Consolas" panose="020B0609020204030204" pitchFamily="49" charset="0"/>
              </a:rPr>
              <a:t>= clf.predict(X_test.toarray</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("\nDecision Tree Prediction</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print(y_tree_predicted)</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 \nHere is the classification report</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print(classification_report(y_test</a:t>
            </a:r>
            <a:r>
              <a:rPr lang="en-US" dirty="0">
                <a:solidFill>
                  <a:srgbClr val="FFFF00"/>
                </a:solidFill>
                <a:latin typeface="Consolas" panose="020B0609020204030204" pitchFamily="49" charset="0"/>
              </a:rPr>
              <a:t>, y_tree_predicted</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('\nConfusion_matrix \n </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cm </a:t>
            </a:r>
            <a:r>
              <a:rPr lang="en-US" dirty="0">
                <a:latin typeface="Consolas" panose="020B0609020204030204" pitchFamily="49" charset="0"/>
              </a:rPr>
              <a:t>= confusion_matrix(y_test, </a:t>
            </a:r>
            <a:r>
              <a:rPr lang="en-US" dirty="0" smtClean="0">
                <a:latin typeface="Consolas" panose="020B0609020204030204" pitchFamily="49" charset="0"/>
              </a:rPr>
              <a:t>y_tree_predicted)</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print(cm</a:t>
            </a:r>
            <a:r>
              <a:rPr lang="en-US" dirty="0">
                <a:solidFill>
                  <a:srgbClr val="FFFF00"/>
                </a:solidFill>
                <a:latin typeface="Consolas" panose="020B0609020204030204" pitchFamily="49" charset="0"/>
              </a:rPr>
              <a:t>)</a:t>
            </a:r>
          </a:p>
        </p:txBody>
      </p:sp>
    </p:spTree>
    <p:extLst>
      <p:ext uri="{BB962C8B-B14F-4D97-AF65-F5344CB8AC3E}">
        <p14:creationId xmlns:p14="http://schemas.microsoft.com/office/powerpoint/2010/main" val="170432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Decision trees </a:t>
            </a:r>
            <a:r>
              <a:rPr lang="en-US" dirty="0" smtClean="0"/>
              <a:t>– Example(2/3</a:t>
            </a:r>
            <a:r>
              <a:rPr lang="en-US" dirty="0"/>
              <a:t>)</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10547" y="1959571"/>
            <a:ext cx="4377888" cy="3567585"/>
          </a:xfrm>
          <a:prstGeom prst="rect">
            <a:avLst/>
          </a:prstGeom>
          <a:ln>
            <a:noFill/>
          </a:ln>
          <a:effectLst>
            <a:outerShdw blurRad="190500" algn="tl" rotWithShape="0">
              <a:srgbClr val="000000">
                <a:alpha val="70000"/>
              </a:srgbClr>
            </a:outerShdw>
          </a:effectLst>
        </p:spPr>
      </p:pic>
      <p:pic>
        <p:nvPicPr>
          <p:cNvPr id="6" name="Εικόνα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80" y="2727282"/>
            <a:ext cx="3482213" cy="1914847"/>
          </a:xfrm>
          <a:prstGeom prst="rect">
            <a:avLst/>
          </a:prstGeom>
          <a:ln>
            <a:noFill/>
          </a:ln>
          <a:effectLst>
            <a:outerShdw blurRad="190500" algn="tl" rotWithShape="0">
              <a:srgbClr val="000000">
                <a:alpha val="70000"/>
              </a:srgbClr>
            </a:outerShdw>
          </a:effectLst>
        </p:spPr>
      </p:pic>
      <p:pic>
        <p:nvPicPr>
          <p:cNvPr id="7" name="Εικόνα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938" y="4434045"/>
            <a:ext cx="1980952" cy="1914847"/>
          </a:xfrm>
          <a:prstGeom prst="rect">
            <a:avLst/>
          </a:prstGeom>
          <a:ln>
            <a:noFill/>
          </a:ln>
          <a:effectLst>
            <a:outerShdw blurRad="190500" algn="tl" rotWithShape="0">
              <a:srgbClr val="000000">
                <a:alpha val="70000"/>
              </a:srgbClr>
            </a:outerShdw>
          </a:effectLst>
        </p:spPr>
      </p:pic>
      <p:sp>
        <p:nvSpPr>
          <p:cNvPr id="8" name="TextBox 7"/>
          <p:cNvSpPr txBox="1"/>
          <p:nvPr/>
        </p:nvSpPr>
        <p:spPr>
          <a:xfrm>
            <a:off x="6192520" y="1586157"/>
            <a:ext cx="1599733" cy="400110"/>
          </a:xfrm>
          <a:prstGeom prst="rect">
            <a:avLst/>
          </a:prstGeom>
          <a:noFill/>
        </p:spPr>
        <p:txBody>
          <a:bodyPr wrap="none" rtlCol="0">
            <a:spAutoFit/>
          </a:bodyPr>
          <a:lstStyle/>
          <a:p>
            <a:r>
              <a:rPr lang="en-US" sz="2000" b="1" dirty="0" smtClean="0"/>
              <a:t>Code Output</a:t>
            </a:r>
            <a:endParaRPr lang="el-GR" sz="2000" b="1" dirty="0"/>
          </a:p>
        </p:txBody>
      </p:sp>
      <p:sp>
        <p:nvSpPr>
          <p:cNvPr id="9" name="TextBox 8"/>
          <p:cNvSpPr txBox="1"/>
          <p:nvPr/>
        </p:nvSpPr>
        <p:spPr>
          <a:xfrm>
            <a:off x="1510285" y="2245650"/>
            <a:ext cx="2090637" cy="400110"/>
          </a:xfrm>
          <a:prstGeom prst="rect">
            <a:avLst/>
          </a:prstGeom>
          <a:noFill/>
        </p:spPr>
        <p:txBody>
          <a:bodyPr wrap="none" rtlCol="0">
            <a:spAutoFit/>
          </a:bodyPr>
          <a:lstStyle/>
          <a:p>
            <a:r>
              <a:rPr lang="en-US" sz="2000" b="1" dirty="0" smtClean="0"/>
              <a:t>Confusion matrix</a:t>
            </a:r>
            <a:endParaRPr lang="el-GR" sz="2000" b="1" dirty="0"/>
          </a:p>
        </p:txBody>
      </p:sp>
      <p:sp>
        <p:nvSpPr>
          <p:cNvPr id="10" name="TextBox 9"/>
          <p:cNvSpPr txBox="1"/>
          <p:nvPr/>
        </p:nvSpPr>
        <p:spPr>
          <a:xfrm>
            <a:off x="9484039" y="4033935"/>
            <a:ext cx="2364750" cy="400110"/>
          </a:xfrm>
          <a:prstGeom prst="rect">
            <a:avLst/>
          </a:prstGeom>
          <a:noFill/>
        </p:spPr>
        <p:txBody>
          <a:bodyPr wrap="none" rtlCol="0">
            <a:spAutoFit/>
          </a:bodyPr>
          <a:lstStyle/>
          <a:p>
            <a:r>
              <a:rPr lang="en-US" sz="2000" b="1" dirty="0" smtClean="0"/>
              <a:t>Common </a:t>
            </a:r>
            <a:r>
              <a:rPr lang="en-US" sz="2000" b="1" dirty="0"/>
              <a:t>measures </a:t>
            </a:r>
            <a:endParaRPr lang="el-GR" sz="2000" b="1" dirty="0"/>
          </a:p>
        </p:txBody>
      </p:sp>
      <p:sp>
        <p:nvSpPr>
          <p:cNvPr id="11" name="Ορθογώνιο 10"/>
          <p:cNvSpPr/>
          <p:nvPr/>
        </p:nvSpPr>
        <p:spPr>
          <a:xfrm>
            <a:off x="4950069" y="4600949"/>
            <a:ext cx="1432375" cy="844275"/>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sp>
        <p:nvSpPr>
          <p:cNvPr id="12" name="Ορθογώνιο 11"/>
          <p:cNvSpPr/>
          <p:nvPr/>
        </p:nvSpPr>
        <p:spPr>
          <a:xfrm>
            <a:off x="4950069" y="2900321"/>
            <a:ext cx="4168679" cy="1466961"/>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cxnSp>
        <p:nvCxnSpPr>
          <p:cNvPr id="13" name="Γωνιακή σύνδεση 12"/>
          <p:cNvCxnSpPr>
            <a:stCxn id="11" idx="1"/>
            <a:endCxn id="9" idx="0"/>
          </p:cNvCxnSpPr>
          <p:nvPr/>
        </p:nvCxnSpPr>
        <p:spPr>
          <a:xfrm rot="10800000">
            <a:off x="2555605" y="2245651"/>
            <a:ext cx="2394465" cy="2777437"/>
          </a:xfrm>
          <a:prstGeom prst="bentConnector4">
            <a:avLst>
              <a:gd name="adj1" fmla="val 28172"/>
              <a:gd name="adj2" fmla="val 10823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Γωνιακή σύνδεση 13"/>
          <p:cNvCxnSpPr>
            <a:stCxn id="12" idx="3"/>
            <a:endCxn id="10" idx="0"/>
          </p:cNvCxnSpPr>
          <p:nvPr/>
        </p:nvCxnSpPr>
        <p:spPr>
          <a:xfrm>
            <a:off x="9118748" y="3633802"/>
            <a:ext cx="1547666" cy="40013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34408" y="2276058"/>
            <a:ext cx="1393330" cy="307777"/>
          </a:xfrm>
          <a:prstGeom prst="rect">
            <a:avLst/>
          </a:prstGeom>
          <a:noFill/>
        </p:spPr>
        <p:txBody>
          <a:bodyPr wrap="none" rtlCol="0">
            <a:spAutoFit/>
          </a:bodyPr>
          <a:lstStyle/>
          <a:p>
            <a:r>
              <a:rPr lang="en-US" sz="1400" dirty="0" smtClean="0">
                <a:solidFill>
                  <a:schemeClr val="bg1"/>
                </a:solidFill>
              </a:rPr>
              <a:t>CART </a:t>
            </a:r>
            <a:r>
              <a:rPr lang="en-US" sz="1400" dirty="0">
                <a:solidFill>
                  <a:schemeClr val="bg1"/>
                </a:solidFill>
              </a:rPr>
              <a:t>predicted</a:t>
            </a:r>
            <a:endParaRPr lang="el-GR" sz="1400" dirty="0">
              <a:solidFill>
                <a:schemeClr val="bg1"/>
              </a:solidFill>
            </a:endParaRPr>
          </a:p>
        </p:txBody>
      </p:sp>
      <p:cxnSp>
        <p:nvCxnSpPr>
          <p:cNvPr id="16" name="Γωνιακή σύνδεση 15"/>
          <p:cNvCxnSpPr/>
          <p:nvPr/>
        </p:nvCxnSpPr>
        <p:spPr>
          <a:xfrm flipH="1" flipV="1">
            <a:off x="8442038" y="2427229"/>
            <a:ext cx="204538" cy="218531"/>
          </a:xfrm>
          <a:prstGeom prst="bentConnector4">
            <a:avLst>
              <a:gd name="adj1" fmla="val -111764"/>
              <a:gd name="adj2" fmla="val 8873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Πίνακας 16"/>
          <p:cNvGraphicFramePr>
            <a:graphicFrameLocks noGrp="1"/>
          </p:cNvGraphicFramePr>
          <p:nvPr>
            <p:extLst>
              <p:ext uri="{D42A27DB-BD31-4B8C-83A1-F6EECF244321}">
                <p14:modId xmlns:p14="http://schemas.microsoft.com/office/powerpoint/2010/main" val="401596208"/>
              </p:ext>
            </p:extLst>
          </p:nvPr>
        </p:nvGraphicFramePr>
        <p:xfrm>
          <a:off x="569559" y="5123761"/>
          <a:ext cx="3991853" cy="1371600"/>
        </p:xfrm>
        <a:graphic>
          <a:graphicData uri="http://schemas.openxmlformats.org/drawingml/2006/table">
            <a:tbl>
              <a:tblPr firstRow="1" bandRow="1">
                <a:tableStyleId>{2D5ABB26-0587-4C30-8999-92F81FD0307C}</a:tableStyleId>
              </a:tblPr>
              <a:tblGrid>
                <a:gridCol w="963930"/>
                <a:gridCol w="792088"/>
                <a:gridCol w="1167130"/>
                <a:gridCol w="1068705"/>
              </a:tblGrid>
              <a:tr h="365760">
                <a:tc rowSpan="2" gridSpan="2">
                  <a:txBody>
                    <a:bodyPr/>
                    <a:lstStyle/>
                    <a:p>
                      <a:pPr algn="ctr"/>
                      <a:endParaRPr lang="el-GR" sz="1400" dirty="0"/>
                    </a:p>
                  </a:txBody>
                  <a:tcP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l-GR" dirty="0"/>
                    </a:p>
                  </a:txBody>
                  <a:tcPr/>
                </a:tc>
                <a:tc gridSpan="2">
                  <a:txBody>
                    <a:bodyPr/>
                    <a:lstStyle/>
                    <a:p>
                      <a:pPr algn="ctr"/>
                      <a:r>
                        <a:rPr lang="en-US" sz="1800" b="1" dirty="0" smtClean="0"/>
                        <a:t>Classified</a:t>
                      </a:r>
                      <a:endParaRPr lang="el-GR"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l-GR" dirty="0"/>
                    </a:p>
                  </a:txBody>
                  <a:tcPr/>
                </a:tc>
              </a:tr>
              <a:tr h="317547">
                <a:tc gridSpan="2" vMerge="1">
                  <a:txBody>
                    <a:bodyPr/>
                    <a:lstStyle/>
                    <a:p>
                      <a:endParaRPr lang="el-GR" dirty="0"/>
                    </a:p>
                  </a:txBody>
                  <a:tcPr/>
                </a:tc>
                <a:tc hMerge="1" vMerge="1">
                  <a:txBody>
                    <a:bodyPr/>
                    <a:lstStyle/>
                    <a:p>
                      <a:endParaRPr lang="el-GR" dirty="0"/>
                    </a:p>
                  </a:txBody>
                  <a:tcPr/>
                </a:tc>
                <a:tc>
                  <a:txBody>
                    <a:bodyPr/>
                    <a:lstStyle/>
                    <a:p>
                      <a:pPr algn="ctr"/>
                      <a:r>
                        <a:rPr lang="en-US" sz="1600" b="1" kern="1200" dirty="0" smtClean="0">
                          <a:solidFill>
                            <a:schemeClr val="accent2">
                              <a:lumMod val="50000"/>
                            </a:schemeClr>
                          </a:solidFill>
                          <a:latin typeface="+mn-lt"/>
                          <a:ea typeface="+mn-ea"/>
                          <a:cs typeface="+mn-cs"/>
                        </a:rPr>
                        <a:t>ham</a:t>
                      </a:r>
                      <a:endParaRPr lang="el-GR" sz="1600" b="1" kern="1200" dirty="0">
                        <a:solidFill>
                          <a:schemeClr val="accent2">
                            <a:lumMod val="50000"/>
                          </a:schemeClr>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FF0000"/>
                          </a:solidFill>
                          <a:latin typeface="+mn-lt"/>
                          <a:ea typeface="+mn-ea"/>
                          <a:cs typeface="+mn-cs"/>
                        </a:rPr>
                        <a:t>spam</a:t>
                      </a:r>
                      <a:endParaRPr lang="el-GR" sz="1600" b="1" kern="1200" dirty="0" smtClean="0">
                        <a:solidFill>
                          <a:srgbClr val="FF0000"/>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rowSpan="2">
                  <a:txBody>
                    <a:bodyPr/>
                    <a:lstStyle/>
                    <a:p>
                      <a:pPr algn="ctr"/>
                      <a:r>
                        <a:rPr lang="en-US" sz="1800" b="1" dirty="0" smtClean="0"/>
                        <a:t>Actuals</a:t>
                      </a:r>
                      <a:endParaRPr lang="en-US" sz="1400" b="1" dirty="0" smtClean="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accent2">
                              <a:lumMod val="50000"/>
                            </a:schemeClr>
                          </a:solidFill>
                        </a:rPr>
                        <a:t>ham</a:t>
                      </a:r>
                      <a:endParaRPr lang="en-US" sz="1600" b="1" kern="1200" dirty="0" smtClean="0">
                        <a:solidFill>
                          <a:schemeClr val="accent2">
                            <a:lumMod val="50000"/>
                          </a:schemeClr>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1376 (TP)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33 </a:t>
                      </a:r>
                      <a:r>
                        <a:rPr lang="en-US" sz="1400" baseline="0" dirty="0" smtClean="0">
                          <a:latin typeface="Consolas" panose="020B0609020204030204" pitchFamily="49" charset="0"/>
                        </a:rPr>
                        <a:t>(FN)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vMerge="1">
                  <a:txBody>
                    <a:bodyPr/>
                    <a:lstStyle/>
                    <a:p>
                      <a:endParaRPr lang="el-GR" dirty="0"/>
                    </a:p>
                  </a:txBody>
                  <a:tcPr/>
                </a:tc>
                <a:tc>
                  <a:txBody>
                    <a:bodyPr/>
                    <a:lstStyle/>
                    <a:p>
                      <a:pPr algn="ctr"/>
                      <a:r>
                        <a:rPr lang="en-US" sz="1600" b="1" kern="1200" dirty="0" smtClean="0">
                          <a:solidFill>
                            <a:srgbClr val="FF0000"/>
                          </a:solidFill>
                        </a:rPr>
                        <a:t>spam</a:t>
                      </a:r>
                      <a:endParaRPr lang="el-GR" sz="1600" b="1" kern="1200" dirty="0">
                        <a:solidFill>
                          <a:srgbClr val="FF0000"/>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36 (FP)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192 (TN)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8" name="Ευθύγραμμο βέλος σύνδεσης 17"/>
          <p:cNvCxnSpPr>
            <a:stCxn id="6" idx="2"/>
            <a:endCxn id="17" idx="0"/>
          </p:cNvCxnSpPr>
          <p:nvPr/>
        </p:nvCxnSpPr>
        <p:spPr>
          <a:xfrm flipH="1">
            <a:off x="2565485" y="4642129"/>
            <a:ext cx="2" cy="4816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19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Decision trees </a:t>
            </a:r>
            <a:r>
              <a:rPr lang="en-US" dirty="0" smtClean="0"/>
              <a:t>– Example(</a:t>
            </a:r>
            <a:r>
              <a:rPr lang="el-GR" dirty="0" smtClean="0"/>
              <a:t>3</a:t>
            </a:r>
            <a:r>
              <a:rPr lang="en-US" dirty="0" smtClean="0"/>
              <a:t>/3</a:t>
            </a:r>
            <a:r>
              <a:rPr lang="en-US" dirty="0"/>
              <a:t>)</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Generally, trees are good when </a:t>
            </a:r>
            <a:r>
              <a:rPr lang="en-US" b="1" dirty="0"/>
              <a:t>the number of features are very less</a:t>
            </a:r>
            <a:r>
              <a:rPr lang="en-US" dirty="0"/>
              <a:t>. So, although our results look </a:t>
            </a:r>
            <a:r>
              <a:rPr lang="en-US" dirty="0" smtClean="0"/>
              <a:t>good</a:t>
            </a:r>
            <a:r>
              <a:rPr lang="el-GR" dirty="0" smtClean="0"/>
              <a:t> </a:t>
            </a:r>
            <a:r>
              <a:rPr lang="en-US" dirty="0" smtClean="0"/>
              <a:t>here</a:t>
            </a:r>
            <a:r>
              <a:rPr lang="en-US" dirty="0"/>
              <a:t>, people hardly use trees in text classification. </a:t>
            </a:r>
            <a:endParaRPr lang="en-US" dirty="0" smtClean="0"/>
          </a:p>
          <a:p>
            <a:pPr marL="0" indent="0" algn="just">
              <a:buNone/>
            </a:pPr>
            <a:r>
              <a:rPr lang="en-US" dirty="0" smtClean="0"/>
              <a:t>On </a:t>
            </a:r>
            <a:r>
              <a:rPr lang="en-US" dirty="0"/>
              <a:t>the other hand, trees have some really </a:t>
            </a:r>
            <a:r>
              <a:rPr lang="en-US" dirty="0" smtClean="0"/>
              <a:t>positive</a:t>
            </a:r>
            <a:r>
              <a:rPr lang="el-GR" dirty="0" smtClean="0"/>
              <a:t> </a:t>
            </a:r>
            <a:r>
              <a:rPr lang="en-US" dirty="0" smtClean="0"/>
              <a:t>sides </a:t>
            </a:r>
            <a:r>
              <a:rPr lang="en-US" dirty="0"/>
              <a:t>to them. It is still one the most intuitive algorithms and is very easy to explain and </a:t>
            </a:r>
            <a:r>
              <a:rPr lang="en-US" dirty="0" smtClean="0"/>
              <a:t>implement.</a:t>
            </a:r>
            <a:r>
              <a:rPr lang="el-GR" dirty="0" smtClean="0"/>
              <a:t> </a:t>
            </a:r>
            <a:endParaRPr lang="en-US" dirty="0" smtClean="0"/>
          </a:p>
          <a:p>
            <a:pPr marL="0" indent="0" algn="just">
              <a:buNone/>
            </a:pPr>
            <a:r>
              <a:rPr lang="en-US" dirty="0" smtClean="0"/>
              <a:t>There </a:t>
            </a:r>
            <a:r>
              <a:rPr lang="en-US" dirty="0"/>
              <a:t>are many implementations of tree-based algorithms, such as ID3, C4.5, and </a:t>
            </a:r>
            <a:r>
              <a:rPr lang="en-US" dirty="0" smtClean="0"/>
              <a:t>C5. </a:t>
            </a:r>
            <a:r>
              <a:rPr lang="en-US" b="1" dirty="0" smtClean="0"/>
              <a:t>Scikit-learn uses</a:t>
            </a:r>
            <a:r>
              <a:rPr lang="el-GR" b="1" dirty="0" smtClean="0"/>
              <a:t> </a:t>
            </a:r>
            <a:r>
              <a:rPr lang="en-US" b="1" dirty="0" smtClean="0"/>
              <a:t>an </a:t>
            </a:r>
            <a:r>
              <a:rPr lang="en-US" b="1" dirty="0"/>
              <a:t>optimized version of the CART algorithm</a:t>
            </a:r>
            <a:r>
              <a:rPr lang="en-US" dirty="0"/>
              <a:t>.</a:t>
            </a:r>
          </a:p>
        </p:txBody>
      </p:sp>
    </p:spTree>
    <p:extLst>
      <p:ext uri="{BB962C8B-B14F-4D97-AF65-F5344CB8AC3E}">
        <p14:creationId xmlns:p14="http://schemas.microsoft.com/office/powerpoint/2010/main" val="34715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Machine learning</a:t>
            </a:r>
            <a:endParaRPr lang="en-US" dirty="0"/>
          </a:p>
        </p:txBody>
      </p:sp>
      <p:sp>
        <p:nvSpPr>
          <p:cNvPr id="3" name="Σύμβολο κράτησης θέσης κειμένου 2"/>
          <p:cNvSpPr>
            <a:spLocks noGrp="1"/>
          </p:cNvSpPr>
          <p:nvPr>
            <p:ph type="body" idx="1"/>
          </p:nvPr>
        </p:nvSpPr>
        <p:spPr/>
        <p:txBody>
          <a:bodyPr rtlCol="0"/>
          <a:lstStyle/>
          <a:p>
            <a:pPr rtl="0"/>
            <a:endParaRPr lang="el-GR"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dirty="0" smtClean="0"/>
              <a:t>Naive Bayes</a:t>
            </a:r>
          </a:p>
          <a:p>
            <a:r>
              <a:rPr lang="en-US" dirty="0" smtClean="0"/>
              <a:t>Decision trees</a:t>
            </a:r>
          </a:p>
          <a:p>
            <a:r>
              <a:rPr lang="en-US" b="1" dirty="0" smtClean="0"/>
              <a:t>Stochastic </a:t>
            </a:r>
            <a:r>
              <a:rPr lang="en-US" b="1" dirty="0"/>
              <a:t>gradient </a:t>
            </a:r>
            <a:r>
              <a:rPr lang="en-US" b="1" dirty="0" smtClean="0"/>
              <a:t>descent</a:t>
            </a:r>
          </a:p>
          <a:p>
            <a:r>
              <a:rPr lang="en-US" dirty="0" smtClean="0"/>
              <a:t>Logistic regression</a:t>
            </a:r>
          </a:p>
          <a:p>
            <a:r>
              <a:rPr lang="en-US" dirty="0" smtClean="0"/>
              <a:t>Support </a:t>
            </a:r>
            <a:r>
              <a:rPr lang="en-US" dirty="0"/>
              <a:t>vector </a:t>
            </a:r>
            <a:r>
              <a:rPr lang="en-US"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285368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classification - Stochastic gradient </a:t>
            </a:r>
            <a:r>
              <a:rPr lang="en-US" dirty="0" smtClean="0"/>
              <a:t>descent</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lnSpcReduction="10000"/>
          </a:bodyPr>
          <a:lstStyle/>
          <a:p>
            <a:pPr marL="0" indent="0" algn="just">
              <a:buNone/>
            </a:pPr>
            <a:r>
              <a:rPr lang="en-US" b="1" dirty="0"/>
              <a:t>Stochastic gradient descent (SGD) </a:t>
            </a:r>
            <a:r>
              <a:rPr lang="en-US" dirty="0"/>
              <a:t>is a simple, yet very efficient approach that fits linear models. It </a:t>
            </a:r>
            <a:r>
              <a:rPr lang="en-US" dirty="0" smtClean="0"/>
              <a:t>is particularly </a:t>
            </a:r>
            <a:r>
              <a:rPr lang="en-US" dirty="0"/>
              <a:t>useful when the number of samples (and the number of features) is very large. If you </a:t>
            </a:r>
            <a:r>
              <a:rPr lang="en-US" dirty="0" smtClean="0"/>
              <a:t>follow the </a:t>
            </a:r>
            <a:r>
              <a:rPr lang="en-US" dirty="0"/>
              <a:t>cheat sheet, you will find SGD to be the one-stop solution for many text classification </a:t>
            </a:r>
            <a:r>
              <a:rPr lang="en-US" dirty="0" smtClean="0"/>
              <a:t>problems. Since </a:t>
            </a:r>
            <a:r>
              <a:rPr lang="en-US" dirty="0"/>
              <a:t>it also takes care of regularization and provides different losses, </a:t>
            </a:r>
            <a:r>
              <a:rPr lang="en-US" b="1" dirty="0"/>
              <a:t>it turns out to be a great </a:t>
            </a:r>
            <a:r>
              <a:rPr lang="en-US" b="1" dirty="0" smtClean="0"/>
              <a:t>choice when </a:t>
            </a:r>
            <a:r>
              <a:rPr lang="en-US" b="1" dirty="0"/>
              <a:t>experimenting with linear models</a:t>
            </a:r>
            <a:r>
              <a:rPr lang="en-US" dirty="0"/>
              <a:t>.</a:t>
            </a:r>
          </a:p>
          <a:p>
            <a:pPr marL="0" indent="0" algn="just">
              <a:buNone/>
            </a:pPr>
            <a:r>
              <a:rPr lang="en-US" dirty="0"/>
              <a:t>SGD, also </a:t>
            </a:r>
            <a:r>
              <a:rPr lang="en-US" b="1" dirty="0"/>
              <a:t>known as Maximum entropy (MaxEnt), </a:t>
            </a:r>
            <a:r>
              <a:rPr lang="en-US" dirty="0"/>
              <a:t>provides functionality to fit linear models for classification and regression using different (convex) loss functions and penalties. </a:t>
            </a:r>
            <a:endParaRPr lang="el-GR" dirty="0" smtClean="0"/>
          </a:p>
          <a:p>
            <a:pPr marL="0" indent="0" algn="just">
              <a:buNone/>
            </a:pPr>
            <a:r>
              <a:rPr lang="en-US" dirty="0" smtClean="0"/>
              <a:t>For </a:t>
            </a:r>
            <a:r>
              <a:rPr lang="en-US" dirty="0"/>
              <a:t>example, with </a:t>
            </a:r>
            <a:r>
              <a:rPr lang="en-US" b="1" dirty="0"/>
              <a:t>loss = l</a:t>
            </a:r>
            <a:r>
              <a:rPr lang="en-US" b="1" dirty="0" smtClean="0"/>
              <a:t>og</a:t>
            </a:r>
            <a:r>
              <a:rPr lang="en-US" b="1" dirty="0"/>
              <a:t>, fits a logistic regression model</a:t>
            </a:r>
            <a:r>
              <a:rPr lang="en-US" dirty="0"/>
              <a:t>, while with </a:t>
            </a:r>
            <a:r>
              <a:rPr lang="en-US" b="1" dirty="0"/>
              <a:t>loss = hinge, it fits a linear support vector </a:t>
            </a:r>
            <a:r>
              <a:rPr lang="en-US" b="1" dirty="0" smtClean="0"/>
              <a:t>machine (SVM</a:t>
            </a:r>
            <a:r>
              <a:rPr lang="en-US" b="1" dirty="0"/>
              <a:t>).</a:t>
            </a:r>
          </a:p>
        </p:txBody>
      </p:sp>
    </p:spTree>
    <p:extLst>
      <p:ext uri="{BB962C8B-B14F-4D97-AF65-F5344CB8AC3E}">
        <p14:creationId xmlns:p14="http://schemas.microsoft.com/office/powerpoint/2010/main" val="231261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classification - Stochastic gradient </a:t>
            </a:r>
            <a:r>
              <a:rPr lang="en-US" dirty="0" smtClean="0"/>
              <a:t>descent – Example (1/4)</a:t>
            </a:r>
            <a:endParaRPr lang="el-GR" dirty="0"/>
          </a:p>
        </p:txBody>
      </p:sp>
      <p:sp>
        <p:nvSpPr>
          <p:cNvPr id="4" name="Σύμβολο κράτησης θέσης περιεχομένου 3"/>
          <p:cNvSpPr>
            <a:spLocks noGrp="1"/>
          </p:cNvSpPr>
          <p:nvPr>
            <p:ph sz="half" idx="2"/>
          </p:nvPr>
        </p:nvSpPr>
        <p:spPr>
          <a:xfrm>
            <a:off x="477788" y="1905000"/>
            <a:ext cx="11377264" cy="4114801"/>
          </a:xfrm>
        </p:spPr>
        <p:txBody>
          <a:bodyPr rtlCol="0">
            <a:normAutofit fontScale="85000" lnSpcReduction="20000"/>
          </a:bodyPr>
          <a:lstStyle/>
          <a:p>
            <a:pPr marL="0" indent="0">
              <a:buNone/>
            </a:pPr>
            <a:r>
              <a:rPr lang="en-US" dirty="0">
                <a:solidFill>
                  <a:srgbClr val="FFFF00"/>
                </a:solidFill>
                <a:latin typeface="Consolas" panose="020B0609020204030204" pitchFamily="49" charset="0"/>
              </a:rPr>
              <a:t>print("\n\n--&gt;Stochastic Gradient Descent - SGD") </a:t>
            </a:r>
            <a:r>
              <a:rPr lang="en-US" sz="2600" b="1" dirty="0" smtClean="0">
                <a:solidFill>
                  <a:srgbClr val="FFC000"/>
                </a:solidFill>
                <a:latin typeface="Consolas" panose="020B0609020204030204" pitchFamily="49" charset="0"/>
              </a:rPr>
              <a:t># mostly used</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from </a:t>
            </a:r>
            <a:r>
              <a:rPr lang="en-US" dirty="0">
                <a:latin typeface="Consolas" panose="020B0609020204030204" pitchFamily="49" charset="0"/>
              </a:rPr>
              <a:t>sklearn.linear_model import </a:t>
            </a:r>
            <a:r>
              <a:rPr lang="en-US" dirty="0" smtClean="0">
                <a:latin typeface="Consolas" panose="020B0609020204030204" pitchFamily="49" charset="0"/>
              </a:rPr>
              <a:t>SGDClassifier</a:t>
            </a:r>
            <a:br>
              <a:rPr lang="en-US" dirty="0" smtClean="0">
                <a:latin typeface="Consolas" panose="020B0609020204030204" pitchFamily="49" charset="0"/>
              </a:rPr>
            </a:br>
            <a:r>
              <a:rPr lang="en-US" dirty="0" smtClean="0">
                <a:latin typeface="Consolas" panose="020B0609020204030204" pitchFamily="49" charset="0"/>
              </a:rPr>
              <a:t>from </a:t>
            </a:r>
            <a:r>
              <a:rPr lang="en-US" dirty="0">
                <a:latin typeface="Consolas" panose="020B0609020204030204" pitchFamily="49" charset="0"/>
              </a:rPr>
              <a:t>sklearn.metrics import </a:t>
            </a:r>
            <a:r>
              <a:rPr lang="en-US" dirty="0" smtClean="0">
                <a:latin typeface="Consolas" panose="020B0609020204030204" pitchFamily="49" charset="0"/>
              </a:rPr>
              <a:t>confusion_matrix</a:t>
            </a:r>
            <a:br>
              <a:rPr lang="en-US" dirty="0" smtClean="0">
                <a:latin typeface="Consolas" panose="020B0609020204030204" pitchFamily="49" charset="0"/>
              </a:rPr>
            </a:br>
            <a:endParaRPr lang="en-US" dirty="0" smtClean="0">
              <a:latin typeface="Consolas" panose="020B0609020204030204" pitchFamily="49" charset="0"/>
            </a:endParaRPr>
          </a:p>
          <a:p>
            <a:pPr marL="0" indent="0">
              <a:buNone/>
            </a:pPr>
            <a:r>
              <a:rPr lang="en-US" dirty="0" smtClean="0">
                <a:solidFill>
                  <a:srgbClr val="FFC000"/>
                </a:solidFill>
                <a:latin typeface="Consolas" panose="020B0609020204030204" pitchFamily="49" charset="0"/>
              </a:rPr>
              <a:t># Remove n_iter = 50 </a:t>
            </a:r>
            <a:r>
              <a:rPr lang="en-US" dirty="0">
                <a:solidFill>
                  <a:srgbClr val="FFC000"/>
                </a:solidFill>
                <a:latin typeface="Consolas" panose="020B0609020204030204" pitchFamily="49" charset="0"/>
              </a:rPr>
              <a:t>&amp; add </a:t>
            </a:r>
            <a:r>
              <a:rPr lang="en-US" dirty="0" smtClean="0">
                <a:solidFill>
                  <a:srgbClr val="FFC000"/>
                </a:solidFill>
                <a:latin typeface="Consolas" panose="020B0609020204030204" pitchFamily="49" charset="0"/>
              </a:rPr>
              <a:t>max_iter = n_iter</a:t>
            </a:r>
            <a:r>
              <a:rPr lang="en-US" dirty="0">
                <a:solidFill>
                  <a:srgbClr val="FFC000"/>
                </a:solidFill>
                <a:latin typeface="Consolas" panose="020B0609020204030204" pitchFamily="49" charset="0"/>
              </a:rPr>
              <a:t>, </a:t>
            </a:r>
            <a:r>
              <a:rPr lang="en-US" dirty="0" smtClean="0">
                <a:solidFill>
                  <a:srgbClr val="FFC000"/>
                </a:solidFill>
                <a:latin typeface="Consolas" panose="020B0609020204030204" pitchFamily="49" charset="0"/>
              </a:rPr>
              <a:t>tol = 0.</a:t>
            </a:r>
            <a:r>
              <a:rPr lang="el-GR" dirty="0">
                <a:solidFill>
                  <a:srgbClr val="FFC000"/>
                </a:solidFill>
                <a:latin typeface="Consolas" panose="020B0609020204030204" pitchFamily="49" charset="0"/>
              </a:rPr>
              <a:t/>
            </a:r>
            <a:br>
              <a:rPr lang="el-GR" dirty="0">
                <a:solidFill>
                  <a:srgbClr val="FFC000"/>
                </a:solidFill>
                <a:latin typeface="Consolas" panose="020B0609020204030204" pitchFamily="49" charset="0"/>
              </a:rPr>
            </a:br>
            <a:r>
              <a:rPr lang="el-GR" dirty="0" smtClean="0">
                <a:solidFill>
                  <a:srgbClr val="FFC000"/>
                </a:solidFill>
                <a:latin typeface="Consolas" panose="020B0609020204030204" pitchFamily="49" charset="0"/>
              </a:rPr>
              <a:t># </a:t>
            </a:r>
            <a:r>
              <a:rPr lang="en-US" dirty="0" smtClean="0">
                <a:solidFill>
                  <a:srgbClr val="FFC000"/>
                </a:solidFill>
                <a:latin typeface="Consolas" panose="020B0609020204030204" pitchFamily="49" charset="0"/>
              </a:rPr>
              <a:t>also </a:t>
            </a:r>
            <a:r>
              <a:rPr lang="en-US" b="1" dirty="0" smtClean="0">
                <a:solidFill>
                  <a:srgbClr val="FFC000"/>
                </a:solidFill>
                <a:latin typeface="Consolas" panose="020B0609020204030204" pitchFamily="49" charset="0"/>
              </a:rPr>
              <a:t>loss</a:t>
            </a:r>
            <a:r>
              <a:rPr lang="en-US" dirty="0" smtClean="0">
                <a:solidFill>
                  <a:srgbClr val="FFC000"/>
                </a:solidFill>
                <a:latin typeface="Consolas" panose="020B0609020204030204" pitchFamily="49" charset="0"/>
              </a:rPr>
              <a:t> </a:t>
            </a:r>
            <a:r>
              <a:rPr lang="el-GR" dirty="0" smtClean="0">
                <a:solidFill>
                  <a:srgbClr val="FFC000"/>
                </a:solidFill>
                <a:latin typeface="Consolas" panose="020B0609020204030204" pitchFamily="49" charset="0"/>
              </a:rPr>
              <a:t>= </a:t>
            </a:r>
            <a:r>
              <a:rPr lang="en-US" dirty="0" smtClean="0">
                <a:solidFill>
                  <a:srgbClr val="FFC000"/>
                </a:solidFill>
                <a:latin typeface="Consolas" panose="020B0609020204030204" pitchFamily="49" charset="0"/>
              </a:rPr>
              <a:t>default</a:t>
            </a:r>
            <a:r>
              <a:rPr lang="en-US" dirty="0">
                <a:solidFill>
                  <a:srgbClr val="FFC000"/>
                </a:solidFill>
                <a:latin typeface="Consolas" panose="020B0609020204030204" pitchFamily="49" charset="0"/>
              </a:rPr>
              <a:t>: </a:t>
            </a:r>
            <a:r>
              <a:rPr lang="en-US" dirty="0" smtClean="0">
                <a:solidFill>
                  <a:srgbClr val="FFC000"/>
                </a:solidFill>
                <a:latin typeface="Consolas" panose="020B0609020204030204" pitchFamily="49" charset="0"/>
              </a:rPr>
              <a:t>'hinge</a:t>
            </a:r>
            <a:r>
              <a:rPr lang="en-US" dirty="0">
                <a:solidFill>
                  <a:srgbClr val="FFC0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clf=SGDClassifier(alpha</a:t>
            </a:r>
            <a:r>
              <a:rPr lang="en-US" dirty="0">
                <a:latin typeface="Consolas" panose="020B0609020204030204" pitchFamily="49" charset="0"/>
              </a:rPr>
              <a:t>=.0001, max_iter=50, tol=0).</a:t>
            </a:r>
            <a:r>
              <a:rPr lang="en-US" dirty="0" smtClean="0">
                <a:latin typeface="Consolas" panose="020B0609020204030204" pitchFamily="49" charset="0"/>
              </a:rPr>
              <a:t>fit(X_train,</a:t>
            </a:r>
            <a:r>
              <a:rPr lang="en-US" dirty="0">
                <a:latin typeface="Consolas" panose="020B0609020204030204" pitchFamily="49" charset="0"/>
              </a:rPr>
              <a:t> y_train</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y_pred </a:t>
            </a:r>
            <a:r>
              <a:rPr lang="en-US" dirty="0">
                <a:latin typeface="Consolas" panose="020B0609020204030204" pitchFamily="49" charset="0"/>
              </a:rPr>
              <a:t>= </a:t>
            </a:r>
            <a:r>
              <a:rPr lang="en-US" dirty="0" smtClean="0">
                <a:latin typeface="Consolas" panose="020B0609020204030204" pitchFamily="49" charset="0"/>
              </a:rPr>
              <a:t>clf.predict(X_test)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('\nHere is the classification report</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print(classification_report(y_test</a:t>
            </a:r>
            <a:r>
              <a:rPr lang="en-US" dirty="0">
                <a:solidFill>
                  <a:srgbClr val="FFFF00"/>
                </a:solidFill>
                <a:latin typeface="Consolas" panose="020B0609020204030204" pitchFamily="49" charset="0"/>
              </a:rPr>
              <a:t>, y_pred</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('\nConfusion_matrix \n </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cm </a:t>
            </a:r>
            <a:r>
              <a:rPr lang="en-US" dirty="0">
                <a:latin typeface="Consolas" panose="020B0609020204030204" pitchFamily="49" charset="0"/>
              </a:rPr>
              <a:t>= confusion_matrix(y_test, </a:t>
            </a:r>
            <a:r>
              <a:rPr lang="en-US" dirty="0" smtClean="0">
                <a:latin typeface="Consolas" panose="020B0609020204030204" pitchFamily="49" charset="0"/>
              </a:rPr>
              <a:t>y_pred)</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print(cm</a:t>
            </a:r>
            <a:r>
              <a:rPr lang="en-US" dirty="0">
                <a:solidFill>
                  <a:srgbClr val="FFFF00"/>
                </a:solidFill>
                <a:latin typeface="Consolas" panose="020B0609020204030204" pitchFamily="49" charset="0"/>
              </a:rPr>
              <a:t>)</a:t>
            </a:r>
          </a:p>
        </p:txBody>
      </p:sp>
    </p:spTree>
    <p:extLst>
      <p:ext uri="{BB962C8B-B14F-4D97-AF65-F5344CB8AC3E}">
        <p14:creationId xmlns:p14="http://schemas.microsoft.com/office/powerpoint/2010/main" val="117283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Stochastic gradient descent – Example </a:t>
            </a:r>
            <a:r>
              <a:rPr lang="en-US" dirty="0" smtClean="0"/>
              <a:t>(2/4)</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70276" y="2491567"/>
            <a:ext cx="4439773" cy="2899902"/>
          </a:xfrm>
          <a:prstGeom prst="rect">
            <a:avLst/>
          </a:prstGeom>
          <a:ln>
            <a:noFill/>
          </a:ln>
          <a:effectLst>
            <a:outerShdw blurRad="190500" algn="tl" rotWithShape="0">
              <a:srgbClr val="000000">
                <a:alpha val="70000"/>
              </a:srgbClr>
            </a:outerShdw>
          </a:effectLst>
        </p:spPr>
      </p:pic>
      <p:pic>
        <p:nvPicPr>
          <p:cNvPr id="6" name="Εικόνα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80" y="2727282"/>
            <a:ext cx="3482213" cy="1914847"/>
          </a:xfrm>
          <a:prstGeom prst="rect">
            <a:avLst/>
          </a:prstGeom>
          <a:ln>
            <a:noFill/>
          </a:ln>
          <a:effectLst>
            <a:outerShdw blurRad="190500" algn="tl" rotWithShape="0">
              <a:srgbClr val="000000">
                <a:alpha val="70000"/>
              </a:srgbClr>
            </a:outerShdw>
          </a:effectLst>
        </p:spPr>
      </p:pic>
      <p:pic>
        <p:nvPicPr>
          <p:cNvPr id="7" name="Εικόνα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938" y="4434045"/>
            <a:ext cx="1980952" cy="1914847"/>
          </a:xfrm>
          <a:prstGeom prst="rect">
            <a:avLst/>
          </a:prstGeom>
          <a:ln>
            <a:noFill/>
          </a:ln>
          <a:effectLst>
            <a:outerShdw blurRad="190500" algn="tl" rotWithShape="0">
              <a:srgbClr val="000000">
                <a:alpha val="70000"/>
              </a:srgbClr>
            </a:outerShdw>
          </a:effectLst>
        </p:spPr>
      </p:pic>
      <p:sp>
        <p:nvSpPr>
          <p:cNvPr id="8" name="TextBox 7"/>
          <p:cNvSpPr txBox="1"/>
          <p:nvPr/>
        </p:nvSpPr>
        <p:spPr>
          <a:xfrm>
            <a:off x="6192520" y="1586157"/>
            <a:ext cx="1599733" cy="400110"/>
          </a:xfrm>
          <a:prstGeom prst="rect">
            <a:avLst/>
          </a:prstGeom>
          <a:noFill/>
        </p:spPr>
        <p:txBody>
          <a:bodyPr wrap="none" rtlCol="0">
            <a:spAutoFit/>
          </a:bodyPr>
          <a:lstStyle/>
          <a:p>
            <a:r>
              <a:rPr lang="en-US" sz="2000" b="1" dirty="0" smtClean="0"/>
              <a:t>Code Output</a:t>
            </a:r>
            <a:endParaRPr lang="el-GR" sz="2000" b="1" dirty="0"/>
          </a:p>
        </p:txBody>
      </p:sp>
      <p:sp>
        <p:nvSpPr>
          <p:cNvPr id="9" name="TextBox 8"/>
          <p:cNvSpPr txBox="1"/>
          <p:nvPr/>
        </p:nvSpPr>
        <p:spPr>
          <a:xfrm>
            <a:off x="1510285" y="2245650"/>
            <a:ext cx="2090637" cy="400110"/>
          </a:xfrm>
          <a:prstGeom prst="rect">
            <a:avLst/>
          </a:prstGeom>
          <a:noFill/>
        </p:spPr>
        <p:txBody>
          <a:bodyPr wrap="none" rtlCol="0">
            <a:spAutoFit/>
          </a:bodyPr>
          <a:lstStyle/>
          <a:p>
            <a:r>
              <a:rPr lang="en-US" sz="2000" b="1" dirty="0" smtClean="0"/>
              <a:t>Confusion matrix</a:t>
            </a:r>
            <a:endParaRPr lang="el-GR" sz="2000" b="1" dirty="0"/>
          </a:p>
        </p:txBody>
      </p:sp>
      <p:sp>
        <p:nvSpPr>
          <p:cNvPr id="10" name="TextBox 9"/>
          <p:cNvSpPr txBox="1"/>
          <p:nvPr/>
        </p:nvSpPr>
        <p:spPr>
          <a:xfrm>
            <a:off x="9484039" y="4033935"/>
            <a:ext cx="2364750" cy="400110"/>
          </a:xfrm>
          <a:prstGeom prst="rect">
            <a:avLst/>
          </a:prstGeom>
          <a:noFill/>
        </p:spPr>
        <p:txBody>
          <a:bodyPr wrap="none" rtlCol="0">
            <a:spAutoFit/>
          </a:bodyPr>
          <a:lstStyle/>
          <a:p>
            <a:r>
              <a:rPr lang="en-US" sz="2000" b="1" dirty="0" smtClean="0"/>
              <a:t>Common </a:t>
            </a:r>
            <a:r>
              <a:rPr lang="en-US" sz="2000" b="1" dirty="0"/>
              <a:t>measures </a:t>
            </a:r>
            <a:endParaRPr lang="el-GR" sz="2000" b="1" dirty="0"/>
          </a:p>
        </p:txBody>
      </p:sp>
      <p:sp>
        <p:nvSpPr>
          <p:cNvPr id="11" name="Ορθογώνιο 10"/>
          <p:cNvSpPr/>
          <p:nvPr/>
        </p:nvSpPr>
        <p:spPr>
          <a:xfrm>
            <a:off x="4880501" y="4544969"/>
            <a:ext cx="1432375" cy="844275"/>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sp>
        <p:nvSpPr>
          <p:cNvPr id="12" name="Ορθογώνιο 11"/>
          <p:cNvSpPr/>
          <p:nvPr/>
        </p:nvSpPr>
        <p:spPr>
          <a:xfrm>
            <a:off x="4908046" y="2872898"/>
            <a:ext cx="4168679" cy="1466961"/>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cxnSp>
        <p:nvCxnSpPr>
          <p:cNvPr id="13" name="Γωνιακή σύνδεση 12"/>
          <p:cNvCxnSpPr>
            <a:stCxn id="11" idx="1"/>
            <a:endCxn id="9" idx="0"/>
          </p:cNvCxnSpPr>
          <p:nvPr/>
        </p:nvCxnSpPr>
        <p:spPr>
          <a:xfrm rot="10800000">
            <a:off x="2555605" y="2245651"/>
            <a:ext cx="2324897" cy="2721457"/>
          </a:xfrm>
          <a:prstGeom prst="bentConnector4">
            <a:avLst>
              <a:gd name="adj1" fmla="val 27519"/>
              <a:gd name="adj2" fmla="val 1084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Γωνιακή σύνδεση 13"/>
          <p:cNvCxnSpPr>
            <a:stCxn id="12" idx="3"/>
            <a:endCxn id="10" idx="0"/>
          </p:cNvCxnSpPr>
          <p:nvPr/>
        </p:nvCxnSpPr>
        <p:spPr>
          <a:xfrm>
            <a:off x="9076725" y="3606379"/>
            <a:ext cx="1589689" cy="42755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Πίνακας 16"/>
          <p:cNvGraphicFramePr>
            <a:graphicFrameLocks noGrp="1"/>
          </p:cNvGraphicFramePr>
          <p:nvPr>
            <p:extLst>
              <p:ext uri="{D42A27DB-BD31-4B8C-83A1-F6EECF244321}">
                <p14:modId xmlns:p14="http://schemas.microsoft.com/office/powerpoint/2010/main" val="2726377277"/>
              </p:ext>
            </p:extLst>
          </p:nvPr>
        </p:nvGraphicFramePr>
        <p:xfrm>
          <a:off x="569559" y="5123761"/>
          <a:ext cx="3991853" cy="1371600"/>
        </p:xfrm>
        <a:graphic>
          <a:graphicData uri="http://schemas.openxmlformats.org/drawingml/2006/table">
            <a:tbl>
              <a:tblPr firstRow="1" bandRow="1">
                <a:tableStyleId>{2D5ABB26-0587-4C30-8999-92F81FD0307C}</a:tableStyleId>
              </a:tblPr>
              <a:tblGrid>
                <a:gridCol w="963930"/>
                <a:gridCol w="792088"/>
                <a:gridCol w="1167130"/>
                <a:gridCol w="1068705"/>
              </a:tblGrid>
              <a:tr h="365760">
                <a:tc rowSpan="2" gridSpan="2">
                  <a:txBody>
                    <a:bodyPr/>
                    <a:lstStyle/>
                    <a:p>
                      <a:pPr algn="ctr"/>
                      <a:endParaRPr lang="el-GR" sz="1400" dirty="0"/>
                    </a:p>
                  </a:txBody>
                  <a:tcP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l-GR" dirty="0"/>
                    </a:p>
                  </a:txBody>
                  <a:tcPr/>
                </a:tc>
                <a:tc gridSpan="2">
                  <a:txBody>
                    <a:bodyPr/>
                    <a:lstStyle/>
                    <a:p>
                      <a:pPr algn="ctr"/>
                      <a:r>
                        <a:rPr lang="en-US" sz="1800" b="1" dirty="0" smtClean="0"/>
                        <a:t>Classified</a:t>
                      </a:r>
                      <a:endParaRPr lang="el-GR"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l-GR" dirty="0"/>
                    </a:p>
                  </a:txBody>
                  <a:tcPr/>
                </a:tc>
              </a:tr>
              <a:tr h="317547">
                <a:tc gridSpan="2" vMerge="1">
                  <a:txBody>
                    <a:bodyPr/>
                    <a:lstStyle/>
                    <a:p>
                      <a:endParaRPr lang="el-GR" dirty="0"/>
                    </a:p>
                  </a:txBody>
                  <a:tcPr/>
                </a:tc>
                <a:tc hMerge="1" vMerge="1">
                  <a:txBody>
                    <a:bodyPr/>
                    <a:lstStyle/>
                    <a:p>
                      <a:endParaRPr lang="el-GR" dirty="0"/>
                    </a:p>
                  </a:txBody>
                  <a:tcPr/>
                </a:tc>
                <a:tc>
                  <a:txBody>
                    <a:bodyPr/>
                    <a:lstStyle/>
                    <a:p>
                      <a:pPr algn="ctr"/>
                      <a:r>
                        <a:rPr lang="en-US" sz="1600" b="1" kern="1200" dirty="0" smtClean="0">
                          <a:solidFill>
                            <a:schemeClr val="accent2">
                              <a:lumMod val="50000"/>
                            </a:schemeClr>
                          </a:solidFill>
                          <a:latin typeface="+mn-lt"/>
                          <a:ea typeface="+mn-ea"/>
                          <a:cs typeface="+mn-cs"/>
                        </a:rPr>
                        <a:t>ham</a:t>
                      </a:r>
                      <a:endParaRPr lang="el-GR" sz="1600" b="1" kern="1200" dirty="0">
                        <a:solidFill>
                          <a:schemeClr val="accent2">
                            <a:lumMod val="50000"/>
                          </a:schemeClr>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FF0000"/>
                          </a:solidFill>
                          <a:latin typeface="+mn-lt"/>
                          <a:ea typeface="+mn-ea"/>
                          <a:cs typeface="+mn-cs"/>
                        </a:rPr>
                        <a:t>spam</a:t>
                      </a:r>
                      <a:endParaRPr lang="el-GR" sz="1600" b="1" kern="1200" dirty="0" smtClean="0">
                        <a:solidFill>
                          <a:srgbClr val="FF0000"/>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rowSpan="2">
                  <a:txBody>
                    <a:bodyPr/>
                    <a:lstStyle/>
                    <a:p>
                      <a:pPr algn="ctr"/>
                      <a:r>
                        <a:rPr lang="en-US" sz="1800" b="1" dirty="0" smtClean="0"/>
                        <a:t>Actuals</a:t>
                      </a:r>
                      <a:endParaRPr lang="en-US" sz="1400" b="1" dirty="0" smtClean="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accent2">
                              <a:lumMod val="50000"/>
                            </a:schemeClr>
                          </a:solidFill>
                        </a:rPr>
                        <a:t>ham</a:t>
                      </a:r>
                      <a:endParaRPr lang="en-US" sz="1600" b="1" kern="1200" dirty="0" smtClean="0">
                        <a:solidFill>
                          <a:schemeClr val="accent2">
                            <a:lumMod val="50000"/>
                          </a:schemeClr>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1401 (TP)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8 </a:t>
                      </a:r>
                      <a:r>
                        <a:rPr lang="en-US" sz="1400" baseline="0" dirty="0" smtClean="0">
                          <a:latin typeface="Consolas" panose="020B0609020204030204" pitchFamily="49" charset="0"/>
                        </a:rPr>
                        <a:t>(FN)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vMerge="1">
                  <a:txBody>
                    <a:bodyPr/>
                    <a:lstStyle/>
                    <a:p>
                      <a:endParaRPr lang="el-GR" dirty="0"/>
                    </a:p>
                  </a:txBody>
                  <a:tcPr/>
                </a:tc>
                <a:tc>
                  <a:txBody>
                    <a:bodyPr/>
                    <a:lstStyle/>
                    <a:p>
                      <a:pPr algn="ctr"/>
                      <a:r>
                        <a:rPr lang="en-US" sz="1600" b="1" kern="1200" dirty="0" smtClean="0">
                          <a:solidFill>
                            <a:srgbClr val="FF0000"/>
                          </a:solidFill>
                        </a:rPr>
                        <a:t>spam</a:t>
                      </a:r>
                      <a:endParaRPr lang="el-GR" sz="1600" b="1" kern="1200" dirty="0">
                        <a:solidFill>
                          <a:srgbClr val="FF0000"/>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26 (FP)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201 (TN)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8" name="Ευθύγραμμο βέλος σύνδεσης 17"/>
          <p:cNvCxnSpPr>
            <a:stCxn id="6" idx="2"/>
            <a:endCxn id="17" idx="0"/>
          </p:cNvCxnSpPr>
          <p:nvPr/>
        </p:nvCxnSpPr>
        <p:spPr>
          <a:xfrm flipH="1">
            <a:off x="2565485" y="4642129"/>
            <a:ext cx="2" cy="4816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74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classification - Stochastic gradient </a:t>
            </a:r>
            <a:r>
              <a:rPr lang="en-US" dirty="0" smtClean="0"/>
              <a:t>descent – Example (3/4)</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buNone/>
            </a:pPr>
            <a:r>
              <a:rPr lang="en-US" dirty="0">
                <a:solidFill>
                  <a:srgbClr val="FFC000"/>
                </a:solidFill>
              </a:rPr>
              <a:t># Print the top </a:t>
            </a:r>
            <a:r>
              <a:rPr lang="en-US" dirty="0" smtClean="0">
                <a:solidFill>
                  <a:srgbClr val="FFC000"/>
                </a:solidFill>
              </a:rPr>
              <a:t>features</a:t>
            </a:r>
            <a:r>
              <a:rPr lang="en-US" dirty="0" smtClean="0"/>
              <a:t/>
            </a:r>
            <a:br>
              <a:rPr lang="en-US" dirty="0" smtClean="0"/>
            </a:br>
            <a:r>
              <a:rPr lang="en-US" dirty="0" smtClean="0"/>
              <a:t>coefs </a:t>
            </a:r>
            <a:r>
              <a:rPr lang="en-US" dirty="0"/>
              <a:t>= clf.coef_ </a:t>
            </a:r>
            <a:r>
              <a:rPr lang="en-US" dirty="0">
                <a:solidFill>
                  <a:srgbClr val="FFC000"/>
                </a:solidFill>
              </a:rPr>
              <a:t>#coefficients </a:t>
            </a:r>
            <a:r>
              <a:rPr lang="en-US" dirty="0" smtClean="0">
                <a:solidFill>
                  <a:srgbClr val="FFC000"/>
                </a:solidFill>
              </a:rPr>
              <a:t>relate</a:t>
            </a:r>
            <a:r>
              <a:rPr lang="en-US" dirty="0" smtClean="0"/>
              <a:t/>
            </a:r>
            <a:br>
              <a:rPr lang="en-US" dirty="0" smtClean="0"/>
            </a:br>
            <a:r>
              <a:rPr lang="en-US" dirty="0" smtClean="0"/>
              <a:t>intercept </a:t>
            </a:r>
            <a:r>
              <a:rPr lang="en-US" dirty="0"/>
              <a:t>= </a:t>
            </a:r>
            <a:r>
              <a:rPr lang="en-US" dirty="0" smtClean="0"/>
              <a:t>clf.intercept_</a:t>
            </a:r>
            <a:br>
              <a:rPr lang="en-US" dirty="0" smtClean="0"/>
            </a:br>
            <a:r>
              <a:rPr lang="en-US" dirty="0" smtClean="0"/>
              <a:t>feature_names </a:t>
            </a:r>
            <a:r>
              <a:rPr lang="en-US" dirty="0"/>
              <a:t>= vectorizer.get_feature_names</a:t>
            </a:r>
            <a:r>
              <a:rPr lang="en-US" dirty="0" smtClean="0"/>
              <a:t>()</a:t>
            </a:r>
            <a:br>
              <a:rPr lang="en-US" dirty="0" smtClean="0"/>
            </a:br>
            <a:r>
              <a:rPr lang="en-US" dirty="0" smtClean="0"/>
              <a:t>coefs_with_fns </a:t>
            </a:r>
            <a:r>
              <a:rPr lang="en-US" dirty="0"/>
              <a:t>= sorted(zip(clf.coef_[0], feature_names</a:t>
            </a:r>
            <a:r>
              <a:rPr lang="en-US" dirty="0" smtClean="0"/>
              <a:t>))</a:t>
            </a:r>
            <a:br>
              <a:rPr lang="en-US" dirty="0" smtClean="0"/>
            </a:br>
            <a:r>
              <a:rPr lang="en-US" dirty="0" smtClean="0"/>
              <a:t/>
            </a:r>
            <a:br>
              <a:rPr lang="en-US" dirty="0" smtClean="0"/>
            </a:br>
            <a:r>
              <a:rPr lang="en-US" dirty="0" smtClean="0"/>
              <a:t>n=15</a:t>
            </a:r>
            <a:br>
              <a:rPr lang="en-US" dirty="0" smtClean="0"/>
            </a:br>
            <a:r>
              <a:rPr lang="en-US" dirty="0" smtClean="0"/>
              <a:t>top </a:t>
            </a:r>
            <a:r>
              <a:rPr lang="en-US" dirty="0"/>
              <a:t>= zip(coefs_with_fns[:n], coefs_with_fns[:-(n + 1):-1</a:t>
            </a:r>
            <a:r>
              <a:rPr lang="en-US" dirty="0" smtClean="0"/>
              <a:t>])</a:t>
            </a:r>
            <a:br>
              <a:rPr lang="en-US" dirty="0" smtClean="0"/>
            </a:br>
            <a:r>
              <a:rPr lang="en-US" dirty="0" smtClean="0"/>
              <a:t/>
            </a:r>
            <a:br>
              <a:rPr lang="en-US" dirty="0" smtClean="0"/>
            </a:br>
            <a:r>
              <a:rPr lang="en-US" dirty="0" smtClean="0"/>
              <a:t>for </a:t>
            </a:r>
            <a:r>
              <a:rPr lang="en-US" dirty="0"/>
              <a:t>(coef_1, fn_1), (coef_2, fn_2) in top</a:t>
            </a:r>
            <a:r>
              <a:rPr lang="en-US" dirty="0" smtClean="0"/>
              <a:t>:</a:t>
            </a:r>
            <a:br>
              <a:rPr lang="en-US" dirty="0" smtClean="0"/>
            </a:br>
            <a:r>
              <a:rPr lang="en-US" dirty="0" smtClean="0"/>
              <a:t>    </a:t>
            </a:r>
            <a:r>
              <a:rPr lang="en-US" dirty="0">
                <a:solidFill>
                  <a:srgbClr val="FFFF00"/>
                </a:solidFill>
              </a:rPr>
              <a:t>print('\t%.4f\t%-15s\t\t%.4f\t%-15s' % (coef_1, fn_1, coef_2, fn_2))</a:t>
            </a:r>
          </a:p>
        </p:txBody>
      </p:sp>
    </p:spTree>
    <p:extLst>
      <p:ext uri="{BB962C8B-B14F-4D97-AF65-F5344CB8AC3E}">
        <p14:creationId xmlns:p14="http://schemas.microsoft.com/office/powerpoint/2010/main" val="75386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Θέση περιεχομένου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58108" y="3104891"/>
            <a:ext cx="4729848" cy="3096344"/>
          </a:xfrm>
          <a:prstGeom prst="rect">
            <a:avLst/>
          </a:prstGeom>
          <a:ln>
            <a:noFill/>
          </a:ln>
          <a:effectLst>
            <a:outerShdw blurRad="190500" algn="tl" rotWithShape="0">
              <a:srgbClr val="000000">
                <a:alpha val="70000"/>
              </a:srgbClr>
            </a:outerShdw>
          </a:effectLst>
        </p:spPr>
      </p:pic>
      <p:sp>
        <p:nvSpPr>
          <p:cNvPr id="2" name="Τίτλος 1"/>
          <p:cNvSpPr>
            <a:spLocks noGrp="1"/>
          </p:cNvSpPr>
          <p:nvPr>
            <p:ph type="title"/>
          </p:nvPr>
        </p:nvSpPr>
        <p:spPr/>
        <p:txBody>
          <a:bodyPr rtlCol="0"/>
          <a:lstStyle/>
          <a:p>
            <a:r>
              <a:rPr lang="en-US" dirty="0"/>
              <a:t>Text classification - Stochastic gradient descent – Example </a:t>
            </a:r>
            <a:r>
              <a:rPr lang="en-US" dirty="0" smtClean="0"/>
              <a:t>(4/4)</a:t>
            </a:r>
            <a:endParaRPr lang="el-GR" dirty="0"/>
          </a:p>
        </p:txBody>
      </p:sp>
      <p:sp>
        <p:nvSpPr>
          <p:cNvPr id="6" name="TextBox 5"/>
          <p:cNvSpPr txBox="1"/>
          <p:nvPr/>
        </p:nvSpPr>
        <p:spPr>
          <a:xfrm>
            <a:off x="5977298" y="2394113"/>
            <a:ext cx="2529603" cy="400110"/>
          </a:xfrm>
          <a:prstGeom prst="rect">
            <a:avLst/>
          </a:prstGeom>
          <a:noFill/>
        </p:spPr>
        <p:txBody>
          <a:bodyPr wrap="none" rtlCol="0">
            <a:spAutoFit/>
          </a:bodyPr>
          <a:lstStyle/>
          <a:p>
            <a:r>
              <a:rPr lang="en-US" sz="2000" b="1" dirty="0"/>
              <a:t>Top 10 </a:t>
            </a:r>
            <a:r>
              <a:rPr lang="en-US" sz="2000" b="1" dirty="0" smtClean="0">
                <a:solidFill>
                  <a:srgbClr val="FF0000"/>
                </a:solidFill>
              </a:rPr>
              <a:t>spam</a:t>
            </a:r>
            <a:r>
              <a:rPr lang="en-US" sz="2000" b="1" dirty="0" smtClean="0"/>
              <a:t> features</a:t>
            </a:r>
            <a:endParaRPr lang="el-GR" sz="2000" b="1" dirty="0"/>
          </a:p>
        </p:txBody>
      </p:sp>
      <p:sp>
        <p:nvSpPr>
          <p:cNvPr id="7" name="TextBox 6"/>
          <p:cNvSpPr txBox="1"/>
          <p:nvPr/>
        </p:nvSpPr>
        <p:spPr>
          <a:xfrm>
            <a:off x="2952962" y="2394113"/>
            <a:ext cx="2423805" cy="400110"/>
          </a:xfrm>
          <a:prstGeom prst="rect">
            <a:avLst/>
          </a:prstGeom>
          <a:noFill/>
        </p:spPr>
        <p:txBody>
          <a:bodyPr wrap="none" rtlCol="0">
            <a:spAutoFit/>
          </a:bodyPr>
          <a:lstStyle/>
          <a:p>
            <a:r>
              <a:rPr lang="en-US" sz="2000" b="1" dirty="0" smtClean="0"/>
              <a:t>Top 10 </a:t>
            </a:r>
            <a:r>
              <a:rPr lang="en-US" sz="2000" b="1" dirty="0" smtClean="0">
                <a:solidFill>
                  <a:srgbClr val="00B050"/>
                </a:solidFill>
              </a:rPr>
              <a:t>ham </a:t>
            </a:r>
            <a:r>
              <a:rPr lang="en-US" sz="2000" b="1" dirty="0" smtClean="0"/>
              <a:t>features</a:t>
            </a:r>
            <a:endParaRPr lang="el-GR" sz="2000" b="1" dirty="0"/>
          </a:p>
        </p:txBody>
      </p:sp>
      <p:cxnSp>
        <p:nvCxnSpPr>
          <p:cNvPr id="9" name="Ευθεία γραμμή σύνδεσης 8"/>
          <p:cNvCxnSpPr/>
          <p:nvPr/>
        </p:nvCxnSpPr>
        <p:spPr>
          <a:xfrm flipH="1">
            <a:off x="5806380" y="3068960"/>
            <a:ext cx="26902" cy="309634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96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dirty="0" smtClean="0"/>
              <a:t>Naive Bayes</a:t>
            </a:r>
          </a:p>
          <a:p>
            <a:r>
              <a:rPr lang="en-US" dirty="0" smtClean="0"/>
              <a:t>Decision trees</a:t>
            </a:r>
          </a:p>
          <a:p>
            <a:r>
              <a:rPr lang="en-US" dirty="0" smtClean="0"/>
              <a:t>Stochastic </a:t>
            </a:r>
            <a:r>
              <a:rPr lang="en-US" dirty="0"/>
              <a:t>gradient </a:t>
            </a:r>
            <a:r>
              <a:rPr lang="en-US" dirty="0" smtClean="0"/>
              <a:t>descent</a:t>
            </a:r>
          </a:p>
          <a:p>
            <a:r>
              <a:rPr lang="en-US" b="1" dirty="0" smtClean="0"/>
              <a:t>Logistic regression</a:t>
            </a:r>
          </a:p>
          <a:p>
            <a:r>
              <a:rPr lang="en-US" dirty="0" smtClean="0"/>
              <a:t>Support </a:t>
            </a:r>
            <a:r>
              <a:rPr lang="en-US" dirty="0"/>
              <a:t>vector </a:t>
            </a:r>
            <a:r>
              <a:rPr lang="en-US"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186086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Logistic </a:t>
            </a:r>
            <a:r>
              <a:rPr lang="en-US" dirty="0" smtClean="0"/>
              <a:t>regression</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Logistic regression is a linear model for classification. It's also known in the literature as </a:t>
            </a:r>
            <a:r>
              <a:rPr lang="en-US" b="1" dirty="0" smtClean="0"/>
              <a:t>logit regression</a:t>
            </a:r>
            <a:r>
              <a:rPr lang="en-US" dirty="0"/>
              <a:t>, </a:t>
            </a:r>
            <a:r>
              <a:rPr lang="en-US" b="1" dirty="0"/>
              <a:t>maximum-entropy classification </a:t>
            </a:r>
            <a:r>
              <a:rPr lang="en-US" dirty="0"/>
              <a:t>(MaxEnt), or the </a:t>
            </a:r>
            <a:r>
              <a:rPr lang="en-US" b="1" dirty="0"/>
              <a:t>log-linear classifier</a:t>
            </a:r>
            <a:r>
              <a:rPr lang="en-US" dirty="0"/>
              <a:t>. </a:t>
            </a:r>
            <a:r>
              <a:rPr lang="en-US" dirty="0" smtClean="0"/>
              <a:t>In </a:t>
            </a:r>
            <a:r>
              <a:rPr lang="en-US" dirty="0"/>
              <a:t>this model, </a:t>
            </a:r>
            <a:r>
              <a:rPr lang="en-US" dirty="0" smtClean="0"/>
              <a:t>the probabilities </a:t>
            </a:r>
            <a:r>
              <a:rPr lang="en-US" dirty="0"/>
              <a:t>describing the possible outcomes of a single trial are modeled using a </a:t>
            </a:r>
            <a:r>
              <a:rPr lang="en-US" b="1" dirty="0"/>
              <a:t>logit function</a:t>
            </a:r>
            <a:r>
              <a:rPr lang="en-US" dirty="0"/>
              <a:t>.</a:t>
            </a:r>
          </a:p>
          <a:p>
            <a:pPr marL="0" indent="0" algn="just">
              <a:buNone/>
            </a:pPr>
            <a:r>
              <a:rPr lang="en-US" dirty="0"/>
              <a:t>As an optimization problem, the </a:t>
            </a:r>
            <a:r>
              <a:rPr lang="en-US" b="1" dirty="0"/>
              <a:t>L2 binary </a:t>
            </a:r>
            <a:r>
              <a:rPr lang="en-US" b="1" dirty="0" smtClean="0"/>
              <a:t>class</a:t>
            </a:r>
            <a:r>
              <a:rPr lang="en-US" dirty="0" smtClean="0"/>
              <a:t> </a:t>
            </a:r>
            <a:r>
              <a:rPr lang="en-US" dirty="0"/>
              <a:t>penalized logistic regression minimizes the </a:t>
            </a:r>
            <a:r>
              <a:rPr lang="en-US" dirty="0" smtClean="0"/>
              <a:t>following cost </a:t>
            </a:r>
            <a:r>
              <a:rPr lang="en-US" dirty="0"/>
              <a:t>function</a:t>
            </a:r>
            <a:r>
              <a:rPr lang="en-US" dirty="0" smtClean="0"/>
              <a:t>:</a:t>
            </a:r>
          </a:p>
          <a:p>
            <a:pPr marL="0" indent="0" algn="just">
              <a:buNone/>
            </a:pPr>
            <a:endParaRPr lang="en-US" dirty="0"/>
          </a:p>
          <a:p>
            <a:pPr marL="0" indent="0" algn="just">
              <a:buNone/>
            </a:pPr>
            <a:r>
              <a:rPr lang="en-US" dirty="0"/>
              <a:t>Similarly, </a:t>
            </a:r>
            <a:r>
              <a:rPr lang="en-US" b="1" dirty="0"/>
              <a:t>L1 the binary </a:t>
            </a:r>
            <a:r>
              <a:rPr lang="en-US" b="1" dirty="0" smtClean="0"/>
              <a:t>class</a:t>
            </a:r>
            <a:r>
              <a:rPr lang="en-US" dirty="0" smtClean="0"/>
              <a:t> </a:t>
            </a:r>
            <a:r>
              <a:rPr lang="en-US" dirty="0"/>
              <a:t>regularized logistic regression solves the following optimization problem</a:t>
            </a:r>
            <a:r>
              <a:rPr lang="en-US" dirty="0" smtClean="0"/>
              <a:t>:</a:t>
            </a:r>
          </a:p>
          <a:p>
            <a:pPr marL="0" indent="0" algn="just">
              <a:buNone/>
            </a:pPr>
            <a:endParaRPr lang="en-US" dirty="0"/>
          </a:p>
        </p:txBody>
      </p:sp>
      <p:pic>
        <p:nvPicPr>
          <p:cNvPr id="3" name="Εικόνα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180" y="4509120"/>
            <a:ext cx="4104456" cy="667552"/>
          </a:xfrm>
          <a:prstGeom prst="rect">
            <a:avLst/>
          </a:prstGeom>
          <a:ln>
            <a:noFill/>
          </a:ln>
          <a:effectLst>
            <a:outerShdw blurRad="190500" algn="tl" rotWithShape="0">
              <a:srgbClr val="000000">
                <a:alpha val="70000"/>
              </a:srgbClr>
            </a:outerShdw>
          </a:effectLst>
        </p:spPr>
      </p:pic>
      <p:pic>
        <p:nvPicPr>
          <p:cNvPr id="5" name="Εικόνα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7558" y="6019801"/>
            <a:ext cx="4104456" cy="6773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691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dirty="0" smtClean="0"/>
              <a:t>Naive Bayes</a:t>
            </a:r>
          </a:p>
          <a:p>
            <a:r>
              <a:rPr lang="en-US" dirty="0" smtClean="0"/>
              <a:t>Decision trees</a:t>
            </a:r>
          </a:p>
          <a:p>
            <a:r>
              <a:rPr lang="en-US" dirty="0" smtClean="0"/>
              <a:t>Stochastic </a:t>
            </a:r>
            <a:r>
              <a:rPr lang="en-US" dirty="0"/>
              <a:t>gradient </a:t>
            </a:r>
            <a:r>
              <a:rPr lang="en-US" dirty="0" smtClean="0"/>
              <a:t>descent</a:t>
            </a:r>
          </a:p>
          <a:p>
            <a:r>
              <a:rPr lang="en-US" dirty="0" smtClean="0"/>
              <a:t>Logistic regression</a:t>
            </a:r>
          </a:p>
          <a:p>
            <a:r>
              <a:rPr lang="en-US" b="1" dirty="0" smtClean="0"/>
              <a:t>Support </a:t>
            </a:r>
            <a:r>
              <a:rPr lang="en-US" b="1" dirty="0"/>
              <a:t>vector </a:t>
            </a:r>
            <a:r>
              <a:rPr lang="en-US" b="1"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224951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Support vector machines</a:t>
            </a:r>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b="1" dirty="0"/>
              <a:t>Support vector machines (SVM) </a:t>
            </a:r>
            <a:r>
              <a:rPr lang="en-US" dirty="0"/>
              <a:t>is currently </a:t>
            </a:r>
            <a:r>
              <a:rPr lang="en-US" b="1" dirty="0"/>
              <a:t>the-state-of-art algorithm </a:t>
            </a:r>
            <a:r>
              <a:rPr lang="en-US" dirty="0"/>
              <a:t>in the field of machine </a:t>
            </a:r>
            <a:r>
              <a:rPr lang="en-US" dirty="0" smtClean="0"/>
              <a:t>learning. </a:t>
            </a:r>
          </a:p>
          <a:p>
            <a:pPr marL="0" indent="0" algn="just">
              <a:buNone/>
            </a:pPr>
            <a:r>
              <a:rPr lang="en-US" dirty="0" smtClean="0"/>
              <a:t>SVM </a:t>
            </a:r>
            <a:r>
              <a:rPr lang="en-US" dirty="0"/>
              <a:t>is a non-probabilistic classifier. SVM constructs a set of hyperplanes in an </a:t>
            </a:r>
            <a:r>
              <a:rPr lang="en-US" dirty="0" smtClean="0"/>
              <a:t>infinite-dimensional space</a:t>
            </a:r>
            <a:r>
              <a:rPr lang="en-US" dirty="0"/>
              <a:t>, which can be used for classification, regression, or other tasks. </a:t>
            </a:r>
            <a:r>
              <a:rPr lang="en-US" b="1" dirty="0"/>
              <a:t>Intuitively, a good separation </a:t>
            </a:r>
            <a:r>
              <a:rPr lang="en-US" b="1" dirty="0" smtClean="0"/>
              <a:t>is achieved </a:t>
            </a:r>
            <a:r>
              <a:rPr lang="en-US" b="1" dirty="0"/>
              <a:t>by a hyperplane that has the largest distance to the nearest training data point of any class </a:t>
            </a:r>
            <a:r>
              <a:rPr lang="en-US" dirty="0"/>
              <a:t>(</a:t>
            </a:r>
            <a:r>
              <a:rPr lang="en-US" dirty="0" smtClean="0"/>
              <a:t>the so-called </a:t>
            </a:r>
            <a:r>
              <a:rPr lang="en-US" dirty="0"/>
              <a:t>functional margin), since in general, the larger the margin, the lower the size of classifier.</a:t>
            </a:r>
          </a:p>
        </p:txBody>
      </p:sp>
    </p:spTree>
    <p:extLst>
      <p:ext uri="{BB962C8B-B14F-4D97-AF65-F5344CB8AC3E}">
        <p14:creationId xmlns:p14="http://schemas.microsoft.com/office/powerpoint/2010/main" val="234972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Machine learning (1/2)</a:t>
            </a:r>
            <a:endParaRPr lang="el-GR" dirty="0"/>
          </a:p>
        </p:txBody>
      </p:sp>
      <p:sp>
        <p:nvSpPr>
          <p:cNvPr id="4" name="Σύμβολο κράτησης θέσης περιεχομένου 3"/>
          <p:cNvSpPr>
            <a:spLocks noGrp="1"/>
          </p:cNvSpPr>
          <p:nvPr>
            <p:ph sz="half" idx="2"/>
          </p:nvPr>
        </p:nvSpPr>
        <p:spPr>
          <a:xfrm>
            <a:off x="765820" y="1905000"/>
            <a:ext cx="10657184" cy="4114801"/>
          </a:xfrm>
        </p:spPr>
        <p:txBody>
          <a:bodyPr rtlCol="0">
            <a:noAutofit/>
          </a:bodyPr>
          <a:lstStyle/>
          <a:p>
            <a:pPr marL="0" indent="0" algn="just">
              <a:buNone/>
            </a:pPr>
            <a:r>
              <a:rPr lang="en-US" sz="1600" dirty="0"/>
              <a:t>Text classification is a great use case of </a:t>
            </a:r>
            <a:r>
              <a:rPr lang="en-US" sz="1600" dirty="0" smtClean="0"/>
              <a:t>NLP, </a:t>
            </a:r>
            <a:r>
              <a:rPr lang="en-US" sz="1600" dirty="0"/>
              <a:t>instead of using NLTK, we will use </a:t>
            </a:r>
            <a:r>
              <a:rPr lang="en-US" sz="1600" b="1" dirty="0"/>
              <a:t>scikit-learn</a:t>
            </a:r>
            <a:r>
              <a:rPr lang="en-US" sz="1600" dirty="0"/>
              <a:t> that has a wider range of </a:t>
            </a:r>
            <a:r>
              <a:rPr lang="en-US" sz="1600" b="1" dirty="0" smtClean="0"/>
              <a:t>classification algorithms</a:t>
            </a:r>
            <a:r>
              <a:rPr lang="en-US" sz="1600" dirty="0" smtClean="0"/>
              <a:t> </a:t>
            </a:r>
            <a:r>
              <a:rPr lang="en-US" sz="1600" dirty="0"/>
              <a:t>and its library is </a:t>
            </a:r>
            <a:r>
              <a:rPr lang="en-US" sz="1600" b="1" dirty="0"/>
              <a:t>much more memory efficient </a:t>
            </a:r>
            <a:r>
              <a:rPr lang="en-US" sz="1600" dirty="0"/>
              <a:t>for text </a:t>
            </a:r>
            <a:r>
              <a:rPr lang="en-US" sz="1600" dirty="0" smtClean="0"/>
              <a:t>mining</a:t>
            </a:r>
            <a:r>
              <a:rPr lang="el-GR" sz="1600" dirty="0" smtClean="0"/>
              <a:t>.</a:t>
            </a:r>
          </a:p>
          <a:p>
            <a:pPr algn="just"/>
            <a:r>
              <a:rPr lang="en-US" sz="1600" b="1" dirty="0" smtClean="0"/>
              <a:t>Supervised </a:t>
            </a:r>
            <a:r>
              <a:rPr lang="en-US" sz="1600" b="1" dirty="0"/>
              <a:t>learning</a:t>
            </a:r>
            <a:r>
              <a:rPr lang="en-US" sz="1600" dirty="0"/>
              <a:t>: Based on some historic </a:t>
            </a:r>
            <a:r>
              <a:rPr lang="en-US" sz="1600" dirty="0" smtClean="0"/>
              <a:t>pre-labeled </a:t>
            </a:r>
            <a:r>
              <a:rPr lang="en-US" sz="1600" dirty="0"/>
              <a:t>samples, machines learn how </a:t>
            </a:r>
            <a:r>
              <a:rPr lang="en-US" sz="1600" dirty="0" smtClean="0"/>
              <a:t>to predict </a:t>
            </a:r>
            <a:r>
              <a:rPr lang="en-US" sz="1600" dirty="0"/>
              <a:t>the future test sample, based on the following </a:t>
            </a:r>
            <a:r>
              <a:rPr lang="en-US" sz="1600" dirty="0" smtClean="0"/>
              <a:t>categories:</a:t>
            </a:r>
          </a:p>
          <a:p>
            <a:pPr marL="582612" lvl="1" indent="-342900" algn="just">
              <a:buFont typeface="Wingdings" panose="05000000000000000000" pitchFamily="2" charset="2"/>
              <a:buChar char="q"/>
            </a:pPr>
            <a:r>
              <a:rPr lang="en-US" sz="1600" b="1" dirty="0" smtClean="0"/>
              <a:t>Classification</a:t>
            </a:r>
            <a:r>
              <a:rPr lang="en-US" sz="1600" dirty="0"/>
              <a:t>: This is used when we need to predict whether a test sample belongs </a:t>
            </a:r>
            <a:r>
              <a:rPr lang="en-US" sz="1600" dirty="0" smtClean="0"/>
              <a:t>to one </a:t>
            </a:r>
            <a:r>
              <a:rPr lang="en-US" sz="1600" dirty="0"/>
              <a:t>of the classes. If there are only two classes, it's a binary classification </a:t>
            </a:r>
            <a:r>
              <a:rPr lang="en-US" sz="1600" dirty="0" smtClean="0"/>
              <a:t>problem; otherwise</a:t>
            </a:r>
            <a:r>
              <a:rPr lang="en-US" sz="1600" dirty="0"/>
              <a:t>, it's a multiclass </a:t>
            </a:r>
            <a:r>
              <a:rPr lang="en-US" sz="1600" dirty="0" smtClean="0"/>
              <a:t>classification.</a:t>
            </a:r>
          </a:p>
          <a:p>
            <a:pPr marL="582612" lvl="1" indent="-342900" algn="just">
              <a:buFont typeface="Wingdings" panose="05000000000000000000" pitchFamily="2" charset="2"/>
              <a:buChar char="q"/>
            </a:pPr>
            <a:r>
              <a:rPr lang="en-US" sz="1600" b="1" dirty="0" smtClean="0"/>
              <a:t>Regression</a:t>
            </a:r>
            <a:r>
              <a:rPr lang="en-US" sz="1600" dirty="0"/>
              <a:t>: This is used when we need to predict a continuous variable, such as </a:t>
            </a:r>
            <a:r>
              <a:rPr lang="en-US" sz="1600" dirty="0" smtClean="0"/>
              <a:t>a house </a:t>
            </a:r>
            <a:r>
              <a:rPr lang="en-US" sz="1600" dirty="0"/>
              <a:t>price and stock </a:t>
            </a:r>
            <a:r>
              <a:rPr lang="en-US" sz="1600" dirty="0" smtClean="0"/>
              <a:t>index.</a:t>
            </a:r>
          </a:p>
          <a:p>
            <a:pPr algn="just"/>
            <a:r>
              <a:rPr lang="en-US" sz="1600" b="1" dirty="0" smtClean="0"/>
              <a:t>Unsupervised </a:t>
            </a:r>
            <a:r>
              <a:rPr lang="en-US" sz="1600" b="1" dirty="0"/>
              <a:t>learning</a:t>
            </a:r>
            <a:r>
              <a:rPr lang="en-US" sz="1600" dirty="0"/>
              <a:t>: When we don't have any labeled data and we still need to predict </a:t>
            </a:r>
            <a:r>
              <a:rPr lang="en-US" sz="1600" dirty="0" smtClean="0"/>
              <a:t>the class </a:t>
            </a:r>
            <a:r>
              <a:rPr lang="en-US" sz="1600" dirty="0"/>
              <a:t>label, this kind of learning is called unsupervised learning. When we need to group </a:t>
            </a:r>
            <a:r>
              <a:rPr lang="en-US" sz="1600" dirty="0" smtClean="0"/>
              <a:t>items based </a:t>
            </a:r>
            <a:r>
              <a:rPr lang="en-US" sz="1600" dirty="0"/>
              <a:t>on similarity between items, this is called a clustering problem. While if we need </a:t>
            </a:r>
            <a:r>
              <a:rPr lang="en-US" sz="1600" dirty="0" smtClean="0"/>
              <a:t>to represent </a:t>
            </a:r>
            <a:r>
              <a:rPr lang="en-US" sz="1600" dirty="0"/>
              <a:t>high-dimensional data in lower dimensions, this is more of a dimensionality </a:t>
            </a:r>
            <a:r>
              <a:rPr lang="en-US" sz="1600" dirty="0" smtClean="0"/>
              <a:t>reduction problem.</a:t>
            </a:r>
            <a:endParaRPr lang="en-US" sz="1600" dirty="0"/>
          </a:p>
          <a:p>
            <a:pPr algn="just"/>
            <a:r>
              <a:rPr lang="en-US" sz="1600" b="1" dirty="0" smtClean="0"/>
              <a:t>Semi-supervised </a:t>
            </a:r>
            <a:r>
              <a:rPr lang="en-US" sz="1600" b="1" dirty="0"/>
              <a:t>learning</a:t>
            </a:r>
            <a:r>
              <a:rPr lang="en-US" sz="1600" dirty="0"/>
              <a:t>: This is a class of supervised learning tasks and techniques that </a:t>
            </a:r>
            <a:r>
              <a:rPr lang="en-US" sz="1600" dirty="0" smtClean="0"/>
              <a:t>also make </a:t>
            </a:r>
            <a:r>
              <a:rPr lang="en-US" sz="1600" dirty="0"/>
              <a:t>use of unlabeled data for training. As the name suggests, it's more of a middle ground </a:t>
            </a:r>
            <a:r>
              <a:rPr lang="en-US" sz="1600" dirty="0" smtClean="0"/>
              <a:t>for supervised </a:t>
            </a:r>
            <a:r>
              <a:rPr lang="en-US" sz="1600" dirty="0"/>
              <a:t>and unsupervised learning, where we use small amount of labeled data and </a:t>
            </a:r>
            <a:r>
              <a:rPr lang="en-US" sz="1600" dirty="0" smtClean="0"/>
              <a:t>large amount </a:t>
            </a:r>
            <a:r>
              <a:rPr lang="en-US" sz="1600" dirty="0"/>
              <a:t>of unlabeled data to build a predictive machine learning </a:t>
            </a:r>
            <a:r>
              <a:rPr lang="en-US" sz="1600" dirty="0" smtClean="0"/>
              <a:t>model.</a:t>
            </a:r>
          </a:p>
          <a:p>
            <a:pPr algn="just"/>
            <a:r>
              <a:rPr lang="en-US" sz="1600" b="1" dirty="0" smtClean="0"/>
              <a:t>Reinforcement </a:t>
            </a:r>
            <a:r>
              <a:rPr lang="en-US" sz="1600" b="1" dirty="0"/>
              <a:t>learning</a:t>
            </a:r>
            <a:r>
              <a:rPr lang="en-US" sz="1600" dirty="0"/>
              <a:t>: This is a form of machine learning where an agent can </a:t>
            </a:r>
            <a:r>
              <a:rPr lang="en-US" sz="1600" dirty="0" smtClean="0"/>
              <a:t>be programmed </a:t>
            </a:r>
            <a:r>
              <a:rPr lang="en-US" sz="1600" dirty="0"/>
              <a:t>by a reward and punishment, without specifying how the task is to be achieved.</a:t>
            </a:r>
            <a:endParaRPr lang="en-US" sz="1600" dirty="0" smtClean="0"/>
          </a:p>
        </p:txBody>
      </p:sp>
    </p:spTree>
    <p:extLst>
      <p:ext uri="{BB962C8B-B14F-4D97-AF65-F5344CB8AC3E}">
        <p14:creationId xmlns:p14="http://schemas.microsoft.com/office/powerpoint/2010/main" val="383868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Support vector </a:t>
            </a:r>
            <a:r>
              <a:rPr lang="en-US" dirty="0" smtClean="0"/>
              <a:t>machines – Example(1/5)</a:t>
            </a:r>
            <a:endParaRPr lang="en-US" dirty="0"/>
          </a:p>
        </p:txBody>
      </p:sp>
      <p:sp>
        <p:nvSpPr>
          <p:cNvPr id="4" name="Σύμβολο κράτησης θέσης περιεχομένου 3"/>
          <p:cNvSpPr>
            <a:spLocks noGrp="1"/>
          </p:cNvSpPr>
          <p:nvPr>
            <p:ph sz="half" idx="2"/>
          </p:nvPr>
        </p:nvSpPr>
        <p:spPr>
          <a:xfrm>
            <a:off x="657809" y="1916832"/>
            <a:ext cx="10873207" cy="4114801"/>
          </a:xfrm>
        </p:spPr>
        <p:txBody>
          <a:bodyPr rtlCol="0">
            <a:normAutofit/>
          </a:bodyPr>
          <a:lstStyle/>
          <a:p>
            <a:pPr marL="0" indent="0">
              <a:buNone/>
            </a:pPr>
            <a:r>
              <a:rPr lang="en-US" dirty="0">
                <a:solidFill>
                  <a:srgbClr val="FFFF00"/>
                </a:solidFill>
                <a:latin typeface="Consolas" panose="020B0609020204030204" pitchFamily="49" charset="0"/>
              </a:rPr>
              <a:t>print("\n\n--&gt;Support vector machines - SVM") </a:t>
            </a:r>
            <a:r>
              <a:rPr lang="en-US" dirty="0" smtClean="0">
                <a:solidFill>
                  <a:srgbClr val="FFFF00"/>
                </a:solidFill>
                <a:latin typeface="Consolas" panose="020B0609020204030204" pitchFamily="49" charset="0"/>
              </a:rPr>
              <a:t>#state-of-the-art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from </a:t>
            </a:r>
            <a:r>
              <a:rPr lang="en-US" dirty="0">
                <a:latin typeface="Consolas" panose="020B0609020204030204" pitchFamily="49" charset="0"/>
              </a:rPr>
              <a:t>sklearn.svm import </a:t>
            </a:r>
            <a:r>
              <a:rPr lang="en-US" dirty="0" smtClean="0">
                <a:latin typeface="Consolas" panose="020B0609020204030204" pitchFamily="49" charset="0"/>
              </a:rPr>
              <a:t>LinearSVC</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svm_classifier </a:t>
            </a:r>
            <a:r>
              <a:rPr lang="en-US" dirty="0">
                <a:latin typeface="Consolas" panose="020B0609020204030204" pitchFamily="49" charset="0"/>
              </a:rPr>
              <a:t>= LinearSVC().fit(X_train, </a:t>
            </a:r>
            <a:r>
              <a:rPr lang="en-US" dirty="0" smtClean="0">
                <a:latin typeface="Consolas" panose="020B0609020204030204" pitchFamily="49" charset="0"/>
              </a:rPr>
              <a:t>y_train)</a:t>
            </a:r>
            <a:br>
              <a:rPr lang="en-US" dirty="0" smtClean="0">
                <a:latin typeface="Consolas" panose="020B0609020204030204" pitchFamily="49" charset="0"/>
              </a:rPr>
            </a:br>
            <a:r>
              <a:rPr lang="en-US" dirty="0" smtClean="0">
                <a:latin typeface="Consolas" panose="020B0609020204030204" pitchFamily="49" charset="0"/>
              </a:rPr>
              <a:t>y_svm_predicted </a:t>
            </a:r>
            <a:r>
              <a:rPr lang="en-US" dirty="0">
                <a:latin typeface="Consolas" panose="020B0609020204030204" pitchFamily="49" charset="0"/>
              </a:rPr>
              <a:t>= </a:t>
            </a:r>
            <a:r>
              <a:rPr lang="en-US" dirty="0" smtClean="0">
                <a:latin typeface="Consolas" panose="020B0609020204030204" pitchFamily="49" charset="0"/>
              </a:rPr>
              <a:t>svm_classifier.predict(X_test)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('\nHere is the classification report</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print(classification_report(y_test</a:t>
            </a:r>
            <a:r>
              <a:rPr lang="en-US" dirty="0">
                <a:solidFill>
                  <a:srgbClr val="FFFF00"/>
                </a:solidFill>
                <a:latin typeface="Consolas" panose="020B0609020204030204" pitchFamily="49" charset="0"/>
              </a:rPr>
              <a:t>, y_svm_predicted</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('\nConfusion_matrix \n ')</a:t>
            </a:r>
            <a:r>
              <a:rPr lang="en-US" dirty="0" smtClean="0">
                <a:solidFill>
                  <a:srgbClr val="FFFF00"/>
                </a:solidFill>
                <a:latin typeface="Consolas" panose="020B0609020204030204" pitchFamily="49" charset="0"/>
              </a:rPr>
              <a:t/>
            </a:r>
            <a:br>
              <a:rPr lang="en-US" dirty="0" smtClean="0">
                <a:solidFill>
                  <a:srgbClr val="FFFF00"/>
                </a:solidFill>
                <a:latin typeface="Consolas" panose="020B0609020204030204" pitchFamily="49" charset="0"/>
              </a:rPr>
            </a:br>
            <a:r>
              <a:rPr lang="en-US" dirty="0" smtClean="0">
                <a:latin typeface="Consolas" panose="020B0609020204030204" pitchFamily="49" charset="0"/>
              </a:rPr>
              <a:t>cm </a:t>
            </a:r>
            <a:r>
              <a:rPr lang="en-US" dirty="0">
                <a:latin typeface="Consolas" panose="020B0609020204030204" pitchFamily="49" charset="0"/>
              </a:rPr>
              <a:t>= confusion_matrix(y_test, </a:t>
            </a:r>
            <a:r>
              <a:rPr lang="en-US" dirty="0" smtClean="0">
                <a:latin typeface="Consolas" panose="020B0609020204030204" pitchFamily="49" charset="0"/>
              </a:rPr>
              <a:t>y_pred)</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print(cm</a:t>
            </a:r>
            <a:r>
              <a:rPr lang="en-US" dirty="0">
                <a:solidFill>
                  <a:srgbClr val="FFFF00"/>
                </a:solidFill>
                <a:latin typeface="Consolas" panose="020B0609020204030204" pitchFamily="49" charset="0"/>
              </a:rPr>
              <a:t>)</a:t>
            </a:r>
          </a:p>
        </p:txBody>
      </p:sp>
    </p:spTree>
    <p:extLst>
      <p:ext uri="{BB962C8B-B14F-4D97-AF65-F5344CB8AC3E}">
        <p14:creationId xmlns:p14="http://schemas.microsoft.com/office/powerpoint/2010/main" val="414585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Support vector machines – Example(2/5)</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25645" y="2371914"/>
            <a:ext cx="4581135" cy="3046700"/>
          </a:xfrm>
          <a:prstGeom prst="rect">
            <a:avLst/>
          </a:prstGeom>
          <a:ln>
            <a:noFill/>
          </a:ln>
          <a:effectLst>
            <a:outerShdw blurRad="190500" algn="tl" rotWithShape="0">
              <a:srgbClr val="000000">
                <a:alpha val="70000"/>
              </a:srgbClr>
            </a:outerShdw>
          </a:effectLst>
        </p:spPr>
      </p:pic>
      <p:pic>
        <p:nvPicPr>
          <p:cNvPr id="6" name="Εικόνα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80" y="2727282"/>
            <a:ext cx="3482213" cy="1914847"/>
          </a:xfrm>
          <a:prstGeom prst="rect">
            <a:avLst/>
          </a:prstGeom>
          <a:ln>
            <a:noFill/>
          </a:ln>
          <a:effectLst>
            <a:outerShdw blurRad="190500" algn="tl" rotWithShape="0">
              <a:srgbClr val="000000">
                <a:alpha val="70000"/>
              </a:srgbClr>
            </a:outerShdw>
          </a:effectLst>
        </p:spPr>
      </p:pic>
      <p:pic>
        <p:nvPicPr>
          <p:cNvPr id="7" name="Εικόνα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938" y="4434045"/>
            <a:ext cx="1980952" cy="1914847"/>
          </a:xfrm>
          <a:prstGeom prst="rect">
            <a:avLst/>
          </a:prstGeom>
          <a:ln>
            <a:noFill/>
          </a:ln>
          <a:effectLst>
            <a:outerShdw blurRad="190500" algn="tl" rotWithShape="0">
              <a:srgbClr val="000000">
                <a:alpha val="70000"/>
              </a:srgbClr>
            </a:outerShdw>
          </a:effectLst>
        </p:spPr>
      </p:pic>
      <p:sp>
        <p:nvSpPr>
          <p:cNvPr id="8" name="TextBox 7"/>
          <p:cNvSpPr txBox="1"/>
          <p:nvPr/>
        </p:nvSpPr>
        <p:spPr>
          <a:xfrm>
            <a:off x="6192520" y="1586157"/>
            <a:ext cx="1599733" cy="400110"/>
          </a:xfrm>
          <a:prstGeom prst="rect">
            <a:avLst/>
          </a:prstGeom>
          <a:noFill/>
        </p:spPr>
        <p:txBody>
          <a:bodyPr wrap="none" rtlCol="0">
            <a:spAutoFit/>
          </a:bodyPr>
          <a:lstStyle/>
          <a:p>
            <a:r>
              <a:rPr lang="en-US" sz="2000" b="1" dirty="0" smtClean="0"/>
              <a:t>Code Output</a:t>
            </a:r>
            <a:endParaRPr lang="el-GR" sz="2000" b="1" dirty="0"/>
          </a:p>
        </p:txBody>
      </p:sp>
      <p:sp>
        <p:nvSpPr>
          <p:cNvPr id="9" name="TextBox 8"/>
          <p:cNvSpPr txBox="1"/>
          <p:nvPr/>
        </p:nvSpPr>
        <p:spPr>
          <a:xfrm>
            <a:off x="1510285" y="2245650"/>
            <a:ext cx="2090637" cy="400110"/>
          </a:xfrm>
          <a:prstGeom prst="rect">
            <a:avLst/>
          </a:prstGeom>
          <a:noFill/>
        </p:spPr>
        <p:txBody>
          <a:bodyPr wrap="none" rtlCol="0">
            <a:spAutoFit/>
          </a:bodyPr>
          <a:lstStyle/>
          <a:p>
            <a:r>
              <a:rPr lang="en-US" sz="2000" b="1" dirty="0" smtClean="0"/>
              <a:t>Confusion matrix</a:t>
            </a:r>
            <a:endParaRPr lang="el-GR" sz="2000" b="1" dirty="0"/>
          </a:p>
        </p:txBody>
      </p:sp>
      <p:sp>
        <p:nvSpPr>
          <p:cNvPr id="10" name="TextBox 9"/>
          <p:cNvSpPr txBox="1"/>
          <p:nvPr/>
        </p:nvSpPr>
        <p:spPr>
          <a:xfrm>
            <a:off x="9484039" y="4033935"/>
            <a:ext cx="2364750" cy="400110"/>
          </a:xfrm>
          <a:prstGeom prst="rect">
            <a:avLst/>
          </a:prstGeom>
          <a:noFill/>
        </p:spPr>
        <p:txBody>
          <a:bodyPr wrap="none" rtlCol="0">
            <a:spAutoFit/>
          </a:bodyPr>
          <a:lstStyle/>
          <a:p>
            <a:r>
              <a:rPr lang="en-US" sz="2000" b="1" dirty="0" smtClean="0"/>
              <a:t>Common </a:t>
            </a:r>
            <a:r>
              <a:rPr lang="en-US" sz="2000" b="1" dirty="0"/>
              <a:t>measures </a:t>
            </a:r>
            <a:endParaRPr lang="el-GR" sz="2000" b="1" dirty="0"/>
          </a:p>
        </p:txBody>
      </p:sp>
      <p:sp>
        <p:nvSpPr>
          <p:cNvPr id="11" name="Ορθογώνιο 10"/>
          <p:cNvSpPr/>
          <p:nvPr/>
        </p:nvSpPr>
        <p:spPr>
          <a:xfrm>
            <a:off x="4880501" y="4544969"/>
            <a:ext cx="1432375" cy="844275"/>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sp>
        <p:nvSpPr>
          <p:cNvPr id="12" name="Ορθογώνιο 11"/>
          <p:cNvSpPr/>
          <p:nvPr/>
        </p:nvSpPr>
        <p:spPr>
          <a:xfrm>
            <a:off x="4880502" y="2727282"/>
            <a:ext cx="4405972" cy="1612577"/>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cxnSp>
        <p:nvCxnSpPr>
          <p:cNvPr id="13" name="Γωνιακή σύνδεση 12"/>
          <p:cNvCxnSpPr>
            <a:stCxn id="11" idx="1"/>
            <a:endCxn id="9" idx="0"/>
          </p:cNvCxnSpPr>
          <p:nvPr/>
        </p:nvCxnSpPr>
        <p:spPr>
          <a:xfrm rot="10800000">
            <a:off x="2555605" y="2245651"/>
            <a:ext cx="2324897" cy="2721457"/>
          </a:xfrm>
          <a:prstGeom prst="bentConnector4">
            <a:avLst>
              <a:gd name="adj1" fmla="val 27519"/>
              <a:gd name="adj2" fmla="val 1084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Γωνιακή σύνδεση 13"/>
          <p:cNvCxnSpPr>
            <a:stCxn id="12" idx="3"/>
            <a:endCxn id="10" idx="0"/>
          </p:cNvCxnSpPr>
          <p:nvPr/>
        </p:nvCxnSpPr>
        <p:spPr>
          <a:xfrm>
            <a:off x="9286474" y="3533571"/>
            <a:ext cx="1379940" cy="50036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Πίνακας 16"/>
          <p:cNvGraphicFramePr>
            <a:graphicFrameLocks noGrp="1"/>
          </p:cNvGraphicFramePr>
          <p:nvPr>
            <p:extLst/>
          </p:nvPr>
        </p:nvGraphicFramePr>
        <p:xfrm>
          <a:off x="569559" y="5123761"/>
          <a:ext cx="3991853" cy="1371600"/>
        </p:xfrm>
        <a:graphic>
          <a:graphicData uri="http://schemas.openxmlformats.org/drawingml/2006/table">
            <a:tbl>
              <a:tblPr firstRow="1" bandRow="1">
                <a:tableStyleId>{2D5ABB26-0587-4C30-8999-92F81FD0307C}</a:tableStyleId>
              </a:tblPr>
              <a:tblGrid>
                <a:gridCol w="963930"/>
                <a:gridCol w="792088"/>
                <a:gridCol w="1167130"/>
                <a:gridCol w="1068705"/>
              </a:tblGrid>
              <a:tr h="365760">
                <a:tc rowSpan="2" gridSpan="2">
                  <a:txBody>
                    <a:bodyPr/>
                    <a:lstStyle/>
                    <a:p>
                      <a:pPr algn="ctr"/>
                      <a:endParaRPr lang="el-GR" sz="1400" dirty="0"/>
                    </a:p>
                  </a:txBody>
                  <a:tcP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l-GR" dirty="0"/>
                    </a:p>
                  </a:txBody>
                  <a:tcPr/>
                </a:tc>
                <a:tc gridSpan="2">
                  <a:txBody>
                    <a:bodyPr/>
                    <a:lstStyle/>
                    <a:p>
                      <a:pPr algn="ctr"/>
                      <a:r>
                        <a:rPr lang="en-US" sz="1800" b="1" dirty="0" smtClean="0"/>
                        <a:t>Classified</a:t>
                      </a:r>
                      <a:endParaRPr lang="el-GR"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l-GR" dirty="0"/>
                    </a:p>
                  </a:txBody>
                  <a:tcPr/>
                </a:tc>
              </a:tr>
              <a:tr h="317547">
                <a:tc gridSpan="2" vMerge="1">
                  <a:txBody>
                    <a:bodyPr/>
                    <a:lstStyle/>
                    <a:p>
                      <a:endParaRPr lang="el-GR" dirty="0"/>
                    </a:p>
                  </a:txBody>
                  <a:tcPr/>
                </a:tc>
                <a:tc hMerge="1" vMerge="1">
                  <a:txBody>
                    <a:bodyPr/>
                    <a:lstStyle/>
                    <a:p>
                      <a:endParaRPr lang="el-GR" dirty="0"/>
                    </a:p>
                  </a:txBody>
                  <a:tcPr/>
                </a:tc>
                <a:tc>
                  <a:txBody>
                    <a:bodyPr/>
                    <a:lstStyle/>
                    <a:p>
                      <a:pPr algn="ctr"/>
                      <a:r>
                        <a:rPr lang="en-US" sz="1600" b="1" kern="1200" dirty="0" smtClean="0">
                          <a:solidFill>
                            <a:schemeClr val="accent2">
                              <a:lumMod val="50000"/>
                            </a:schemeClr>
                          </a:solidFill>
                          <a:latin typeface="+mn-lt"/>
                          <a:ea typeface="+mn-ea"/>
                          <a:cs typeface="+mn-cs"/>
                        </a:rPr>
                        <a:t>ham</a:t>
                      </a:r>
                      <a:endParaRPr lang="el-GR" sz="1600" b="1" kern="1200" dirty="0">
                        <a:solidFill>
                          <a:schemeClr val="accent2">
                            <a:lumMod val="50000"/>
                          </a:schemeClr>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FF0000"/>
                          </a:solidFill>
                          <a:latin typeface="+mn-lt"/>
                          <a:ea typeface="+mn-ea"/>
                          <a:cs typeface="+mn-cs"/>
                        </a:rPr>
                        <a:t>spam</a:t>
                      </a:r>
                      <a:endParaRPr lang="el-GR" sz="1600" b="1" kern="1200" dirty="0" smtClean="0">
                        <a:solidFill>
                          <a:srgbClr val="FF0000"/>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rowSpan="2">
                  <a:txBody>
                    <a:bodyPr/>
                    <a:lstStyle/>
                    <a:p>
                      <a:pPr algn="ctr"/>
                      <a:r>
                        <a:rPr lang="en-US" sz="1800" b="1" dirty="0" smtClean="0"/>
                        <a:t>Actuals</a:t>
                      </a:r>
                      <a:endParaRPr lang="en-US" sz="1400" b="1" dirty="0" smtClean="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accent2">
                              <a:lumMod val="50000"/>
                            </a:schemeClr>
                          </a:solidFill>
                        </a:rPr>
                        <a:t>ham</a:t>
                      </a:r>
                      <a:endParaRPr lang="en-US" sz="1600" b="1" kern="1200" dirty="0" smtClean="0">
                        <a:solidFill>
                          <a:schemeClr val="accent2">
                            <a:lumMod val="50000"/>
                          </a:schemeClr>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1401 (TP)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8 </a:t>
                      </a:r>
                      <a:r>
                        <a:rPr lang="en-US" sz="1400" baseline="0" dirty="0" smtClean="0">
                          <a:latin typeface="Consolas" panose="020B0609020204030204" pitchFamily="49" charset="0"/>
                        </a:rPr>
                        <a:t>(FN)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vMerge="1">
                  <a:txBody>
                    <a:bodyPr/>
                    <a:lstStyle/>
                    <a:p>
                      <a:endParaRPr lang="el-GR" dirty="0"/>
                    </a:p>
                  </a:txBody>
                  <a:tcPr/>
                </a:tc>
                <a:tc>
                  <a:txBody>
                    <a:bodyPr/>
                    <a:lstStyle/>
                    <a:p>
                      <a:pPr algn="ctr"/>
                      <a:r>
                        <a:rPr lang="en-US" sz="1600" b="1" kern="1200" dirty="0" smtClean="0">
                          <a:solidFill>
                            <a:srgbClr val="FF0000"/>
                          </a:solidFill>
                        </a:rPr>
                        <a:t>spam</a:t>
                      </a:r>
                      <a:endParaRPr lang="el-GR" sz="1600" b="1" kern="1200" dirty="0">
                        <a:solidFill>
                          <a:srgbClr val="FF0000"/>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26 (FP)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201 (TN)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8" name="Ευθύγραμμο βέλος σύνδεσης 17"/>
          <p:cNvCxnSpPr>
            <a:stCxn id="6" idx="2"/>
            <a:endCxn id="17" idx="0"/>
          </p:cNvCxnSpPr>
          <p:nvPr/>
        </p:nvCxnSpPr>
        <p:spPr>
          <a:xfrm flipH="1">
            <a:off x="2565485" y="4642129"/>
            <a:ext cx="2" cy="4816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0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Support vector </a:t>
            </a:r>
            <a:r>
              <a:rPr lang="en-US" dirty="0" smtClean="0"/>
              <a:t>machines – Example(3/5)</a:t>
            </a:r>
            <a:endParaRPr lang="en-US" dirty="0"/>
          </a:p>
        </p:txBody>
      </p:sp>
      <p:sp>
        <p:nvSpPr>
          <p:cNvPr id="4" name="Σύμβολο κράτησης θέσης περιεχομένου 3"/>
          <p:cNvSpPr>
            <a:spLocks noGrp="1"/>
          </p:cNvSpPr>
          <p:nvPr>
            <p:ph sz="half" idx="2"/>
          </p:nvPr>
        </p:nvSpPr>
        <p:spPr>
          <a:xfrm>
            <a:off x="1125860" y="1988840"/>
            <a:ext cx="10297145" cy="4114801"/>
          </a:xfrm>
        </p:spPr>
        <p:txBody>
          <a:bodyPr rtlCol="0">
            <a:normAutofit/>
          </a:bodyPr>
          <a:lstStyle/>
          <a:p>
            <a:pPr marL="0" indent="0">
              <a:buNone/>
            </a:pPr>
            <a:r>
              <a:rPr lang="en-US" dirty="0">
                <a:solidFill>
                  <a:srgbClr val="FFC000"/>
                </a:solidFill>
                <a:latin typeface="Consolas" panose="020B0609020204030204" pitchFamily="49" charset="0"/>
              </a:rPr>
              <a:t># Print the top </a:t>
            </a:r>
            <a:r>
              <a:rPr lang="en-US" dirty="0" smtClean="0">
                <a:solidFill>
                  <a:srgbClr val="FFC000"/>
                </a:solidFill>
                <a:latin typeface="Consolas" panose="020B0609020204030204" pitchFamily="49" charset="0"/>
              </a:rPr>
              <a:t>features</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coefs </a:t>
            </a:r>
            <a:r>
              <a:rPr lang="en-US" dirty="0">
                <a:latin typeface="Consolas" panose="020B0609020204030204" pitchFamily="49" charset="0"/>
              </a:rPr>
              <a:t>= clf.coef_ </a:t>
            </a:r>
            <a:r>
              <a:rPr lang="en-US" dirty="0">
                <a:solidFill>
                  <a:srgbClr val="FFC000"/>
                </a:solidFill>
                <a:latin typeface="Consolas" panose="020B0609020204030204" pitchFamily="49" charset="0"/>
              </a:rPr>
              <a:t>#coefficients </a:t>
            </a:r>
            <a:r>
              <a:rPr lang="en-US" dirty="0" smtClean="0">
                <a:solidFill>
                  <a:srgbClr val="FFC000"/>
                </a:solidFill>
                <a:latin typeface="Consolas" panose="020B0609020204030204" pitchFamily="49" charset="0"/>
              </a:rPr>
              <a:t>relate</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intercept </a:t>
            </a:r>
            <a:r>
              <a:rPr lang="en-US" dirty="0">
                <a:latin typeface="Consolas" panose="020B0609020204030204" pitchFamily="49" charset="0"/>
              </a:rPr>
              <a:t>= </a:t>
            </a:r>
            <a:r>
              <a:rPr lang="en-US" dirty="0" smtClean="0">
                <a:latin typeface="Consolas" panose="020B0609020204030204" pitchFamily="49" charset="0"/>
              </a:rPr>
              <a:t>clf.intercept_</a:t>
            </a:r>
            <a:br>
              <a:rPr lang="en-US" dirty="0" smtClean="0">
                <a:latin typeface="Consolas" panose="020B0609020204030204" pitchFamily="49" charset="0"/>
              </a:rPr>
            </a:br>
            <a:r>
              <a:rPr lang="en-US" dirty="0" smtClean="0">
                <a:latin typeface="Consolas" panose="020B0609020204030204" pitchFamily="49" charset="0"/>
              </a:rPr>
              <a:t>feature_names </a:t>
            </a:r>
            <a:r>
              <a:rPr lang="en-US" dirty="0">
                <a:latin typeface="Consolas" panose="020B0609020204030204" pitchFamily="49" charset="0"/>
              </a:rPr>
              <a:t>= vectorizer.get_feature_names</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coefs_with_fns </a:t>
            </a:r>
            <a:r>
              <a:rPr lang="en-US" dirty="0">
                <a:latin typeface="Consolas" panose="020B0609020204030204" pitchFamily="49" charset="0"/>
              </a:rPr>
              <a:t>= sorted(zip(clf.coef_[0], feature_names</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n=15</a:t>
            </a:r>
            <a:br>
              <a:rPr lang="en-US" dirty="0" smtClean="0">
                <a:latin typeface="Consolas" panose="020B0609020204030204" pitchFamily="49" charset="0"/>
              </a:rPr>
            </a:br>
            <a:r>
              <a:rPr lang="en-US" dirty="0" smtClean="0">
                <a:latin typeface="Consolas" panose="020B0609020204030204" pitchFamily="49" charset="0"/>
              </a:rPr>
              <a:t>top </a:t>
            </a:r>
            <a:r>
              <a:rPr lang="en-US" dirty="0">
                <a:latin typeface="Consolas" panose="020B0609020204030204" pitchFamily="49" charset="0"/>
              </a:rPr>
              <a:t>= zip(coefs_with_fns[:n], coefs_with_fns[:-(n + 1):-1</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print()</a:t>
            </a:r>
            <a:br>
              <a:rPr lang="en-US" dirty="0" smtClean="0">
                <a:latin typeface="Consolas" panose="020B0609020204030204" pitchFamily="49" charset="0"/>
              </a:rPr>
            </a:br>
            <a:r>
              <a:rPr lang="en-US" dirty="0" smtClean="0">
                <a:latin typeface="Consolas" panose="020B0609020204030204" pitchFamily="49" charset="0"/>
              </a:rPr>
              <a:t>for </a:t>
            </a:r>
            <a:r>
              <a:rPr lang="en-US" dirty="0">
                <a:latin typeface="Consolas" panose="020B0609020204030204" pitchFamily="49" charset="0"/>
              </a:rPr>
              <a:t>(coef_1, fn_1), (coef_2, fn_2) in </a:t>
            </a:r>
            <a:r>
              <a:rPr lang="en-US" dirty="0" smtClean="0">
                <a:latin typeface="Consolas" panose="020B0609020204030204" pitchFamily="49" charset="0"/>
              </a:rPr>
              <a:t>top:</a:t>
            </a:r>
            <a:r>
              <a:rPr lang="en-US" sz="2000" dirty="0" smtClean="0">
                <a:latin typeface="Consolas" panose="020B0609020204030204" pitchFamily="49" charset="0"/>
              </a:rPr>
              <a:t/>
            </a:r>
            <a:br>
              <a:rPr lang="en-US" sz="2000" dirty="0" smtClean="0">
                <a:latin typeface="Consolas" panose="020B0609020204030204" pitchFamily="49" charset="0"/>
              </a:rPr>
            </a:br>
            <a:r>
              <a:rPr lang="en-US" sz="2000" dirty="0" smtClean="0">
                <a:latin typeface="Consolas" panose="020B0609020204030204" pitchFamily="49" charset="0"/>
              </a:rPr>
              <a:t>    </a:t>
            </a:r>
            <a:r>
              <a:rPr lang="en-US" sz="2000" dirty="0" smtClean="0">
                <a:solidFill>
                  <a:srgbClr val="FFFF00"/>
                </a:solidFill>
                <a:latin typeface="Consolas" panose="020B0609020204030204" pitchFamily="49" charset="0"/>
              </a:rPr>
              <a:t>print</a:t>
            </a:r>
            <a:r>
              <a:rPr lang="en-US" sz="2000" dirty="0">
                <a:solidFill>
                  <a:srgbClr val="FFFF00"/>
                </a:solidFill>
                <a:latin typeface="Consolas" panose="020B0609020204030204" pitchFamily="49" charset="0"/>
              </a:rPr>
              <a:t>('\t%.4f\t%-15s\t\t%.4f\t%-15s' % (coef_1, fn_1, coef_2, fn_2))</a:t>
            </a:r>
          </a:p>
        </p:txBody>
      </p:sp>
    </p:spTree>
    <p:extLst>
      <p:ext uri="{BB962C8B-B14F-4D97-AF65-F5344CB8AC3E}">
        <p14:creationId xmlns:p14="http://schemas.microsoft.com/office/powerpoint/2010/main" val="385108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Θέση περιεχομένου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189624" y="2352885"/>
            <a:ext cx="5569083" cy="4287561"/>
          </a:xfrm>
          <a:prstGeom prst="rect">
            <a:avLst/>
          </a:prstGeom>
          <a:ln>
            <a:noFill/>
          </a:ln>
          <a:effectLst>
            <a:outerShdw blurRad="190500" algn="tl" rotWithShape="0">
              <a:srgbClr val="000000">
                <a:alpha val="70000"/>
              </a:srgbClr>
            </a:outerShdw>
          </a:effectLst>
        </p:spPr>
      </p:pic>
      <p:sp>
        <p:nvSpPr>
          <p:cNvPr id="2" name="Τίτλος 1"/>
          <p:cNvSpPr>
            <a:spLocks noGrp="1"/>
          </p:cNvSpPr>
          <p:nvPr>
            <p:ph type="title"/>
          </p:nvPr>
        </p:nvSpPr>
        <p:spPr/>
        <p:txBody>
          <a:bodyPr rtlCol="0"/>
          <a:lstStyle/>
          <a:p>
            <a:r>
              <a:rPr lang="en-US" dirty="0"/>
              <a:t>Text classification - Support vector machines – Example(4/5)</a:t>
            </a:r>
            <a:endParaRPr lang="el-GR" dirty="0"/>
          </a:p>
        </p:txBody>
      </p:sp>
      <p:sp>
        <p:nvSpPr>
          <p:cNvPr id="6" name="TextBox 5"/>
          <p:cNvSpPr txBox="1"/>
          <p:nvPr/>
        </p:nvSpPr>
        <p:spPr>
          <a:xfrm>
            <a:off x="6133429" y="1920388"/>
            <a:ext cx="2529603" cy="400110"/>
          </a:xfrm>
          <a:prstGeom prst="rect">
            <a:avLst/>
          </a:prstGeom>
          <a:noFill/>
        </p:spPr>
        <p:txBody>
          <a:bodyPr wrap="none" rtlCol="0">
            <a:spAutoFit/>
          </a:bodyPr>
          <a:lstStyle/>
          <a:p>
            <a:r>
              <a:rPr lang="en-US" sz="2000" b="1" dirty="0"/>
              <a:t>Top 10 </a:t>
            </a:r>
            <a:r>
              <a:rPr lang="en-US" sz="2000" b="1" dirty="0" smtClean="0">
                <a:solidFill>
                  <a:srgbClr val="FF0000"/>
                </a:solidFill>
              </a:rPr>
              <a:t>spam</a:t>
            </a:r>
            <a:r>
              <a:rPr lang="en-US" sz="2000" b="1" dirty="0" smtClean="0"/>
              <a:t> features</a:t>
            </a:r>
            <a:endParaRPr lang="el-GR" sz="2000" b="1" dirty="0"/>
          </a:p>
        </p:txBody>
      </p:sp>
      <p:sp>
        <p:nvSpPr>
          <p:cNvPr id="7" name="TextBox 6"/>
          <p:cNvSpPr txBox="1"/>
          <p:nvPr/>
        </p:nvSpPr>
        <p:spPr>
          <a:xfrm>
            <a:off x="3109093" y="1920388"/>
            <a:ext cx="2423805" cy="400110"/>
          </a:xfrm>
          <a:prstGeom prst="rect">
            <a:avLst/>
          </a:prstGeom>
          <a:noFill/>
        </p:spPr>
        <p:txBody>
          <a:bodyPr wrap="none" rtlCol="0">
            <a:spAutoFit/>
          </a:bodyPr>
          <a:lstStyle/>
          <a:p>
            <a:r>
              <a:rPr lang="en-US" sz="2000" b="1" dirty="0" smtClean="0"/>
              <a:t>Top 10 </a:t>
            </a:r>
            <a:r>
              <a:rPr lang="en-US" sz="2000" b="1" dirty="0" smtClean="0">
                <a:solidFill>
                  <a:srgbClr val="00B050"/>
                </a:solidFill>
              </a:rPr>
              <a:t>ham </a:t>
            </a:r>
            <a:r>
              <a:rPr lang="en-US" sz="2000" b="1" dirty="0" smtClean="0"/>
              <a:t>features</a:t>
            </a:r>
            <a:endParaRPr lang="el-GR" sz="2000" b="1" dirty="0"/>
          </a:p>
        </p:txBody>
      </p:sp>
      <p:cxnSp>
        <p:nvCxnSpPr>
          <p:cNvPr id="9" name="Ευθεία γραμμή σύνδεσης 8"/>
          <p:cNvCxnSpPr>
            <a:stCxn id="12" idx="0"/>
            <a:endCxn id="12" idx="2"/>
          </p:cNvCxnSpPr>
          <p:nvPr/>
        </p:nvCxnSpPr>
        <p:spPr>
          <a:xfrm>
            <a:off x="5974166" y="2352885"/>
            <a:ext cx="0" cy="428756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9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classification - </a:t>
            </a:r>
            <a:r>
              <a:rPr lang="en-US" dirty="0"/>
              <a:t>Support vector </a:t>
            </a:r>
            <a:r>
              <a:rPr lang="en-US" dirty="0" smtClean="0"/>
              <a:t>machines – Example(5/5)</a:t>
            </a:r>
            <a:endParaRPr lang="en-US"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b="1" dirty="0"/>
              <a:t>These are definitely the best results so far from all the supervised algorithms we have tried</a:t>
            </a:r>
            <a:r>
              <a:rPr lang="en-US" dirty="0"/>
              <a:t>. </a:t>
            </a:r>
            <a:endParaRPr lang="el-GR" dirty="0" smtClean="0"/>
          </a:p>
          <a:p>
            <a:pPr marL="0" indent="0" algn="just">
              <a:buNone/>
            </a:pPr>
            <a:r>
              <a:rPr lang="en-US" dirty="0" smtClean="0"/>
              <a:t>Now with this</a:t>
            </a:r>
            <a:r>
              <a:rPr lang="en-US" dirty="0"/>
              <a:t>, I will stop with supervised classifiers. </a:t>
            </a:r>
            <a:endParaRPr lang="el-GR" dirty="0" smtClean="0"/>
          </a:p>
          <a:p>
            <a:pPr marL="0" indent="0" algn="just">
              <a:buNone/>
            </a:pPr>
            <a:r>
              <a:rPr lang="en-US" dirty="0" smtClean="0"/>
              <a:t>There </a:t>
            </a:r>
            <a:r>
              <a:rPr lang="en-US" dirty="0"/>
              <a:t>are millions of books available related to the </a:t>
            </a:r>
            <a:r>
              <a:rPr lang="en-US" dirty="0" smtClean="0"/>
              <a:t>different machine </a:t>
            </a:r>
            <a:r>
              <a:rPr lang="en-US" dirty="0"/>
              <a:t>learning algorithms; even for individual algorithms, there are many books that are available </a:t>
            </a:r>
            <a:r>
              <a:rPr lang="en-US" dirty="0" smtClean="0"/>
              <a:t>for you</a:t>
            </a:r>
            <a:r>
              <a:rPr lang="en-US" dirty="0"/>
              <a:t>. </a:t>
            </a:r>
            <a:endParaRPr lang="el-GR" dirty="0" smtClean="0"/>
          </a:p>
          <a:p>
            <a:pPr marL="0" indent="0" algn="just">
              <a:buNone/>
            </a:pPr>
            <a:r>
              <a:rPr lang="en-US" b="1" dirty="0" smtClean="0"/>
              <a:t>I </a:t>
            </a:r>
            <a:r>
              <a:rPr lang="en-US" b="1" dirty="0"/>
              <a:t>would highly recommend you to have a deep understanding of any of the preceding </a:t>
            </a:r>
            <a:r>
              <a:rPr lang="en-US" b="1" dirty="0" smtClean="0"/>
              <a:t>algorithms before </a:t>
            </a:r>
            <a:r>
              <a:rPr lang="en-US" b="1" dirty="0"/>
              <a:t>you use them for any of the real-world applications.</a:t>
            </a:r>
          </a:p>
        </p:txBody>
      </p:sp>
    </p:spTree>
    <p:extLst>
      <p:ext uri="{BB962C8B-B14F-4D97-AF65-F5344CB8AC3E}">
        <p14:creationId xmlns:p14="http://schemas.microsoft.com/office/powerpoint/2010/main" val="42005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dirty="0" smtClean="0"/>
              <a:t>Naive Bayes</a:t>
            </a:r>
          </a:p>
          <a:p>
            <a:r>
              <a:rPr lang="en-US" dirty="0" smtClean="0"/>
              <a:t>Decision trees</a:t>
            </a:r>
          </a:p>
          <a:p>
            <a:r>
              <a:rPr lang="en-US" dirty="0" smtClean="0"/>
              <a:t>Stochastic </a:t>
            </a:r>
            <a:r>
              <a:rPr lang="en-US" dirty="0"/>
              <a:t>gradient </a:t>
            </a:r>
            <a:r>
              <a:rPr lang="en-US" dirty="0" smtClean="0"/>
              <a:t>descent</a:t>
            </a:r>
          </a:p>
          <a:p>
            <a:r>
              <a:rPr lang="en-US" dirty="0" smtClean="0"/>
              <a:t>Logistic regression</a:t>
            </a:r>
          </a:p>
          <a:p>
            <a:r>
              <a:rPr lang="en-US" dirty="0" smtClean="0"/>
              <a:t>Support </a:t>
            </a:r>
            <a:r>
              <a:rPr lang="en-US" dirty="0"/>
              <a:t>vector </a:t>
            </a:r>
            <a:r>
              <a:rPr lang="en-US" dirty="0" smtClean="0"/>
              <a:t>machines</a:t>
            </a:r>
          </a:p>
          <a:p>
            <a:r>
              <a:rPr lang="en-US" b="1" dirty="0" smtClean="0"/>
              <a:t>The </a:t>
            </a:r>
            <a:r>
              <a:rPr lang="en-US" b="1" dirty="0"/>
              <a:t>Random forest </a:t>
            </a:r>
            <a:r>
              <a:rPr lang="en-US" b="1" dirty="0" smtClean="0"/>
              <a:t>algorithm</a:t>
            </a:r>
            <a:endParaRPr lang="el-GR" b="1" dirty="0"/>
          </a:p>
        </p:txBody>
      </p:sp>
    </p:spTree>
    <p:extLst>
      <p:ext uri="{BB962C8B-B14F-4D97-AF65-F5344CB8AC3E}">
        <p14:creationId xmlns:p14="http://schemas.microsoft.com/office/powerpoint/2010/main" val="185278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classification - The Random forest </a:t>
            </a:r>
            <a:r>
              <a:rPr lang="en-US" dirty="0" smtClean="0"/>
              <a:t>algorithm</a:t>
            </a:r>
            <a:endParaRPr lang="en-US"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A random forest is an ensemble classifier </a:t>
            </a:r>
            <a:r>
              <a:rPr lang="en-US" b="1" dirty="0"/>
              <a:t>that estimates based on the combination of different </a:t>
            </a:r>
            <a:r>
              <a:rPr lang="en-US" b="1" dirty="0" smtClean="0"/>
              <a:t>decision trees</a:t>
            </a:r>
            <a:r>
              <a:rPr lang="en-US" dirty="0"/>
              <a:t>. </a:t>
            </a:r>
            <a:endParaRPr lang="en-US" dirty="0" smtClean="0"/>
          </a:p>
          <a:p>
            <a:pPr marL="0" indent="0" algn="just">
              <a:buNone/>
            </a:pPr>
            <a:r>
              <a:rPr lang="en-US" dirty="0" smtClean="0"/>
              <a:t>Effectively</a:t>
            </a:r>
            <a:r>
              <a:rPr lang="en-US" dirty="0"/>
              <a:t>, it fits a number of decision tree classifiers on various subsamples of the dataset. </a:t>
            </a:r>
            <a:endParaRPr lang="en-US" dirty="0" smtClean="0"/>
          </a:p>
          <a:p>
            <a:pPr marL="0" indent="0" algn="just">
              <a:buNone/>
            </a:pPr>
            <a:r>
              <a:rPr lang="en-US" dirty="0" smtClean="0"/>
              <a:t>Also, each </a:t>
            </a:r>
            <a:r>
              <a:rPr lang="en-US" dirty="0"/>
              <a:t>tree in the forest built on a random best subset of features. </a:t>
            </a:r>
            <a:endParaRPr lang="en-US" dirty="0" smtClean="0"/>
          </a:p>
          <a:p>
            <a:pPr marL="0" indent="0" algn="just">
              <a:buNone/>
            </a:pPr>
            <a:r>
              <a:rPr lang="en-US" dirty="0" smtClean="0"/>
              <a:t>Finally</a:t>
            </a:r>
            <a:r>
              <a:rPr lang="en-US" dirty="0"/>
              <a:t>, </a:t>
            </a:r>
            <a:r>
              <a:rPr lang="en-US" b="1" dirty="0"/>
              <a:t>the act of enabling these </a:t>
            </a:r>
            <a:r>
              <a:rPr lang="en-US" b="1" dirty="0" smtClean="0"/>
              <a:t>trees gives </a:t>
            </a:r>
            <a:r>
              <a:rPr lang="en-US" b="1" dirty="0"/>
              <a:t>us the best subset of features among all the random subsets of features</a:t>
            </a:r>
            <a:r>
              <a:rPr lang="en-US" dirty="0"/>
              <a:t>. </a:t>
            </a:r>
            <a:endParaRPr lang="en-US" dirty="0" smtClean="0"/>
          </a:p>
          <a:p>
            <a:pPr marL="0" indent="0" algn="just">
              <a:buNone/>
            </a:pPr>
            <a:r>
              <a:rPr lang="en-US" dirty="0" smtClean="0"/>
              <a:t>Random </a:t>
            </a:r>
            <a:r>
              <a:rPr lang="en-US" dirty="0"/>
              <a:t>forest is </a:t>
            </a:r>
            <a:r>
              <a:rPr lang="en-US" dirty="0" smtClean="0"/>
              <a:t>currently </a:t>
            </a:r>
            <a:r>
              <a:rPr lang="en-US" b="1" dirty="0" smtClean="0"/>
              <a:t>one </a:t>
            </a:r>
            <a:r>
              <a:rPr lang="en-US" b="1" dirty="0"/>
              <a:t>of best performing algorithms </a:t>
            </a:r>
            <a:r>
              <a:rPr lang="en-US" dirty="0"/>
              <a:t>for many classification problems.</a:t>
            </a:r>
          </a:p>
        </p:txBody>
      </p:sp>
    </p:spTree>
    <p:extLst>
      <p:ext uri="{BB962C8B-B14F-4D97-AF65-F5344CB8AC3E}">
        <p14:creationId xmlns:p14="http://schemas.microsoft.com/office/powerpoint/2010/main" val="100170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classification - The Random forest </a:t>
            </a:r>
            <a:r>
              <a:rPr lang="en-US" dirty="0" smtClean="0"/>
              <a:t>algorithm – Example (1/2)</a:t>
            </a:r>
            <a:endParaRPr lang="en-US" dirty="0"/>
          </a:p>
        </p:txBody>
      </p:sp>
      <p:sp>
        <p:nvSpPr>
          <p:cNvPr id="4" name="Σύμβολο κράτησης θέσης περιεχομένου 3"/>
          <p:cNvSpPr>
            <a:spLocks noGrp="1"/>
          </p:cNvSpPr>
          <p:nvPr>
            <p:ph sz="half" idx="2"/>
          </p:nvPr>
        </p:nvSpPr>
        <p:spPr>
          <a:xfrm>
            <a:off x="657809" y="1916832"/>
            <a:ext cx="10873207" cy="4114801"/>
          </a:xfrm>
        </p:spPr>
        <p:txBody>
          <a:bodyPr rtlCol="0">
            <a:normAutofit/>
          </a:bodyPr>
          <a:lstStyle/>
          <a:p>
            <a:pPr marL="0" indent="0">
              <a:buNone/>
            </a:pPr>
            <a:r>
              <a:rPr lang="en-US" dirty="0">
                <a:solidFill>
                  <a:srgbClr val="FFFF00"/>
                </a:solidFill>
                <a:latin typeface="Consolas" panose="020B0609020204030204" pitchFamily="49" charset="0"/>
              </a:rPr>
              <a:t>print("\n\n--&gt;RandomForestClassifier</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from </a:t>
            </a:r>
            <a:r>
              <a:rPr lang="en-US" dirty="0">
                <a:latin typeface="Consolas" panose="020B0609020204030204" pitchFamily="49" charset="0"/>
              </a:rPr>
              <a:t>sklearn.ensemble import </a:t>
            </a:r>
            <a:r>
              <a:rPr lang="en-US" dirty="0" smtClean="0">
                <a:latin typeface="Consolas" panose="020B0609020204030204" pitchFamily="49" charset="0"/>
              </a:rPr>
              <a:t>RandomForestClassifier</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RF_clf </a:t>
            </a:r>
            <a:r>
              <a:rPr lang="en-US" dirty="0">
                <a:latin typeface="Consolas" panose="020B0609020204030204" pitchFamily="49" charset="0"/>
              </a:rPr>
              <a:t>= </a:t>
            </a:r>
            <a:r>
              <a:rPr lang="en-US" dirty="0" smtClean="0">
                <a:latin typeface="Consolas" panose="020B0609020204030204" pitchFamily="49" charset="0"/>
              </a:rPr>
              <a:t>RandomForestClassifier(n_estimators=10)</a:t>
            </a:r>
            <a:br>
              <a:rPr lang="en-US" dirty="0" smtClean="0">
                <a:latin typeface="Consolas" panose="020B0609020204030204" pitchFamily="49" charset="0"/>
              </a:rPr>
            </a:br>
            <a:r>
              <a:rPr lang="en-US" dirty="0" smtClean="0">
                <a:latin typeface="Consolas" panose="020B0609020204030204" pitchFamily="49" charset="0"/>
              </a:rPr>
              <a:t>RF_clf.fit(X_train</a:t>
            </a:r>
            <a:r>
              <a:rPr lang="en-US" dirty="0">
                <a:latin typeface="Consolas" panose="020B0609020204030204" pitchFamily="49" charset="0"/>
              </a:rPr>
              <a:t>, y_train) </a:t>
            </a:r>
            <a:r>
              <a:rPr lang="en-US" dirty="0" smtClean="0">
                <a:latin typeface="Consolas" panose="020B0609020204030204" pitchFamily="49" charset="0"/>
              </a:rPr>
              <a:t>predicted </a:t>
            </a:r>
            <a:r>
              <a:rPr lang="en-US" dirty="0">
                <a:latin typeface="Consolas" panose="020B0609020204030204" pitchFamily="49" charset="0"/>
              </a:rPr>
              <a:t>= </a:t>
            </a:r>
            <a:r>
              <a:rPr lang="en-US" dirty="0" smtClean="0">
                <a:latin typeface="Consolas" panose="020B0609020204030204" pitchFamily="49" charset="0"/>
              </a:rPr>
              <a:t>RF_clf.predict(X_test)</a:t>
            </a:r>
            <a:br>
              <a:rPr lang="en-US" dirty="0" smtClean="0">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('\nHere is the classification report</a:t>
            </a:r>
            <a:r>
              <a:rPr lang="en-US" dirty="0" smtClean="0">
                <a:solidFill>
                  <a:srgbClr val="FFFF00"/>
                </a:solidFill>
                <a:latin typeface="Consolas" panose="020B0609020204030204" pitchFamily="49" charset="0"/>
              </a:rPr>
              <a:t>:')</a:t>
            </a:r>
            <a:br>
              <a:rPr lang="en-US" dirty="0" smtClean="0">
                <a:solidFill>
                  <a:srgbClr val="FFFF00"/>
                </a:solidFill>
                <a:latin typeface="Consolas" panose="020B0609020204030204" pitchFamily="49" charset="0"/>
              </a:rPr>
            </a:br>
            <a:r>
              <a:rPr lang="en-US" dirty="0" smtClean="0">
                <a:solidFill>
                  <a:srgbClr val="FFFF00"/>
                </a:solidFill>
                <a:latin typeface="Consolas" panose="020B0609020204030204" pitchFamily="49" charset="0"/>
              </a:rPr>
              <a:t>print(classification_report(y_test</a:t>
            </a:r>
            <a:r>
              <a:rPr lang="en-US" dirty="0">
                <a:solidFill>
                  <a:srgbClr val="FFFF00"/>
                </a:solidFill>
                <a:latin typeface="Consolas" panose="020B0609020204030204" pitchFamily="49" charset="0"/>
              </a:rPr>
              <a:t>, predicted</a:t>
            </a:r>
            <a:r>
              <a:rPr lang="en-US" dirty="0" smtClean="0">
                <a:solidFill>
                  <a:srgbClr val="FFFF00"/>
                </a:solidFill>
                <a:latin typeface="Consolas" panose="020B0609020204030204" pitchFamily="49" charset="0"/>
              </a:rPr>
              <a:t>))</a:t>
            </a:r>
          </a:p>
          <a:p>
            <a:pPr marL="0" indent="0">
              <a:buNone/>
            </a:pPr>
            <a:r>
              <a:rPr lang="en-US" dirty="0">
                <a:solidFill>
                  <a:srgbClr val="FFFF00"/>
                </a:solidFill>
                <a:latin typeface="Consolas" panose="020B0609020204030204" pitchFamily="49" charset="0"/>
              </a:rPr>
              <a:t>print('\nConfusion_matrix \n ')</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cm </a:t>
            </a:r>
            <a:r>
              <a:rPr lang="en-US" dirty="0">
                <a:latin typeface="Consolas" panose="020B0609020204030204" pitchFamily="49" charset="0"/>
              </a:rPr>
              <a:t>= confusion_matrix(y_test, </a:t>
            </a:r>
            <a:r>
              <a:rPr lang="en-US" dirty="0" smtClean="0">
                <a:latin typeface="Consolas" panose="020B0609020204030204" pitchFamily="49" charset="0"/>
              </a:rPr>
              <a:t>y_pred)</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print(cm</a:t>
            </a:r>
            <a:r>
              <a:rPr lang="en-US" dirty="0">
                <a:solidFill>
                  <a:srgbClr val="FFFF00"/>
                </a:solidFill>
                <a:latin typeface="Consolas" panose="020B0609020204030204" pitchFamily="49" charset="0"/>
              </a:rPr>
              <a:t>)</a:t>
            </a:r>
          </a:p>
        </p:txBody>
      </p:sp>
    </p:spTree>
    <p:extLst>
      <p:ext uri="{BB962C8B-B14F-4D97-AF65-F5344CB8AC3E}">
        <p14:creationId xmlns:p14="http://schemas.microsoft.com/office/powerpoint/2010/main" val="74607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 - The Random forest algorithm – Example (2/2)</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98269" y="2371914"/>
            <a:ext cx="4542610" cy="3046700"/>
          </a:xfrm>
          <a:prstGeom prst="rect">
            <a:avLst/>
          </a:prstGeom>
          <a:ln>
            <a:noFill/>
          </a:ln>
          <a:effectLst>
            <a:outerShdw blurRad="190500" algn="tl" rotWithShape="0">
              <a:srgbClr val="000000">
                <a:alpha val="70000"/>
              </a:srgbClr>
            </a:outerShdw>
          </a:effectLst>
        </p:spPr>
      </p:pic>
      <p:pic>
        <p:nvPicPr>
          <p:cNvPr id="6" name="Εικόνα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80" y="2727282"/>
            <a:ext cx="3482213" cy="1914847"/>
          </a:xfrm>
          <a:prstGeom prst="rect">
            <a:avLst/>
          </a:prstGeom>
          <a:ln>
            <a:noFill/>
          </a:ln>
          <a:effectLst>
            <a:outerShdw blurRad="190500" algn="tl" rotWithShape="0">
              <a:srgbClr val="000000">
                <a:alpha val="70000"/>
              </a:srgbClr>
            </a:outerShdw>
          </a:effectLst>
        </p:spPr>
      </p:pic>
      <p:pic>
        <p:nvPicPr>
          <p:cNvPr id="7" name="Εικόνα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5938" y="4434045"/>
            <a:ext cx="1980952" cy="1914847"/>
          </a:xfrm>
          <a:prstGeom prst="rect">
            <a:avLst/>
          </a:prstGeom>
          <a:ln>
            <a:noFill/>
          </a:ln>
          <a:effectLst>
            <a:outerShdw blurRad="190500" algn="tl" rotWithShape="0">
              <a:srgbClr val="000000">
                <a:alpha val="70000"/>
              </a:srgbClr>
            </a:outerShdw>
          </a:effectLst>
        </p:spPr>
      </p:pic>
      <p:sp>
        <p:nvSpPr>
          <p:cNvPr id="8" name="TextBox 7"/>
          <p:cNvSpPr txBox="1"/>
          <p:nvPr/>
        </p:nvSpPr>
        <p:spPr>
          <a:xfrm>
            <a:off x="6192520" y="1586157"/>
            <a:ext cx="1599733" cy="400110"/>
          </a:xfrm>
          <a:prstGeom prst="rect">
            <a:avLst/>
          </a:prstGeom>
          <a:noFill/>
        </p:spPr>
        <p:txBody>
          <a:bodyPr wrap="none" rtlCol="0">
            <a:spAutoFit/>
          </a:bodyPr>
          <a:lstStyle/>
          <a:p>
            <a:r>
              <a:rPr lang="en-US" sz="2000" b="1" dirty="0" smtClean="0"/>
              <a:t>Code Output</a:t>
            </a:r>
            <a:endParaRPr lang="el-GR" sz="2000" b="1" dirty="0"/>
          </a:p>
        </p:txBody>
      </p:sp>
      <p:sp>
        <p:nvSpPr>
          <p:cNvPr id="9" name="TextBox 8"/>
          <p:cNvSpPr txBox="1"/>
          <p:nvPr/>
        </p:nvSpPr>
        <p:spPr>
          <a:xfrm>
            <a:off x="1510285" y="2245650"/>
            <a:ext cx="2090637" cy="400110"/>
          </a:xfrm>
          <a:prstGeom prst="rect">
            <a:avLst/>
          </a:prstGeom>
          <a:noFill/>
        </p:spPr>
        <p:txBody>
          <a:bodyPr wrap="none" rtlCol="0">
            <a:spAutoFit/>
          </a:bodyPr>
          <a:lstStyle/>
          <a:p>
            <a:r>
              <a:rPr lang="en-US" sz="2000" b="1" dirty="0" smtClean="0"/>
              <a:t>Confusion matrix</a:t>
            </a:r>
            <a:endParaRPr lang="el-GR" sz="2000" b="1" dirty="0"/>
          </a:p>
        </p:txBody>
      </p:sp>
      <p:sp>
        <p:nvSpPr>
          <p:cNvPr id="10" name="TextBox 9"/>
          <p:cNvSpPr txBox="1"/>
          <p:nvPr/>
        </p:nvSpPr>
        <p:spPr>
          <a:xfrm>
            <a:off x="9484039" y="4033935"/>
            <a:ext cx="2364750" cy="400110"/>
          </a:xfrm>
          <a:prstGeom prst="rect">
            <a:avLst/>
          </a:prstGeom>
          <a:noFill/>
        </p:spPr>
        <p:txBody>
          <a:bodyPr wrap="none" rtlCol="0">
            <a:spAutoFit/>
          </a:bodyPr>
          <a:lstStyle/>
          <a:p>
            <a:r>
              <a:rPr lang="en-US" sz="2000" b="1" dirty="0" smtClean="0"/>
              <a:t>Common </a:t>
            </a:r>
            <a:r>
              <a:rPr lang="en-US" sz="2000" b="1" dirty="0"/>
              <a:t>measures </a:t>
            </a:r>
            <a:endParaRPr lang="el-GR" sz="2000" b="1" dirty="0"/>
          </a:p>
        </p:txBody>
      </p:sp>
      <p:sp>
        <p:nvSpPr>
          <p:cNvPr id="11" name="Ορθογώνιο 10"/>
          <p:cNvSpPr/>
          <p:nvPr/>
        </p:nvSpPr>
        <p:spPr>
          <a:xfrm>
            <a:off x="4880501" y="4544969"/>
            <a:ext cx="1432375" cy="844275"/>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sp>
        <p:nvSpPr>
          <p:cNvPr id="12" name="Ορθογώνιο 11"/>
          <p:cNvSpPr/>
          <p:nvPr/>
        </p:nvSpPr>
        <p:spPr>
          <a:xfrm>
            <a:off x="4880502" y="2727282"/>
            <a:ext cx="4405972" cy="1612577"/>
          </a:xfrm>
          <a:prstGeom prst="rect">
            <a:avLst/>
          </a:prstGeom>
          <a:noFill/>
          <a:ln w="38100">
            <a:solidFill>
              <a:srgbClr val="FF0000"/>
            </a:solidFill>
          </a:ln>
          <a:scene3d>
            <a:camera prst="orthographicFront"/>
            <a:lightRig rig="threePt" dir="t"/>
          </a:scene3d>
          <a:sp3d>
            <a:bevelT prst="relaxedInset"/>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l-GR" dirty="0"/>
          </a:p>
        </p:txBody>
      </p:sp>
      <p:cxnSp>
        <p:nvCxnSpPr>
          <p:cNvPr id="13" name="Γωνιακή σύνδεση 12"/>
          <p:cNvCxnSpPr>
            <a:stCxn id="11" idx="1"/>
            <a:endCxn id="9" idx="0"/>
          </p:cNvCxnSpPr>
          <p:nvPr/>
        </p:nvCxnSpPr>
        <p:spPr>
          <a:xfrm rot="10800000">
            <a:off x="2555605" y="2245651"/>
            <a:ext cx="2324897" cy="2721457"/>
          </a:xfrm>
          <a:prstGeom prst="bentConnector4">
            <a:avLst>
              <a:gd name="adj1" fmla="val 27519"/>
              <a:gd name="adj2" fmla="val 1084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Γωνιακή σύνδεση 13"/>
          <p:cNvCxnSpPr>
            <a:stCxn id="12" idx="3"/>
            <a:endCxn id="10" idx="0"/>
          </p:cNvCxnSpPr>
          <p:nvPr/>
        </p:nvCxnSpPr>
        <p:spPr>
          <a:xfrm>
            <a:off x="9286474" y="3533571"/>
            <a:ext cx="1379940" cy="50036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Πίνακας 16"/>
          <p:cNvGraphicFramePr>
            <a:graphicFrameLocks noGrp="1"/>
          </p:cNvGraphicFramePr>
          <p:nvPr>
            <p:extLst>
              <p:ext uri="{D42A27DB-BD31-4B8C-83A1-F6EECF244321}">
                <p14:modId xmlns:p14="http://schemas.microsoft.com/office/powerpoint/2010/main" val="1119215244"/>
              </p:ext>
            </p:extLst>
          </p:nvPr>
        </p:nvGraphicFramePr>
        <p:xfrm>
          <a:off x="569559" y="5123761"/>
          <a:ext cx="3991853" cy="1371600"/>
        </p:xfrm>
        <a:graphic>
          <a:graphicData uri="http://schemas.openxmlformats.org/drawingml/2006/table">
            <a:tbl>
              <a:tblPr firstRow="1" bandRow="1">
                <a:tableStyleId>{2D5ABB26-0587-4C30-8999-92F81FD0307C}</a:tableStyleId>
              </a:tblPr>
              <a:tblGrid>
                <a:gridCol w="963930"/>
                <a:gridCol w="792088"/>
                <a:gridCol w="1167130"/>
                <a:gridCol w="1068705"/>
              </a:tblGrid>
              <a:tr h="365760">
                <a:tc rowSpan="2" gridSpan="2">
                  <a:txBody>
                    <a:bodyPr/>
                    <a:lstStyle/>
                    <a:p>
                      <a:pPr algn="ctr"/>
                      <a:endParaRPr lang="el-GR" sz="1400" dirty="0"/>
                    </a:p>
                  </a:txBody>
                  <a:tcPr>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l-GR" dirty="0"/>
                    </a:p>
                  </a:txBody>
                  <a:tcPr/>
                </a:tc>
                <a:tc gridSpan="2">
                  <a:txBody>
                    <a:bodyPr/>
                    <a:lstStyle/>
                    <a:p>
                      <a:pPr algn="ctr"/>
                      <a:r>
                        <a:rPr lang="en-US" sz="1800" b="1" dirty="0" smtClean="0"/>
                        <a:t>Classified</a:t>
                      </a:r>
                      <a:endParaRPr lang="el-GR" sz="1400" b="1"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l-GR" dirty="0"/>
                    </a:p>
                  </a:txBody>
                  <a:tcPr/>
                </a:tc>
              </a:tr>
              <a:tr h="317547">
                <a:tc gridSpan="2" vMerge="1">
                  <a:txBody>
                    <a:bodyPr/>
                    <a:lstStyle/>
                    <a:p>
                      <a:endParaRPr lang="el-GR" dirty="0"/>
                    </a:p>
                  </a:txBody>
                  <a:tcPr/>
                </a:tc>
                <a:tc hMerge="1" vMerge="1">
                  <a:txBody>
                    <a:bodyPr/>
                    <a:lstStyle/>
                    <a:p>
                      <a:endParaRPr lang="el-GR" dirty="0"/>
                    </a:p>
                  </a:txBody>
                  <a:tcPr/>
                </a:tc>
                <a:tc>
                  <a:txBody>
                    <a:bodyPr/>
                    <a:lstStyle/>
                    <a:p>
                      <a:pPr algn="ctr"/>
                      <a:r>
                        <a:rPr lang="en-US" sz="1600" b="1" kern="1200" dirty="0" smtClean="0">
                          <a:solidFill>
                            <a:schemeClr val="accent2">
                              <a:lumMod val="50000"/>
                            </a:schemeClr>
                          </a:solidFill>
                          <a:latin typeface="+mn-lt"/>
                          <a:ea typeface="+mn-ea"/>
                          <a:cs typeface="+mn-cs"/>
                        </a:rPr>
                        <a:t>ham</a:t>
                      </a:r>
                      <a:endParaRPr lang="el-GR" sz="1600" b="1" kern="1200" dirty="0">
                        <a:solidFill>
                          <a:schemeClr val="accent2">
                            <a:lumMod val="50000"/>
                          </a:schemeClr>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FF0000"/>
                          </a:solidFill>
                          <a:latin typeface="+mn-lt"/>
                          <a:ea typeface="+mn-ea"/>
                          <a:cs typeface="+mn-cs"/>
                        </a:rPr>
                        <a:t>spam</a:t>
                      </a:r>
                      <a:endParaRPr lang="el-GR" sz="1600" b="1" kern="1200" dirty="0" smtClean="0">
                        <a:solidFill>
                          <a:srgbClr val="FF0000"/>
                        </a:solidFill>
                        <a:latin typeface="+mn-lt"/>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rowSpan="2">
                  <a:txBody>
                    <a:bodyPr/>
                    <a:lstStyle/>
                    <a:p>
                      <a:pPr algn="ctr"/>
                      <a:r>
                        <a:rPr lang="en-US" sz="1800" b="1" dirty="0" smtClean="0"/>
                        <a:t>Actuals</a:t>
                      </a:r>
                      <a:endParaRPr lang="en-US" sz="1400" b="1" dirty="0" smtClean="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kern="1200" dirty="0" smtClean="0">
                          <a:solidFill>
                            <a:schemeClr val="accent2">
                              <a:lumMod val="50000"/>
                            </a:schemeClr>
                          </a:solidFill>
                        </a:rPr>
                        <a:t>ham</a:t>
                      </a:r>
                      <a:endParaRPr lang="en-US" sz="1600" b="1" kern="1200" dirty="0" smtClean="0">
                        <a:solidFill>
                          <a:schemeClr val="accent2">
                            <a:lumMod val="50000"/>
                          </a:schemeClr>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1400 (TP)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9 </a:t>
                      </a:r>
                      <a:r>
                        <a:rPr lang="en-US" sz="1400" baseline="0" dirty="0" smtClean="0">
                          <a:latin typeface="Consolas" panose="020B0609020204030204" pitchFamily="49" charset="0"/>
                        </a:rPr>
                        <a:t>(FN)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7547">
                <a:tc vMerge="1">
                  <a:txBody>
                    <a:bodyPr/>
                    <a:lstStyle/>
                    <a:p>
                      <a:endParaRPr lang="el-GR" dirty="0"/>
                    </a:p>
                  </a:txBody>
                  <a:tcPr/>
                </a:tc>
                <a:tc>
                  <a:txBody>
                    <a:bodyPr/>
                    <a:lstStyle/>
                    <a:p>
                      <a:pPr algn="ctr"/>
                      <a:r>
                        <a:rPr lang="en-US" sz="1600" b="1" kern="1200" dirty="0" smtClean="0">
                          <a:solidFill>
                            <a:srgbClr val="FF0000"/>
                          </a:solidFill>
                        </a:rPr>
                        <a:t>spam</a:t>
                      </a:r>
                      <a:endParaRPr lang="el-GR" sz="1600" b="1" kern="1200" dirty="0">
                        <a:solidFill>
                          <a:srgbClr val="FF0000"/>
                        </a:solidFill>
                        <a:latin typeface="Console"/>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  27 (FP)</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onsolas" panose="020B0609020204030204" pitchFamily="49" charset="0"/>
                        </a:rPr>
                        <a:t>200 (TN)</a:t>
                      </a:r>
                      <a:endParaRPr lang="el-GR" sz="1400" dirty="0">
                        <a:latin typeface="Consolas" panose="020B0609020204030204"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8" name="Ευθύγραμμο βέλος σύνδεσης 17"/>
          <p:cNvCxnSpPr>
            <a:stCxn id="6" idx="2"/>
            <a:endCxn id="17" idx="0"/>
          </p:cNvCxnSpPr>
          <p:nvPr/>
        </p:nvCxnSpPr>
        <p:spPr>
          <a:xfrm flipH="1">
            <a:off x="2565485" y="4642129"/>
            <a:ext cx="2" cy="4816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0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clustering</a:t>
            </a:r>
            <a:endParaRPr lang="en-US" dirty="0"/>
          </a:p>
        </p:txBody>
      </p:sp>
      <p:sp>
        <p:nvSpPr>
          <p:cNvPr id="3" name="Σύμβολο κράτησης θέσης κειμένου 2"/>
          <p:cNvSpPr>
            <a:spLocks noGrp="1"/>
          </p:cNvSpPr>
          <p:nvPr>
            <p:ph type="body" idx="1"/>
          </p:nvPr>
        </p:nvSpPr>
        <p:spPr/>
        <p:txBody>
          <a:bodyPr rtlCol="0"/>
          <a:lstStyle/>
          <a:p>
            <a:r>
              <a:rPr lang="en-US" dirty="0" smtClean="0"/>
              <a:t>K-means</a:t>
            </a:r>
            <a:endParaRPr lang="el-GR" dirty="0"/>
          </a:p>
        </p:txBody>
      </p:sp>
    </p:spTree>
    <p:extLst>
      <p:ext uri="{BB962C8B-B14F-4D97-AF65-F5344CB8AC3E}">
        <p14:creationId xmlns:p14="http://schemas.microsoft.com/office/powerpoint/2010/main" val="79115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Machine learning (2/2)</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If you understood the different machine learning algorithms, I want you to guess what kind of </a:t>
            </a:r>
            <a:r>
              <a:rPr lang="en-US" dirty="0" smtClean="0"/>
              <a:t>machine learning </a:t>
            </a:r>
            <a:r>
              <a:rPr lang="en-US" dirty="0"/>
              <a:t>problems the following are:</a:t>
            </a:r>
          </a:p>
          <a:p>
            <a:r>
              <a:rPr lang="en-US" dirty="0" smtClean="0"/>
              <a:t> </a:t>
            </a:r>
            <a:r>
              <a:rPr lang="en-US" dirty="0"/>
              <a:t>You need to predict the values of weather for the next </a:t>
            </a:r>
            <a:r>
              <a:rPr lang="en-US" dirty="0" smtClean="0"/>
              <a:t>month</a:t>
            </a:r>
          </a:p>
          <a:p>
            <a:r>
              <a:rPr lang="en-US" dirty="0" smtClean="0"/>
              <a:t> </a:t>
            </a:r>
            <a:r>
              <a:rPr lang="en-US" dirty="0"/>
              <a:t>Detection of a fraud in millions of </a:t>
            </a:r>
            <a:r>
              <a:rPr lang="en-US" dirty="0" smtClean="0"/>
              <a:t>transactions</a:t>
            </a:r>
          </a:p>
          <a:p>
            <a:r>
              <a:rPr lang="en-US" dirty="0" smtClean="0"/>
              <a:t> </a:t>
            </a:r>
            <a:r>
              <a:rPr lang="en-US" dirty="0"/>
              <a:t>Google's priority </a:t>
            </a:r>
            <a:r>
              <a:rPr lang="en-US" dirty="0" smtClean="0"/>
              <a:t>inbox</a:t>
            </a:r>
          </a:p>
          <a:p>
            <a:r>
              <a:rPr lang="en-US" dirty="0" smtClean="0"/>
              <a:t> </a:t>
            </a:r>
            <a:r>
              <a:rPr lang="en-US" dirty="0"/>
              <a:t>Amazon's </a:t>
            </a:r>
            <a:r>
              <a:rPr lang="en-US" dirty="0" smtClean="0"/>
              <a:t>recommendations</a:t>
            </a:r>
          </a:p>
          <a:p>
            <a:r>
              <a:rPr lang="en-US" dirty="0" smtClean="0"/>
              <a:t> </a:t>
            </a:r>
            <a:r>
              <a:rPr lang="en-US" dirty="0"/>
              <a:t>Google </a:t>
            </a:r>
            <a:r>
              <a:rPr lang="en-US" dirty="0" smtClean="0"/>
              <a:t>news</a:t>
            </a:r>
          </a:p>
          <a:p>
            <a:r>
              <a:rPr lang="en-US" dirty="0" smtClean="0"/>
              <a:t> </a:t>
            </a:r>
            <a:r>
              <a:rPr lang="en-US" dirty="0"/>
              <a:t>Self-driving cars</a:t>
            </a:r>
            <a:endParaRPr lang="en-US" dirty="0" smtClean="0"/>
          </a:p>
        </p:txBody>
      </p:sp>
    </p:spTree>
    <p:extLst>
      <p:ext uri="{BB962C8B-B14F-4D97-AF65-F5344CB8AC3E}">
        <p14:creationId xmlns:p14="http://schemas.microsoft.com/office/powerpoint/2010/main" val="422257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a:t>
            </a:r>
            <a:r>
              <a:rPr lang="en-US" dirty="0" smtClean="0"/>
              <a:t>clustering</a:t>
            </a:r>
            <a:endParaRPr lang="en-US"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a:bodyPr>
          <a:lstStyle/>
          <a:p>
            <a:pPr marL="0" indent="0" algn="just">
              <a:buNone/>
            </a:pPr>
            <a:r>
              <a:rPr lang="en-US" dirty="0"/>
              <a:t>The other family of problems that can come with text is </a:t>
            </a:r>
            <a:r>
              <a:rPr lang="en-US" b="1" dirty="0"/>
              <a:t>unsupervised classification</a:t>
            </a:r>
            <a:r>
              <a:rPr lang="en-US" dirty="0"/>
              <a:t>. One of the </a:t>
            </a:r>
            <a:r>
              <a:rPr lang="en-US" dirty="0" smtClean="0"/>
              <a:t>most common </a:t>
            </a:r>
            <a:r>
              <a:rPr lang="en-US" dirty="0"/>
              <a:t>problem statements you can get is </a:t>
            </a:r>
            <a:r>
              <a:rPr lang="en-US" dirty="0">
                <a:solidFill>
                  <a:srgbClr val="FFFF00"/>
                </a:solidFill>
              </a:rPr>
              <a:t>"I have these millions of documents (unstructured data). </a:t>
            </a:r>
            <a:r>
              <a:rPr lang="en-US" dirty="0" smtClean="0">
                <a:solidFill>
                  <a:srgbClr val="FFFF00"/>
                </a:solidFill>
              </a:rPr>
              <a:t>Is there </a:t>
            </a:r>
            <a:r>
              <a:rPr lang="en-US" dirty="0">
                <a:solidFill>
                  <a:srgbClr val="FFFF00"/>
                </a:solidFill>
              </a:rPr>
              <a:t>a way I can group them into some meaningful categories?"</a:t>
            </a:r>
            <a:r>
              <a:rPr lang="en-US" dirty="0"/>
              <a:t>. Now, once you have some samples </a:t>
            </a:r>
            <a:r>
              <a:rPr lang="en-US" dirty="0" smtClean="0"/>
              <a:t>of tagged </a:t>
            </a:r>
            <a:r>
              <a:rPr lang="en-US" dirty="0"/>
              <a:t>data, we could build a supervised algorithm that we talked about, but here, we </a:t>
            </a:r>
            <a:r>
              <a:rPr lang="en-US" b="1" dirty="0"/>
              <a:t>need to use </a:t>
            </a:r>
            <a:r>
              <a:rPr lang="en-US" b="1" dirty="0" smtClean="0"/>
              <a:t>an unsupervised </a:t>
            </a:r>
            <a:r>
              <a:rPr lang="en-US" b="1" dirty="0"/>
              <a:t>way of grouping text </a:t>
            </a:r>
            <a:r>
              <a:rPr lang="en-US" b="1" dirty="0" smtClean="0"/>
              <a:t>documents</a:t>
            </a:r>
            <a:r>
              <a:rPr lang="en-US" dirty="0" smtClean="0"/>
              <a:t>. </a:t>
            </a:r>
          </a:p>
          <a:p>
            <a:pPr marL="0" indent="0" algn="just">
              <a:buNone/>
            </a:pPr>
            <a:r>
              <a:rPr lang="en-US" b="1" dirty="0" smtClean="0"/>
              <a:t>Text </a:t>
            </a:r>
            <a:r>
              <a:rPr lang="en-US" b="1" dirty="0"/>
              <a:t>clustering is one of the most common ways of unsupervised grouping, also known as, </a:t>
            </a:r>
            <a:r>
              <a:rPr lang="en-US" b="1" dirty="0" smtClean="0"/>
              <a:t>clustering</a:t>
            </a:r>
            <a:r>
              <a:rPr lang="en-US" dirty="0" smtClean="0"/>
              <a:t>. There </a:t>
            </a:r>
            <a:r>
              <a:rPr lang="en-US" dirty="0"/>
              <a:t>are a variety of algorithms available using clustering. I mostly used </a:t>
            </a:r>
            <a:r>
              <a:rPr lang="en-US" b="1" dirty="0" smtClean="0"/>
              <a:t>k-means.</a:t>
            </a:r>
            <a:endParaRPr lang="en-US" b="1" dirty="0"/>
          </a:p>
        </p:txBody>
      </p:sp>
    </p:spTree>
    <p:extLst>
      <p:ext uri="{BB962C8B-B14F-4D97-AF65-F5344CB8AC3E}">
        <p14:creationId xmlns:p14="http://schemas.microsoft.com/office/powerpoint/2010/main" val="394014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a:t>
            </a:r>
            <a:r>
              <a:rPr lang="en-US" dirty="0" smtClean="0"/>
              <a:t>clustering</a:t>
            </a:r>
            <a:endParaRPr lang="en-US" dirty="0"/>
          </a:p>
        </p:txBody>
      </p:sp>
      <p:sp>
        <p:nvSpPr>
          <p:cNvPr id="3" name="Σύμβολο κράτησης θέσης κειμένου 2"/>
          <p:cNvSpPr>
            <a:spLocks noGrp="1"/>
          </p:cNvSpPr>
          <p:nvPr>
            <p:ph type="body" idx="1"/>
          </p:nvPr>
        </p:nvSpPr>
        <p:spPr/>
        <p:txBody>
          <a:bodyPr rtlCol="0"/>
          <a:lstStyle/>
          <a:p>
            <a:r>
              <a:rPr lang="en-US" b="1" dirty="0" smtClean="0"/>
              <a:t>K-means</a:t>
            </a:r>
            <a:endParaRPr lang="el-GR" b="1" dirty="0"/>
          </a:p>
        </p:txBody>
      </p:sp>
    </p:spTree>
    <p:extLst>
      <p:ext uri="{BB962C8B-B14F-4D97-AF65-F5344CB8AC3E}">
        <p14:creationId xmlns:p14="http://schemas.microsoft.com/office/powerpoint/2010/main" val="14471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a:t>
            </a:r>
            <a:r>
              <a:rPr lang="en-US" dirty="0" smtClean="0"/>
              <a:t>clustering  -  K-means</a:t>
            </a:r>
            <a:endParaRPr lang="en-US"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92500"/>
          </a:bodyPr>
          <a:lstStyle/>
          <a:p>
            <a:pPr marL="0" indent="0" algn="just">
              <a:buNone/>
            </a:pPr>
            <a:r>
              <a:rPr lang="en-US" dirty="0"/>
              <a:t>Very intuitively, as the name suggest, </a:t>
            </a:r>
            <a:r>
              <a:rPr lang="en-US" b="1" dirty="0"/>
              <a:t>we are trying to find k groups around the mean of the data </a:t>
            </a:r>
            <a:r>
              <a:rPr lang="en-US" b="1" dirty="0" smtClean="0"/>
              <a:t>points</a:t>
            </a:r>
            <a:r>
              <a:rPr lang="en-US" dirty="0" smtClean="0"/>
              <a:t>. So</a:t>
            </a:r>
            <a:r>
              <a:rPr lang="en-US" dirty="0"/>
              <a:t>, the algorithm starts with picking up some random data points as the centroid of all the data </a:t>
            </a:r>
            <a:r>
              <a:rPr lang="en-US" dirty="0" smtClean="0"/>
              <a:t>points. Then</a:t>
            </a:r>
            <a:r>
              <a:rPr lang="en-US" dirty="0"/>
              <a:t>, the algorithm assigns all the data points to it's nearest centroid. Once this iteration is </a:t>
            </a:r>
            <a:r>
              <a:rPr lang="en-US" dirty="0" smtClean="0"/>
              <a:t>done, recalculation </a:t>
            </a:r>
            <a:r>
              <a:rPr lang="en-US" dirty="0"/>
              <a:t>of the centroid happens and these iterations continue until we reach a state where </a:t>
            </a:r>
            <a:r>
              <a:rPr lang="en-US" dirty="0" smtClean="0"/>
              <a:t>the centroids </a:t>
            </a:r>
            <a:r>
              <a:rPr lang="en-US" dirty="0"/>
              <a:t>don't change (algorithm saturate</a:t>
            </a:r>
            <a:r>
              <a:rPr lang="en-US" dirty="0" smtClean="0"/>
              <a:t>). </a:t>
            </a:r>
            <a:endParaRPr lang="el-GR" dirty="0" smtClean="0"/>
          </a:p>
          <a:p>
            <a:pPr marL="0" indent="0" algn="just">
              <a:buNone/>
            </a:pPr>
            <a:r>
              <a:rPr lang="en-US" dirty="0" smtClean="0"/>
              <a:t>There </a:t>
            </a:r>
            <a:r>
              <a:rPr lang="en-US" dirty="0"/>
              <a:t>is </a:t>
            </a:r>
            <a:r>
              <a:rPr lang="en-US" b="1" dirty="0"/>
              <a:t>a variant of the algorithm that uses mini batches to reduce the computation time</a:t>
            </a:r>
            <a:r>
              <a:rPr lang="en-US" dirty="0"/>
              <a:t>, while </a:t>
            </a:r>
            <a:r>
              <a:rPr lang="en-US" dirty="0" smtClean="0"/>
              <a:t>still attempting </a:t>
            </a:r>
            <a:r>
              <a:rPr lang="en-US" dirty="0"/>
              <a:t>to optimize the same objective </a:t>
            </a:r>
            <a:r>
              <a:rPr lang="en-US" dirty="0" smtClean="0"/>
              <a:t>function.</a:t>
            </a:r>
            <a:r>
              <a:rPr lang="el-GR" dirty="0"/>
              <a:t> </a:t>
            </a:r>
            <a:r>
              <a:rPr lang="en-US" b="1" dirty="0" smtClean="0"/>
              <a:t>Mini </a:t>
            </a:r>
            <a:r>
              <a:rPr lang="en-US" b="1" dirty="0"/>
              <a:t>batches are subsets of the input data randomly sampled in each training iteration</a:t>
            </a:r>
            <a:r>
              <a:rPr lang="en-US" dirty="0"/>
              <a:t>. These </a:t>
            </a:r>
            <a:r>
              <a:rPr lang="en-US" dirty="0" smtClean="0"/>
              <a:t>options should </a:t>
            </a:r>
            <a:r>
              <a:rPr lang="en-US" dirty="0"/>
              <a:t>always be tried once your dataset is really huge and you want less training time.</a:t>
            </a:r>
          </a:p>
        </p:txBody>
      </p:sp>
    </p:spTree>
    <p:extLst>
      <p:ext uri="{BB962C8B-B14F-4D97-AF65-F5344CB8AC3E}">
        <p14:creationId xmlns:p14="http://schemas.microsoft.com/office/powerpoint/2010/main" val="309864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a:t>
            </a:r>
            <a:r>
              <a:rPr lang="en-US" dirty="0" smtClean="0"/>
              <a:t>clustering  -  K-means- Example (1/2)</a:t>
            </a:r>
            <a:endParaRPr lang="en-US" dirty="0"/>
          </a:p>
        </p:txBody>
      </p:sp>
      <p:sp>
        <p:nvSpPr>
          <p:cNvPr id="4" name="Σύμβολο κράτησης θέσης περιεχομένου 3"/>
          <p:cNvSpPr>
            <a:spLocks noGrp="1"/>
          </p:cNvSpPr>
          <p:nvPr>
            <p:ph sz="half" idx="2"/>
          </p:nvPr>
        </p:nvSpPr>
        <p:spPr>
          <a:xfrm>
            <a:off x="837828" y="1905000"/>
            <a:ext cx="10441160" cy="4764360"/>
          </a:xfrm>
        </p:spPr>
        <p:txBody>
          <a:bodyPr rtlCol="0">
            <a:normAutofit fontScale="77500" lnSpcReduction="20000"/>
          </a:bodyPr>
          <a:lstStyle/>
          <a:p>
            <a:pPr marL="0" indent="0">
              <a:buNone/>
            </a:pPr>
            <a:r>
              <a:rPr lang="en-US" dirty="0" smtClean="0">
                <a:latin typeface="Consolas" panose="020B0609020204030204" pitchFamily="49" charset="0"/>
              </a:rPr>
              <a:t>from </a:t>
            </a:r>
            <a:r>
              <a:rPr lang="en-US" dirty="0">
                <a:latin typeface="Consolas" panose="020B0609020204030204" pitchFamily="49" charset="0"/>
              </a:rPr>
              <a:t>sklearn.cluster import KMeans, </a:t>
            </a:r>
            <a:r>
              <a:rPr lang="en-US" dirty="0" smtClean="0">
                <a:latin typeface="Consolas" panose="020B0609020204030204" pitchFamily="49" charset="0"/>
              </a:rPr>
              <a:t>MiniBatchKMeans</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('--&gt; Text Clustering - K Means</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true_k </a:t>
            </a:r>
            <a:r>
              <a:rPr lang="en-US" dirty="0">
                <a:latin typeface="Consolas" panose="020B0609020204030204" pitchFamily="49" charset="0"/>
              </a:rPr>
              <a:t>= </a:t>
            </a:r>
            <a:r>
              <a:rPr lang="en-US" dirty="0" smtClean="0">
                <a:latin typeface="Consolas" panose="020B0609020204030204" pitchFamily="49" charset="0"/>
              </a:rPr>
              <a:t>5</a:t>
            </a:r>
            <a:br>
              <a:rPr lang="en-US" dirty="0" smtClean="0">
                <a:latin typeface="Consolas" panose="020B0609020204030204" pitchFamily="49" charset="0"/>
              </a:rPr>
            </a:br>
            <a:r>
              <a:rPr lang="en-US" dirty="0" smtClean="0">
                <a:latin typeface="Consolas" panose="020B0609020204030204" pitchFamily="49" charset="0"/>
              </a:rPr>
              <a:t>km </a:t>
            </a:r>
            <a:r>
              <a:rPr lang="en-US" dirty="0">
                <a:latin typeface="Consolas" panose="020B0609020204030204" pitchFamily="49" charset="0"/>
              </a:rPr>
              <a:t>= KMeans(n_clusters=true_k, init='k-means++', max_iter=100, </a:t>
            </a:r>
            <a:r>
              <a:rPr lang="en-US" dirty="0" smtClean="0">
                <a:latin typeface="Consolas" panose="020B0609020204030204" pitchFamily="49" charset="0"/>
              </a:rPr>
              <a:t>n_init=1)</a:t>
            </a:r>
            <a:br>
              <a:rPr lang="en-US" dirty="0" smtClean="0">
                <a:latin typeface="Consolas" panose="020B0609020204030204" pitchFamily="49" charset="0"/>
              </a:rPr>
            </a:br>
            <a:r>
              <a:rPr lang="en-US" dirty="0" smtClean="0">
                <a:latin typeface="Consolas" panose="020B0609020204030204" pitchFamily="49" charset="0"/>
              </a:rPr>
              <a:t>kmini </a:t>
            </a:r>
            <a:r>
              <a:rPr lang="en-US" dirty="0">
                <a:latin typeface="Consolas" panose="020B0609020204030204" pitchFamily="49" charset="0"/>
              </a:rPr>
              <a:t>= MiniBatchKMeans(n_clusters=true_k, init='k-means++', n_init=1, init_size=1000, batch_size=1000, verbose=False) </a:t>
            </a:r>
            <a:r>
              <a:rPr lang="en-US" dirty="0">
                <a:solidFill>
                  <a:srgbClr val="FFC000"/>
                </a:solidFill>
                <a:latin typeface="Consolas" panose="020B0609020204030204" pitchFamily="49" charset="0"/>
              </a:rPr>
              <a:t>#</a:t>
            </a:r>
            <a:r>
              <a:rPr lang="en-US" dirty="0" smtClean="0">
                <a:solidFill>
                  <a:srgbClr val="FFC000"/>
                </a:solidFill>
                <a:latin typeface="Consolas" panose="020B0609020204030204" pitchFamily="49" charset="0"/>
              </a:rPr>
              <a:t>verbose=opts.verbose</a:t>
            </a:r>
            <a:r>
              <a:rPr lang="en-US" dirty="0" smtClean="0">
                <a:latin typeface="Consolas" panose="020B0609020204030204" pitchFamily="49" charset="0"/>
              </a:rPr>
              <a:t/>
            </a:r>
            <a:br>
              <a:rPr lang="en-US" dirty="0" smtClean="0">
                <a:latin typeface="Consolas" panose="020B0609020204030204" pitchFamily="49" charset="0"/>
              </a:rPr>
            </a:br>
            <a:r>
              <a:rPr lang="en-US" dirty="0" smtClean="0">
                <a:solidFill>
                  <a:srgbClr val="FFC000"/>
                </a:solidFill>
                <a:latin typeface="Consolas" panose="020B0609020204030204" pitchFamily="49" charset="0"/>
              </a:rPr>
              <a:t># </a:t>
            </a:r>
            <a:r>
              <a:rPr lang="en-US" dirty="0">
                <a:solidFill>
                  <a:srgbClr val="FFC000"/>
                </a:solidFill>
                <a:latin typeface="Consolas" panose="020B0609020204030204" pitchFamily="49" charset="0"/>
              </a:rPr>
              <a:t>we are using the same test</a:t>
            </a:r>
            <a:r>
              <a:rPr lang="en-US" dirty="0" smtClean="0">
                <a:solidFill>
                  <a:srgbClr val="FFC000"/>
                </a:solidFill>
                <a:latin typeface="Consolas" panose="020B0609020204030204" pitchFamily="49" charset="0"/>
              </a:rPr>
              <a:t>, train </a:t>
            </a:r>
            <a:r>
              <a:rPr lang="en-US" dirty="0">
                <a:solidFill>
                  <a:srgbClr val="FFC000"/>
                </a:solidFill>
                <a:latin typeface="Consolas" panose="020B0609020204030204" pitchFamily="49" charset="0"/>
              </a:rPr>
              <a:t>data in TFIDF form as we did in text </a:t>
            </a:r>
            <a:r>
              <a:rPr lang="en-US" dirty="0" smtClean="0">
                <a:solidFill>
                  <a:srgbClr val="FFC000"/>
                </a:solidFill>
                <a:latin typeface="Consolas" panose="020B0609020204030204" pitchFamily="49" charset="0"/>
              </a:rPr>
              <a:t>classification.</a:t>
            </a:r>
            <a:br>
              <a:rPr lang="en-US" dirty="0" smtClean="0">
                <a:solidFill>
                  <a:srgbClr val="FFC000"/>
                </a:solidFill>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km_model </a:t>
            </a:r>
            <a:r>
              <a:rPr lang="en-US" dirty="0">
                <a:latin typeface="Consolas" panose="020B0609020204030204" pitchFamily="49" charset="0"/>
              </a:rPr>
              <a:t>= </a:t>
            </a:r>
            <a:r>
              <a:rPr lang="en-US" dirty="0" smtClean="0">
                <a:latin typeface="Consolas" panose="020B0609020204030204" pitchFamily="49" charset="0"/>
              </a:rPr>
              <a:t>km.fit(X_train)</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("For K-mean clustering </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clustering </a:t>
            </a:r>
            <a:r>
              <a:rPr lang="en-US" dirty="0">
                <a:latin typeface="Consolas" panose="020B0609020204030204" pitchFamily="49" charset="0"/>
              </a:rPr>
              <a:t>= </a:t>
            </a:r>
            <a:r>
              <a:rPr lang="en-US" dirty="0" smtClean="0">
                <a:latin typeface="Consolas" panose="020B0609020204030204" pitchFamily="49" charset="0"/>
              </a:rPr>
              <a:t>collections.defaultdict(list)</a:t>
            </a:r>
            <a:br>
              <a:rPr lang="en-US" dirty="0" smtClean="0">
                <a:latin typeface="Consolas" panose="020B0609020204030204" pitchFamily="49" charset="0"/>
              </a:rPr>
            </a:br>
            <a:r>
              <a:rPr lang="en-US" dirty="0" smtClean="0">
                <a:latin typeface="Consolas" panose="020B0609020204030204" pitchFamily="49" charset="0"/>
              </a:rPr>
              <a:t>for </a:t>
            </a:r>
            <a:r>
              <a:rPr lang="en-US" dirty="0">
                <a:latin typeface="Consolas" panose="020B0609020204030204" pitchFamily="49" charset="0"/>
              </a:rPr>
              <a:t>idx, label in enumerate(km_model.labels</a:t>
            </a:r>
            <a:r>
              <a:rPr lang="en-US" dirty="0" smtClean="0">
                <a:latin typeface="Consolas" panose="020B0609020204030204" pitchFamily="49" charset="0"/>
              </a:rPr>
              <a:t>_):</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clustering[label].</a:t>
            </a:r>
            <a:r>
              <a:rPr lang="en-US" dirty="0" smtClean="0">
                <a:latin typeface="Consolas" panose="020B0609020204030204" pitchFamily="49" charset="0"/>
              </a:rPr>
              <a:t>append(idx)</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print(clustering)</a:t>
            </a:r>
            <a:br>
              <a:rPr lang="en-US" dirty="0" smtClean="0">
                <a:solidFill>
                  <a:srgbClr val="FFFF00"/>
                </a:solidFill>
                <a:latin typeface="Consolas" panose="020B0609020204030204" pitchFamily="49" charset="0"/>
              </a:rPr>
            </a:b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kmini_model </a:t>
            </a:r>
            <a:r>
              <a:rPr lang="en-US" dirty="0">
                <a:latin typeface="Consolas" panose="020B0609020204030204" pitchFamily="49" charset="0"/>
              </a:rPr>
              <a:t>= </a:t>
            </a:r>
            <a:r>
              <a:rPr lang="en-US" dirty="0" smtClean="0">
                <a:latin typeface="Consolas" panose="020B0609020204030204" pitchFamily="49" charset="0"/>
              </a:rPr>
              <a:t>kmini.fit(X_train)</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a:t>
            </a:r>
            <a:r>
              <a:rPr lang="en-US" dirty="0">
                <a:solidFill>
                  <a:srgbClr val="FFFF00"/>
                </a:solidFill>
                <a:latin typeface="Consolas" panose="020B0609020204030204" pitchFamily="49" charset="0"/>
              </a:rPr>
              <a:t>("For K-mean Mini batch clustering </a:t>
            </a:r>
            <a:r>
              <a:rPr lang="en-US" dirty="0" smtClean="0">
                <a:solidFill>
                  <a:srgbClr val="FFFF00"/>
                </a:solidFill>
                <a:latin typeface="Consolas" panose="020B0609020204030204" pitchFamily="49" charset="0"/>
              </a:rPr>
              <a:t>")</a:t>
            </a:r>
            <a:r>
              <a:rPr lang="en-US" dirty="0" smtClean="0">
                <a:latin typeface="Consolas" panose="020B0609020204030204" pitchFamily="49" charset="0"/>
              </a:rPr>
              <a:t/>
            </a:r>
            <a:br>
              <a:rPr lang="en-US" dirty="0" smtClean="0">
                <a:latin typeface="Consolas" panose="020B0609020204030204" pitchFamily="49" charset="0"/>
              </a:rPr>
            </a:br>
            <a:r>
              <a:rPr lang="en-US" dirty="0" smtClean="0">
                <a:latin typeface="Consolas" panose="020B0609020204030204" pitchFamily="49" charset="0"/>
              </a:rPr>
              <a:t>clustering </a:t>
            </a:r>
            <a:r>
              <a:rPr lang="en-US" dirty="0">
                <a:latin typeface="Consolas" panose="020B0609020204030204" pitchFamily="49" charset="0"/>
              </a:rPr>
              <a:t>= </a:t>
            </a:r>
            <a:r>
              <a:rPr lang="en-US" dirty="0" smtClean="0">
                <a:latin typeface="Consolas" panose="020B0609020204030204" pitchFamily="49" charset="0"/>
              </a:rPr>
              <a:t>collections.defaultdict(list)</a:t>
            </a:r>
            <a:br>
              <a:rPr lang="en-US" dirty="0" smtClean="0">
                <a:latin typeface="Consolas" panose="020B0609020204030204" pitchFamily="49" charset="0"/>
              </a:rPr>
            </a:br>
            <a:r>
              <a:rPr lang="en-US" dirty="0" smtClean="0">
                <a:latin typeface="Consolas" panose="020B0609020204030204" pitchFamily="49" charset="0"/>
              </a:rPr>
              <a:t>for </a:t>
            </a:r>
            <a:r>
              <a:rPr lang="en-US" dirty="0">
                <a:latin typeface="Consolas" panose="020B0609020204030204" pitchFamily="49" charset="0"/>
              </a:rPr>
              <a:t>idx, label in enumerate(kmini_model.labels</a:t>
            </a:r>
            <a:r>
              <a:rPr lang="en-US" dirty="0" smtClean="0">
                <a:latin typeface="Consolas" panose="020B0609020204030204" pitchFamily="49" charset="0"/>
              </a:rPr>
              <a:t>_):</a:t>
            </a:r>
            <a:br>
              <a:rPr lang="en-US" dirty="0" smtClean="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clustering[label].</a:t>
            </a:r>
            <a:r>
              <a:rPr lang="en-US" dirty="0" smtClean="0">
                <a:latin typeface="Consolas" panose="020B0609020204030204" pitchFamily="49" charset="0"/>
              </a:rPr>
              <a:t>append(idx)</a:t>
            </a:r>
            <a:br>
              <a:rPr lang="en-US" dirty="0" smtClean="0">
                <a:latin typeface="Consolas" panose="020B0609020204030204" pitchFamily="49" charset="0"/>
              </a:rPr>
            </a:br>
            <a:r>
              <a:rPr lang="en-US" dirty="0" smtClean="0">
                <a:solidFill>
                  <a:srgbClr val="FFFF00"/>
                </a:solidFill>
                <a:latin typeface="Consolas" panose="020B0609020204030204" pitchFamily="49" charset="0"/>
              </a:rPr>
              <a:t>print(clustering</a:t>
            </a:r>
            <a:r>
              <a:rPr lang="en-US" dirty="0">
                <a:solidFill>
                  <a:srgbClr val="FFFF00"/>
                </a:solidFill>
                <a:latin typeface="Consolas" panose="020B0609020204030204" pitchFamily="49" charset="0"/>
              </a:rPr>
              <a:t>)</a:t>
            </a:r>
          </a:p>
        </p:txBody>
      </p:sp>
    </p:spTree>
    <p:extLst>
      <p:ext uri="{BB962C8B-B14F-4D97-AF65-F5344CB8AC3E}">
        <p14:creationId xmlns:p14="http://schemas.microsoft.com/office/powerpoint/2010/main" val="141578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r>
              <a:rPr lang="en-US" dirty="0"/>
              <a:t>Text </a:t>
            </a:r>
            <a:r>
              <a:rPr lang="en-US" dirty="0" smtClean="0"/>
              <a:t>clustering  -  K-means - Example (2/2)</a:t>
            </a:r>
            <a:endParaRPr lang="en-US"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1343" y="2708920"/>
            <a:ext cx="10966140" cy="21714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774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algn="just"/>
            <a:r>
              <a:rPr lang="en-US" dirty="0"/>
              <a:t>Topic modeling in text</a:t>
            </a:r>
          </a:p>
        </p:txBody>
      </p:sp>
      <p:sp>
        <p:nvSpPr>
          <p:cNvPr id="3" name="Σύμβολο κράτησης θέσης κειμένου 2"/>
          <p:cNvSpPr>
            <a:spLocks noGrp="1"/>
          </p:cNvSpPr>
          <p:nvPr>
            <p:ph type="body" idx="1"/>
          </p:nvPr>
        </p:nvSpPr>
        <p:spPr/>
        <p:txBody>
          <a:bodyPr rtlCol="0"/>
          <a:lstStyle/>
          <a:p>
            <a:pPr rtl="0"/>
            <a:endParaRPr lang="el-GR" dirty="0"/>
          </a:p>
        </p:txBody>
      </p:sp>
    </p:spTree>
    <p:extLst>
      <p:ext uri="{BB962C8B-B14F-4D97-AF65-F5344CB8AC3E}">
        <p14:creationId xmlns:p14="http://schemas.microsoft.com/office/powerpoint/2010/main" val="203267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Topic modeling in text</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77500" lnSpcReduction="20000"/>
          </a:bodyPr>
          <a:lstStyle/>
          <a:p>
            <a:pPr marL="0" indent="0" algn="just">
              <a:buNone/>
            </a:pPr>
            <a:r>
              <a:rPr lang="en-US" dirty="0"/>
              <a:t>The other famous problem in the context of the text corpus is finding the topics of the given </a:t>
            </a:r>
            <a:r>
              <a:rPr lang="en-US" dirty="0" smtClean="0"/>
              <a:t>document. The </a:t>
            </a:r>
            <a:r>
              <a:rPr lang="en-US" dirty="0"/>
              <a:t>concept of topic modeling can be addressed in many different ways. </a:t>
            </a:r>
            <a:endParaRPr lang="en-US" dirty="0" smtClean="0"/>
          </a:p>
          <a:p>
            <a:pPr marL="0" indent="0" algn="just">
              <a:buNone/>
            </a:pPr>
            <a:r>
              <a:rPr lang="en-US" dirty="0" smtClean="0"/>
              <a:t>We </a:t>
            </a:r>
            <a:r>
              <a:rPr lang="en-US" dirty="0"/>
              <a:t>typically use </a:t>
            </a:r>
            <a:r>
              <a:rPr lang="en-US" b="1" dirty="0"/>
              <a:t>LDA (</a:t>
            </a:r>
            <a:r>
              <a:rPr lang="en-US" b="1" dirty="0" smtClean="0"/>
              <a:t>Latent Dirichlet </a:t>
            </a:r>
            <a:r>
              <a:rPr lang="en-US" b="1" dirty="0"/>
              <a:t>allocation)</a:t>
            </a:r>
            <a:r>
              <a:rPr lang="en-US" dirty="0"/>
              <a:t> and </a:t>
            </a:r>
            <a:r>
              <a:rPr lang="en-US" b="1" dirty="0"/>
              <a:t>LSI (Latent semantic indexing</a:t>
            </a:r>
            <a:r>
              <a:rPr lang="en-US" dirty="0"/>
              <a:t>) to apply topic modeling text </a:t>
            </a:r>
            <a:r>
              <a:rPr lang="en-US" dirty="0" smtClean="0"/>
              <a:t>documents. Typically</a:t>
            </a:r>
            <a:r>
              <a:rPr lang="en-US" dirty="0"/>
              <a:t>, in most of </a:t>
            </a:r>
            <a:r>
              <a:rPr lang="en-US" dirty="0" smtClean="0"/>
              <a:t>the industries, </a:t>
            </a:r>
            <a:r>
              <a:rPr lang="en-US" dirty="0"/>
              <a:t>we have huge volumes of unlabeled text documents. In case of </a:t>
            </a:r>
            <a:r>
              <a:rPr lang="en-US" dirty="0" smtClean="0"/>
              <a:t>an unlabeled corpus </a:t>
            </a:r>
            <a:r>
              <a:rPr lang="en-US" dirty="0"/>
              <a:t>to get the initial insights of the corpus, a topic model is a great option, as it not </a:t>
            </a:r>
            <a:r>
              <a:rPr lang="en-US" dirty="0" smtClean="0"/>
              <a:t>only gives </a:t>
            </a:r>
            <a:r>
              <a:rPr lang="en-US" dirty="0"/>
              <a:t>us topics of relevance, but also categorizes the entire corpus into number of topics given to </a:t>
            </a:r>
            <a:r>
              <a:rPr lang="en-US" dirty="0" smtClean="0"/>
              <a:t>the algorithm</a:t>
            </a:r>
            <a:r>
              <a:rPr lang="en-US" dirty="0"/>
              <a:t>.</a:t>
            </a:r>
          </a:p>
          <a:p>
            <a:pPr marL="0" indent="0" algn="just">
              <a:buNone/>
            </a:pPr>
            <a:r>
              <a:rPr lang="en-US" dirty="0"/>
              <a:t>We will use </a:t>
            </a:r>
            <a:r>
              <a:rPr lang="en-US" b="1" dirty="0"/>
              <a:t>a new Python library "gensim" </a:t>
            </a:r>
            <a:r>
              <a:rPr lang="en-US" dirty="0"/>
              <a:t>that implements these algorithms for </a:t>
            </a:r>
            <a:r>
              <a:rPr lang="en-US" dirty="0" smtClean="0"/>
              <a:t>us. So</a:t>
            </a:r>
            <a:r>
              <a:rPr lang="en-US" dirty="0"/>
              <a:t>, let's jump to the implementation of LDA and LSI for the same running SMS dataset. Now, the only change to the problem is that we want to model different topics in the SMS data and also want to know which document belongs to which topic. </a:t>
            </a:r>
            <a:endParaRPr lang="el-GR" dirty="0" smtClean="0"/>
          </a:p>
          <a:p>
            <a:pPr marL="0" indent="0" algn="just">
              <a:buNone/>
            </a:pPr>
            <a:r>
              <a:rPr lang="en-US" b="1" dirty="0" smtClean="0"/>
              <a:t>A </a:t>
            </a:r>
            <a:r>
              <a:rPr lang="en-US" b="1" dirty="0"/>
              <a:t>better and more realistic use case </a:t>
            </a:r>
            <a:r>
              <a:rPr lang="en-US" dirty="0"/>
              <a:t>could be to run topic modeling on the entire </a:t>
            </a:r>
            <a:r>
              <a:rPr lang="en-US" b="1" dirty="0"/>
              <a:t>Wikipedia</a:t>
            </a:r>
            <a:r>
              <a:rPr lang="en-US" dirty="0"/>
              <a:t> dump to find different kinds of topics that have been discussed there, or to run topic modeling </a:t>
            </a:r>
            <a:r>
              <a:rPr lang="en-US" dirty="0" smtClean="0"/>
              <a:t>on </a:t>
            </a:r>
            <a:r>
              <a:rPr lang="en-US" b="1" dirty="0"/>
              <a:t>billions of reviews/complaints from customers </a:t>
            </a:r>
            <a:r>
              <a:rPr lang="en-US" dirty="0"/>
              <a:t>to get an insight of the topics that </a:t>
            </a:r>
            <a:r>
              <a:rPr lang="en-US" dirty="0" smtClean="0"/>
              <a:t>people discuss</a:t>
            </a:r>
            <a:r>
              <a:rPr lang="en-US" dirty="0"/>
              <a:t>.</a:t>
            </a:r>
          </a:p>
        </p:txBody>
      </p:sp>
    </p:spTree>
    <p:extLst>
      <p:ext uri="{BB962C8B-B14F-4D97-AF65-F5344CB8AC3E}">
        <p14:creationId xmlns:p14="http://schemas.microsoft.com/office/powerpoint/2010/main" val="213677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Topic modeling in </a:t>
            </a:r>
            <a:r>
              <a:rPr lang="en-US" dirty="0" smtClean="0"/>
              <a:t>text –Example (1/2)</a:t>
            </a:r>
            <a:endParaRPr lang="el-GR" dirty="0"/>
          </a:p>
        </p:txBody>
      </p:sp>
      <p:sp>
        <p:nvSpPr>
          <p:cNvPr id="4" name="Σύμβολο κράτησης θέσης περιεχομένου 3"/>
          <p:cNvSpPr>
            <a:spLocks noGrp="1"/>
          </p:cNvSpPr>
          <p:nvPr>
            <p:ph sz="half" idx="2"/>
          </p:nvPr>
        </p:nvSpPr>
        <p:spPr>
          <a:xfrm>
            <a:off x="261764" y="1916832"/>
            <a:ext cx="6480720" cy="4476328"/>
          </a:xfrm>
        </p:spPr>
        <p:txBody>
          <a:bodyPr rtlCol="0">
            <a:noAutofit/>
          </a:bodyPr>
          <a:lstStyle/>
          <a:p>
            <a:pPr marL="0" indent="0">
              <a:buNone/>
            </a:pPr>
            <a:r>
              <a:rPr lang="en-US" sz="1600" dirty="0">
                <a:solidFill>
                  <a:srgbClr val="FFC000"/>
                </a:solidFill>
                <a:latin typeface="Consolas" panose="020B0609020204030204" pitchFamily="49" charset="0"/>
              </a:rPr>
              <a:t># Reading documents of SMS </a:t>
            </a:r>
            <a:r>
              <a:rPr lang="en-US" sz="1600" dirty="0" smtClean="0">
                <a:solidFill>
                  <a:srgbClr val="FFC000"/>
                </a:solidFill>
                <a:latin typeface="Consolas" panose="020B0609020204030204" pitchFamily="49" charset="0"/>
              </a:rPr>
              <a:t>data</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documents </a:t>
            </a:r>
            <a:r>
              <a:rPr lang="en-US" sz="1600" dirty="0">
                <a:latin typeface="Consolas" panose="020B0609020204030204" pitchFamily="49" charset="0"/>
              </a:rPr>
              <a:t>= [document for document in </a:t>
            </a:r>
            <a:r>
              <a:rPr lang="en-US" sz="1600" dirty="0" smtClean="0">
                <a:latin typeface="Consolas" panose="020B0609020204030204" pitchFamily="49" charset="0"/>
              </a:rPr>
              <a:t>sms_data]</a:t>
            </a:r>
            <a:br>
              <a:rPr lang="en-US" sz="1600" dirty="0" smtClean="0">
                <a:latin typeface="Consolas" panose="020B0609020204030204" pitchFamily="49" charset="0"/>
              </a:rPr>
            </a:br>
            <a:r>
              <a:rPr lang="en-US" sz="1600" dirty="0" smtClean="0">
                <a:latin typeface="Consolas" panose="020B0609020204030204" pitchFamily="49" charset="0"/>
              </a:rPr>
              <a:t>texts </a:t>
            </a:r>
            <a:r>
              <a:rPr lang="en-US" sz="1600" dirty="0">
                <a:latin typeface="Consolas" panose="020B0609020204030204" pitchFamily="49" charset="0"/>
              </a:rPr>
              <a:t>= [[word for word in document.lower().split()] for document in documents</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solidFill>
                  <a:srgbClr val="FFC000"/>
                </a:solidFill>
                <a:latin typeface="Consolas" panose="020B0609020204030204" pitchFamily="49" charset="0"/>
              </a:rPr>
              <a:t># </a:t>
            </a:r>
            <a:r>
              <a:rPr lang="en-US" sz="1600" dirty="0">
                <a:solidFill>
                  <a:srgbClr val="FFC000"/>
                </a:solidFill>
                <a:latin typeface="Consolas" panose="020B0609020204030204" pitchFamily="49" charset="0"/>
              </a:rPr>
              <a:t>Converting the list of documents to a BOW </a:t>
            </a:r>
            <a:r>
              <a:rPr lang="en-US" sz="1600" dirty="0" smtClean="0">
                <a:solidFill>
                  <a:srgbClr val="FFC000"/>
                </a:solidFill>
                <a:latin typeface="Consolas" panose="020B0609020204030204" pitchFamily="49" charset="0"/>
              </a:rPr>
              <a:t>model and </a:t>
            </a:r>
            <a:br>
              <a:rPr lang="en-US" sz="1600" dirty="0" smtClean="0">
                <a:solidFill>
                  <a:srgbClr val="FFC000"/>
                </a:solidFill>
                <a:latin typeface="Consolas" panose="020B0609020204030204" pitchFamily="49" charset="0"/>
              </a:rPr>
            </a:br>
            <a:r>
              <a:rPr lang="en-US" sz="1600" dirty="0" smtClean="0">
                <a:solidFill>
                  <a:srgbClr val="FFC000"/>
                </a:solidFill>
                <a:latin typeface="Consolas" panose="020B0609020204030204" pitchFamily="49" charset="0"/>
              </a:rPr>
              <a:t># then</a:t>
            </a:r>
            <a:r>
              <a:rPr lang="en-US" sz="1600" dirty="0">
                <a:solidFill>
                  <a:srgbClr val="FFC000"/>
                </a:solidFill>
                <a:latin typeface="Consolas" panose="020B0609020204030204" pitchFamily="49" charset="0"/>
              </a:rPr>
              <a:t>, to a typical TF-IDF </a:t>
            </a:r>
            <a:r>
              <a:rPr lang="en-US" sz="1600" dirty="0" smtClean="0">
                <a:solidFill>
                  <a:srgbClr val="FFC000"/>
                </a:solidFill>
                <a:latin typeface="Consolas" panose="020B0609020204030204" pitchFamily="49" charset="0"/>
              </a:rPr>
              <a:t>corpus</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dictionary </a:t>
            </a:r>
            <a:r>
              <a:rPr lang="en-US" sz="1600" dirty="0">
                <a:latin typeface="Consolas" panose="020B0609020204030204" pitchFamily="49" charset="0"/>
              </a:rPr>
              <a:t>= </a:t>
            </a:r>
            <a:r>
              <a:rPr lang="en-US" sz="1600" dirty="0" smtClean="0">
                <a:latin typeface="Consolas" panose="020B0609020204030204" pitchFamily="49" charset="0"/>
              </a:rPr>
              <a:t>corpora.Dictionary(texts)</a:t>
            </a:r>
            <a:br>
              <a:rPr lang="en-US" sz="1600" dirty="0" smtClean="0">
                <a:latin typeface="Consolas" panose="020B0609020204030204" pitchFamily="49" charset="0"/>
              </a:rPr>
            </a:br>
            <a:r>
              <a:rPr lang="en-US" sz="1600" dirty="0" smtClean="0">
                <a:latin typeface="Consolas" panose="020B0609020204030204" pitchFamily="49" charset="0"/>
              </a:rPr>
              <a:t>corpus </a:t>
            </a:r>
            <a:r>
              <a:rPr lang="en-US" sz="1600" dirty="0">
                <a:latin typeface="Consolas" panose="020B0609020204030204" pitchFamily="49" charset="0"/>
              </a:rPr>
              <a:t>= [dictionary.doc2bow(text) for text in </a:t>
            </a:r>
            <a:r>
              <a:rPr lang="en-US" sz="1600" dirty="0" smtClean="0">
                <a:latin typeface="Consolas" panose="020B0609020204030204" pitchFamily="49" charset="0"/>
              </a:rPr>
              <a:t>texts]</a:t>
            </a:r>
            <a:br>
              <a:rPr lang="en-US" sz="1600" dirty="0" smtClean="0">
                <a:latin typeface="Consolas" panose="020B0609020204030204" pitchFamily="49" charset="0"/>
              </a:rPr>
            </a:br>
            <a:r>
              <a:rPr lang="en-US" sz="1600" dirty="0" smtClean="0">
                <a:latin typeface="Consolas" panose="020B0609020204030204" pitchFamily="49" charset="0"/>
              </a:rPr>
              <a:t>tfidf </a:t>
            </a:r>
            <a:r>
              <a:rPr lang="en-US" sz="1600" dirty="0">
                <a:latin typeface="Consolas" panose="020B0609020204030204" pitchFamily="49" charset="0"/>
              </a:rPr>
              <a:t>= </a:t>
            </a:r>
            <a:r>
              <a:rPr lang="en-US" sz="1600" dirty="0" smtClean="0">
                <a:latin typeface="Consolas" panose="020B0609020204030204" pitchFamily="49" charset="0"/>
              </a:rPr>
              <a:t>models.TfidfModel(corpus)</a:t>
            </a:r>
            <a:br>
              <a:rPr lang="en-US" sz="1600" dirty="0" smtClean="0">
                <a:latin typeface="Consolas" panose="020B0609020204030204" pitchFamily="49" charset="0"/>
              </a:rPr>
            </a:br>
            <a:r>
              <a:rPr lang="en-US" sz="1600" dirty="0" smtClean="0">
                <a:latin typeface="Consolas" panose="020B0609020204030204" pitchFamily="49" charset="0"/>
              </a:rPr>
              <a:t>corpus_tfidf </a:t>
            </a:r>
            <a:r>
              <a:rPr lang="en-US" sz="1600" dirty="0">
                <a:latin typeface="Consolas" panose="020B0609020204030204" pitchFamily="49" charset="0"/>
              </a:rPr>
              <a:t>= tfidf[corpus</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solidFill>
                  <a:srgbClr val="FFC000"/>
                </a:solidFill>
                <a:latin typeface="Consolas" panose="020B0609020204030204" pitchFamily="49" charset="0"/>
              </a:rPr>
              <a:t># </a:t>
            </a:r>
            <a:r>
              <a:rPr lang="en-US" sz="1600" dirty="0">
                <a:solidFill>
                  <a:srgbClr val="FFC000"/>
                </a:solidFill>
                <a:latin typeface="Consolas" panose="020B0609020204030204" pitchFamily="49" charset="0"/>
              </a:rPr>
              <a:t>Given the number of </a:t>
            </a:r>
            <a:r>
              <a:rPr lang="en-US" sz="1600" dirty="0" smtClean="0">
                <a:solidFill>
                  <a:srgbClr val="FFC000"/>
                </a:solidFill>
                <a:latin typeface="Consolas" panose="020B0609020204030204" pitchFamily="49" charset="0"/>
              </a:rPr>
              <a:t>topics,</a:t>
            </a:r>
            <a:r>
              <a:rPr lang="en-US" sz="1600" dirty="0">
                <a:solidFill>
                  <a:srgbClr val="FFC000"/>
                </a:solidFill>
                <a:latin typeface="Consolas" panose="020B0609020204030204" pitchFamily="49" charset="0"/>
              </a:rPr>
              <a:t> </a:t>
            </a:r>
            <a:r>
              <a:rPr lang="en-US" sz="1600" dirty="0" smtClean="0">
                <a:solidFill>
                  <a:srgbClr val="FFC000"/>
                </a:solidFill>
                <a:latin typeface="Consolas" panose="020B0609020204030204" pitchFamily="49" charset="0"/>
              </a:rPr>
              <a:t>the </a:t>
            </a:r>
            <a:r>
              <a:rPr lang="en-US" sz="1600" dirty="0">
                <a:solidFill>
                  <a:srgbClr val="FFC000"/>
                </a:solidFill>
                <a:latin typeface="Consolas" panose="020B0609020204030204" pitchFamily="49" charset="0"/>
              </a:rPr>
              <a:t>model tries to </a:t>
            </a:r>
            <a:r>
              <a:rPr lang="en-US" sz="1600" dirty="0" smtClean="0">
                <a:solidFill>
                  <a:srgbClr val="FFC000"/>
                </a:solidFill>
                <a:latin typeface="Consolas" panose="020B0609020204030204" pitchFamily="49" charset="0"/>
              </a:rPr>
              <a:t>take </a:t>
            </a:r>
            <a:br>
              <a:rPr lang="en-US" sz="1600" dirty="0" smtClean="0">
                <a:solidFill>
                  <a:srgbClr val="FFC000"/>
                </a:solidFill>
                <a:latin typeface="Consolas" panose="020B0609020204030204" pitchFamily="49" charset="0"/>
              </a:rPr>
            </a:br>
            <a:r>
              <a:rPr lang="en-US" sz="1600" dirty="0" smtClean="0">
                <a:solidFill>
                  <a:srgbClr val="FFC000"/>
                </a:solidFill>
                <a:latin typeface="Consolas" panose="020B0609020204030204" pitchFamily="49" charset="0"/>
              </a:rPr>
              <a:t># all </a:t>
            </a:r>
            <a:r>
              <a:rPr lang="en-US" sz="1600" dirty="0">
                <a:solidFill>
                  <a:srgbClr val="FFC000"/>
                </a:solidFill>
                <a:latin typeface="Consolas" panose="020B0609020204030204" pitchFamily="49" charset="0"/>
              </a:rPr>
              <a:t>the documents from the corpus to </a:t>
            </a:r>
            <a:r>
              <a:rPr lang="en-US" sz="1600" dirty="0" smtClean="0">
                <a:solidFill>
                  <a:srgbClr val="FFC000"/>
                </a:solidFill>
                <a:latin typeface="Consolas" panose="020B0609020204030204" pitchFamily="49" charset="0"/>
              </a:rPr>
              <a:t>build a </a:t>
            </a:r>
            <a:r>
              <a:rPr lang="en-US" sz="1600" dirty="0">
                <a:solidFill>
                  <a:srgbClr val="FFC000"/>
                </a:solidFill>
                <a:latin typeface="Consolas" panose="020B0609020204030204" pitchFamily="49" charset="0"/>
              </a:rPr>
              <a:t>LDA </a:t>
            </a:r>
            <a:r>
              <a:rPr lang="en-US" sz="1600" dirty="0" smtClean="0">
                <a:solidFill>
                  <a:srgbClr val="FFC000"/>
                </a:solidFill>
                <a:latin typeface="Consolas" panose="020B0609020204030204" pitchFamily="49" charset="0"/>
              </a:rPr>
              <a:t>model</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n_topics </a:t>
            </a:r>
            <a:r>
              <a:rPr lang="en-US" sz="1600" dirty="0">
                <a:latin typeface="Consolas" panose="020B0609020204030204" pitchFamily="49" charset="0"/>
              </a:rPr>
              <a:t>= </a:t>
            </a:r>
            <a:r>
              <a:rPr lang="en-US" sz="1600" dirty="0" smtClean="0">
                <a:latin typeface="Consolas" panose="020B0609020204030204" pitchFamily="49" charset="0"/>
              </a:rPr>
              <a:t>5</a:t>
            </a:r>
            <a:br>
              <a:rPr lang="en-US" sz="1600" dirty="0" smtClean="0">
                <a:latin typeface="Consolas" panose="020B0609020204030204" pitchFamily="49" charset="0"/>
              </a:rPr>
            </a:br>
            <a:r>
              <a:rPr lang="en-US" sz="1600" dirty="0" smtClean="0">
                <a:solidFill>
                  <a:schemeClr val="accent6">
                    <a:lumMod val="50000"/>
                  </a:schemeClr>
                </a:solidFill>
                <a:latin typeface="Consolas" panose="020B0609020204030204" pitchFamily="49" charset="0"/>
              </a:rPr>
              <a:t>lda</a:t>
            </a:r>
            <a:r>
              <a:rPr lang="en-US" sz="1600" dirty="0" smtClean="0">
                <a:latin typeface="Consolas" panose="020B0609020204030204" pitchFamily="49" charset="0"/>
              </a:rPr>
              <a:t> </a:t>
            </a:r>
            <a:r>
              <a:rPr lang="en-US" sz="1600" dirty="0">
                <a:latin typeface="Consolas" panose="020B0609020204030204" pitchFamily="49" charset="0"/>
              </a:rPr>
              <a:t>= models.LdaModel(corpus_tfidf, id2word=dictionary, num_topics=n_topics)</a:t>
            </a:r>
            <a:br>
              <a:rPr lang="en-US" sz="1600" dirty="0">
                <a:latin typeface="Consolas" panose="020B0609020204030204" pitchFamily="49" charset="0"/>
              </a:rPr>
            </a:br>
            <a:r>
              <a:rPr lang="en-US" sz="1600" dirty="0">
                <a:solidFill>
                  <a:schemeClr val="accent5">
                    <a:lumMod val="75000"/>
                  </a:schemeClr>
                </a:solidFill>
                <a:latin typeface="Consolas" panose="020B0609020204030204" pitchFamily="49" charset="0"/>
              </a:rPr>
              <a:t>lsi </a:t>
            </a:r>
            <a:r>
              <a:rPr lang="en-US" sz="1600" dirty="0">
                <a:latin typeface="Consolas" panose="020B0609020204030204" pitchFamily="49" charset="0"/>
              </a:rPr>
              <a:t>= models.LsiModel(corpus_tfidf, id2word=dictionary, num_topics=n_topics</a:t>
            </a:r>
            <a:r>
              <a:rPr lang="en-US" sz="1600" dirty="0" smtClean="0">
                <a:latin typeface="Consolas" panose="020B0609020204030204" pitchFamily="49" charset="0"/>
              </a:rPr>
              <a:t>)</a:t>
            </a:r>
            <a:endParaRPr lang="en-US" sz="1600" dirty="0">
              <a:solidFill>
                <a:srgbClr val="FFFF00"/>
              </a:solidFill>
              <a:latin typeface="Consolas" panose="020B0609020204030204" pitchFamily="49" charset="0"/>
            </a:endParaRPr>
          </a:p>
        </p:txBody>
      </p:sp>
      <p:sp>
        <p:nvSpPr>
          <p:cNvPr id="5" name="Σύμβολο κράτησης θέσης περιεχομένου 3"/>
          <p:cNvSpPr>
            <a:spLocks noGrp="1"/>
          </p:cNvSpPr>
          <p:nvPr>
            <p:ph sz="half" idx="2"/>
          </p:nvPr>
        </p:nvSpPr>
        <p:spPr>
          <a:xfrm>
            <a:off x="6886500" y="1916832"/>
            <a:ext cx="5112567" cy="4476328"/>
          </a:xfrm>
        </p:spPr>
        <p:txBody>
          <a:bodyPr rtlCol="0">
            <a:noAutofit/>
          </a:bodyPr>
          <a:lstStyle/>
          <a:p>
            <a:pPr marL="0" indent="0">
              <a:buNone/>
            </a:pPr>
            <a:r>
              <a:rPr lang="en-US" sz="1600" dirty="0" smtClean="0">
                <a:solidFill>
                  <a:srgbClr val="FFC000"/>
                </a:solidFill>
                <a:latin typeface="Consolas" panose="020B0609020204030204" pitchFamily="49" charset="0"/>
              </a:rPr>
              <a:t># </a:t>
            </a:r>
            <a:r>
              <a:rPr lang="en-US" sz="1600" dirty="0">
                <a:solidFill>
                  <a:srgbClr val="FFC000"/>
                </a:solidFill>
                <a:latin typeface="Consolas" panose="020B0609020204030204" pitchFamily="49" charset="0"/>
              </a:rPr>
              <a:t>We need to print some top terms related to that </a:t>
            </a:r>
            <a:r>
              <a:rPr lang="en-US" sz="1600" dirty="0" smtClean="0">
                <a:solidFill>
                  <a:srgbClr val="FFC000"/>
                </a:solidFill>
                <a:latin typeface="Consolas" panose="020B0609020204030204" pitchFamily="49" charset="0"/>
              </a:rPr>
              <a:t>topic with LDA model.</a:t>
            </a:r>
            <a:r>
              <a:rPr lang="en-US" sz="1600" dirty="0" smtClean="0">
                <a:latin typeface="Consolas" panose="020B0609020204030204" pitchFamily="49" charset="0"/>
              </a:rPr>
              <a:t/>
            </a:r>
            <a:br>
              <a:rPr lang="en-US" sz="1600" dirty="0" smtClean="0">
                <a:latin typeface="Consolas" panose="020B0609020204030204" pitchFamily="49" charset="0"/>
              </a:rPr>
            </a:br>
            <a:r>
              <a:rPr lang="en-US" sz="1600" dirty="0" smtClean="0">
                <a:latin typeface="Consolas" panose="020B0609020204030204" pitchFamily="49" charset="0"/>
              </a:rPr>
              <a:t>for </a:t>
            </a:r>
            <a:r>
              <a:rPr lang="en-US" sz="1600" dirty="0">
                <a:latin typeface="Consolas" panose="020B0609020204030204" pitchFamily="49" charset="0"/>
              </a:rPr>
              <a:t>i in range(0, n_topics</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temp = </a:t>
            </a:r>
            <a:r>
              <a:rPr lang="en-US" sz="1600" dirty="0">
                <a:solidFill>
                  <a:schemeClr val="accent6">
                    <a:lumMod val="50000"/>
                  </a:schemeClr>
                </a:solidFill>
                <a:latin typeface="Consolas" panose="020B0609020204030204" pitchFamily="49" charset="0"/>
              </a:rPr>
              <a:t>lda</a:t>
            </a:r>
            <a:r>
              <a:rPr lang="en-US" sz="1600" dirty="0">
                <a:latin typeface="Consolas" panose="020B0609020204030204" pitchFamily="49" charset="0"/>
              </a:rPr>
              <a:t>.show_topic(i, 10</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terms = </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for term in temp</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terms.append(term[0</a:t>
            </a:r>
            <a:r>
              <a:rPr lang="en-US" sz="1600" dirty="0" smtClean="0">
                <a:latin typeface="Consolas" panose="020B0609020204030204" pitchFamily="49" charset="0"/>
              </a:rPr>
              <a:t>])</a:t>
            </a:r>
            <a:br>
              <a:rPr lang="en-US" sz="1600" dirty="0" smtClean="0">
                <a:latin typeface="Consolas" panose="020B0609020204030204" pitchFamily="49" charset="0"/>
              </a:rPr>
            </a:br>
            <a:r>
              <a:rPr lang="en-US" sz="1600" dirty="0" smtClean="0">
                <a:latin typeface="Consolas" panose="020B0609020204030204" pitchFamily="49" charset="0"/>
              </a:rPr>
              <a:t>    </a:t>
            </a:r>
            <a:r>
              <a:rPr lang="en-US" sz="1600" dirty="0">
                <a:solidFill>
                  <a:srgbClr val="FFFF00"/>
                </a:solidFill>
                <a:latin typeface="Consolas" panose="020B0609020204030204" pitchFamily="49" charset="0"/>
              </a:rPr>
              <a:t>print("Top 10 terms for topic #" + str(i) + ": </a:t>
            </a:r>
            <a:r>
              <a:rPr lang="en-US" sz="1600" dirty="0" smtClean="0">
                <a:solidFill>
                  <a:srgbClr val="FFFF00"/>
                </a:solidFill>
                <a:latin typeface="Consolas" panose="020B0609020204030204" pitchFamily="49" charset="0"/>
              </a:rPr>
              <a:t>" </a:t>
            </a:r>
            <a:r>
              <a:rPr lang="en-US" sz="1600" dirty="0">
                <a:solidFill>
                  <a:srgbClr val="FFFF00"/>
                </a:solidFill>
                <a:latin typeface="Consolas" panose="020B0609020204030204" pitchFamily="49" charset="0"/>
              </a:rPr>
              <a:t>+ ", ".join(terms</a:t>
            </a:r>
            <a:r>
              <a:rPr lang="en-US" sz="1600" dirty="0" smtClean="0">
                <a:solidFill>
                  <a:srgbClr val="FFFF00"/>
                </a:solidFill>
                <a:latin typeface="Consolas" panose="020B0609020204030204" pitchFamily="49" charset="0"/>
              </a:rPr>
              <a:t>))</a:t>
            </a:r>
            <a:br>
              <a:rPr lang="en-US" sz="1600" dirty="0" smtClean="0">
                <a:solidFill>
                  <a:srgbClr val="FFFF00"/>
                </a:solidFill>
                <a:latin typeface="Consolas" panose="020B0609020204030204" pitchFamily="49" charset="0"/>
              </a:rPr>
            </a:br>
            <a:r>
              <a:rPr lang="en-US" sz="1600" dirty="0" smtClean="0">
                <a:solidFill>
                  <a:srgbClr val="FFFF00"/>
                </a:solidFill>
                <a:latin typeface="Consolas" panose="020B0609020204030204" pitchFamily="49" charset="0"/>
              </a:rPr>
              <a:t/>
            </a:r>
            <a:br>
              <a:rPr lang="en-US" sz="1600" dirty="0" smtClean="0">
                <a:solidFill>
                  <a:srgbClr val="FFFF00"/>
                </a:solidFill>
                <a:latin typeface="Consolas" panose="020B0609020204030204" pitchFamily="49" charset="0"/>
              </a:rPr>
            </a:br>
            <a:r>
              <a:rPr lang="en-US" sz="1600" dirty="0">
                <a:solidFill>
                  <a:srgbClr val="FFC000"/>
                </a:solidFill>
                <a:latin typeface="Consolas" panose="020B0609020204030204" pitchFamily="49" charset="0"/>
              </a:rPr>
              <a:t># We need to print some top terms related to that topic.</a:t>
            </a:r>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for i in range(0, n_topics):</a:t>
            </a:r>
            <a:br>
              <a:rPr lang="en-US" sz="1600" dirty="0">
                <a:latin typeface="Consolas" panose="020B0609020204030204" pitchFamily="49" charset="0"/>
              </a:rPr>
            </a:br>
            <a:r>
              <a:rPr lang="en-US" sz="1600" dirty="0">
                <a:latin typeface="Consolas" panose="020B0609020204030204" pitchFamily="49" charset="0"/>
              </a:rPr>
              <a:t>    temp = </a:t>
            </a:r>
            <a:r>
              <a:rPr lang="en-US" sz="1600" dirty="0" smtClean="0">
                <a:solidFill>
                  <a:schemeClr val="accent5">
                    <a:lumMod val="75000"/>
                  </a:schemeClr>
                </a:solidFill>
                <a:latin typeface="Consolas" panose="020B0609020204030204" pitchFamily="49" charset="0"/>
              </a:rPr>
              <a:t>lsi</a:t>
            </a:r>
            <a:r>
              <a:rPr lang="en-US" sz="1600" dirty="0" smtClean="0">
                <a:latin typeface="Consolas" panose="020B0609020204030204" pitchFamily="49" charset="0"/>
              </a:rPr>
              <a:t>.show_topic(i</a:t>
            </a:r>
            <a:r>
              <a:rPr lang="en-US" sz="1600" dirty="0">
                <a:latin typeface="Consolas" panose="020B0609020204030204" pitchFamily="49" charset="0"/>
              </a:rPr>
              <a:t>, 10)</a:t>
            </a:r>
            <a:br>
              <a:rPr lang="en-US" sz="1600" dirty="0">
                <a:latin typeface="Consolas" panose="020B0609020204030204" pitchFamily="49" charset="0"/>
              </a:rPr>
            </a:br>
            <a:r>
              <a:rPr lang="en-US" sz="1600" dirty="0">
                <a:latin typeface="Consolas" panose="020B0609020204030204" pitchFamily="49" charset="0"/>
              </a:rPr>
              <a:t>    terms = []</a:t>
            </a:r>
            <a:br>
              <a:rPr lang="en-US" sz="1600" dirty="0">
                <a:latin typeface="Consolas" panose="020B0609020204030204" pitchFamily="49" charset="0"/>
              </a:rPr>
            </a:br>
            <a:r>
              <a:rPr lang="en-US" sz="1600" dirty="0">
                <a:latin typeface="Consolas" panose="020B0609020204030204" pitchFamily="49" charset="0"/>
              </a:rPr>
              <a:t>    for term in temp:</a:t>
            </a:r>
            <a:br>
              <a:rPr lang="en-US" sz="1600" dirty="0">
                <a:latin typeface="Consolas" panose="020B0609020204030204" pitchFamily="49" charset="0"/>
              </a:rPr>
            </a:br>
            <a:r>
              <a:rPr lang="en-US" sz="1600" dirty="0">
                <a:latin typeface="Consolas" panose="020B0609020204030204" pitchFamily="49" charset="0"/>
              </a:rPr>
              <a:t>        terms.append(term[0])</a:t>
            </a:r>
            <a:br>
              <a:rPr lang="en-US" sz="1600" dirty="0">
                <a:latin typeface="Consolas" panose="020B0609020204030204" pitchFamily="49" charset="0"/>
              </a:rPr>
            </a:br>
            <a:r>
              <a:rPr lang="en-US" sz="1600" dirty="0">
                <a:latin typeface="Consolas" panose="020B0609020204030204" pitchFamily="49" charset="0"/>
              </a:rPr>
              <a:t>    </a:t>
            </a:r>
            <a:r>
              <a:rPr lang="en-US" sz="1600" dirty="0">
                <a:solidFill>
                  <a:srgbClr val="FFFF00"/>
                </a:solidFill>
                <a:latin typeface="Consolas" panose="020B0609020204030204" pitchFamily="49" charset="0"/>
              </a:rPr>
              <a:t>print("Top 10 terms for topic #" + str(i) + ": " + ", ".join(terms))</a:t>
            </a:r>
          </a:p>
          <a:p>
            <a:pPr marL="0" indent="0">
              <a:buNone/>
            </a:pPr>
            <a:endParaRPr lang="en-US" sz="1600" dirty="0">
              <a:solidFill>
                <a:srgbClr val="FFFF00"/>
              </a:solidFill>
              <a:latin typeface="Consolas" panose="020B0609020204030204" pitchFamily="49" charset="0"/>
            </a:endParaRPr>
          </a:p>
        </p:txBody>
      </p:sp>
      <p:cxnSp>
        <p:nvCxnSpPr>
          <p:cNvPr id="6" name="Γωνιακή σύνδεση 5"/>
          <p:cNvCxnSpPr>
            <a:stCxn id="4" idx="2"/>
            <a:endCxn id="5" idx="0"/>
          </p:cNvCxnSpPr>
          <p:nvPr/>
        </p:nvCxnSpPr>
        <p:spPr>
          <a:xfrm rot="5400000" flipH="1" flipV="1">
            <a:off x="4234290" y="1184666"/>
            <a:ext cx="4476328" cy="5940660"/>
          </a:xfrm>
          <a:prstGeom prst="bentConnector5">
            <a:avLst>
              <a:gd name="adj1" fmla="val -2221"/>
              <a:gd name="adj2" fmla="val 53918"/>
              <a:gd name="adj3" fmla="val 10377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54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Topic modeling in </a:t>
            </a:r>
            <a:r>
              <a:rPr lang="en-US" dirty="0" smtClean="0"/>
              <a:t>text –Example (2/2)</a:t>
            </a:r>
            <a:endParaRPr lang="el-GR" dirty="0"/>
          </a:p>
        </p:txBody>
      </p:sp>
      <p:pic>
        <p:nvPicPr>
          <p:cNvPr id="3" name="Θέση περιεχομένου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29916" y="1752600"/>
            <a:ext cx="8843410" cy="2900536"/>
          </a:xfrm>
          <a:prstGeom prst="rect">
            <a:avLst/>
          </a:prstGeom>
          <a:ln>
            <a:noFill/>
          </a:ln>
          <a:effectLst>
            <a:outerShdw blurRad="190500" algn="tl" rotWithShape="0">
              <a:srgbClr val="000000">
                <a:alpha val="70000"/>
              </a:srgbClr>
            </a:outerShdw>
          </a:effectLst>
        </p:spPr>
      </p:pic>
      <p:sp>
        <p:nvSpPr>
          <p:cNvPr id="5" name="TextBox 4"/>
          <p:cNvSpPr txBox="1"/>
          <p:nvPr/>
        </p:nvSpPr>
        <p:spPr>
          <a:xfrm>
            <a:off x="1522413" y="4797152"/>
            <a:ext cx="9045775" cy="1200329"/>
          </a:xfrm>
          <a:prstGeom prst="rect">
            <a:avLst/>
          </a:prstGeom>
          <a:noFill/>
        </p:spPr>
        <p:txBody>
          <a:bodyPr wrap="square" rtlCol="0">
            <a:spAutoFit/>
          </a:bodyPr>
          <a:lstStyle/>
          <a:p>
            <a:pPr algn="just"/>
            <a:r>
              <a:rPr lang="en-US" dirty="0"/>
              <a:t>Now, if you look at the output, we have five different topics with clearly different intent. Think about </a:t>
            </a:r>
            <a:r>
              <a:rPr lang="en-US" dirty="0" smtClean="0"/>
              <a:t>the same </a:t>
            </a:r>
            <a:r>
              <a:rPr lang="en-US" dirty="0"/>
              <a:t>exercise for Wikipedia or a huge corpus of web pages, and you will get some </a:t>
            </a:r>
            <a:r>
              <a:rPr lang="en-US" dirty="0" smtClean="0"/>
              <a:t>meaningful topics that </a:t>
            </a:r>
            <a:r>
              <a:rPr lang="en-US" dirty="0"/>
              <a:t>represent the corpus.</a:t>
            </a:r>
          </a:p>
          <a:p>
            <a:endParaRPr lang="el-GR" dirty="0"/>
          </a:p>
        </p:txBody>
      </p:sp>
    </p:spTree>
    <p:extLst>
      <p:ext uri="{BB962C8B-B14F-4D97-AF65-F5344CB8AC3E}">
        <p14:creationId xmlns:p14="http://schemas.microsoft.com/office/powerpoint/2010/main" val="384594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Questions</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Autofit/>
          </a:bodyPr>
          <a:lstStyle/>
          <a:p>
            <a:pPr marL="0" indent="0" algn="ctr" rtl="0">
              <a:buNone/>
            </a:pPr>
            <a:r>
              <a:rPr lang="en-US" sz="35000" dirty="0" smtClean="0"/>
              <a:t>?</a:t>
            </a:r>
            <a:endParaRPr lang="el-GR" sz="35000" dirty="0"/>
          </a:p>
        </p:txBody>
      </p:sp>
    </p:spTree>
    <p:extLst>
      <p:ext uri="{BB962C8B-B14F-4D97-AF65-F5344CB8AC3E}">
        <p14:creationId xmlns:p14="http://schemas.microsoft.com/office/powerpoint/2010/main" val="264683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smtClean="0"/>
              <a:t>Scikit Learn - Cheat Sheet </a:t>
            </a:r>
            <a:endParaRPr lang="el-GR" dirty="0"/>
          </a:p>
        </p:txBody>
      </p:sp>
      <p:pic>
        <p:nvPicPr>
          <p:cNvPr id="3" name="Θέση περιεχομένου 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522413" y="1916832"/>
            <a:ext cx="9144001" cy="47525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822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65213" y="1628800"/>
            <a:ext cx="8692399" cy="2819400"/>
          </a:xfrm>
        </p:spPr>
        <p:txBody>
          <a:bodyPr rtlCol="0">
            <a:normAutofit/>
          </a:bodyPr>
          <a:lstStyle/>
          <a:p>
            <a:r>
              <a:rPr lang="en-US" dirty="0"/>
              <a:t>Text </a:t>
            </a:r>
            <a:r>
              <a:rPr lang="en-US" dirty="0" smtClean="0"/>
              <a:t>classification</a:t>
            </a:r>
            <a:endParaRPr lang="en-US" dirty="0"/>
          </a:p>
        </p:txBody>
      </p:sp>
      <p:sp>
        <p:nvSpPr>
          <p:cNvPr id="3" name="Σύμβολο κράτησης θέσης κειμένου 2"/>
          <p:cNvSpPr>
            <a:spLocks noGrp="1"/>
          </p:cNvSpPr>
          <p:nvPr>
            <p:ph type="body" idx="1"/>
          </p:nvPr>
        </p:nvSpPr>
        <p:spPr>
          <a:xfrm>
            <a:off x="1065213" y="4448200"/>
            <a:ext cx="8687333" cy="2149152"/>
          </a:xfrm>
        </p:spPr>
        <p:txBody>
          <a:bodyPr rtlCol="0">
            <a:normAutofit/>
          </a:bodyPr>
          <a:lstStyle/>
          <a:p>
            <a:r>
              <a:rPr lang="en-US" dirty="0" smtClean="0"/>
              <a:t>Sampling  </a:t>
            </a:r>
          </a:p>
          <a:p>
            <a:r>
              <a:rPr lang="en-US" dirty="0" smtClean="0"/>
              <a:t>Naive Bayes</a:t>
            </a:r>
          </a:p>
          <a:p>
            <a:r>
              <a:rPr lang="en-US" dirty="0" smtClean="0"/>
              <a:t>Decision trees</a:t>
            </a:r>
          </a:p>
          <a:p>
            <a:r>
              <a:rPr lang="en-US" dirty="0" smtClean="0"/>
              <a:t>Stochastic </a:t>
            </a:r>
            <a:r>
              <a:rPr lang="en-US" dirty="0"/>
              <a:t>gradient </a:t>
            </a:r>
            <a:r>
              <a:rPr lang="en-US" dirty="0" smtClean="0"/>
              <a:t>descent</a:t>
            </a:r>
          </a:p>
          <a:p>
            <a:r>
              <a:rPr lang="en-US" dirty="0" smtClean="0"/>
              <a:t>Logistic regression</a:t>
            </a:r>
          </a:p>
          <a:p>
            <a:r>
              <a:rPr lang="en-US" dirty="0" smtClean="0"/>
              <a:t>Support </a:t>
            </a:r>
            <a:r>
              <a:rPr lang="en-US" dirty="0"/>
              <a:t>vector </a:t>
            </a:r>
            <a:r>
              <a:rPr lang="en-US" dirty="0" smtClean="0"/>
              <a:t>machines</a:t>
            </a:r>
          </a:p>
          <a:p>
            <a:r>
              <a:rPr lang="en-US" dirty="0" smtClean="0"/>
              <a:t>The </a:t>
            </a:r>
            <a:r>
              <a:rPr lang="en-US" dirty="0"/>
              <a:t>Random forest </a:t>
            </a:r>
            <a:r>
              <a:rPr lang="en-US" dirty="0" smtClean="0"/>
              <a:t>algorithm</a:t>
            </a:r>
            <a:endParaRPr lang="el-GR" dirty="0"/>
          </a:p>
        </p:txBody>
      </p:sp>
    </p:spTree>
    <p:extLst>
      <p:ext uri="{BB962C8B-B14F-4D97-AF65-F5344CB8AC3E}">
        <p14:creationId xmlns:p14="http://schemas.microsoft.com/office/powerpoint/2010/main" val="6581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r>
              <a:rPr lang="en-US" dirty="0"/>
              <a:t>Text classification</a:t>
            </a:r>
            <a:endParaRPr lang="el-GR" dirty="0"/>
          </a:p>
        </p:txBody>
      </p:sp>
      <p:sp>
        <p:nvSpPr>
          <p:cNvPr id="4" name="Σύμβολο κράτησης θέσης περιεχομένου 3"/>
          <p:cNvSpPr>
            <a:spLocks noGrp="1"/>
          </p:cNvSpPr>
          <p:nvPr>
            <p:ph sz="half" idx="2"/>
          </p:nvPr>
        </p:nvSpPr>
        <p:spPr>
          <a:xfrm>
            <a:off x="1522411" y="1905000"/>
            <a:ext cx="9144002" cy="4114801"/>
          </a:xfrm>
        </p:spPr>
        <p:txBody>
          <a:bodyPr rtlCol="0">
            <a:normAutofit fontScale="92500" lnSpcReduction="20000"/>
          </a:bodyPr>
          <a:lstStyle/>
          <a:p>
            <a:pPr marL="0" indent="0" algn="just">
              <a:buNone/>
            </a:pPr>
            <a:r>
              <a:rPr lang="en-US" dirty="0"/>
              <a:t>The simplest definition of text classification is that it is a classification of text based on the content </a:t>
            </a:r>
            <a:r>
              <a:rPr lang="en-US" dirty="0" smtClean="0"/>
              <a:t>of</a:t>
            </a:r>
            <a:r>
              <a:rPr lang="el-GR" dirty="0" smtClean="0"/>
              <a:t> </a:t>
            </a:r>
            <a:r>
              <a:rPr lang="en-US" dirty="0" smtClean="0"/>
              <a:t>that </a:t>
            </a:r>
            <a:r>
              <a:rPr lang="en-US" dirty="0"/>
              <a:t>text. </a:t>
            </a:r>
            <a:endParaRPr lang="en-US" dirty="0" smtClean="0"/>
          </a:p>
          <a:p>
            <a:pPr marL="0" indent="0" algn="just">
              <a:buNone/>
            </a:pPr>
            <a:r>
              <a:rPr lang="en-US" dirty="0" smtClean="0"/>
              <a:t>Now</a:t>
            </a:r>
            <a:r>
              <a:rPr lang="en-US" dirty="0"/>
              <a:t>, in general, all the machine learning methods and algorithms are written for </a:t>
            </a:r>
            <a:r>
              <a:rPr lang="en-US" dirty="0" smtClean="0"/>
              <a:t>numeric</a:t>
            </a:r>
            <a:r>
              <a:rPr lang="el-GR" dirty="0" smtClean="0"/>
              <a:t> </a:t>
            </a:r>
            <a:r>
              <a:rPr lang="en-US" dirty="0" smtClean="0"/>
              <a:t>features/variables</a:t>
            </a:r>
            <a:r>
              <a:rPr lang="en-US" dirty="0"/>
              <a:t>. One of the most important problems with text corpus is how to represent text </a:t>
            </a:r>
            <a:r>
              <a:rPr lang="en-US" dirty="0" smtClean="0"/>
              <a:t>as</a:t>
            </a:r>
            <a:r>
              <a:rPr lang="el-GR" dirty="0" smtClean="0"/>
              <a:t> </a:t>
            </a:r>
            <a:r>
              <a:rPr lang="en-US" dirty="0" smtClean="0"/>
              <a:t>numeric </a:t>
            </a:r>
            <a:r>
              <a:rPr lang="en-US" dirty="0"/>
              <a:t>features. There are different transformations prescribed in the </a:t>
            </a:r>
            <a:r>
              <a:rPr lang="en-US" dirty="0" smtClean="0"/>
              <a:t>literature.</a:t>
            </a:r>
            <a:r>
              <a:rPr lang="el-GR" dirty="0" smtClean="0"/>
              <a:t> </a:t>
            </a:r>
            <a:r>
              <a:rPr lang="en-US" dirty="0" smtClean="0"/>
              <a:t>Let's </a:t>
            </a:r>
            <a:r>
              <a:rPr lang="en-US" dirty="0"/>
              <a:t>start with one </a:t>
            </a:r>
            <a:r>
              <a:rPr lang="en-US" dirty="0" smtClean="0"/>
              <a:t>of</a:t>
            </a:r>
            <a:r>
              <a:rPr lang="el-GR" dirty="0" smtClean="0"/>
              <a:t> </a:t>
            </a:r>
            <a:r>
              <a:rPr lang="en-US" dirty="0" smtClean="0"/>
              <a:t>the </a:t>
            </a:r>
            <a:r>
              <a:rPr lang="en-US" dirty="0"/>
              <a:t>simplest and most widely used </a:t>
            </a:r>
            <a:r>
              <a:rPr lang="en-US" dirty="0" smtClean="0"/>
              <a:t>transformations.</a:t>
            </a:r>
            <a:r>
              <a:rPr lang="el-GR" dirty="0" smtClean="0"/>
              <a:t> </a:t>
            </a:r>
          </a:p>
          <a:p>
            <a:pPr marL="0" indent="0" algn="just">
              <a:buNone/>
            </a:pPr>
            <a:r>
              <a:rPr lang="en-US" dirty="0" smtClean="0"/>
              <a:t>Now</a:t>
            </a:r>
            <a:r>
              <a:rPr lang="en-US" dirty="0"/>
              <a:t>, to understand the processes of text classification, </a:t>
            </a:r>
            <a:r>
              <a:rPr lang="en-US" b="1" dirty="0"/>
              <a:t>let's take a real word problem of spams</a:t>
            </a:r>
            <a:r>
              <a:rPr lang="en-US" dirty="0"/>
              <a:t>. In </a:t>
            </a:r>
            <a:r>
              <a:rPr lang="en-US" dirty="0" smtClean="0"/>
              <a:t>the</a:t>
            </a:r>
            <a:r>
              <a:rPr lang="el-GR" dirty="0" smtClean="0"/>
              <a:t> </a:t>
            </a:r>
            <a:r>
              <a:rPr lang="en-US" dirty="0" smtClean="0"/>
              <a:t>world </a:t>
            </a:r>
            <a:r>
              <a:rPr lang="en-US" dirty="0"/>
              <a:t>of WhatsApp and SMS, you get many spam messages. </a:t>
            </a:r>
            <a:endParaRPr lang="en-US" dirty="0" smtClean="0"/>
          </a:p>
          <a:p>
            <a:pPr marL="0" indent="0" algn="just">
              <a:buNone/>
            </a:pPr>
            <a:r>
              <a:rPr lang="en-US" dirty="0" smtClean="0"/>
              <a:t>Let's </a:t>
            </a:r>
            <a:r>
              <a:rPr lang="en-US" dirty="0"/>
              <a:t>start by solving this real problem </a:t>
            </a:r>
            <a:r>
              <a:rPr lang="en-US" dirty="0" smtClean="0"/>
              <a:t>of</a:t>
            </a:r>
            <a:r>
              <a:rPr lang="el-GR" dirty="0" smtClean="0"/>
              <a:t> </a:t>
            </a:r>
            <a:r>
              <a:rPr lang="en-US" dirty="0" smtClean="0"/>
              <a:t>spam </a:t>
            </a:r>
            <a:r>
              <a:rPr lang="en-US" dirty="0"/>
              <a:t>detection with the help of text classification. </a:t>
            </a:r>
            <a:r>
              <a:rPr lang="en-US" b="1" dirty="0"/>
              <a:t>We will be using this running example across </a:t>
            </a:r>
            <a:r>
              <a:rPr lang="en-US" b="1" dirty="0" smtClean="0"/>
              <a:t>the</a:t>
            </a:r>
            <a:r>
              <a:rPr lang="el-GR" b="1" dirty="0" smtClean="0"/>
              <a:t> </a:t>
            </a:r>
            <a:r>
              <a:rPr lang="en-US" b="1" dirty="0" smtClean="0"/>
              <a:t>presentation</a:t>
            </a:r>
            <a:r>
              <a:rPr lang="en-US" dirty="0" smtClean="0"/>
              <a:t>.</a:t>
            </a:r>
            <a:endParaRPr lang="en-US" dirty="0"/>
          </a:p>
        </p:txBody>
      </p:sp>
    </p:spTree>
    <p:extLst>
      <p:ext uri="{BB962C8B-B14F-4D97-AF65-F5344CB8AC3E}">
        <p14:creationId xmlns:p14="http://schemas.microsoft.com/office/powerpoint/2010/main" val="298689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normAutofit/>
          </a:bodyPr>
          <a:lstStyle/>
          <a:p>
            <a:pPr algn="just"/>
            <a:r>
              <a:rPr lang="en-US" dirty="0"/>
              <a:t>Text </a:t>
            </a:r>
            <a:r>
              <a:rPr lang="en-US" dirty="0" smtClean="0"/>
              <a:t>classification</a:t>
            </a:r>
            <a:r>
              <a:rPr lang="el-GR" dirty="0" smtClean="0"/>
              <a:t> –</a:t>
            </a:r>
            <a:r>
              <a:rPr lang="en-US" dirty="0" smtClean="0"/>
              <a:t> Example (1/3)</a:t>
            </a:r>
            <a:endParaRPr lang="el-GR" dirty="0"/>
          </a:p>
        </p:txBody>
      </p:sp>
      <p:sp>
        <p:nvSpPr>
          <p:cNvPr id="4" name="Σύμβολο κράτησης θέσης περιεχομένου 3"/>
          <p:cNvSpPr>
            <a:spLocks noGrp="1"/>
          </p:cNvSpPr>
          <p:nvPr>
            <p:ph sz="half" idx="2"/>
          </p:nvPr>
        </p:nvSpPr>
        <p:spPr>
          <a:xfrm>
            <a:off x="1522413" y="1905000"/>
            <a:ext cx="9144002" cy="4114801"/>
          </a:xfrm>
        </p:spPr>
        <p:txBody>
          <a:bodyPr rtlCol="0">
            <a:noAutofit/>
          </a:bodyPr>
          <a:lstStyle/>
          <a:p>
            <a:pPr marL="0" indent="0">
              <a:buNone/>
            </a:pPr>
            <a:r>
              <a:rPr lang="en-US" sz="1800" dirty="0" smtClean="0"/>
              <a:t>Some random  selected SMSs manually tagged (</a:t>
            </a:r>
            <a:r>
              <a:rPr lang="en-US" sz="1800" dirty="0"/>
              <a:t>SMS Spam Collection </a:t>
            </a:r>
            <a:r>
              <a:rPr lang="en-US" sz="1800" dirty="0" smtClean="0"/>
              <a:t>v.1 Corpus):</a:t>
            </a:r>
          </a:p>
          <a:p>
            <a:pPr marL="0" indent="0">
              <a:buNone/>
            </a:pPr>
            <a:r>
              <a:rPr lang="en-US" sz="1800" b="1" dirty="0">
                <a:solidFill>
                  <a:srgbClr val="92D050"/>
                </a:solidFill>
                <a:latin typeface="Console"/>
              </a:rPr>
              <a:t>ham</a:t>
            </a:r>
            <a:r>
              <a:rPr lang="en-US" sz="1800" dirty="0">
                <a:latin typeface="Console"/>
              </a:rPr>
              <a:t>	Ahhh. Work. I vaguely remember that! What does it feel like? </a:t>
            </a:r>
            <a:r>
              <a:rPr lang="en-US" sz="1800" dirty="0" smtClean="0">
                <a:latin typeface="Console"/>
              </a:rPr>
              <a:t>Lol</a:t>
            </a:r>
            <a:br>
              <a:rPr lang="en-US" sz="1800" dirty="0" smtClean="0">
                <a:latin typeface="Console"/>
              </a:rPr>
            </a:br>
            <a:r>
              <a:rPr lang="en-US" sz="1800" b="1" dirty="0" smtClean="0">
                <a:solidFill>
                  <a:srgbClr val="92D050"/>
                </a:solidFill>
                <a:latin typeface="Console"/>
              </a:rPr>
              <a:t>ham</a:t>
            </a:r>
            <a:r>
              <a:rPr lang="en-US" sz="1800" dirty="0">
                <a:latin typeface="Console"/>
              </a:rPr>
              <a:t>	Wait that's still not all that clear, were you not sure about me being sarcastic or that that's why x doesn't want to live with </a:t>
            </a:r>
            <a:r>
              <a:rPr lang="en-US" sz="1800" dirty="0" smtClean="0">
                <a:latin typeface="Console"/>
              </a:rPr>
              <a:t>us</a:t>
            </a:r>
            <a:br>
              <a:rPr lang="en-US" sz="1800" dirty="0" smtClean="0">
                <a:latin typeface="Console"/>
              </a:rPr>
            </a:br>
            <a:r>
              <a:rPr lang="en-US" sz="1800" b="1" dirty="0" smtClean="0">
                <a:solidFill>
                  <a:srgbClr val="92D050"/>
                </a:solidFill>
                <a:latin typeface="Console"/>
              </a:rPr>
              <a:t>ham</a:t>
            </a:r>
            <a:r>
              <a:rPr lang="en-US" sz="1800" b="1" dirty="0">
                <a:latin typeface="Console"/>
              </a:rPr>
              <a:t>	</a:t>
            </a:r>
            <a:r>
              <a:rPr lang="en-US" sz="1800" dirty="0">
                <a:latin typeface="Console"/>
              </a:rPr>
              <a:t>Yeah he got in at 2 and was v apologetic. n had fallen out and she was actin like spoilt child and he got caught up in that. Till 2! But we won't go there! Not doing too badly cheers. You? </a:t>
            </a:r>
            <a:r>
              <a:rPr lang="en-US" sz="1800" dirty="0" smtClean="0">
                <a:latin typeface="Console"/>
              </a:rPr>
              <a:t/>
            </a:r>
            <a:br>
              <a:rPr lang="en-US" sz="1800" dirty="0" smtClean="0">
                <a:latin typeface="Console"/>
              </a:rPr>
            </a:br>
            <a:r>
              <a:rPr lang="en-US" sz="1800" b="1" dirty="0" smtClean="0">
                <a:solidFill>
                  <a:srgbClr val="92D050"/>
                </a:solidFill>
                <a:latin typeface="Console"/>
              </a:rPr>
              <a:t>ham</a:t>
            </a:r>
            <a:r>
              <a:rPr lang="en-US" sz="1800" dirty="0">
                <a:latin typeface="Console"/>
              </a:rPr>
              <a:t>	K tell me anything about you</a:t>
            </a:r>
            <a:r>
              <a:rPr lang="en-US" sz="1800" dirty="0" smtClean="0">
                <a:latin typeface="Console"/>
              </a:rPr>
              <a:t>.</a:t>
            </a:r>
            <a:br>
              <a:rPr lang="en-US" sz="1800" dirty="0" smtClean="0">
                <a:latin typeface="Console"/>
              </a:rPr>
            </a:br>
            <a:r>
              <a:rPr lang="en-US" sz="1800" b="1" dirty="0" smtClean="0">
                <a:solidFill>
                  <a:srgbClr val="92D050"/>
                </a:solidFill>
                <a:latin typeface="Console"/>
              </a:rPr>
              <a:t>ham</a:t>
            </a:r>
            <a:r>
              <a:rPr lang="en-US" sz="1800" dirty="0">
                <a:latin typeface="Console"/>
              </a:rPr>
              <a:t>	For fear of fainting with the of all that housework you just did? Quick have a </a:t>
            </a:r>
            <a:r>
              <a:rPr lang="en-US" sz="1800" dirty="0" smtClean="0">
                <a:latin typeface="Console"/>
              </a:rPr>
              <a:t>cuppa</a:t>
            </a:r>
            <a:br>
              <a:rPr lang="en-US" sz="1800" dirty="0" smtClean="0">
                <a:latin typeface="Console"/>
              </a:rPr>
            </a:br>
            <a:r>
              <a:rPr lang="en-US" sz="1800" b="1" dirty="0" smtClean="0">
                <a:solidFill>
                  <a:srgbClr val="FF0000"/>
                </a:solidFill>
                <a:latin typeface="Console"/>
              </a:rPr>
              <a:t>spam</a:t>
            </a:r>
            <a:r>
              <a:rPr lang="en-US" sz="1800" dirty="0">
                <a:latin typeface="Console"/>
              </a:rPr>
              <a:t>	Thanks for your subscription to Ringtone UK your mobile will be charged £5/month Please confirm by replying YES or NO. If you reply NO you will not be </a:t>
            </a:r>
            <a:r>
              <a:rPr lang="en-US" sz="1800" dirty="0" smtClean="0">
                <a:latin typeface="Console"/>
              </a:rPr>
              <a:t>charged</a:t>
            </a:r>
            <a:br>
              <a:rPr lang="en-US" sz="1800" dirty="0" smtClean="0">
                <a:latin typeface="Console"/>
              </a:rPr>
            </a:br>
            <a:r>
              <a:rPr lang="en-US" sz="1800" b="1" dirty="0" smtClean="0">
                <a:solidFill>
                  <a:srgbClr val="92D050"/>
                </a:solidFill>
                <a:latin typeface="Console"/>
              </a:rPr>
              <a:t>ham</a:t>
            </a:r>
            <a:r>
              <a:rPr lang="en-US" sz="1800" dirty="0">
                <a:latin typeface="Console"/>
              </a:rPr>
              <a:t>	Yup... Ok i go home look at the timings then i msg ü again... Xuhui going to learn on 2nd may too but her lesson is at </a:t>
            </a:r>
            <a:r>
              <a:rPr lang="en-US" sz="1800" dirty="0" smtClean="0">
                <a:latin typeface="Console"/>
              </a:rPr>
              <a:t>8am</a:t>
            </a:r>
            <a:br>
              <a:rPr lang="en-US" sz="1800" dirty="0" smtClean="0">
                <a:latin typeface="Console"/>
              </a:rPr>
            </a:br>
            <a:r>
              <a:rPr lang="en-US" sz="1800" b="1" dirty="0" smtClean="0">
                <a:solidFill>
                  <a:srgbClr val="92D050"/>
                </a:solidFill>
                <a:latin typeface="Console"/>
              </a:rPr>
              <a:t>ham</a:t>
            </a:r>
            <a:r>
              <a:rPr lang="en-US" sz="1800" b="1" dirty="0">
                <a:latin typeface="Console"/>
              </a:rPr>
              <a:t>	</a:t>
            </a:r>
            <a:r>
              <a:rPr lang="en-US" sz="1800" dirty="0">
                <a:latin typeface="Console"/>
              </a:rPr>
              <a:t>Oops, I'll let you know when my roommate's </a:t>
            </a:r>
            <a:r>
              <a:rPr lang="en-US" sz="1800" dirty="0" smtClean="0">
                <a:latin typeface="Console"/>
              </a:rPr>
              <a:t>done</a:t>
            </a:r>
            <a:br>
              <a:rPr lang="en-US" sz="1800" dirty="0" smtClean="0">
                <a:latin typeface="Console"/>
              </a:rPr>
            </a:br>
            <a:r>
              <a:rPr lang="en-US" sz="1800" b="1" dirty="0" smtClean="0">
                <a:solidFill>
                  <a:srgbClr val="92D050"/>
                </a:solidFill>
                <a:latin typeface="Console"/>
              </a:rPr>
              <a:t>ham</a:t>
            </a:r>
            <a:r>
              <a:rPr lang="en-US" sz="1800" dirty="0">
                <a:latin typeface="Console"/>
              </a:rPr>
              <a:t>	I see the letter B on my </a:t>
            </a:r>
            <a:r>
              <a:rPr lang="en-US" sz="1800" dirty="0" smtClean="0">
                <a:latin typeface="Console"/>
              </a:rPr>
              <a:t>car</a:t>
            </a:r>
            <a:br>
              <a:rPr lang="en-US" sz="1800" dirty="0" smtClean="0">
                <a:latin typeface="Console"/>
              </a:rPr>
            </a:br>
            <a:r>
              <a:rPr lang="en-US" sz="1800" b="1" dirty="0" smtClean="0">
                <a:solidFill>
                  <a:srgbClr val="92D050"/>
                </a:solidFill>
                <a:latin typeface="Console"/>
              </a:rPr>
              <a:t>ham</a:t>
            </a:r>
            <a:r>
              <a:rPr lang="en-US" sz="1800" dirty="0">
                <a:latin typeface="Console"/>
              </a:rPr>
              <a:t>	Anything lor... U decide...</a:t>
            </a:r>
          </a:p>
        </p:txBody>
      </p:sp>
    </p:spTree>
    <p:extLst>
      <p:ext uri="{BB962C8B-B14F-4D97-AF65-F5344CB8AC3E}">
        <p14:creationId xmlns:p14="http://schemas.microsoft.com/office/powerpoint/2010/main" val="115356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Ψηφιακό μπλε τούνελ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0_TF02895261_TF02895261" id="{9AC09354-8CEC-4CCB-8B14-7D3D61CDE7E0}" vid="{4DFAADB3-3FBF-4169-B76B-2D492E85FC6C}"/>
    </a:ext>
  </a:extLst>
</a:theme>
</file>

<file path=ppt/theme/theme2.xml><?xml version="1.0" encoding="utf-8"?>
<a:theme xmlns:a="http://schemas.openxmlformats.org/drawingml/2006/main" name="Θέμα του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Θέμα του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microsoft.com/office/2006/documentManagement/types"/>
    <ds:schemaRef ds:uri="http://purl.org/dc/terms/"/>
    <ds:schemaRef ds:uri="http://purl.org/dc/elements/1.1/"/>
    <ds:schemaRef ds:uri="http://schemas.openxmlformats.org/package/2006/metadata/core-properties"/>
    <ds:schemaRef ds:uri="4873beb7-5857-4685-be1f-d57550cc96cc"/>
    <ds:schemaRef ds:uri="http://schemas.microsoft.com/office/2006/metadata/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Επαγγελματική παρουσίαση ψηφιακής μπλε σήραγγας (ευρεία οθόνη)</Template>
  <TotalTime>0</TotalTime>
  <Words>5979</Words>
  <Application>Microsoft Office PowerPoint</Application>
  <PresentationFormat>Custom</PresentationFormat>
  <Paragraphs>672</Paragraphs>
  <Slides>59</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Consolas</vt:lpstr>
      <vt:lpstr>Console</vt:lpstr>
      <vt:lpstr>Corbel</vt:lpstr>
      <vt:lpstr>Wingdings</vt:lpstr>
      <vt:lpstr>Ψηφιακό μπλε τούνελ 16x9</vt:lpstr>
      <vt:lpstr>NLTK Essentials</vt:lpstr>
      <vt:lpstr>Presentation’s content</vt:lpstr>
      <vt:lpstr>Machine learning</vt:lpstr>
      <vt:lpstr>Machine learning (1/2)</vt:lpstr>
      <vt:lpstr>Machine learning (2/2)</vt:lpstr>
      <vt:lpstr>Scikit Learn - Cheat Sheet </vt:lpstr>
      <vt:lpstr>Text classification</vt:lpstr>
      <vt:lpstr>Text classification</vt:lpstr>
      <vt:lpstr>Text classification – Example (1/3)</vt:lpstr>
      <vt:lpstr>Text classification – Example (2/3) </vt:lpstr>
      <vt:lpstr>Text classification – Example(3/3)</vt:lpstr>
      <vt:lpstr>Text classification</vt:lpstr>
      <vt:lpstr>Text classification – Sampling (1/2) </vt:lpstr>
      <vt:lpstr>Text classification – Sampling (2/2) </vt:lpstr>
      <vt:lpstr>Text classification - Sampling – Example</vt:lpstr>
      <vt:lpstr>Text classification - Sampling – Vectorizer </vt:lpstr>
      <vt:lpstr>Text classification</vt:lpstr>
      <vt:lpstr>Text classification - Naive Bayes</vt:lpstr>
      <vt:lpstr>Text classification - Naive Bayes – Example (1/2)</vt:lpstr>
      <vt:lpstr>Text classification - Naive Bayes – Example (2/2)</vt:lpstr>
      <vt:lpstr>Text classification - Naive Bayes – Most common measures </vt:lpstr>
      <vt:lpstr>Text classification - Naive Bayes – Look deep (1/3) </vt:lpstr>
      <vt:lpstr>Text classification - Naive Bayes – Look deep (2/3) </vt:lpstr>
      <vt:lpstr>Text classification - Naive Bayes – Look deep (3/3) </vt:lpstr>
      <vt:lpstr>Text classification</vt:lpstr>
      <vt:lpstr>Text classification - Decision trees</vt:lpstr>
      <vt:lpstr>Text classification - Decision trees – Example(1/3)</vt:lpstr>
      <vt:lpstr>Text classification - Decision trees – Example(2/3)</vt:lpstr>
      <vt:lpstr>Text classification - Decision trees – Example(3/3)</vt:lpstr>
      <vt:lpstr>Text classification</vt:lpstr>
      <vt:lpstr>Text classification - Stochastic gradient descent</vt:lpstr>
      <vt:lpstr>Text classification - Stochastic gradient descent – Example (1/4)</vt:lpstr>
      <vt:lpstr>Text classification - Stochastic gradient descent – Example (2/4)</vt:lpstr>
      <vt:lpstr>Text classification - Stochastic gradient descent – Example (3/4)</vt:lpstr>
      <vt:lpstr>Text classification - Stochastic gradient descent – Example (4/4)</vt:lpstr>
      <vt:lpstr>Text classification</vt:lpstr>
      <vt:lpstr>Text classification - Logistic regression</vt:lpstr>
      <vt:lpstr>Text classification</vt:lpstr>
      <vt:lpstr>Text classification - Support vector machines</vt:lpstr>
      <vt:lpstr>Text classification - Support vector machines – Example(1/5)</vt:lpstr>
      <vt:lpstr>Text classification - Support vector machines – Example(2/5)</vt:lpstr>
      <vt:lpstr>Text classification - Support vector machines – Example(3/5)</vt:lpstr>
      <vt:lpstr>Text classification - Support vector machines – Example(4/5)</vt:lpstr>
      <vt:lpstr>Text classification - Support vector machines – Example(5/5)</vt:lpstr>
      <vt:lpstr>Text classification</vt:lpstr>
      <vt:lpstr>Text classification - The Random forest algorithm</vt:lpstr>
      <vt:lpstr>Text classification - The Random forest algorithm – Example (1/2)</vt:lpstr>
      <vt:lpstr>Text classification - The Random forest algorithm – Example (2/2)</vt:lpstr>
      <vt:lpstr>Text clustering</vt:lpstr>
      <vt:lpstr>Text clustering</vt:lpstr>
      <vt:lpstr>Text clustering</vt:lpstr>
      <vt:lpstr>Text clustering  -  K-means</vt:lpstr>
      <vt:lpstr>Text clustering  -  K-means- Example (1/2)</vt:lpstr>
      <vt:lpstr>Text clustering  -  K-means - Example (2/2)</vt:lpstr>
      <vt:lpstr>Topic modeling in text</vt:lpstr>
      <vt:lpstr>Topic modeling in text</vt:lpstr>
      <vt:lpstr>Topic modeling in text –Example (1/2)</vt:lpstr>
      <vt:lpstr>Topic modeling in text –Example (2/2)</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2017-10-25T09:48:51Z</dcterms:created>
  <dcterms:modified xsi:type="dcterms:W3CDTF">2019-02-27T14:42:00Z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