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5"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Lst>
  <p:sldSz cx="12192000" cy="6858000"/>
  <p:notesSz cx="7086600" cy="93599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9">
          <p15:clr>
            <a:srgbClr val="A4A3A4"/>
          </p15:clr>
        </p15:guide>
        <p15:guide id="2" pos="223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7" roundtripDataSignature="AMtx7mjie5erhMZYLogwxtV/vDEgHOT5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211" y="3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49"/>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0860" cy="467995"/>
          </a:xfrm>
          <a:prstGeom prst="rect">
            <a:avLst/>
          </a:prstGeom>
          <a:noFill/>
          <a:ln>
            <a:noFill/>
          </a:ln>
        </p:spPr>
        <p:txBody>
          <a:bodyPr spcFirstLastPara="1" wrap="square" lIns="95050" tIns="47525" rIns="95050" bIns="47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14101" y="1"/>
            <a:ext cx="3070860" cy="467995"/>
          </a:xfrm>
          <a:prstGeom prst="rect">
            <a:avLst/>
          </a:prstGeom>
          <a:noFill/>
          <a:ln>
            <a:noFill/>
          </a:ln>
        </p:spPr>
        <p:txBody>
          <a:bodyPr spcFirstLastPara="1" wrap="square" lIns="95050" tIns="47525" rIns="95050" bIns="47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90282"/>
            <a:ext cx="3070860" cy="467995"/>
          </a:xfrm>
          <a:prstGeom prst="rect">
            <a:avLst/>
          </a:prstGeom>
          <a:noFill/>
          <a:ln>
            <a:noFill/>
          </a:ln>
        </p:spPr>
        <p:txBody>
          <a:bodyPr spcFirstLastPara="1" wrap="square" lIns="95050" tIns="47525" rIns="95050" bIns="47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0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03" name="Google Shape;803;p10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0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11" name="Google Shape;811;p10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0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18" name="Google Shape;818;p10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0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24" name="Google Shape;824;p10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0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31" name="Google Shape;831;p10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0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37" name="Google Shape;837;p10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10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43" name="Google Shape;843;p10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10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48" name="Google Shape;848;p10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0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54" name="Google Shape;854;p10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1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60" name="Google Shape;860;p11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1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66" name="Google Shape;866;p11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1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72" name="Google Shape;872;p11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11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113: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78" name="Google Shape;878;p113: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112</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1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85" name="Google Shape;885;p11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11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90" name="Google Shape;890;p11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11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896" name="Google Shape;896;p11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1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902" name="Google Shape;902;p11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11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907" name="Google Shape;907;p11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1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913" name="Google Shape;913;p11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12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p120: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919" name="Google Shape;919;p120: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2: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08" name="Google Shape;208;p12: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16" name="Google Shape;216;p13: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4: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23" name="Google Shape;223;p14: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r>
              <a:rPr lang="en-US"/>
              <a:t>Source: https://cawiki.ca.com/display/MWS/Marbles+for+Workshop</a:t>
            </a:r>
            <a:endParaRPr/>
          </a:p>
        </p:txBody>
      </p:sp>
      <p:sp>
        <p:nvSpPr>
          <p:cNvPr id="238" name="Google Shape;238;p16: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7: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Show GUI</a:t>
            </a:r>
            <a:endParaRPr/>
          </a:p>
          <a:p>
            <a:pPr marL="228600" lvl="0" indent="-228600" algn="l" rtl="0">
              <a:spcBef>
                <a:spcPts val="0"/>
              </a:spcBef>
              <a:spcAft>
                <a:spcPts val="0"/>
              </a:spcAft>
              <a:buClr>
                <a:schemeClr val="dk1"/>
              </a:buClr>
              <a:buSzPts val="1200"/>
              <a:buFont typeface="Calibri"/>
              <a:buAutoNum type="arabicPeriod"/>
            </a:pPr>
            <a:r>
              <a:rPr lang="en-US"/>
              <a:t>Show Transaction invocation</a:t>
            </a:r>
            <a:endParaRPr/>
          </a:p>
          <a:p>
            <a:pPr marL="228600" lvl="0" indent="-228600" algn="l" rtl="0">
              <a:spcBef>
                <a:spcPts val="0"/>
              </a:spcBef>
              <a:spcAft>
                <a:spcPts val="0"/>
              </a:spcAft>
              <a:buClr>
                <a:schemeClr val="dk1"/>
              </a:buClr>
              <a:buSzPts val="1200"/>
              <a:buFont typeface="Calibri"/>
              <a:buAutoNum type="arabicPeriod"/>
            </a:pPr>
            <a:r>
              <a:rPr lang="en-US"/>
              <a:t>Show Database state</a:t>
            </a:r>
            <a:endParaRPr/>
          </a:p>
        </p:txBody>
      </p:sp>
      <p:sp>
        <p:nvSpPr>
          <p:cNvPr id="245" name="Google Shape;245;p17: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8: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r>
              <a:rPr lang="en-US"/>
              <a:t>Source: https://drive.google.com/open?id=1tlSRzOTvLiS27vgZyUCSLOxyKCw0x_DxTreqNWU7k84</a:t>
            </a:r>
            <a:endParaRPr/>
          </a:p>
        </p:txBody>
      </p:sp>
      <p:sp>
        <p:nvSpPr>
          <p:cNvPr id="251" name="Google Shape;251;p18: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r>
              <a:rPr lang="en-US"/>
              <a:t>Source: https://drive.google.com/open?id=1tlSRzOTvLiS27vgZyUCSLOxyKCw0x_DxTreqNWU7k84</a:t>
            </a:r>
            <a:endParaRPr/>
          </a:p>
        </p:txBody>
      </p:sp>
      <p:sp>
        <p:nvSpPr>
          <p:cNvPr id="258" name="Google Shape;258;p19: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2: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28" name="Google Shape;128;p2: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0: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r>
              <a:rPr lang="en-US"/>
              <a:t>Source: https://drive.google.com/open?id=1tlSRzOTvLiS27vgZyUCSLOxyKCw0x_DxTreqNWU7k84</a:t>
            </a:r>
            <a:endParaRPr/>
          </a:p>
        </p:txBody>
      </p:sp>
      <p:sp>
        <p:nvSpPr>
          <p:cNvPr id="265" name="Google Shape;265;p20: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1: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r>
              <a:rPr lang="en-US"/>
              <a:t>Source: https://drive.google.com/open?id=1tlSRzOTvLiS27vgZyUCSLOxyKCw0x_DxTreqNWU7k84</a:t>
            </a:r>
            <a:endParaRPr/>
          </a:p>
        </p:txBody>
      </p:sp>
      <p:sp>
        <p:nvSpPr>
          <p:cNvPr id="272" name="Google Shape;272;p21: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78" name="Google Shape;278;p2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83" name="Google Shape;283;p2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91" name="Google Shape;291;p2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296" name="Google Shape;296;p2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d3a082fe5_0_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d3a082fe5_0_0:notes"/>
          <p:cNvSpPr txBox="1">
            <a:spLocks noGrp="1"/>
          </p:cNvSpPr>
          <p:nvPr>
            <p:ph type="body" idx="1"/>
          </p:nvPr>
        </p:nvSpPr>
        <p:spPr>
          <a:xfrm>
            <a:off x="708661" y="4445953"/>
            <a:ext cx="5669400" cy="4212000"/>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03" name="Google Shape;303;g5d3a082fe5_0_0:notes"/>
          <p:cNvSpPr txBox="1">
            <a:spLocks noGrp="1"/>
          </p:cNvSpPr>
          <p:nvPr>
            <p:ph type="sldNum" idx="12"/>
          </p:nvPr>
        </p:nvSpPr>
        <p:spPr>
          <a:xfrm>
            <a:off x="4014101" y="8890282"/>
            <a:ext cx="3070800" cy="468000"/>
          </a:xfrm>
          <a:prstGeom prst="rect">
            <a:avLst/>
          </a:prstGeom>
        </p:spPr>
        <p:txBody>
          <a:bodyPr spcFirstLastPara="1" wrap="square" lIns="95050" tIns="47525" rIns="95050" bIns="475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d3a082fe5_0_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d3a082fe5_0_8:notes"/>
          <p:cNvSpPr txBox="1">
            <a:spLocks noGrp="1"/>
          </p:cNvSpPr>
          <p:nvPr>
            <p:ph type="body" idx="1"/>
          </p:nvPr>
        </p:nvSpPr>
        <p:spPr>
          <a:xfrm>
            <a:off x="708661" y="4445953"/>
            <a:ext cx="5669400" cy="4212000"/>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10" name="Google Shape;310;g5d3a082fe5_0_8:notes"/>
          <p:cNvSpPr txBox="1">
            <a:spLocks noGrp="1"/>
          </p:cNvSpPr>
          <p:nvPr>
            <p:ph type="sldNum" idx="12"/>
          </p:nvPr>
        </p:nvSpPr>
        <p:spPr>
          <a:xfrm>
            <a:off x="4014101" y="8890282"/>
            <a:ext cx="3070800" cy="468000"/>
          </a:xfrm>
          <a:prstGeom prst="rect">
            <a:avLst/>
          </a:prstGeom>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16" name="Google Shape;316;p2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22" name="Google Shape;322;p2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34" name="Google Shape;134;p3: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d85d26826_0_0:notes"/>
          <p:cNvSpPr txBox="1">
            <a:spLocks noGrp="1"/>
          </p:cNvSpPr>
          <p:nvPr>
            <p:ph type="body" idx="1"/>
          </p:nvPr>
        </p:nvSpPr>
        <p:spPr>
          <a:xfrm>
            <a:off x="708661" y="4445953"/>
            <a:ext cx="5669400" cy="4212000"/>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28" name="Google Shape;328;g5d85d26826_0_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34" name="Google Shape;334;p2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40" name="Google Shape;340;p2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47" name="Google Shape;347;p3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d85d26826_0_14:notes"/>
          <p:cNvSpPr txBox="1">
            <a:spLocks noGrp="1"/>
          </p:cNvSpPr>
          <p:nvPr>
            <p:ph type="body" idx="1"/>
          </p:nvPr>
        </p:nvSpPr>
        <p:spPr>
          <a:xfrm>
            <a:off x="708661" y="4445953"/>
            <a:ext cx="5669400" cy="4212000"/>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54" name="Google Shape;354;g5d85d26826_0_1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61" name="Google Shape;361;p3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67" name="Google Shape;367;p3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73" name="Google Shape;373;p3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78" name="Google Shape;378;p3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84" name="Google Shape;384;p3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40" name="Google Shape;140;p4: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9: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91" name="Google Shape;391;p39: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397" name="Google Shape;397;p4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03" name="Google Shape;403;p4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09" name="Google Shape;409;p4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15" name="Google Shape;415;p4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22" name="Google Shape;422;p4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28" name="Google Shape;428;p4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34" name="Google Shape;434;p4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40" name="Google Shape;440;p4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46" name="Google Shape;446;p4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5: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49" name="Google Shape;149;p5: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51" name="Google Shape;451;p4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57" name="Google Shape;457;p5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64" name="Google Shape;464;p5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72" name="Google Shape;472;p5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79" name="Google Shape;479;p5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86" name="Google Shape;486;p5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5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55: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494" name="Google Shape;494;p55: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56: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02" name="Google Shape;502;p56: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57: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10" name="Google Shape;510;p57: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5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58: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22" name="Google Shape;522;p58: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29" name="Google Shape;529;p5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39" name="Google Shape;539;p6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45" name="Google Shape;545;p6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50" name="Google Shape;550;p6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56" name="Google Shape;556;p6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63" name="Google Shape;563;p6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70" name="Google Shape;570;p6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77" name="Google Shape;577;p6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6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91" name="Google Shape;591;p6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6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598" name="Google Shape;598;p6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7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2" name="Google Shape;612;p71: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13" name="Google Shape;613;p71: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21" name="Google Shape;621;p7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7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28" name="Google Shape;628;p7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7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74: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36" name="Google Shape;636;p74: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7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43" name="Google Shape;643;p7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50" name="Google Shape;650;p7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7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56" name="Google Shape;656;p7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7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61" name="Google Shape;661;p7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7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67" name="Google Shape;667;p7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72" name="Google Shape;672;p8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8:notes"/>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68" name="Google Shape;168;p8:notes"/>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8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78" name="Google Shape;678;p8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8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83" name="Google Shape;683;p8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8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89" name="Google Shape;689;p8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8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694" name="Google Shape;694;p8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8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00" name="Google Shape;700;p8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8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06" name="Google Shape;706;p8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8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11" name="Google Shape;711;p8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8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17" name="Google Shape;717;p8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8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23" name="Google Shape;723;p8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9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29" name="Google Shape;729;p9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9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34" name="Google Shape;734;p9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9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40" name="Google Shape;740;p9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93: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47" name="Google Shape;747;p93: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94: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53" name="Google Shape;753;p94: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95: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61" name="Google Shape;761;p95: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96: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68" name="Google Shape;768;p96: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97: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75" name="Google Shape;775;p97: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98: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82" name="Google Shape;782;p98: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99: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89" name="Google Shape;789;p99: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100: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796" name="Google Shape;796;p100: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
  <p:cSld name="Title Red ">
    <p:spTree>
      <p:nvGrpSpPr>
        <p:cNvPr id="1" name="Shape 19"/>
        <p:cNvGrpSpPr/>
        <p:nvPr/>
      </p:nvGrpSpPr>
      <p:grpSpPr>
        <a:xfrm>
          <a:off x="0" y="0"/>
          <a:ext cx="0" cy="0"/>
          <a:chOff x="0" y="0"/>
          <a:chExt cx="0" cy="0"/>
        </a:xfrm>
      </p:grpSpPr>
      <p:sp>
        <p:nvSpPr>
          <p:cNvPr id="20" name="Google Shape;20;p122" descr="G:\_55906_Brand_Integration\_PPT_Template\R4_20151119\Images\Title_Circuitry_Red.jpg"/>
          <p:cNvSpPr/>
          <p:nvPr/>
        </p:nvSpPr>
        <p:spPr>
          <a:xfrm>
            <a:off x="0" y="0"/>
            <a:ext cx="12192000" cy="4992688"/>
          </a:xfrm>
          <a:prstGeom prst="rect">
            <a:avLst/>
          </a:prstGeom>
          <a:noFill/>
          <a:ln>
            <a:noFill/>
          </a:ln>
        </p:spPr>
      </p:sp>
      <p:sp>
        <p:nvSpPr>
          <p:cNvPr id="21" name="Google Shape;21;p122"/>
          <p:cNvSpPr/>
          <p:nvPr/>
        </p:nvSpPr>
        <p:spPr>
          <a:xfrm>
            <a:off x="0" y="5010150"/>
            <a:ext cx="12192000" cy="18478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22" name="Google Shape;22;p122"/>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spAutoFit/>
          </a:bodyPr>
          <a:lstStyle>
            <a:lvl1pPr marL="457200" lvl="0" indent="-228600" algn="l">
              <a:lnSpc>
                <a:spcPct val="85000"/>
              </a:lnSpc>
              <a:spcBef>
                <a:spcPts val="1200"/>
              </a:spcBef>
              <a:spcAft>
                <a:spcPts val="0"/>
              </a:spcAft>
              <a:buSzPts val="4000"/>
              <a:buNone/>
              <a:defRPr sz="4000" b="1" cap="none">
                <a:solidFill>
                  <a:schemeClr val="lt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22"/>
          <p:cNvSpPr txBox="1">
            <a:spLocks noGrp="1"/>
          </p:cNvSpPr>
          <p:nvPr>
            <p:ph type="body" idx="2"/>
          </p:nvPr>
        </p:nvSpPr>
        <p:spPr>
          <a:xfrm>
            <a:off x="411480" y="5628417"/>
            <a:ext cx="7452360" cy="27699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2000"/>
              <a:buNone/>
              <a:defRPr sz="2000" b="0"/>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2"/>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spAutoFit/>
          </a:bodyPr>
          <a:lstStyle>
            <a:lvl1pPr marR="0" lvl="0" algn="l">
              <a:lnSpc>
                <a:spcPct val="90000"/>
              </a:lnSpc>
              <a:spcBef>
                <a:spcPts val="0"/>
              </a:spcBef>
              <a:spcAft>
                <a:spcPts val="0"/>
              </a:spcAft>
              <a:buSzPts val="2400"/>
              <a:buNone/>
              <a:defRPr sz="2400" b="1">
                <a:solidFill>
                  <a:schemeClr val="dk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122"/>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sp>
        <p:nvSpPr>
          <p:cNvPr id="26" name="Google Shape;26;p122"/>
          <p:cNvSpPr/>
          <p:nvPr/>
        </p:nvSpPr>
        <p:spPr>
          <a:xfrm>
            <a:off x="9163051" y="5557209"/>
            <a:ext cx="2676524" cy="362717"/>
          </a:xfrm>
          <a:prstGeom prst="rect">
            <a:avLst/>
          </a:prstGeom>
          <a:noFill/>
          <a:ln>
            <a:noFill/>
          </a:ln>
        </p:spPr>
      </p:sp>
      <p:grpSp>
        <p:nvGrpSpPr>
          <p:cNvPr id="27" name="Google Shape;27;p122"/>
          <p:cNvGrpSpPr/>
          <p:nvPr/>
        </p:nvGrpSpPr>
        <p:grpSpPr>
          <a:xfrm>
            <a:off x="0" y="5010150"/>
            <a:ext cx="12192000" cy="0"/>
            <a:chOff x="0" y="5010150"/>
            <a:chExt cx="12192000" cy="0"/>
          </a:xfrm>
        </p:grpSpPr>
        <p:cxnSp>
          <p:nvCxnSpPr>
            <p:cNvPr id="28" name="Google Shape;28;p122"/>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29" name="Google Shape;29;p122"/>
            <p:cNvCxnSpPr/>
            <p:nvPr/>
          </p:nvCxnSpPr>
          <p:spPr>
            <a:xfrm>
              <a:off x="9622631" y="5010150"/>
              <a:ext cx="2569369" cy="0"/>
            </a:xfrm>
            <a:prstGeom prst="straightConnector1">
              <a:avLst/>
            </a:prstGeom>
            <a:noFill/>
            <a:ln w="76200" cap="flat" cmpd="sng">
              <a:solidFill>
                <a:srgbClr val="707275"/>
              </a:solidFill>
              <a:prstDash val="solid"/>
              <a:round/>
              <a:headEnd type="none" w="sm" len="sm"/>
              <a:tailEnd type="none" w="sm" len="sm"/>
            </a:ln>
          </p:spPr>
        </p:cxnSp>
      </p:grpSp>
      <p:sp>
        <p:nvSpPr>
          <p:cNvPr id="30" name="Google Shape;30;p122" descr="G:\_55906_Brand_Integration\_PPT_Template\R4_20151119\Images\Title_Circuitry_Red.jpg"/>
          <p:cNvSpPr/>
          <p:nvPr/>
        </p:nvSpPr>
        <p:spPr>
          <a:xfrm>
            <a:off x="0" y="0"/>
            <a:ext cx="12192000" cy="4992688"/>
          </a:xfrm>
          <a:prstGeom prst="rect">
            <a:avLst/>
          </a:prstGeom>
          <a:noFill/>
          <a:ln>
            <a:noFill/>
          </a:ln>
        </p:spPr>
      </p:sp>
      <p:sp>
        <p:nvSpPr>
          <p:cNvPr id="31" name="Google Shape;31;p122"/>
          <p:cNvSpPr/>
          <p:nvPr/>
        </p:nvSpPr>
        <p:spPr>
          <a:xfrm>
            <a:off x="0" y="5010150"/>
            <a:ext cx="12192000" cy="18478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32" name="Google Shape;32;p122"/>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sp>
        <p:nvSpPr>
          <p:cNvPr id="33" name="Google Shape;33;p122"/>
          <p:cNvSpPr/>
          <p:nvPr/>
        </p:nvSpPr>
        <p:spPr>
          <a:xfrm>
            <a:off x="9163051" y="5557209"/>
            <a:ext cx="2676524" cy="362717"/>
          </a:xfrm>
          <a:prstGeom prst="rect">
            <a:avLst/>
          </a:prstGeom>
          <a:noFill/>
          <a:ln>
            <a:noFill/>
          </a:ln>
        </p:spPr>
      </p:sp>
      <p:grpSp>
        <p:nvGrpSpPr>
          <p:cNvPr id="34" name="Google Shape;34;p122"/>
          <p:cNvGrpSpPr/>
          <p:nvPr/>
        </p:nvGrpSpPr>
        <p:grpSpPr>
          <a:xfrm>
            <a:off x="0" y="5010150"/>
            <a:ext cx="12192000" cy="0"/>
            <a:chOff x="0" y="5010150"/>
            <a:chExt cx="12192000" cy="0"/>
          </a:xfrm>
        </p:grpSpPr>
        <p:cxnSp>
          <p:nvCxnSpPr>
            <p:cNvPr id="35" name="Google Shape;35;p122"/>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36" name="Google Shape;36;p122"/>
            <p:cNvCxnSpPr/>
            <p:nvPr/>
          </p:nvCxnSpPr>
          <p:spPr>
            <a:xfrm>
              <a:off x="9622631" y="5010150"/>
              <a:ext cx="2569369" cy="0"/>
            </a:xfrm>
            <a:prstGeom prst="straightConnector1">
              <a:avLst/>
            </a:prstGeom>
            <a:noFill/>
            <a:ln w="76200" cap="flat" cmpd="sng">
              <a:solidFill>
                <a:srgbClr val="707275"/>
              </a:solidFill>
              <a:prstDash val="solid"/>
              <a:round/>
              <a:headEnd type="none" w="sm" len="sm"/>
              <a:tailEnd type="none" w="sm" len="sm"/>
            </a:ln>
          </p:spPr>
        </p:cxnSp>
      </p:gr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Subtitle">
  <p:cSld name="Content with Subtitle">
    <p:spTree>
      <p:nvGrpSpPr>
        <p:cNvPr id="1" name="Shape 110"/>
        <p:cNvGrpSpPr/>
        <p:nvPr/>
      </p:nvGrpSpPr>
      <p:grpSpPr>
        <a:xfrm>
          <a:off x="0" y="0"/>
          <a:ext cx="0" cy="0"/>
          <a:chOff x="0" y="0"/>
          <a:chExt cx="0" cy="0"/>
        </a:xfrm>
      </p:grpSpPr>
      <p:sp>
        <p:nvSpPr>
          <p:cNvPr id="111" name="Google Shape;111;p131"/>
          <p:cNvSpPr txBox="1">
            <a:spLocks noGrp="1"/>
          </p:cNvSpPr>
          <p:nvPr>
            <p:ph type="body" idx="1"/>
          </p:nvPr>
        </p:nvSpPr>
        <p:spPr>
          <a:xfrm>
            <a:off x="413004" y="1600200"/>
            <a:ext cx="11365992" cy="15070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13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31"/>
          <p:cNvSpPr txBox="1">
            <a:spLocks noGrp="1"/>
          </p:cNvSpPr>
          <p:nvPr>
            <p:ph type="body" idx="2"/>
          </p:nvPr>
        </p:nvSpPr>
        <p:spPr>
          <a:xfrm>
            <a:off x="413004" y="1005840"/>
            <a:ext cx="11365992" cy="332399"/>
          </a:xfrm>
          <a:prstGeom prst="rect">
            <a:avLst/>
          </a:prstGeom>
          <a:noFill/>
          <a:ln>
            <a:noFill/>
          </a:ln>
        </p:spPr>
        <p:txBody>
          <a:bodyPr spcFirstLastPara="1" wrap="square" lIns="0" tIns="0" rIns="0" bIns="0" anchor="t" anchorCtr="0">
            <a:spAutoFit/>
          </a:bodyPr>
          <a:lstStyle>
            <a:lvl1pPr marL="457200" marR="0" lvl="0" indent="-228600" algn="l">
              <a:lnSpc>
                <a:spcPct val="90000"/>
              </a:lnSpc>
              <a:spcBef>
                <a:spcPts val="0"/>
              </a:spcBef>
              <a:spcAft>
                <a:spcPts val="0"/>
              </a:spcAft>
              <a:buSzPts val="2400"/>
              <a:buNone/>
              <a:defRPr sz="2400" b="0">
                <a:solidFill>
                  <a:schemeClr val="lt2"/>
                </a:solidFill>
                <a:latin typeface="Arial"/>
                <a:ea typeface="Arial"/>
                <a:cs typeface="Arial"/>
                <a:sym typeface="Arial"/>
              </a:defRPr>
            </a:lvl1pPr>
            <a:lvl2pPr marL="914400" lvl="1" indent="-228600" algn="l">
              <a:lnSpc>
                <a:spcPct val="90000"/>
              </a:lnSpc>
              <a:spcBef>
                <a:spcPts val="400"/>
              </a:spcBef>
              <a:spcAft>
                <a:spcPts val="0"/>
              </a:spcAft>
              <a:buSzPts val="2000"/>
              <a:buNone/>
              <a:defRPr/>
            </a:lvl2pPr>
            <a:lvl3pPr marL="1371600" lvl="2" indent="-228600" algn="l">
              <a:lnSpc>
                <a:spcPct val="90000"/>
              </a:lnSpc>
              <a:spcBef>
                <a:spcPts val="400"/>
              </a:spcBef>
              <a:spcAft>
                <a:spcPts val="0"/>
              </a:spcAft>
              <a:buSzPts val="1600"/>
              <a:buNone/>
              <a:defRPr/>
            </a:lvl3pPr>
            <a:lvl4pPr marL="1828800" lvl="3" indent="-228600" algn="l">
              <a:lnSpc>
                <a:spcPct val="90000"/>
              </a:lnSpc>
              <a:spcBef>
                <a:spcPts val="400"/>
              </a:spcBef>
              <a:spcAft>
                <a:spcPts val="0"/>
              </a:spcAft>
              <a:buSzPts val="1600"/>
              <a:buNone/>
              <a:defRPr/>
            </a:lvl4pPr>
            <a:lvl5pPr marL="2286000" lvl="4" indent="-228600" algn="l">
              <a:lnSpc>
                <a:spcPct val="90000"/>
              </a:lnSpc>
              <a:spcBef>
                <a:spcPts val="400"/>
              </a:spcBef>
              <a:spcAft>
                <a:spcPts val="0"/>
              </a:spcAft>
              <a:buSzPts val="16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114"/>
        <p:cNvGrpSpPr/>
        <p:nvPr/>
      </p:nvGrpSpPr>
      <p:grpSpPr>
        <a:xfrm>
          <a:off x="0" y="0"/>
          <a:ext cx="0" cy="0"/>
          <a:chOff x="0" y="0"/>
          <a:chExt cx="0" cy="0"/>
        </a:xfrm>
      </p:grpSpPr>
      <p:sp>
        <p:nvSpPr>
          <p:cNvPr id="115" name="Google Shape;115;p132"/>
          <p:cNvSpPr txBox="1">
            <a:spLocks noGrp="1"/>
          </p:cNvSpPr>
          <p:nvPr>
            <p:ph type="body" idx="1"/>
          </p:nvPr>
        </p:nvSpPr>
        <p:spPr>
          <a:xfrm>
            <a:off x="411480" y="1371600"/>
            <a:ext cx="5577840"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132"/>
          <p:cNvSpPr txBox="1">
            <a:spLocks noGrp="1"/>
          </p:cNvSpPr>
          <p:nvPr>
            <p:ph type="title"/>
          </p:nvPr>
        </p:nvSpPr>
        <p:spPr>
          <a:xfrm>
            <a:off x="411480" y="551311"/>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32"/>
          <p:cNvSpPr txBox="1">
            <a:spLocks noGrp="1"/>
          </p:cNvSpPr>
          <p:nvPr>
            <p:ph type="body" idx="2"/>
          </p:nvPr>
        </p:nvSpPr>
        <p:spPr>
          <a:xfrm>
            <a:off x="6199632" y="1371600"/>
            <a:ext cx="5577840"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8"/>
        <p:cNvGrpSpPr/>
        <p:nvPr/>
      </p:nvGrpSpPr>
      <p:grpSpPr>
        <a:xfrm>
          <a:off x="0" y="0"/>
          <a:ext cx="0" cy="0"/>
          <a:chOff x="0" y="0"/>
          <a:chExt cx="0" cy="0"/>
        </a:xfrm>
      </p:grpSpPr>
      <p:pic>
        <p:nvPicPr>
          <p:cNvPr id="39" name="Google Shape;39;p124" descr="G:\_55906_Brand_Integration\_PPT_Template\R5_20151208\Images\Title_Red_Gradient_Reversed.jpg"/>
          <p:cNvPicPr preferRelativeResize="0"/>
          <p:nvPr/>
        </p:nvPicPr>
        <p:blipFill rotWithShape="1">
          <a:blip r:embed="rId2">
            <a:alphaModFix/>
          </a:blip>
          <a:srcRect/>
          <a:stretch/>
        </p:blipFill>
        <p:spPr>
          <a:xfrm>
            <a:off x="0" y="5424175"/>
            <a:ext cx="12192000" cy="1433825"/>
          </a:xfrm>
          <a:prstGeom prst="rect">
            <a:avLst/>
          </a:prstGeom>
          <a:noFill/>
          <a:ln>
            <a:noFill/>
          </a:ln>
        </p:spPr>
      </p:pic>
      <p:sp>
        <p:nvSpPr>
          <p:cNvPr id="40" name="Google Shape;40;p124"/>
          <p:cNvSpPr/>
          <p:nvPr/>
        </p:nvSpPr>
        <p:spPr>
          <a:xfrm rot="10800000" flipH="1">
            <a:off x="0" y="0"/>
            <a:ext cx="12192000" cy="21980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41" name="Google Shape;41;p124"/>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lvl1pPr marL="457200" marR="0" lvl="0" indent="-228600" algn="l">
              <a:lnSpc>
                <a:spcPct val="85000"/>
              </a:lnSpc>
              <a:spcBef>
                <a:spcPts val="1200"/>
              </a:spcBef>
              <a:spcAft>
                <a:spcPts val="0"/>
              </a:spcAft>
              <a:buClr>
                <a:schemeClr val="dk2"/>
              </a:buClr>
              <a:buSzPts val="4000"/>
              <a:buFont typeface="Arial"/>
              <a:buNone/>
              <a:defRPr sz="40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24"/>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chemeClr val="lt1"/>
                </a:solidFill>
                <a:latin typeface="Arial"/>
                <a:ea typeface="Arial"/>
                <a:cs typeface="Arial"/>
                <a:sym typeface="Arial"/>
              </a:rPr>
              <a:t>Broadcom Proprietary and Confidential.  Copyright © 2018 Broadcom.  All Rights Reserved. The term “Broadcom” refers to Broadcom Inc. and/or its subsidiaries.</a:t>
            </a:r>
            <a:endParaRPr/>
          </a:p>
        </p:txBody>
      </p:sp>
      <p:grpSp>
        <p:nvGrpSpPr>
          <p:cNvPr id="43" name="Google Shape;43;p124"/>
          <p:cNvGrpSpPr/>
          <p:nvPr/>
        </p:nvGrpSpPr>
        <p:grpSpPr>
          <a:xfrm>
            <a:off x="-1" y="5424175"/>
            <a:ext cx="12192001" cy="0"/>
            <a:chOff x="-1" y="5905500"/>
            <a:chExt cx="12192001" cy="0"/>
          </a:xfrm>
        </p:grpSpPr>
        <p:cxnSp>
          <p:nvCxnSpPr>
            <p:cNvPr id="44" name="Google Shape;44;p124"/>
            <p:cNvCxnSpPr/>
            <p:nvPr/>
          </p:nvCxnSpPr>
          <p:spPr>
            <a:xfrm>
              <a:off x="-1" y="5905500"/>
              <a:ext cx="12192000" cy="0"/>
            </a:xfrm>
            <a:prstGeom prst="straightConnector1">
              <a:avLst/>
            </a:prstGeom>
            <a:noFill/>
            <a:ln w="82550" cap="flat" cmpd="sng">
              <a:solidFill>
                <a:schemeClr val="accent5"/>
              </a:solidFill>
              <a:prstDash val="solid"/>
              <a:round/>
              <a:headEnd type="none" w="sm" len="sm"/>
              <a:tailEnd type="none" w="sm" len="sm"/>
            </a:ln>
          </p:spPr>
        </p:cxnSp>
        <p:cxnSp>
          <p:nvCxnSpPr>
            <p:cNvPr id="45" name="Google Shape;45;p124"/>
            <p:cNvCxnSpPr/>
            <p:nvPr/>
          </p:nvCxnSpPr>
          <p:spPr>
            <a:xfrm>
              <a:off x="9083040" y="5905500"/>
              <a:ext cx="3108960" cy="0"/>
            </a:xfrm>
            <a:prstGeom prst="straightConnector1">
              <a:avLst/>
            </a:prstGeom>
            <a:noFill/>
            <a:ln w="82550" cap="flat" cmpd="sng">
              <a:solidFill>
                <a:srgbClr val="707275"/>
              </a:solidFill>
              <a:prstDash val="solid"/>
              <a:round/>
              <a:headEnd type="none" w="sm" len="sm"/>
              <a:tailEnd type="none" w="sm" len="sm"/>
            </a:ln>
          </p:spPr>
        </p:cxnSp>
      </p:grpSp>
      <p:pic>
        <p:nvPicPr>
          <p:cNvPr id="46" name="Google Shape;46;p124" descr="G:\_55906_Brand_Integration\_55998_Broadcom_Limited_Logo\_Final\04_White\PNG\Broadcom_Ltd_Logo_White_no-tag.png"/>
          <p:cNvPicPr preferRelativeResize="0"/>
          <p:nvPr/>
        </p:nvPicPr>
        <p:blipFill rotWithShape="1">
          <a:blip r:embed="rId3">
            <a:alphaModFix/>
          </a:blip>
          <a:srcRect/>
          <a:stretch/>
        </p:blipFill>
        <p:spPr>
          <a:xfrm>
            <a:off x="8534400" y="5923396"/>
            <a:ext cx="3200400" cy="435382"/>
          </a:xfrm>
          <a:prstGeom prst="rect">
            <a:avLst/>
          </a:prstGeom>
          <a:noFill/>
          <a:ln>
            <a:noFill/>
          </a:ln>
        </p:spPr>
      </p:pic>
      <p:pic>
        <p:nvPicPr>
          <p:cNvPr id="47" name="Google Shape;47;p124" descr="G:\_55906_Brand_Integration\_PPT_Template\R5_20151208\Images\Title_Red_Gradient_Reversed.jpg"/>
          <p:cNvPicPr preferRelativeResize="0"/>
          <p:nvPr/>
        </p:nvPicPr>
        <p:blipFill rotWithShape="1">
          <a:blip r:embed="rId2">
            <a:alphaModFix/>
          </a:blip>
          <a:srcRect/>
          <a:stretch/>
        </p:blipFill>
        <p:spPr>
          <a:xfrm>
            <a:off x="0" y="5424175"/>
            <a:ext cx="12192000" cy="1433825"/>
          </a:xfrm>
          <a:prstGeom prst="rect">
            <a:avLst/>
          </a:prstGeom>
          <a:noFill/>
          <a:ln>
            <a:noFill/>
          </a:ln>
        </p:spPr>
      </p:pic>
      <p:sp>
        <p:nvSpPr>
          <p:cNvPr id="48" name="Google Shape;48;p124"/>
          <p:cNvSpPr/>
          <p:nvPr/>
        </p:nvSpPr>
        <p:spPr>
          <a:xfrm rot="10800000" flipH="1">
            <a:off x="0" y="0"/>
            <a:ext cx="12192000" cy="21980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49" name="Google Shape;49;p124"/>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chemeClr val="lt1"/>
                </a:solidFill>
                <a:latin typeface="Arial"/>
                <a:ea typeface="Arial"/>
                <a:cs typeface="Arial"/>
                <a:sym typeface="Arial"/>
              </a:rPr>
              <a:t>Broadcom Proprietary and Confidential.  Copyright © 2018 Broadcom.  All Rights Reserved. The term “Broadcom” refers to Broadcom Inc. and/or its subsidiaries.</a:t>
            </a:r>
            <a:endParaRPr/>
          </a:p>
        </p:txBody>
      </p:sp>
      <p:grpSp>
        <p:nvGrpSpPr>
          <p:cNvPr id="50" name="Google Shape;50;p124"/>
          <p:cNvGrpSpPr/>
          <p:nvPr/>
        </p:nvGrpSpPr>
        <p:grpSpPr>
          <a:xfrm>
            <a:off x="-1" y="5424175"/>
            <a:ext cx="12192001" cy="0"/>
            <a:chOff x="-1" y="5905500"/>
            <a:chExt cx="12192001" cy="0"/>
          </a:xfrm>
        </p:grpSpPr>
        <p:cxnSp>
          <p:nvCxnSpPr>
            <p:cNvPr id="51" name="Google Shape;51;p124"/>
            <p:cNvCxnSpPr/>
            <p:nvPr/>
          </p:nvCxnSpPr>
          <p:spPr>
            <a:xfrm>
              <a:off x="-1" y="5905500"/>
              <a:ext cx="12192000" cy="0"/>
            </a:xfrm>
            <a:prstGeom prst="straightConnector1">
              <a:avLst/>
            </a:prstGeom>
            <a:noFill/>
            <a:ln w="82550" cap="flat" cmpd="sng">
              <a:solidFill>
                <a:schemeClr val="accent5"/>
              </a:solidFill>
              <a:prstDash val="solid"/>
              <a:round/>
              <a:headEnd type="none" w="sm" len="sm"/>
              <a:tailEnd type="none" w="sm" len="sm"/>
            </a:ln>
          </p:spPr>
        </p:cxnSp>
        <p:cxnSp>
          <p:nvCxnSpPr>
            <p:cNvPr id="52" name="Google Shape;52;p124"/>
            <p:cNvCxnSpPr/>
            <p:nvPr/>
          </p:nvCxnSpPr>
          <p:spPr>
            <a:xfrm>
              <a:off x="9083040" y="5905500"/>
              <a:ext cx="3108960" cy="0"/>
            </a:xfrm>
            <a:prstGeom prst="straightConnector1">
              <a:avLst/>
            </a:prstGeom>
            <a:noFill/>
            <a:ln w="82550" cap="flat" cmpd="sng">
              <a:solidFill>
                <a:srgbClr val="707275"/>
              </a:solidFill>
              <a:prstDash val="solid"/>
              <a:round/>
              <a:headEnd type="none" w="sm" len="sm"/>
              <a:tailEnd type="none" w="sm" len="sm"/>
            </a:ln>
          </p:spPr>
        </p:cxnSp>
      </p:grpSp>
      <p:pic>
        <p:nvPicPr>
          <p:cNvPr id="53" name="Google Shape;53;p124" descr="G:\_55906_Brand_Integration\_55998_Broadcom_Limited_Logo\_Final\04_White\PNG\Broadcom_Ltd_Logo_White_no-tag.png"/>
          <p:cNvPicPr preferRelativeResize="0"/>
          <p:nvPr/>
        </p:nvPicPr>
        <p:blipFill rotWithShape="1">
          <a:blip r:embed="rId3">
            <a:alphaModFix/>
          </a:blip>
          <a:srcRect/>
          <a:stretch/>
        </p:blipFill>
        <p:spPr>
          <a:xfrm>
            <a:off x="8534400" y="5923396"/>
            <a:ext cx="3200400" cy="435382"/>
          </a:xfrm>
          <a:prstGeom prst="rect">
            <a:avLst/>
          </a:prstGeom>
          <a:noFill/>
          <a:ln>
            <a:noFill/>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54"/>
        <p:cNvGrpSpPr/>
        <p:nvPr/>
      </p:nvGrpSpPr>
      <p:grpSpPr>
        <a:xfrm>
          <a:off x="0" y="0"/>
          <a:ext cx="0" cy="0"/>
          <a:chOff x="0" y="0"/>
          <a:chExt cx="0" cy="0"/>
        </a:xfrm>
      </p:grpSpPr>
      <p:sp>
        <p:nvSpPr>
          <p:cNvPr id="55" name="Google Shape;55;p125"/>
          <p:cNvSpPr txBox="1">
            <a:spLocks noGrp="1"/>
          </p:cNvSpPr>
          <p:nvPr>
            <p:ph type="body" idx="1"/>
          </p:nvPr>
        </p:nvSpPr>
        <p:spPr>
          <a:xfrm>
            <a:off x="413004" y="1371600"/>
            <a:ext cx="11365992"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12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sp>
        <p:nvSpPr>
          <p:cNvPr id="58" name="Google Shape;58;p12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OGO">
  <p:cSld name="LOGO">
    <p:bg>
      <p:bgPr>
        <a:gradFill>
          <a:gsLst>
            <a:gs pos="0">
              <a:srgbClr val="D5D6D6">
                <a:alpha val="49803"/>
              </a:srgbClr>
            </a:gs>
            <a:gs pos="30000">
              <a:srgbClr val="D5D6D6">
                <a:alpha val="49803"/>
              </a:srgbClr>
            </a:gs>
            <a:gs pos="100000">
              <a:schemeClr val="lt1"/>
            </a:gs>
          </a:gsLst>
          <a:path path="circle">
            <a:fillToRect l="100000" t="100000"/>
          </a:path>
          <a:tileRect r="-100000" b="-100000"/>
        </a:gradFill>
        <a:effectLst/>
      </p:bgPr>
    </p:bg>
    <p:spTree>
      <p:nvGrpSpPr>
        <p:cNvPr id="1" name="Shape 59"/>
        <p:cNvGrpSpPr/>
        <p:nvPr/>
      </p:nvGrpSpPr>
      <p:grpSpPr>
        <a:xfrm>
          <a:off x="0" y="0"/>
          <a:ext cx="0" cy="0"/>
          <a:chOff x="0" y="0"/>
          <a:chExt cx="0" cy="0"/>
        </a:xfrm>
      </p:grpSpPr>
      <p:pic>
        <p:nvPicPr>
          <p:cNvPr id="60" name="Google Shape;60;p127" descr="G:\_55906_Brand_Integration\_55998_Broadcom_Limited_Logo\_Final\01_Red-Black\PNG\Broadcom_Ltd_Logo_Red-Black_w-tag.png"/>
          <p:cNvPicPr preferRelativeResize="0"/>
          <p:nvPr/>
        </p:nvPicPr>
        <p:blipFill rotWithShape="1">
          <a:blip r:embed="rId2">
            <a:alphaModFix/>
          </a:blip>
          <a:srcRect/>
          <a:stretch/>
        </p:blipFill>
        <p:spPr>
          <a:xfrm>
            <a:off x="1158240" y="2537429"/>
            <a:ext cx="9875520" cy="1783143"/>
          </a:xfrm>
          <a:prstGeom prst="rect">
            <a:avLst/>
          </a:prstGeom>
          <a:noFill/>
          <a:ln>
            <a:noFill/>
          </a:ln>
        </p:spPr>
      </p:pic>
      <p:grpSp>
        <p:nvGrpSpPr>
          <p:cNvPr id="61" name="Google Shape;61;p127"/>
          <p:cNvGrpSpPr/>
          <p:nvPr/>
        </p:nvGrpSpPr>
        <p:grpSpPr>
          <a:xfrm>
            <a:off x="0" y="0"/>
            <a:ext cx="12192000" cy="137160"/>
            <a:chOff x="0" y="0"/>
            <a:chExt cx="12192000" cy="137160"/>
          </a:xfrm>
        </p:grpSpPr>
        <p:sp>
          <p:nvSpPr>
            <p:cNvPr id="62" name="Google Shape;62;p127"/>
            <p:cNvSpPr/>
            <p:nvPr/>
          </p:nvSpPr>
          <p:spPr>
            <a:xfrm>
              <a:off x="0" y="0"/>
              <a:ext cx="12192000" cy="137160"/>
            </a:xfrm>
            <a:prstGeom prst="rect">
              <a:avLst/>
            </a:prstGeom>
            <a:solidFill>
              <a:srgbClr val="CC092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63" name="Google Shape;63;p127"/>
            <p:cNvSpPr/>
            <p:nvPr/>
          </p:nvSpPr>
          <p:spPr>
            <a:xfrm>
              <a:off x="10665070" y="0"/>
              <a:ext cx="1526930" cy="137160"/>
            </a:xfrm>
            <a:prstGeom prst="rect">
              <a:avLst/>
            </a:prstGeom>
            <a:solidFill>
              <a:srgbClr val="AB162C"/>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grpSp>
      <p:pic>
        <p:nvPicPr>
          <p:cNvPr id="64" name="Google Shape;64;p127" descr="G:\_55906_Brand_Integration\_55998_Broadcom_Limited_Logo\_Final\01_Red-Black\PNG\Broadcom_Ltd_Logo_Red-Black_w-tag.png"/>
          <p:cNvPicPr preferRelativeResize="0"/>
          <p:nvPr/>
        </p:nvPicPr>
        <p:blipFill rotWithShape="1">
          <a:blip r:embed="rId2">
            <a:alphaModFix/>
          </a:blip>
          <a:srcRect/>
          <a:stretch/>
        </p:blipFill>
        <p:spPr>
          <a:xfrm>
            <a:off x="1158240" y="2537429"/>
            <a:ext cx="9875520" cy="1783143"/>
          </a:xfrm>
          <a:prstGeom prst="rect">
            <a:avLst/>
          </a:prstGeom>
          <a:noFill/>
          <a:ln>
            <a:noFill/>
          </a:ln>
        </p:spPr>
      </p:pic>
      <p:grpSp>
        <p:nvGrpSpPr>
          <p:cNvPr id="65" name="Google Shape;65;p127"/>
          <p:cNvGrpSpPr/>
          <p:nvPr/>
        </p:nvGrpSpPr>
        <p:grpSpPr>
          <a:xfrm>
            <a:off x="0" y="0"/>
            <a:ext cx="12192000" cy="137160"/>
            <a:chOff x="0" y="0"/>
            <a:chExt cx="12192000" cy="137160"/>
          </a:xfrm>
        </p:grpSpPr>
        <p:sp>
          <p:nvSpPr>
            <p:cNvPr id="66" name="Google Shape;66;p127"/>
            <p:cNvSpPr/>
            <p:nvPr/>
          </p:nvSpPr>
          <p:spPr>
            <a:xfrm>
              <a:off x="0" y="0"/>
              <a:ext cx="12192000" cy="137160"/>
            </a:xfrm>
            <a:prstGeom prst="rect">
              <a:avLst/>
            </a:prstGeom>
            <a:solidFill>
              <a:srgbClr val="CC092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67" name="Google Shape;67;p127"/>
            <p:cNvSpPr/>
            <p:nvPr/>
          </p:nvSpPr>
          <p:spPr>
            <a:xfrm>
              <a:off x="10665070" y="0"/>
              <a:ext cx="1526930" cy="137160"/>
            </a:xfrm>
            <a:prstGeom prst="rect">
              <a:avLst/>
            </a:prstGeom>
            <a:solidFill>
              <a:srgbClr val="AB162C"/>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hite">
  <p:cSld name="Title White">
    <p:spTree>
      <p:nvGrpSpPr>
        <p:cNvPr id="1" name="Shape 68"/>
        <p:cNvGrpSpPr/>
        <p:nvPr/>
      </p:nvGrpSpPr>
      <p:grpSpPr>
        <a:xfrm>
          <a:off x="0" y="0"/>
          <a:ext cx="0" cy="0"/>
          <a:chOff x="0" y="0"/>
          <a:chExt cx="0" cy="0"/>
        </a:xfrm>
      </p:grpSpPr>
      <p:pic>
        <p:nvPicPr>
          <p:cNvPr id="69" name="Google Shape;69;p128" descr="G:\_55906_Brand_Integration\_PPT_Template\R5_20151208\Images\Title_Red_Gradient_Reversed.jpg"/>
          <p:cNvPicPr preferRelativeResize="0"/>
          <p:nvPr/>
        </p:nvPicPr>
        <p:blipFill rotWithShape="1">
          <a:blip r:embed="rId2">
            <a:alphaModFix/>
          </a:blip>
          <a:srcRect/>
          <a:stretch/>
        </p:blipFill>
        <p:spPr>
          <a:xfrm>
            <a:off x="0" y="4992688"/>
            <a:ext cx="12192000" cy="1865312"/>
          </a:xfrm>
          <a:prstGeom prst="rect">
            <a:avLst/>
          </a:prstGeom>
          <a:noFill/>
          <a:ln>
            <a:noFill/>
          </a:ln>
        </p:spPr>
      </p:pic>
      <p:sp>
        <p:nvSpPr>
          <p:cNvPr id="70" name="Google Shape;70;p128"/>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spAutoFit/>
          </a:bodyPr>
          <a:lstStyle>
            <a:lvl1pPr marL="457200" lvl="0" indent="-228600" algn="l">
              <a:lnSpc>
                <a:spcPct val="85000"/>
              </a:lnSpc>
              <a:spcBef>
                <a:spcPts val="1200"/>
              </a:spcBef>
              <a:spcAft>
                <a:spcPts val="0"/>
              </a:spcAft>
              <a:buSzPts val="4000"/>
              <a:buNone/>
              <a:defRPr sz="40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8"/>
          <p:cNvSpPr txBox="1">
            <a:spLocks noGrp="1"/>
          </p:cNvSpPr>
          <p:nvPr>
            <p:ph type="body" idx="2"/>
          </p:nvPr>
        </p:nvSpPr>
        <p:spPr>
          <a:xfrm>
            <a:off x="411480" y="5628417"/>
            <a:ext cx="7452360" cy="27699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2000"/>
              <a:buNone/>
              <a:defRPr sz="2000" b="0">
                <a:solidFill>
                  <a:srgbClr val="D8D8D8"/>
                </a:solidFil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28"/>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spAutoFit/>
          </a:bodyPr>
          <a:lstStyle>
            <a:lvl1pPr marR="0" lvl="0" algn="l">
              <a:lnSpc>
                <a:spcPct val="90000"/>
              </a:lnSpc>
              <a:spcBef>
                <a:spcPts val="0"/>
              </a:spcBef>
              <a:spcAft>
                <a:spcPts val="0"/>
              </a:spcAft>
              <a:buSzPts val="2400"/>
              <a:buNone/>
              <a:defRPr sz="2400" b="1">
                <a:solidFill>
                  <a:schemeClr val="lt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3" name="Google Shape;73;p128"/>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F2F2F2"/>
                </a:solidFill>
                <a:latin typeface="Arial"/>
                <a:ea typeface="Arial"/>
                <a:cs typeface="Arial"/>
                <a:sym typeface="Arial"/>
              </a:rPr>
              <a:t>Broadcom Proprietary and Confidential.  Copyright © 2018 Broadcom.  All Rights Reserved. The term “Broadcom” refers to Broadcom Inc. and/or its subsidiaries.</a:t>
            </a:r>
            <a:endParaRPr/>
          </a:p>
        </p:txBody>
      </p:sp>
      <p:sp>
        <p:nvSpPr>
          <p:cNvPr id="74" name="Google Shape;74;p128"/>
          <p:cNvSpPr/>
          <p:nvPr/>
        </p:nvSpPr>
        <p:spPr>
          <a:xfrm>
            <a:off x="1" y="0"/>
            <a:ext cx="12191999" cy="5399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pic>
        <p:nvPicPr>
          <p:cNvPr id="75" name="Google Shape;75;p128" descr="G:\_55906_Brand_Integration\55998_Logo_Update-Refinement\_Final\01_Red-Black\PNG\Broadcom_Ltd_Logo_Red-Black_no-tag.png"/>
          <p:cNvPicPr preferRelativeResize="0"/>
          <p:nvPr/>
        </p:nvPicPr>
        <p:blipFill rotWithShape="1">
          <a:blip r:embed="rId3">
            <a:alphaModFix/>
          </a:blip>
          <a:srcRect/>
          <a:stretch/>
        </p:blipFill>
        <p:spPr>
          <a:xfrm>
            <a:off x="8534400" y="457200"/>
            <a:ext cx="3200400" cy="436352"/>
          </a:xfrm>
          <a:prstGeom prst="rect">
            <a:avLst/>
          </a:prstGeom>
          <a:noFill/>
          <a:ln>
            <a:noFill/>
          </a:ln>
        </p:spPr>
      </p:pic>
      <p:grpSp>
        <p:nvGrpSpPr>
          <p:cNvPr id="76" name="Google Shape;76;p128"/>
          <p:cNvGrpSpPr/>
          <p:nvPr/>
        </p:nvGrpSpPr>
        <p:grpSpPr>
          <a:xfrm>
            <a:off x="0" y="5010150"/>
            <a:ext cx="12192000" cy="0"/>
            <a:chOff x="0" y="5010150"/>
            <a:chExt cx="12192000" cy="0"/>
          </a:xfrm>
        </p:grpSpPr>
        <p:cxnSp>
          <p:nvCxnSpPr>
            <p:cNvPr id="77" name="Google Shape;77;p128"/>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78" name="Google Shape;78;p128"/>
            <p:cNvCxnSpPr/>
            <p:nvPr/>
          </p:nvCxnSpPr>
          <p:spPr>
            <a:xfrm>
              <a:off x="9083040" y="5010150"/>
              <a:ext cx="3108960" cy="0"/>
            </a:xfrm>
            <a:prstGeom prst="straightConnector1">
              <a:avLst/>
            </a:prstGeom>
            <a:noFill/>
            <a:ln w="76200" cap="flat" cmpd="sng">
              <a:solidFill>
                <a:srgbClr val="707275"/>
              </a:solidFill>
              <a:prstDash val="solid"/>
              <a:round/>
              <a:headEnd type="none" w="sm" len="sm"/>
              <a:tailEnd type="none" w="sm" len="sm"/>
            </a:ln>
          </p:spPr>
        </p:cxnSp>
      </p:grpSp>
      <p:pic>
        <p:nvPicPr>
          <p:cNvPr id="79" name="Google Shape;79;p128" descr="G:\_55906_Brand_Integration\_PPT_Template\R5_20151208\Images\Title_Red_Gradient_Reversed.jpg"/>
          <p:cNvPicPr preferRelativeResize="0"/>
          <p:nvPr/>
        </p:nvPicPr>
        <p:blipFill rotWithShape="1">
          <a:blip r:embed="rId2">
            <a:alphaModFix/>
          </a:blip>
          <a:srcRect/>
          <a:stretch/>
        </p:blipFill>
        <p:spPr>
          <a:xfrm>
            <a:off x="0" y="4992688"/>
            <a:ext cx="12192000" cy="1865312"/>
          </a:xfrm>
          <a:prstGeom prst="rect">
            <a:avLst/>
          </a:prstGeom>
          <a:noFill/>
          <a:ln>
            <a:noFill/>
          </a:ln>
        </p:spPr>
      </p:pic>
      <p:sp>
        <p:nvSpPr>
          <p:cNvPr id="80" name="Google Shape;80;p128"/>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F2F2F2"/>
                </a:solidFill>
                <a:latin typeface="Arial"/>
                <a:ea typeface="Arial"/>
                <a:cs typeface="Arial"/>
                <a:sym typeface="Arial"/>
              </a:rPr>
              <a:t>Broadcom Proprietary and Confidential.  Copyright © 2018 Broadcom.  All Rights Reserved. The term “Broadcom” refers to Broadcom Inc. and/or its subsidiaries.</a:t>
            </a:r>
            <a:endParaRPr/>
          </a:p>
        </p:txBody>
      </p:sp>
      <p:sp>
        <p:nvSpPr>
          <p:cNvPr id="81" name="Google Shape;81;p128"/>
          <p:cNvSpPr/>
          <p:nvPr/>
        </p:nvSpPr>
        <p:spPr>
          <a:xfrm>
            <a:off x="1" y="0"/>
            <a:ext cx="12191999" cy="5399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pic>
        <p:nvPicPr>
          <p:cNvPr id="82" name="Google Shape;82;p128" descr="G:\_55906_Brand_Integration\55998_Logo_Update-Refinement\_Final\01_Red-Black\PNG\Broadcom_Ltd_Logo_Red-Black_no-tag.png"/>
          <p:cNvPicPr preferRelativeResize="0"/>
          <p:nvPr/>
        </p:nvPicPr>
        <p:blipFill rotWithShape="1">
          <a:blip r:embed="rId3">
            <a:alphaModFix/>
          </a:blip>
          <a:srcRect/>
          <a:stretch/>
        </p:blipFill>
        <p:spPr>
          <a:xfrm>
            <a:off x="8534400" y="457200"/>
            <a:ext cx="3200400" cy="436352"/>
          </a:xfrm>
          <a:prstGeom prst="rect">
            <a:avLst/>
          </a:prstGeom>
          <a:noFill/>
          <a:ln>
            <a:noFill/>
          </a:ln>
        </p:spPr>
      </p:pic>
      <p:grpSp>
        <p:nvGrpSpPr>
          <p:cNvPr id="83" name="Google Shape;83;p128"/>
          <p:cNvGrpSpPr/>
          <p:nvPr/>
        </p:nvGrpSpPr>
        <p:grpSpPr>
          <a:xfrm>
            <a:off x="0" y="5010150"/>
            <a:ext cx="12192000" cy="0"/>
            <a:chOff x="0" y="5010150"/>
            <a:chExt cx="12192000" cy="0"/>
          </a:xfrm>
        </p:grpSpPr>
        <p:cxnSp>
          <p:nvCxnSpPr>
            <p:cNvPr id="84" name="Google Shape;84;p128"/>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85" name="Google Shape;85;p128"/>
            <p:cNvCxnSpPr/>
            <p:nvPr/>
          </p:nvCxnSpPr>
          <p:spPr>
            <a:xfrm>
              <a:off x="9083040" y="5010150"/>
              <a:ext cx="3108960" cy="0"/>
            </a:xfrm>
            <a:prstGeom prst="straightConnector1">
              <a:avLst/>
            </a:prstGeom>
            <a:noFill/>
            <a:ln w="76200" cap="flat" cmpd="sng">
              <a:solidFill>
                <a:srgbClr val="707275"/>
              </a:solidFill>
              <a:prstDash val="solid"/>
              <a:round/>
              <a:headEnd type="none" w="sm" len="sm"/>
              <a:tailEnd type="none" w="sm" len="sm"/>
            </a:ln>
          </p:spPr>
        </p:cxnSp>
      </p:gr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Circuitry">
  <p:cSld name="Title Circuitry">
    <p:spTree>
      <p:nvGrpSpPr>
        <p:cNvPr id="1" name="Shape 86"/>
        <p:cNvGrpSpPr/>
        <p:nvPr/>
      </p:nvGrpSpPr>
      <p:grpSpPr>
        <a:xfrm>
          <a:off x="0" y="0"/>
          <a:ext cx="0" cy="0"/>
          <a:chOff x="0" y="0"/>
          <a:chExt cx="0" cy="0"/>
        </a:xfrm>
      </p:grpSpPr>
      <p:pic>
        <p:nvPicPr>
          <p:cNvPr id="87" name="Google Shape;87;p129"/>
          <p:cNvPicPr preferRelativeResize="0"/>
          <p:nvPr/>
        </p:nvPicPr>
        <p:blipFill rotWithShape="1">
          <a:blip r:embed="rId2">
            <a:alphaModFix/>
          </a:blip>
          <a:srcRect/>
          <a:stretch/>
        </p:blipFill>
        <p:spPr>
          <a:xfrm>
            <a:off x="-1588" y="0"/>
            <a:ext cx="12193588" cy="4206875"/>
          </a:xfrm>
          <a:prstGeom prst="rect">
            <a:avLst/>
          </a:prstGeom>
          <a:noFill/>
          <a:ln>
            <a:noFill/>
          </a:ln>
        </p:spPr>
      </p:pic>
      <p:pic>
        <p:nvPicPr>
          <p:cNvPr id="88" name="Google Shape;88;p129"/>
          <p:cNvPicPr preferRelativeResize="0"/>
          <p:nvPr/>
        </p:nvPicPr>
        <p:blipFill rotWithShape="1">
          <a:blip r:embed="rId3">
            <a:alphaModFix/>
          </a:blip>
          <a:srcRect/>
          <a:stretch/>
        </p:blipFill>
        <p:spPr>
          <a:xfrm>
            <a:off x="8401423" y="4378200"/>
            <a:ext cx="3417878" cy="463184"/>
          </a:xfrm>
          <a:prstGeom prst="rect">
            <a:avLst/>
          </a:prstGeom>
          <a:noFill/>
          <a:ln>
            <a:noFill/>
          </a:ln>
        </p:spPr>
      </p:pic>
      <p:grpSp>
        <p:nvGrpSpPr>
          <p:cNvPr id="89" name="Google Shape;89;p129"/>
          <p:cNvGrpSpPr/>
          <p:nvPr/>
        </p:nvGrpSpPr>
        <p:grpSpPr>
          <a:xfrm>
            <a:off x="0" y="4662176"/>
            <a:ext cx="7653791" cy="0"/>
            <a:chOff x="317625" y="4690751"/>
            <a:chExt cx="7653791" cy="0"/>
          </a:xfrm>
        </p:grpSpPr>
        <p:cxnSp>
          <p:nvCxnSpPr>
            <p:cNvPr id="90" name="Google Shape;90;p129"/>
            <p:cNvCxnSpPr/>
            <p:nvPr/>
          </p:nvCxnSpPr>
          <p:spPr>
            <a:xfrm>
              <a:off x="317625" y="4690751"/>
              <a:ext cx="7653791" cy="0"/>
            </a:xfrm>
            <a:prstGeom prst="straightConnector1">
              <a:avLst/>
            </a:prstGeom>
            <a:noFill/>
            <a:ln w="76200" cap="flat" cmpd="sng">
              <a:solidFill>
                <a:schemeClr val="dk2"/>
              </a:solidFill>
              <a:prstDash val="solid"/>
              <a:round/>
              <a:headEnd type="none" w="sm" len="sm"/>
              <a:tailEnd type="none" w="sm" len="sm"/>
            </a:ln>
          </p:spPr>
        </p:cxnSp>
        <p:cxnSp>
          <p:nvCxnSpPr>
            <p:cNvPr id="91" name="Google Shape;91;p129"/>
            <p:cNvCxnSpPr/>
            <p:nvPr/>
          </p:nvCxnSpPr>
          <p:spPr>
            <a:xfrm>
              <a:off x="5667375" y="4690751"/>
              <a:ext cx="2304041" cy="0"/>
            </a:xfrm>
            <a:prstGeom prst="straightConnector1">
              <a:avLst/>
            </a:prstGeom>
            <a:noFill/>
            <a:ln w="76200" cap="rnd" cmpd="sng">
              <a:solidFill>
                <a:srgbClr val="AB192A"/>
              </a:solidFill>
              <a:prstDash val="solid"/>
              <a:round/>
              <a:headEnd type="none" w="sm" len="sm"/>
              <a:tailEnd type="none" w="sm" len="sm"/>
            </a:ln>
          </p:spPr>
        </p:cxnSp>
      </p:grpSp>
      <p:sp>
        <p:nvSpPr>
          <p:cNvPr id="92" name="Google Shape;92;p129"/>
          <p:cNvSpPr txBox="1">
            <a:spLocks noGrp="1"/>
          </p:cNvSpPr>
          <p:nvPr>
            <p:ph type="body" idx="1"/>
          </p:nvPr>
        </p:nvSpPr>
        <p:spPr>
          <a:xfrm>
            <a:off x="411480" y="2578608"/>
            <a:ext cx="7132320" cy="1816100"/>
          </a:xfrm>
          <a:prstGeom prst="rect">
            <a:avLst/>
          </a:prstGeom>
          <a:noFill/>
          <a:ln>
            <a:noFill/>
          </a:ln>
        </p:spPr>
        <p:txBody>
          <a:bodyPr spcFirstLastPara="1" wrap="square" lIns="0" tIns="0" rIns="0" bIns="0" anchor="b" anchorCtr="0">
            <a:noAutofit/>
          </a:bodyPr>
          <a:lstStyle>
            <a:lvl1pPr marL="457200" lvl="0" indent="-228600" algn="l">
              <a:lnSpc>
                <a:spcPct val="85000"/>
              </a:lnSpc>
              <a:spcBef>
                <a:spcPts val="1200"/>
              </a:spcBef>
              <a:spcAft>
                <a:spcPts val="0"/>
              </a:spcAft>
              <a:buSzPts val="4000"/>
              <a:buNone/>
              <a:defRPr sz="40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29"/>
          <p:cNvSpPr txBox="1">
            <a:spLocks noGrp="1"/>
          </p:cNvSpPr>
          <p:nvPr>
            <p:ph type="subTitle" idx="2"/>
          </p:nvPr>
        </p:nvSpPr>
        <p:spPr>
          <a:xfrm>
            <a:off x="411480" y="4992079"/>
            <a:ext cx="7132320" cy="332399"/>
          </a:xfrm>
          <a:prstGeom prst="rect">
            <a:avLst/>
          </a:prstGeom>
          <a:noFill/>
          <a:ln>
            <a:noFill/>
          </a:ln>
        </p:spPr>
        <p:txBody>
          <a:bodyPr spcFirstLastPara="1" wrap="square" lIns="0" tIns="0" rIns="0" bIns="0" anchor="t" anchorCtr="0">
            <a:spAutoFit/>
          </a:bodyPr>
          <a:lstStyle>
            <a:lvl1pPr marR="0" lvl="0" algn="l">
              <a:lnSpc>
                <a:spcPct val="90000"/>
              </a:lnSpc>
              <a:spcBef>
                <a:spcPts val="0"/>
              </a:spcBef>
              <a:spcAft>
                <a:spcPts val="0"/>
              </a:spcAft>
              <a:buSzPts val="2400"/>
              <a:buNone/>
              <a:defRPr sz="2400" b="1">
                <a:solidFill>
                  <a:schemeClr val="dk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4" name="Google Shape;94;p129"/>
          <p:cNvSpPr txBox="1">
            <a:spLocks noGrp="1"/>
          </p:cNvSpPr>
          <p:nvPr>
            <p:ph type="body" idx="3"/>
          </p:nvPr>
        </p:nvSpPr>
        <p:spPr>
          <a:xfrm>
            <a:off x="411479" y="5420897"/>
            <a:ext cx="7132320" cy="27699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2000"/>
              <a:buNone/>
              <a:defRPr sz="2000" b="0">
                <a:solidFill>
                  <a:schemeClr val="dk1"/>
                </a:solidFil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129"/>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pic>
        <p:nvPicPr>
          <p:cNvPr id="96" name="Google Shape;96;p129"/>
          <p:cNvPicPr preferRelativeResize="0"/>
          <p:nvPr/>
        </p:nvPicPr>
        <p:blipFill rotWithShape="1">
          <a:blip r:embed="rId2">
            <a:alphaModFix/>
          </a:blip>
          <a:srcRect/>
          <a:stretch/>
        </p:blipFill>
        <p:spPr>
          <a:xfrm>
            <a:off x="-1588" y="0"/>
            <a:ext cx="12193588" cy="4206875"/>
          </a:xfrm>
          <a:prstGeom prst="rect">
            <a:avLst/>
          </a:prstGeom>
          <a:noFill/>
          <a:ln>
            <a:noFill/>
          </a:ln>
        </p:spPr>
      </p:pic>
      <p:pic>
        <p:nvPicPr>
          <p:cNvPr id="97" name="Google Shape;97;p129"/>
          <p:cNvPicPr preferRelativeResize="0"/>
          <p:nvPr/>
        </p:nvPicPr>
        <p:blipFill rotWithShape="1">
          <a:blip r:embed="rId3">
            <a:alphaModFix/>
          </a:blip>
          <a:srcRect/>
          <a:stretch/>
        </p:blipFill>
        <p:spPr>
          <a:xfrm>
            <a:off x="8401423" y="4378200"/>
            <a:ext cx="3417878" cy="463184"/>
          </a:xfrm>
          <a:prstGeom prst="rect">
            <a:avLst/>
          </a:prstGeom>
          <a:noFill/>
          <a:ln>
            <a:noFill/>
          </a:ln>
        </p:spPr>
      </p:pic>
      <p:grpSp>
        <p:nvGrpSpPr>
          <p:cNvPr id="98" name="Google Shape;98;p129"/>
          <p:cNvGrpSpPr/>
          <p:nvPr/>
        </p:nvGrpSpPr>
        <p:grpSpPr>
          <a:xfrm>
            <a:off x="0" y="4662176"/>
            <a:ext cx="7653791" cy="0"/>
            <a:chOff x="317625" y="4690751"/>
            <a:chExt cx="7653791" cy="0"/>
          </a:xfrm>
        </p:grpSpPr>
        <p:cxnSp>
          <p:nvCxnSpPr>
            <p:cNvPr id="99" name="Google Shape;99;p129"/>
            <p:cNvCxnSpPr/>
            <p:nvPr/>
          </p:nvCxnSpPr>
          <p:spPr>
            <a:xfrm>
              <a:off x="317625" y="4690751"/>
              <a:ext cx="7653791" cy="0"/>
            </a:xfrm>
            <a:prstGeom prst="straightConnector1">
              <a:avLst/>
            </a:prstGeom>
            <a:noFill/>
            <a:ln w="76200" cap="flat" cmpd="sng">
              <a:solidFill>
                <a:schemeClr val="dk2"/>
              </a:solidFill>
              <a:prstDash val="solid"/>
              <a:round/>
              <a:headEnd type="none" w="sm" len="sm"/>
              <a:tailEnd type="none" w="sm" len="sm"/>
            </a:ln>
          </p:spPr>
        </p:cxnSp>
        <p:cxnSp>
          <p:nvCxnSpPr>
            <p:cNvPr id="100" name="Google Shape;100;p129"/>
            <p:cNvCxnSpPr/>
            <p:nvPr/>
          </p:nvCxnSpPr>
          <p:spPr>
            <a:xfrm>
              <a:off x="5667375" y="4690751"/>
              <a:ext cx="2304041" cy="0"/>
            </a:xfrm>
            <a:prstGeom prst="straightConnector1">
              <a:avLst/>
            </a:prstGeom>
            <a:noFill/>
            <a:ln w="76200" cap="rnd" cmpd="sng">
              <a:solidFill>
                <a:srgbClr val="AB192A"/>
              </a:solidFill>
              <a:prstDash val="solid"/>
              <a:round/>
              <a:headEnd type="none" w="sm" len="sm"/>
              <a:tailEnd type="none" w="sm" len="sm"/>
            </a:ln>
          </p:spPr>
        </p:cxnSp>
      </p:grpSp>
      <p:sp>
        <p:nvSpPr>
          <p:cNvPr id="101" name="Google Shape;101;p129"/>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Circuitry">
  <p:cSld name="Section Circuitry">
    <p:spTree>
      <p:nvGrpSpPr>
        <p:cNvPr id="1" name="Shape 102"/>
        <p:cNvGrpSpPr/>
        <p:nvPr/>
      </p:nvGrpSpPr>
      <p:grpSpPr>
        <a:xfrm>
          <a:off x="0" y="0"/>
          <a:ext cx="0" cy="0"/>
          <a:chOff x="0" y="0"/>
          <a:chExt cx="0" cy="0"/>
        </a:xfrm>
      </p:grpSpPr>
      <p:pic>
        <p:nvPicPr>
          <p:cNvPr id="103" name="Google Shape;103;p130"/>
          <p:cNvPicPr preferRelativeResize="0"/>
          <p:nvPr/>
        </p:nvPicPr>
        <p:blipFill rotWithShape="1">
          <a:blip r:embed="rId2">
            <a:alphaModFix/>
          </a:blip>
          <a:srcRect/>
          <a:stretch/>
        </p:blipFill>
        <p:spPr>
          <a:xfrm>
            <a:off x="-1588" y="0"/>
            <a:ext cx="12193588" cy="4206875"/>
          </a:xfrm>
          <a:prstGeom prst="rect">
            <a:avLst/>
          </a:prstGeom>
          <a:noFill/>
          <a:ln>
            <a:noFill/>
          </a:ln>
        </p:spPr>
      </p:pic>
      <p:sp>
        <p:nvSpPr>
          <p:cNvPr id="104" name="Google Shape;104;p130"/>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pic>
        <p:nvPicPr>
          <p:cNvPr id="105" name="Google Shape;105;p130"/>
          <p:cNvPicPr preferRelativeResize="0"/>
          <p:nvPr/>
        </p:nvPicPr>
        <p:blipFill rotWithShape="1">
          <a:blip r:embed="rId3">
            <a:alphaModFix/>
          </a:blip>
          <a:srcRect/>
          <a:stretch/>
        </p:blipFill>
        <p:spPr>
          <a:xfrm>
            <a:off x="9763125" y="5269924"/>
            <a:ext cx="1990725" cy="269778"/>
          </a:xfrm>
          <a:prstGeom prst="rect">
            <a:avLst/>
          </a:prstGeom>
          <a:noFill/>
          <a:ln>
            <a:noFill/>
          </a:ln>
        </p:spPr>
      </p:pic>
      <p:sp>
        <p:nvSpPr>
          <p:cNvPr id="106" name="Google Shape;106;p130"/>
          <p:cNvSpPr txBox="1">
            <a:spLocks noGrp="1"/>
          </p:cNvSpPr>
          <p:nvPr>
            <p:ph type="body" idx="1"/>
          </p:nvPr>
        </p:nvSpPr>
        <p:spPr>
          <a:xfrm>
            <a:off x="411480" y="3408399"/>
            <a:ext cx="8686800" cy="1816100"/>
          </a:xfrm>
          <a:prstGeom prst="rect">
            <a:avLst/>
          </a:prstGeom>
          <a:noFill/>
          <a:ln>
            <a:noFill/>
          </a:ln>
        </p:spPr>
        <p:txBody>
          <a:bodyPr spcFirstLastPara="1" wrap="square" lIns="0" tIns="0" rIns="0" bIns="0" anchor="b" anchorCtr="0">
            <a:noAutofit/>
          </a:bodyPr>
          <a:lstStyle>
            <a:lvl1pPr marL="457200" lvl="0" indent="-228600" algn="l">
              <a:lnSpc>
                <a:spcPct val="85000"/>
              </a:lnSpc>
              <a:spcBef>
                <a:spcPts val="1200"/>
              </a:spcBef>
              <a:spcAft>
                <a:spcPts val="0"/>
              </a:spcAft>
              <a:buSzPts val="4000"/>
              <a:buNone/>
              <a:defRPr sz="40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7" name="Google Shape;107;p130"/>
          <p:cNvPicPr preferRelativeResize="0"/>
          <p:nvPr/>
        </p:nvPicPr>
        <p:blipFill rotWithShape="1">
          <a:blip r:embed="rId2">
            <a:alphaModFix/>
          </a:blip>
          <a:srcRect/>
          <a:stretch/>
        </p:blipFill>
        <p:spPr>
          <a:xfrm>
            <a:off x="-1588" y="0"/>
            <a:ext cx="12193588" cy="4206875"/>
          </a:xfrm>
          <a:prstGeom prst="rect">
            <a:avLst/>
          </a:prstGeom>
          <a:noFill/>
          <a:ln>
            <a:noFill/>
          </a:ln>
        </p:spPr>
      </p:pic>
      <p:sp>
        <p:nvSpPr>
          <p:cNvPr id="108" name="Google Shape;108;p130"/>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pic>
        <p:nvPicPr>
          <p:cNvPr id="109" name="Google Shape;109;p130"/>
          <p:cNvPicPr preferRelativeResize="0"/>
          <p:nvPr/>
        </p:nvPicPr>
        <p:blipFill rotWithShape="1">
          <a:blip r:embed="rId3">
            <a:alphaModFix/>
          </a:blip>
          <a:srcRect/>
          <a:stretch/>
        </p:blipFill>
        <p:spPr>
          <a:xfrm>
            <a:off x="9763125" y="5269924"/>
            <a:ext cx="1990725" cy="269778"/>
          </a:xfrm>
          <a:prstGeom prst="rect">
            <a:avLst/>
          </a:prstGeom>
          <a:noFill/>
          <a:ln>
            <a:noFill/>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lvl1pPr marR="0" lvl="0" algn="l" rtl="0">
              <a:lnSpc>
                <a:spcPct val="85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1"/>
          <p:cNvSpPr txBox="1">
            <a:spLocks noGrp="1"/>
          </p:cNvSpPr>
          <p:nvPr>
            <p:ph type="body" idx="1"/>
          </p:nvPr>
        </p:nvSpPr>
        <p:spPr>
          <a:xfrm>
            <a:off x="413004" y="1371600"/>
            <a:ext cx="11365992" cy="1507079"/>
          </a:xfrm>
          <a:prstGeom prst="rect">
            <a:avLst/>
          </a:prstGeom>
          <a:noFill/>
          <a:ln>
            <a:noFill/>
          </a:ln>
        </p:spPr>
        <p:txBody>
          <a:bodyPr spcFirstLastPara="1" wrap="square" lIns="0" tIns="0" rIns="0" bIns="0" anchor="t" anchorCtr="0">
            <a:spAutoFit/>
          </a:bodyPr>
          <a:lstStyle>
            <a:lvl1pPr marL="457200" marR="0" lvl="0" indent="-381000" algn="l" rtl="0">
              <a:lnSpc>
                <a:spcPct val="90000"/>
              </a:lnSpc>
              <a:spcBef>
                <a:spcPts val="1200"/>
              </a:spcBef>
              <a:spcAft>
                <a:spcPts val="0"/>
              </a:spcAft>
              <a:buClr>
                <a:schemeClr val="dk2"/>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21"/>
          <p:cNvSpPr txBox="1"/>
          <p:nvPr/>
        </p:nvSpPr>
        <p:spPr>
          <a:xfrm>
            <a:off x="411480" y="6629400"/>
            <a:ext cx="125034" cy="12311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fld id="{00000000-1234-1234-1234-123412341234}" type="slidenum">
              <a:rPr lang="en-US" sz="800" b="0" i="0" u="none" strike="noStrike" cap="none">
                <a:solidFill>
                  <a:srgbClr val="4D4D4F"/>
                </a:solidFill>
                <a:latin typeface="Arial"/>
                <a:ea typeface="Arial"/>
                <a:cs typeface="Arial"/>
                <a:sym typeface="Arial"/>
              </a:rPr>
              <a:t>‹#›</a:t>
            </a:fld>
            <a:endParaRPr sz="800" b="0" i="0" u="none" strike="noStrike" cap="none">
              <a:solidFill>
                <a:srgbClr val="4D4D4F"/>
              </a:solidFill>
              <a:latin typeface="Arial"/>
              <a:ea typeface="Arial"/>
              <a:cs typeface="Arial"/>
              <a:sym typeface="Arial"/>
            </a:endParaRPr>
          </a:p>
        </p:txBody>
      </p:sp>
      <p:sp>
        <p:nvSpPr>
          <p:cNvPr id="13" name="Google Shape;13;p121"/>
          <p:cNvSpPr txBox="1"/>
          <p:nvPr/>
        </p:nvSpPr>
        <p:spPr>
          <a:xfrm>
            <a:off x="832766"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b="0" i="0" u="none" strike="noStrike" cap="none">
                <a:solidFill>
                  <a:srgbClr val="4D4D4F"/>
                </a:solidFill>
                <a:latin typeface="Arial"/>
                <a:ea typeface="Arial"/>
                <a:cs typeface="Arial"/>
                <a:sym typeface="Arial"/>
              </a:rPr>
              <a:t>Broadcom Proprietary and Confidential.  Copyright © 2018 Broadcom.  All Rights Reserved. The term “Broadcom” refers to Broadcom Inc. and/or its subsidiaries.</a:t>
            </a:r>
            <a:endParaRPr/>
          </a:p>
        </p:txBody>
      </p:sp>
      <p:sp>
        <p:nvSpPr>
          <p:cNvPr id="14" name="Google Shape;14;p121"/>
          <p:cNvSpPr txBox="1"/>
          <p:nvPr/>
        </p:nvSpPr>
        <p:spPr>
          <a:xfrm>
            <a:off x="671014" y="6629400"/>
            <a:ext cx="27252" cy="12311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a:solidFill>
                  <a:srgbClr val="4D4D4F"/>
                </a:solidFill>
                <a:latin typeface="Arial"/>
                <a:ea typeface="Arial"/>
                <a:cs typeface="Arial"/>
                <a:sym typeface="Arial"/>
              </a:rPr>
              <a:t>|</a:t>
            </a:r>
            <a:endParaRPr/>
          </a:p>
        </p:txBody>
      </p:sp>
      <p:pic>
        <p:nvPicPr>
          <p:cNvPr id="15" name="Google Shape;15;p121"/>
          <p:cNvPicPr preferRelativeResize="0"/>
          <p:nvPr/>
        </p:nvPicPr>
        <p:blipFill rotWithShape="1">
          <a:blip r:embed="rId13">
            <a:alphaModFix/>
          </a:blip>
          <a:srcRect/>
          <a:stretch/>
        </p:blipFill>
        <p:spPr>
          <a:xfrm>
            <a:off x="10414000" y="6511510"/>
            <a:ext cx="1511300" cy="204806"/>
          </a:xfrm>
          <a:prstGeom prst="rect">
            <a:avLst/>
          </a:prstGeom>
          <a:noFill/>
          <a:ln>
            <a:noFill/>
          </a:ln>
        </p:spPr>
      </p:pic>
      <p:grpSp>
        <p:nvGrpSpPr>
          <p:cNvPr id="16" name="Google Shape;16;p121"/>
          <p:cNvGrpSpPr/>
          <p:nvPr/>
        </p:nvGrpSpPr>
        <p:grpSpPr>
          <a:xfrm>
            <a:off x="0" y="0"/>
            <a:ext cx="12192000" cy="137160"/>
            <a:chOff x="0" y="0"/>
            <a:chExt cx="12192000" cy="137160"/>
          </a:xfrm>
        </p:grpSpPr>
        <p:sp>
          <p:nvSpPr>
            <p:cNvPr id="17" name="Google Shape;17;p121"/>
            <p:cNvSpPr/>
            <p:nvPr/>
          </p:nvSpPr>
          <p:spPr>
            <a:xfrm>
              <a:off x="0" y="0"/>
              <a:ext cx="12192000" cy="137160"/>
            </a:xfrm>
            <a:prstGeom prst="rect">
              <a:avLst/>
            </a:prstGeom>
            <a:solidFill>
              <a:srgbClr val="CC092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18" name="Google Shape;18;p121"/>
            <p:cNvSpPr/>
            <p:nvPr/>
          </p:nvSpPr>
          <p:spPr>
            <a:xfrm>
              <a:off x="10665070" y="0"/>
              <a:ext cx="1526930" cy="137160"/>
            </a:xfrm>
            <a:prstGeom prst="rect">
              <a:avLst/>
            </a:prstGeom>
            <a:solidFill>
              <a:srgbClr val="AB162C"/>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0.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ikeBauerCA/Brightside-Workshop-XX"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hyperlink" Target="https://github.com/MikeBauerCA/Brightside-Workshop-XX.git"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mailto:you@example.com"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jenkins.io/doc/book/pipeline/jenkinsfil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s://docops.ca.com/ca-brightside-community-edition/1-0/en/using/define-connection-settings/define-environment-variables" TargetMode="Externa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35.231.76.35:8080/job/Marbles_XXX/" TargetMode="External"/><Relationship Id="rId7"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3.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spAutoFit/>
          </a:bodyPr>
          <a:lstStyle/>
          <a:p>
            <a:pPr marL="0" lvl="0" indent="0" algn="l" rtl="0">
              <a:lnSpc>
                <a:spcPct val="85000"/>
              </a:lnSpc>
              <a:spcBef>
                <a:spcPts val="0"/>
              </a:spcBef>
              <a:spcAft>
                <a:spcPts val="0"/>
              </a:spcAft>
              <a:buSzPts val="4000"/>
              <a:buNone/>
            </a:pPr>
            <a:r>
              <a:rPr lang="en-US"/>
              <a:t>CA Brightside Workshop</a:t>
            </a:r>
            <a:endParaRPr/>
          </a:p>
        </p:txBody>
      </p:sp>
      <p:sp>
        <p:nvSpPr>
          <p:cNvPr id="124" name="Google Shape;124;p1"/>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a:t>Automate Mainframe Apps with Jenkins</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Attendee ID</a:t>
            </a:r>
            <a:endParaRPr/>
          </a:p>
        </p:txBody>
      </p:sp>
      <p:sp>
        <p:nvSpPr>
          <p:cNvPr id="198" name="Google Shape;198;p10"/>
          <p:cNvSpPr txBox="1"/>
          <p:nvPr/>
        </p:nvSpPr>
        <p:spPr>
          <a:xfrm>
            <a:off x="413004" y="1371600"/>
            <a:ext cx="11365992" cy="4075043"/>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You will be assigned a two-digit attendee ID.</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Write down this ID as you will need to access the proper environment in the following cases:</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Eclipse CHE Workspace Name</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Jenkins</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GitHub repository</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Cobol Source </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Db2 Stored Procedure </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JCL </a:t>
            </a:r>
            <a:endParaRPr dirty="0"/>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806" name="Google Shape;806;p101"/>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7"/>
            </a:pPr>
            <a:r>
              <a:rPr lang="en-US" sz="2400" b="0" dirty="0">
                <a:solidFill>
                  <a:schemeClr val="dk1"/>
                </a:solidFill>
                <a:latin typeface="Arial"/>
                <a:ea typeface="Arial"/>
                <a:cs typeface="Arial"/>
                <a:sym typeface="Arial"/>
              </a:rPr>
              <a:t>Locate the </a:t>
            </a:r>
            <a:r>
              <a:rPr lang="en-US" sz="2400" b="0" dirty="0" err="1">
                <a:solidFill>
                  <a:schemeClr val="dk1"/>
                </a:solidFill>
                <a:latin typeface="Arial"/>
                <a:ea typeface="Arial"/>
                <a:cs typeface="Arial"/>
                <a:sym typeface="Arial"/>
              </a:rPr>
              <a:t>getMarbleQuantity</a:t>
            </a:r>
            <a:r>
              <a:rPr lang="en-US" sz="2400" b="0" dirty="0">
                <a:solidFill>
                  <a:schemeClr val="dk1"/>
                </a:solidFill>
                <a:latin typeface="Arial"/>
                <a:ea typeface="Arial"/>
                <a:cs typeface="Arial"/>
                <a:sym typeface="Arial"/>
              </a:rPr>
              <a:t> function. We are most interested in the following snippet:</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000"/>
              <a:buFont typeface="Arial"/>
              <a:buAutoNum type="arabicPeriod" startAt="7"/>
            </a:pPr>
            <a:r>
              <a:rPr lang="en-US" sz="2000" b="0" dirty="0">
                <a:solidFill>
                  <a:schemeClr val="dk1"/>
                </a:solidFill>
                <a:latin typeface="Courier New"/>
                <a:ea typeface="Courier New"/>
                <a:cs typeface="Courier New"/>
                <a:sym typeface="Courier New"/>
              </a:rPr>
              <a:t>row</a:t>
            </a:r>
            <a:r>
              <a:rPr lang="en-US" sz="2400" b="0" dirty="0">
                <a:solidFill>
                  <a:schemeClr val="dk1"/>
                </a:solidFill>
                <a:latin typeface="Arial"/>
                <a:ea typeface="Arial"/>
                <a:cs typeface="Arial"/>
                <a:sym typeface="Arial"/>
              </a:rPr>
              <a:t> is an array of column values where column 0 is some numeric value follows by an underscore, column 1 is the color, column 3 is the quantity and column 2 is the cost. Please add another line under var quantity… to retrieve the cost and pass it back as a third argument in the callback. You should create something like: </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2F200BC4-0E47-4887-A3DC-04321540FD92}"/>
              </a:ext>
            </a:extLst>
          </p:cNvPr>
          <p:cNvPicPr>
            <a:picLocks noChangeAspect="1"/>
          </p:cNvPicPr>
          <p:nvPr/>
        </p:nvPicPr>
        <p:blipFill>
          <a:blip r:embed="rId3"/>
          <a:stretch>
            <a:fillRect/>
          </a:stretch>
        </p:blipFill>
        <p:spPr>
          <a:xfrm>
            <a:off x="3513511" y="2137770"/>
            <a:ext cx="5675102" cy="1124976"/>
          </a:xfrm>
          <a:prstGeom prst="rect">
            <a:avLst/>
          </a:prstGeom>
          <a:effectLst>
            <a:outerShdw blurRad="50800" dist="38100" algn="l" rotWithShape="0">
              <a:prstClr val="black">
                <a:alpha val="40000"/>
              </a:prstClr>
            </a:outerShdw>
          </a:effectLst>
        </p:spPr>
      </p:pic>
      <p:pic>
        <p:nvPicPr>
          <p:cNvPr id="3" name="Picture 2">
            <a:extLst>
              <a:ext uri="{FF2B5EF4-FFF2-40B4-BE49-F238E27FC236}">
                <a16:creationId xmlns:a16="http://schemas.microsoft.com/office/drawing/2014/main" id="{6F230BA1-72DF-4505-AAB5-377811537497}"/>
              </a:ext>
            </a:extLst>
          </p:cNvPr>
          <p:cNvPicPr>
            <a:picLocks noChangeAspect="1"/>
          </p:cNvPicPr>
          <p:nvPr/>
        </p:nvPicPr>
        <p:blipFill>
          <a:blip r:embed="rId4"/>
          <a:stretch>
            <a:fillRect/>
          </a:stretch>
        </p:blipFill>
        <p:spPr>
          <a:xfrm>
            <a:off x="3513511" y="5244955"/>
            <a:ext cx="5931070" cy="1061734"/>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0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814" name="Google Shape;814;p10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9"/>
            </a:pPr>
            <a:r>
              <a:rPr lang="en-US" sz="2400" b="0" dirty="0">
                <a:solidFill>
                  <a:schemeClr val="dk1"/>
                </a:solidFill>
                <a:latin typeface="Arial"/>
                <a:ea typeface="Arial"/>
                <a:cs typeface="Arial"/>
                <a:sym typeface="Arial"/>
              </a:rPr>
              <a:t>To keep are callback documentation up to date, locate the following:</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9"/>
            </a:pPr>
            <a:r>
              <a:rPr lang="en-US" sz="2400" b="0" dirty="0">
                <a:solidFill>
                  <a:schemeClr val="dk1"/>
                </a:solidFill>
                <a:latin typeface="Arial"/>
                <a:ea typeface="Arial"/>
                <a:cs typeface="Arial"/>
                <a:sym typeface="Arial"/>
              </a:rPr>
              <a:t>Update the documentation with a param of type number named cost. Use the quantity param as a reference.</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C09A4CD-26BA-4639-9A6F-75CF4F51EFCC}"/>
              </a:ext>
            </a:extLst>
          </p:cNvPr>
          <p:cNvPicPr>
            <a:picLocks noChangeAspect="1"/>
          </p:cNvPicPr>
          <p:nvPr/>
        </p:nvPicPr>
        <p:blipFill>
          <a:blip r:embed="rId3"/>
          <a:stretch>
            <a:fillRect/>
          </a:stretch>
        </p:blipFill>
        <p:spPr>
          <a:xfrm>
            <a:off x="2400370" y="2058754"/>
            <a:ext cx="6836960" cy="1370246"/>
          </a:xfrm>
          <a:prstGeom prst="rect">
            <a:avLst/>
          </a:prstGeom>
        </p:spPr>
      </p:pic>
    </p:spTree>
  </p:cSld>
  <p:clrMapOvr>
    <a:masterClrMapping/>
  </p:clrMapOvr>
  <p:transition spd="med">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0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821" name="Google Shape;821;p10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11"/>
            </a:pPr>
            <a:r>
              <a:rPr lang="en-US" sz="2400" b="0">
                <a:solidFill>
                  <a:schemeClr val="dk1"/>
                </a:solidFill>
                <a:latin typeface="Arial"/>
                <a:ea typeface="Arial"/>
                <a:cs typeface="Arial"/>
                <a:sym typeface="Arial"/>
              </a:rPr>
              <a:t>Relocate the test we are updating. Finally, add the cost parameter to your getMarbleQuantity callback function and assert that cost is equal to 1. A finished updated test is shown on the next slide.</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0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827" name="Google Shape;827;p10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3BCCB53D-6E80-4719-913D-4A543A0EC55A}"/>
              </a:ext>
            </a:extLst>
          </p:cNvPr>
          <p:cNvPicPr>
            <a:picLocks noChangeAspect="1"/>
          </p:cNvPicPr>
          <p:nvPr/>
        </p:nvPicPr>
        <p:blipFill>
          <a:blip r:embed="rId3"/>
          <a:stretch>
            <a:fillRect/>
          </a:stretch>
        </p:blipFill>
        <p:spPr>
          <a:xfrm>
            <a:off x="1825971" y="1330037"/>
            <a:ext cx="8940774" cy="4394902"/>
          </a:xfrm>
          <a:prstGeom prst="rect">
            <a:avLst/>
          </a:prstGeom>
        </p:spPr>
      </p:pic>
    </p:spTree>
  </p:cSld>
  <p:clrMapOvr>
    <a:masterClrMapping/>
  </p:clrMapOvr>
  <p:transition spd="med">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0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Run Test – Step 3</a:t>
            </a:r>
            <a:endParaRPr/>
          </a:p>
        </p:txBody>
      </p:sp>
      <p:sp>
        <p:nvSpPr>
          <p:cNvPr id="834" name="Google Shape;834;p10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Run </a:t>
            </a:r>
            <a:r>
              <a:rPr lang="en-US" sz="2000" b="0">
                <a:solidFill>
                  <a:schemeClr val="dk1"/>
                </a:solidFill>
                <a:latin typeface="Courier New"/>
                <a:ea typeface="Courier New"/>
                <a:cs typeface="Courier New"/>
                <a:sym typeface="Courier New"/>
              </a:rPr>
              <a:t>npm test</a:t>
            </a:r>
            <a:r>
              <a:rPr lang="en-US" sz="2400" b="0">
                <a:solidFill>
                  <a:schemeClr val="dk1"/>
                </a:solidFill>
                <a:latin typeface="Arial"/>
                <a:ea typeface="Arial"/>
                <a:cs typeface="Arial"/>
                <a:sym typeface="Arial"/>
              </a:rPr>
              <a:t> verify the tests all pass. Work with the facilitator should any issues arise.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 report of your test has been generated. Open the following file from your project’s root to view:</a:t>
            </a:r>
            <a:br>
              <a:rPr lang="en-US" sz="2400" b="0">
                <a:solidFill>
                  <a:schemeClr val="dk1"/>
                </a:solidFill>
                <a:latin typeface="Arial"/>
                <a:ea typeface="Arial"/>
                <a:cs typeface="Arial"/>
                <a:sym typeface="Arial"/>
              </a:rPr>
            </a:br>
            <a:r>
              <a:rPr lang="en-US" sz="2000" b="0">
                <a:solidFill>
                  <a:schemeClr val="dk1"/>
                </a:solidFill>
                <a:latin typeface="Courier New"/>
                <a:ea typeface="Courier New"/>
                <a:cs typeface="Courier New"/>
                <a:sym typeface="Courier New"/>
              </a:rPr>
              <a:t>mochawesome-report/mochawesome.html</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0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Automated Test run with the Facilitator</a:t>
            </a:r>
            <a:endParaRPr/>
          </a:p>
        </p:txBody>
      </p:sp>
      <p:sp>
        <p:nvSpPr>
          <p:cNvPr id="840" name="Google Shape;840;p10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Now that you’ve created and run your Db2 Stored Procedure automated test, it’s time to share this with the facilitator.</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Take a screenshot or copy the results from the result of your test run.</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Paste it into the Slack channel for your workshop to share your results.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7"/>
          <p:cNvSpPr txBox="1">
            <a:spLocks noGrp="1"/>
          </p:cNvSpPr>
          <p:nvPr>
            <p:ph type="body" idx="1"/>
          </p:nvPr>
        </p:nvSpPr>
        <p:spPr>
          <a:xfrm>
            <a:off x="411479" y="3500950"/>
            <a:ext cx="8593976" cy="172354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IX:</a:t>
            </a:r>
            <a:endParaRPr/>
          </a:p>
          <a:p>
            <a:pPr marL="0" marR="0" lvl="0" indent="0" algn="l" rtl="0">
              <a:lnSpc>
                <a:spcPct val="85000"/>
              </a:lnSpc>
              <a:spcBef>
                <a:spcPts val="1200"/>
              </a:spcBef>
              <a:spcAft>
                <a:spcPts val="0"/>
              </a:spcAft>
              <a:buClr>
                <a:schemeClr val="dk2"/>
              </a:buClr>
              <a:buSzPts val="4000"/>
              <a:buFont typeface="Arial"/>
              <a:buNone/>
            </a:pPr>
            <a:r>
              <a:rPr lang="en-US"/>
              <a:t>Add Automated Testing to Continuous Integration</a:t>
            </a:r>
            <a:endParaRPr/>
          </a:p>
        </p:txBody>
      </p:sp>
    </p:spTree>
  </p:cSld>
  <p:clrMapOvr>
    <a:masterClrMapping/>
  </p:clrMapOvr>
  <p:transition spd="med">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0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Testing  Step in CI - Introduction</a:t>
            </a:r>
            <a:endParaRPr/>
          </a:p>
        </p:txBody>
      </p:sp>
      <p:sp>
        <p:nvSpPr>
          <p:cNvPr id="851" name="Google Shape;851;p10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Identify set of tests that are worth running in every CI run. You may want to avoid time-consuming performance tests for a stage further down the pipeline such as before deploying to production. All of the tests invoked by </a:t>
            </a:r>
            <a:r>
              <a:rPr lang="en-US" sz="2000" b="0">
                <a:solidFill>
                  <a:schemeClr val="dk1"/>
                </a:solidFill>
                <a:latin typeface="Courier New"/>
                <a:ea typeface="Courier New"/>
                <a:cs typeface="Courier New"/>
                <a:sym typeface="Courier New"/>
              </a:rPr>
              <a:t>npm test</a:t>
            </a:r>
            <a:r>
              <a:rPr lang="en-US" sz="2400" b="0">
                <a:solidFill>
                  <a:schemeClr val="dk1"/>
                </a:solidFill>
                <a:latin typeface="Arial"/>
                <a:ea typeface="Arial"/>
                <a:cs typeface="Arial"/>
                <a:sym typeface="Arial"/>
              </a:rPr>
              <a:t> are system tests that we want to include.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a stage in Jenkins to invoke these tests after code is checked in, built and deployed.</a:t>
            </a:r>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Consider exploring code coverage tools to obtain metrics of code that is tested by your automated tests.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0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Test stage – Step 1</a:t>
            </a:r>
            <a:endParaRPr/>
          </a:p>
        </p:txBody>
      </p:sp>
      <p:sp>
        <p:nvSpPr>
          <p:cNvPr id="857" name="Google Shape;857;p10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We’ve already built an automated test using Mocha. Let’s implement a test stage in Jenkins to call it.</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200"/>
              <a:buFont typeface="Arial"/>
              <a:buAutoNum type="arabicPeriod"/>
            </a:pPr>
            <a:r>
              <a:rPr lang="en-US" sz="2200" b="0">
                <a:solidFill>
                  <a:schemeClr val="dk1"/>
                </a:solidFill>
                <a:latin typeface="Arial"/>
                <a:ea typeface="Arial"/>
                <a:cs typeface="Arial"/>
                <a:sym typeface="Arial"/>
              </a:rPr>
              <a:t>Remove the call to the Test script and the </a:t>
            </a:r>
            <a:r>
              <a:rPr lang="en-US" sz="2000" b="0">
                <a:solidFill>
                  <a:schemeClr val="dk1"/>
                </a:solidFill>
                <a:latin typeface="Arial"/>
                <a:ea typeface="Arial"/>
                <a:cs typeface="Arial"/>
                <a:sym typeface="Arial"/>
              </a:rPr>
              <a:t>TEST ENV</a:t>
            </a:r>
            <a:r>
              <a:rPr lang="en-US" sz="2200" b="0">
                <a:solidFill>
                  <a:schemeClr val="dk1"/>
                </a:solidFill>
                <a:latin typeface="Arial"/>
                <a:ea typeface="Arial"/>
                <a:cs typeface="Arial"/>
                <a:sym typeface="Arial"/>
              </a:rPr>
              <a:t> var under the environment directive.</a:t>
            </a:r>
            <a:endParaRPr/>
          </a:p>
          <a:p>
            <a:pPr marL="457200" marR="0" lvl="0" indent="-457200" algn="l" rtl="0">
              <a:lnSpc>
                <a:spcPct val="90000"/>
              </a:lnSpc>
              <a:spcBef>
                <a:spcPts val="1200"/>
              </a:spcBef>
              <a:spcAft>
                <a:spcPts val="0"/>
              </a:spcAft>
              <a:buClr>
                <a:schemeClr val="dk2"/>
              </a:buClr>
              <a:buSzPts val="2200"/>
              <a:buFont typeface="Arial"/>
              <a:buAutoNum type="arabicPeriod"/>
            </a:pPr>
            <a:r>
              <a:rPr lang="en-US" sz="2200" b="0">
                <a:solidFill>
                  <a:schemeClr val="dk1"/>
                </a:solidFill>
                <a:latin typeface="Arial"/>
                <a:ea typeface="Arial"/>
                <a:cs typeface="Arial"/>
                <a:sym typeface="Arial"/>
              </a:rPr>
              <a:t>Uncomment withCredentials block in the </a:t>
            </a:r>
            <a:r>
              <a:rPr lang="en-US" sz="1800" b="0">
                <a:solidFill>
                  <a:schemeClr val="dk1"/>
                </a:solidFill>
                <a:latin typeface="Courier New"/>
                <a:ea typeface="Courier New"/>
                <a:cs typeface="Courier New"/>
                <a:sym typeface="Courier New"/>
              </a:rPr>
              <a:t>‘test’</a:t>
            </a:r>
            <a:r>
              <a:rPr lang="en-US" sz="2200" b="0">
                <a:solidFill>
                  <a:schemeClr val="dk1"/>
                </a:solidFill>
                <a:latin typeface="Arial"/>
                <a:ea typeface="Arial"/>
                <a:cs typeface="Arial"/>
                <a:sym typeface="Arial"/>
              </a:rPr>
              <a:t> stage</a:t>
            </a:r>
            <a:endParaRPr/>
          </a:p>
          <a:p>
            <a:pPr marL="457200" marR="0" lvl="0" indent="-457200" algn="l" rtl="0">
              <a:lnSpc>
                <a:spcPct val="90000"/>
              </a:lnSpc>
              <a:spcBef>
                <a:spcPts val="1200"/>
              </a:spcBef>
              <a:spcAft>
                <a:spcPts val="0"/>
              </a:spcAft>
              <a:buClr>
                <a:schemeClr val="dk2"/>
              </a:buClr>
              <a:buSzPts val="2200"/>
              <a:buFont typeface="Arial"/>
              <a:buAutoNum type="arabicPeriod"/>
            </a:pPr>
            <a:r>
              <a:rPr lang="en-US" sz="2200" b="0">
                <a:solidFill>
                  <a:schemeClr val="dk1"/>
                </a:solidFill>
                <a:latin typeface="Arial"/>
                <a:ea typeface="Arial"/>
                <a:cs typeface="Arial"/>
                <a:sym typeface="Arial"/>
              </a:rPr>
              <a:t>Call the </a:t>
            </a:r>
            <a:r>
              <a:rPr lang="en-US" sz="2000" b="0">
                <a:solidFill>
                  <a:schemeClr val="dk1"/>
                </a:solidFill>
                <a:latin typeface="Courier New"/>
                <a:ea typeface="Courier New"/>
                <a:cs typeface="Courier New"/>
                <a:sym typeface="Courier New"/>
              </a:rPr>
              <a:t>npm test</a:t>
            </a:r>
            <a:r>
              <a:rPr lang="en-US" sz="2200" b="0">
                <a:solidFill>
                  <a:schemeClr val="dk1"/>
                </a:solidFill>
                <a:latin typeface="Arial"/>
                <a:ea typeface="Arial"/>
                <a:cs typeface="Arial"/>
                <a:sym typeface="Arial"/>
              </a:rPr>
              <a:t> command that runs your test suite.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1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Run pipeline – Step 3</a:t>
            </a:r>
            <a:endParaRPr/>
          </a:p>
        </p:txBody>
      </p:sp>
      <p:sp>
        <p:nvSpPr>
          <p:cNvPr id="863" name="Google Shape;863;p110"/>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After adding the Test stage, test out the pipeline by pushing your changes and running it manually.</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Commit and Push Code to GitHub</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 in to Jenkins and build your project</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Debug any issues that may arise. Reach out to facilitator for guidance if needed.</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Developer Environment</a:t>
            </a:r>
            <a:endParaRPr/>
          </a:p>
        </p:txBody>
      </p:sp>
      <p:sp>
        <p:nvSpPr>
          <p:cNvPr id="204" name="Google Shape;204;p11"/>
          <p:cNvSpPr txBox="1"/>
          <p:nvPr/>
        </p:nvSpPr>
        <p:spPr>
          <a:xfrm>
            <a:off x="413004" y="1371600"/>
            <a:ext cx="11365992" cy="4075043"/>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your remote desktop application</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Login using URL and credentials (Note: Refer to your cheatsheet for URL and your assigned credentials)</a:t>
            </a:r>
            <a:endParaRPr/>
          </a:p>
          <a:p>
            <a:pPr marL="458787"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command prompt</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Issue “bright --h”</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Issue “bright plugins list”</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Issue “npm -h”</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Issue “git help”</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Visual Studio Code</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Go to embedded terminal </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Issue “bright --h”</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1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Test stage output with the Facilitator</a:t>
            </a:r>
            <a:endParaRPr/>
          </a:p>
        </p:txBody>
      </p:sp>
      <p:sp>
        <p:nvSpPr>
          <p:cNvPr id="869" name="Google Shape;869;p111"/>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created and run the pipeline in Jenkins with the Test stage, it’s time to share this with the facilitator.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Find the URL of your successful run with the Test stage.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Share the URL on the Slack channel for your workshop</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12"/>
          <p:cNvSpPr txBox="1">
            <a:spLocks noGrp="1"/>
          </p:cNvSpPr>
          <p:nvPr>
            <p:ph type="body" idx="1"/>
          </p:nvPr>
        </p:nvSpPr>
        <p:spPr>
          <a:xfrm>
            <a:off x="411479" y="4024170"/>
            <a:ext cx="9979429"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X (optional):</a:t>
            </a:r>
            <a:endParaRPr/>
          </a:p>
          <a:p>
            <a:pPr marL="0" marR="0" lvl="0" indent="0" algn="l" rtl="0">
              <a:lnSpc>
                <a:spcPct val="85000"/>
              </a:lnSpc>
              <a:spcBef>
                <a:spcPts val="1200"/>
              </a:spcBef>
              <a:spcAft>
                <a:spcPts val="0"/>
              </a:spcAft>
              <a:buClr>
                <a:schemeClr val="dk2"/>
              </a:buClr>
              <a:buSzPts val="4000"/>
              <a:buFont typeface="Arial"/>
              <a:buNone/>
            </a:pPr>
            <a:r>
              <a:rPr lang="en-US"/>
              <a:t>Archive Artifacts in Jenkins</a:t>
            </a:r>
            <a:endParaRPr/>
          </a:p>
        </p:txBody>
      </p:sp>
    </p:spTree>
  </p:cSld>
  <p:clrMapOvr>
    <a:masterClrMapping/>
  </p:clrMapOvr>
  <p:transition spd="med">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1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Archive Artifacts</a:t>
            </a:r>
            <a:endParaRPr/>
          </a:p>
        </p:txBody>
      </p:sp>
      <p:sp>
        <p:nvSpPr>
          <p:cNvPr id="881" name="Google Shape;881;p11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For audit purposes, you may want to archive build/test results for each pipeline run.</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Uncomment the post section of the Jenkinsfile</a:t>
            </a: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Commit and Push Code to GitHub</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 in to Jenkins and build your project</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Debug any issues that may arise. Reach out to facilitator for guidance if needed.</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 the Blue Ocean view, click the Artifacts tab in the upper right to view the archived artifacts for a specific run</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882" name="Google Shape;882;p113"/>
          <p:cNvPicPr preferRelativeResize="0"/>
          <p:nvPr/>
        </p:nvPicPr>
        <p:blipFill rotWithShape="1">
          <a:blip r:embed="rId3">
            <a:alphaModFix/>
          </a:blip>
          <a:srcRect/>
          <a:stretch/>
        </p:blipFill>
        <p:spPr>
          <a:xfrm>
            <a:off x="413004" y="5085151"/>
            <a:ext cx="11365992" cy="811430"/>
          </a:xfrm>
          <a:prstGeom prst="rect">
            <a:avLst/>
          </a:prstGeom>
          <a:noFill/>
          <a:ln>
            <a:noFill/>
          </a:ln>
        </p:spPr>
      </p:pic>
    </p:spTree>
  </p:cSld>
  <p:clrMapOvr>
    <a:masterClrMapping/>
  </p:clrMapOvr>
  <p:transition spd="med">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14"/>
          <p:cNvSpPr txBox="1">
            <a:spLocks noGrp="1"/>
          </p:cNvSpPr>
          <p:nvPr>
            <p:ph type="body" idx="1"/>
          </p:nvPr>
        </p:nvSpPr>
        <p:spPr>
          <a:xfrm>
            <a:off x="411479" y="4024170"/>
            <a:ext cx="9979429"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XI:</a:t>
            </a:r>
            <a:endParaRPr/>
          </a:p>
          <a:p>
            <a:pPr marL="0" marR="0" lvl="0" indent="0" algn="l" rtl="0">
              <a:lnSpc>
                <a:spcPct val="85000"/>
              </a:lnSpc>
              <a:spcBef>
                <a:spcPts val="1200"/>
              </a:spcBef>
              <a:spcAft>
                <a:spcPts val="0"/>
              </a:spcAft>
              <a:buClr>
                <a:schemeClr val="dk2"/>
              </a:buClr>
              <a:buSzPts val="4000"/>
              <a:buFont typeface="Arial"/>
              <a:buNone/>
            </a:pPr>
            <a:r>
              <a:rPr lang="en-US"/>
              <a:t>Marbles End-to-End Test</a:t>
            </a:r>
            <a:endParaRPr/>
          </a:p>
        </p:txBody>
      </p:sp>
    </p:spTree>
  </p:cSld>
  <p:clrMapOvr>
    <a:masterClrMapping/>
  </p:clrMapOvr>
  <p:transition spd="med">
    <p:fade/>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Shape 891"/>
        <p:cNvGrpSpPr/>
        <p:nvPr/>
      </p:nvGrpSpPr>
      <p:grpSpPr>
        <a:xfrm>
          <a:off x="0" y="0"/>
          <a:ext cx="0" cy="0"/>
          <a:chOff x="0" y="0"/>
          <a:chExt cx="0" cy="0"/>
        </a:xfrm>
      </p:grpSpPr>
      <p:sp>
        <p:nvSpPr>
          <p:cNvPr id="892" name="Google Shape;892;p11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Test Drive Marbles</a:t>
            </a:r>
            <a:endParaRPr/>
          </a:p>
        </p:txBody>
      </p:sp>
      <p:sp>
        <p:nvSpPr>
          <p:cNvPr id="893" name="Google Shape;893;p11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We’ve successfully enhanced the Db@ Stored Procedure to handle requests to update the cost column. Let’s test it out from the Web GUI.</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From a browser, access the marbles web GUI.</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Try updating the cost of your assigned marble.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Verify that it succeeds.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Shape 897"/>
        <p:cNvGrpSpPr/>
        <p:nvPr/>
      </p:nvGrpSpPr>
      <p:grpSpPr>
        <a:xfrm>
          <a:off x="0" y="0"/>
          <a:ext cx="0" cy="0"/>
          <a:chOff x="0" y="0"/>
          <a:chExt cx="0" cy="0"/>
        </a:xfrm>
      </p:grpSpPr>
      <p:sp>
        <p:nvSpPr>
          <p:cNvPr id="898" name="Google Shape;898;p11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Test Drive the automation</a:t>
            </a:r>
            <a:endParaRPr/>
          </a:p>
        </p:txBody>
      </p:sp>
      <p:sp>
        <p:nvSpPr>
          <p:cNvPr id="899" name="Google Shape;899;p11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Marbles is working now with cost! However, the marbles sales team has decided that the change is no longer needed as cost of marbles are being standardized regardless of color.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Re-download your assigned transaction code from Endevor.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Comment out the line that enabled handling of cost.</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Upload the element to Endevor.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Run your Jenkins pipeline.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17"/>
          <p:cNvSpPr txBox="1">
            <a:spLocks noGrp="1"/>
          </p:cNvSpPr>
          <p:nvPr>
            <p:ph type="body" idx="1"/>
          </p:nvPr>
        </p:nvSpPr>
        <p:spPr>
          <a:xfrm>
            <a:off x="411479" y="4701279"/>
            <a:ext cx="9979429"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Day 2 Summary</a:t>
            </a:r>
            <a:endParaRPr/>
          </a:p>
        </p:txBody>
      </p:sp>
    </p:spTree>
  </p:cSld>
  <p:clrMapOvr>
    <a:masterClrMapping/>
  </p:clrMapOvr>
  <p:transition spd="med">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1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2 Summary</a:t>
            </a:r>
            <a:endParaRPr/>
          </a:p>
        </p:txBody>
      </p:sp>
      <p:sp>
        <p:nvSpPr>
          <p:cNvPr id="910" name="Google Shape;910;p11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Congratulations on completing Day 2 of the CA Brightside workshop. You learned about the following topics today:</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Automating testing concepts.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Using Mocha to built an integration test for a Db2 Stored Procedure.</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Implementing a Test stage in Jenkins to call automated tests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Making code changes and enjoying your automated build, deploy and test process.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19"/>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spAutoFit/>
          </a:bodyPr>
          <a:lstStyle/>
          <a:p>
            <a:pPr marL="0" lvl="0" indent="0" algn="l" rtl="0">
              <a:lnSpc>
                <a:spcPct val="85000"/>
              </a:lnSpc>
              <a:spcBef>
                <a:spcPts val="0"/>
              </a:spcBef>
              <a:spcAft>
                <a:spcPts val="0"/>
              </a:spcAft>
              <a:buSzPts val="4000"/>
              <a:buNone/>
            </a:pPr>
            <a:r>
              <a:rPr lang="en-US"/>
              <a:t>Thank You</a:t>
            </a:r>
            <a:endParaRPr/>
          </a:p>
        </p:txBody>
      </p:sp>
    </p:spTree>
  </p:cSld>
  <p:clrMapOvr>
    <a:masterClrMapping/>
  </p:clrMapOvr>
  <p:transition spd="med">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CI/CD Orchestrator - Jenkins</a:t>
            </a:r>
            <a:endParaRPr/>
          </a:p>
        </p:txBody>
      </p:sp>
      <p:sp>
        <p:nvSpPr>
          <p:cNvPr id="211" name="Google Shape;211;p12"/>
          <p:cNvSpPr txBox="1"/>
          <p:nvPr/>
        </p:nvSpPr>
        <p:spPr>
          <a:xfrm>
            <a:off x="413004" y="1371600"/>
            <a:ext cx="11365992" cy="4075043"/>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your web browser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Go to Jenkins URL provided in your cheatsheet</a:t>
            </a: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Login using credentials from your cheatsheet</a:t>
            </a: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212" name="Google Shape;212;p12"/>
          <p:cNvPicPr preferRelativeResize="0"/>
          <p:nvPr/>
        </p:nvPicPr>
        <p:blipFill rotWithShape="1">
          <a:blip r:embed="rId3">
            <a:alphaModFix/>
          </a:blip>
          <a:srcRect/>
          <a:stretch/>
        </p:blipFill>
        <p:spPr>
          <a:xfrm>
            <a:off x="1714500" y="3367500"/>
            <a:ext cx="8763000" cy="2533178"/>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z/OS Services</a:t>
            </a:r>
            <a:endParaRPr/>
          </a:p>
        </p:txBody>
      </p:sp>
      <p:sp>
        <p:nvSpPr>
          <p:cNvPr id="219" name="Google Shape;219;p13"/>
          <p:cNvSpPr txBox="1"/>
          <p:nvPr/>
        </p:nvSpPr>
        <p:spPr>
          <a:xfrm>
            <a:off x="413004" y="1133060"/>
            <a:ext cx="11365992" cy="49496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You have been assigned a single set of login credentials for accessing all of the Mainframe resources on a remote z/OS LPAR which is hosted by Broadcom, including TSO, z/OSMF, Db2, and CA File Master Plus. </a:t>
            </a:r>
            <a:endParaRPr dirty="0"/>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Your </a:t>
            </a:r>
            <a:r>
              <a:rPr lang="en-US" sz="2400" b="0" dirty="0" err="1">
                <a:solidFill>
                  <a:schemeClr val="dk1"/>
                </a:solidFill>
                <a:latin typeface="Arial"/>
                <a:ea typeface="Arial"/>
                <a:cs typeface="Arial"/>
                <a:sym typeface="Arial"/>
              </a:rPr>
              <a:t>userid</a:t>
            </a:r>
            <a:r>
              <a:rPr lang="en-US" sz="2400" b="0" dirty="0">
                <a:solidFill>
                  <a:schemeClr val="dk1"/>
                </a:solidFill>
                <a:latin typeface="Arial"/>
                <a:ea typeface="Arial"/>
                <a:cs typeface="Arial"/>
                <a:sym typeface="Arial"/>
              </a:rPr>
              <a:t> is </a:t>
            </a:r>
            <a:r>
              <a:rPr lang="en-US" sz="2400" b="0" dirty="0" err="1">
                <a:solidFill>
                  <a:schemeClr val="dk1"/>
                </a:solidFill>
                <a:latin typeface="Arial"/>
                <a:ea typeface="Arial"/>
                <a:cs typeface="Arial"/>
                <a:sym typeface="Arial"/>
              </a:rPr>
              <a:t>CUSTxxx</a:t>
            </a:r>
            <a:r>
              <a:rPr lang="en-US" sz="2400" b="0" dirty="0">
                <a:solidFill>
                  <a:schemeClr val="dk1"/>
                </a:solidFill>
                <a:latin typeface="Arial"/>
                <a:ea typeface="Arial"/>
                <a:cs typeface="Arial"/>
                <a:sym typeface="Arial"/>
              </a:rPr>
              <a:t> where xxx is a 3-digit number from 001 through 030.  (Example: CUST015)  Each user is assigned a unique number.</a:t>
            </a:r>
            <a:endParaRPr dirty="0"/>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Your password is the same as your </a:t>
            </a:r>
            <a:r>
              <a:rPr lang="en-US" sz="2400" b="0" dirty="0" err="1">
                <a:solidFill>
                  <a:schemeClr val="dk1"/>
                </a:solidFill>
                <a:latin typeface="Arial"/>
                <a:ea typeface="Arial"/>
                <a:cs typeface="Arial"/>
                <a:sym typeface="Arial"/>
              </a:rPr>
              <a:t>userid</a:t>
            </a:r>
            <a:r>
              <a:rPr lang="en-US" sz="2400" b="0" dirty="0">
                <a:solidFill>
                  <a:schemeClr val="dk1"/>
                </a:solidFill>
                <a:latin typeface="Arial"/>
                <a:ea typeface="Arial"/>
                <a:cs typeface="Arial"/>
                <a:sym typeface="Arial"/>
              </a:rPr>
              <a:t>.</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z/OSMF </a:t>
            </a:r>
            <a:r>
              <a:rPr lang="en-US" sz="2400" b="0" dirty="0" err="1">
                <a:solidFill>
                  <a:schemeClr val="dk1"/>
                </a:solidFill>
                <a:latin typeface="Arial"/>
                <a:ea typeface="Arial"/>
                <a:cs typeface="Arial"/>
                <a:sym typeface="Arial"/>
              </a:rPr>
              <a:t>Host:Port</a:t>
            </a:r>
            <a:r>
              <a:rPr lang="en-US" sz="2400" b="0" dirty="0">
                <a:solidFill>
                  <a:schemeClr val="dk1"/>
                </a:solidFill>
                <a:latin typeface="Arial"/>
                <a:ea typeface="Arial"/>
                <a:cs typeface="Arial"/>
                <a:sym typeface="Arial"/>
              </a:rPr>
              <a:t> – 35.192.238.214:443</a:t>
            </a:r>
            <a:endParaRPr dirty="0"/>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Db2 </a:t>
            </a:r>
            <a:r>
              <a:rPr lang="en-US" sz="2400" b="0" dirty="0" err="1">
                <a:solidFill>
                  <a:schemeClr val="dk1"/>
                </a:solidFill>
                <a:latin typeface="Arial"/>
                <a:ea typeface="Arial"/>
                <a:cs typeface="Arial"/>
                <a:sym typeface="Arial"/>
              </a:rPr>
              <a:t>Host:Port</a:t>
            </a:r>
            <a:r>
              <a:rPr lang="en-US" sz="2400" b="0" dirty="0">
                <a:solidFill>
                  <a:schemeClr val="dk1"/>
                </a:solidFill>
                <a:latin typeface="Arial"/>
                <a:ea typeface="Arial"/>
                <a:cs typeface="Arial"/>
                <a:sym typeface="Arial"/>
              </a:rPr>
              <a:t> - 35.192.238.214:6017</a:t>
            </a:r>
            <a:endParaRPr dirty="0"/>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CA File Master Plus </a:t>
            </a:r>
            <a:r>
              <a:rPr lang="en-US" sz="2400" b="0" dirty="0" err="1">
                <a:solidFill>
                  <a:schemeClr val="dk1"/>
                </a:solidFill>
                <a:latin typeface="Arial"/>
                <a:ea typeface="Arial"/>
                <a:cs typeface="Arial"/>
                <a:sym typeface="Arial"/>
              </a:rPr>
              <a:t>Host:Port</a:t>
            </a:r>
            <a:r>
              <a:rPr lang="en-US" sz="2400" b="0" dirty="0">
                <a:solidFill>
                  <a:schemeClr val="dk1"/>
                </a:solidFill>
                <a:latin typeface="Arial"/>
                <a:ea typeface="Arial"/>
                <a:cs typeface="Arial"/>
                <a:sym typeface="Arial"/>
              </a:rPr>
              <a:t> - 35.192.238.214:6001</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Marbles</a:t>
            </a:r>
            <a:endParaRPr/>
          </a:p>
        </p:txBody>
      </p:sp>
      <p:sp>
        <p:nvSpPr>
          <p:cNvPr id="226" name="Google Shape;226;p14"/>
          <p:cNvSpPr txBox="1"/>
          <p:nvPr/>
        </p:nvSpPr>
        <p:spPr>
          <a:xfrm>
            <a:off x="413004" y="1133061"/>
            <a:ext cx="11365992" cy="407504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Familiarize yourself with the Marbles application.</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Go to your web browser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Access the Marbles Web GUI using this URL</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your assigned marble color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Try adding marbles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Try changing the quantity of a marble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Try changing the cost of a marble</a:t>
            </a:r>
            <a:endParaRPr/>
          </a:p>
        </p:txBody>
      </p:sp>
      <p:sp>
        <p:nvSpPr>
          <p:cNvPr id="227" name="Google Shape;227;p14"/>
          <p:cNvSpPr txBox="1"/>
          <p:nvPr/>
        </p:nvSpPr>
        <p:spPr>
          <a:xfrm>
            <a:off x="1331843" y="5347252"/>
            <a:ext cx="9879496" cy="8309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000" dirty="0">
                <a:solidFill>
                  <a:schemeClr val="dk1"/>
                </a:solidFill>
                <a:latin typeface="Arial"/>
                <a:ea typeface="Arial"/>
                <a:cs typeface="Arial"/>
                <a:sym typeface="Arial"/>
              </a:rPr>
              <a:t>Note: At this point, attempts to change the cost of a marble should fail. This is because, the Db2 transaction being called by the web GUI does not have the ability to make changes to the cost column.</a:t>
            </a:r>
            <a:endParaRPr dirty="0"/>
          </a:p>
        </p:txBody>
      </p:sp>
      <p:sp>
        <p:nvSpPr>
          <p:cNvPr id="228" name="Google Shape;228;p14"/>
          <p:cNvSpPr/>
          <p:nvPr/>
        </p:nvSpPr>
        <p:spPr>
          <a:xfrm>
            <a:off x="7409792" y="1955822"/>
            <a:ext cx="4369204" cy="1712289"/>
          </a:xfrm>
          <a:prstGeom prst="roundRect">
            <a:avLst>
              <a:gd name="adj" fmla="val 16667"/>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URL will be provided at a later time</a:t>
            </a:r>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Web GUI will not be available for this workshop</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Marbles</a:t>
            </a:r>
            <a:endParaRPr/>
          </a:p>
        </p:txBody>
      </p:sp>
      <p:pic>
        <p:nvPicPr>
          <p:cNvPr id="234" name="Google Shape;234;p15" descr="https://lh6.googleusercontent.com/vJq2c-v22-QK-e1RVCYd-U-PypBOY_5Hw7xeuqnq0Codoaxvzh3WRLpSFogA4XR7MWue5PjPhxnCZ-b_4XP8yxlpK2Q9GQVV_IgWsxSjjEAti52aebgtGId8SkWWAUCWCvEgMJjC9KU"/>
          <p:cNvPicPr preferRelativeResize="0"/>
          <p:nvPr/>
        </p:nvPicPr>
        <p:blipFill rotWithShape="1">
          <a:blip r:embed="rId3">
            <a:alphaModFix/>
          </a:blip>
          <a:srcRect/>
          <a:stretch/>
        </p:blipFill>
        <p:spPr>
          <a:xfrm>
            <a:off x="5281715" y="734591"/>
            <a:ext cx="5156695" cy="3966688"/>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Marbles App</a:t>
            </a:r>
            <a:endParaRPr/>
          </a:p>
        </p:txBody>
      </p:sp>
      <p:pic>
        <p:nvPicPr>
          <p:cNvPr id="241" name="Google Shape;241;p16"/>
          <p:cNvPicPr preferRelativeResize="0"/>
          <p:nvPr/>
        </p:nvPicPr>
        <p:blipFill rotWithShape="1">
          <a:blip r:embed="rId3">
            <a:alphaModFix/>
          </a:blip>
          <a:srcRect/>
          <a:stretch/>
        </p:blipFill>
        <p:spPr>
          <a:xfrm>
            <a:off x="1802424" y="952733"/>
            <a:ext cx="7104184" cy="5588683"/>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413004" y="3245873"/>
            <a:ext cx="11365992" cy="366254"/>
          </a:xfrm>
          <a:prstGeom prst="rect">
            <a:avLst/>
          </a:prstGeom>
          <a:noFill/>
          <a:ln>
            <a:noFill/>
          </a:ln>
        </p:spPr>
        <p:txBody>
          <a:bodyPr spcFirstLastPara="1" wrap="square" lIns="0" tIns="0" rIns="0" bIns="0" anchor="ctr" anchorCtr="0">
            <a:spAutoFit/>
          </a:bodyPr>
          <a:lstStyle/>
          <a:p>
            <a:pPr marL="0" lvl="0" indent="0" algn="ctr" rtl="0">
              <a:lnSpc>
                <a:spcPct val="85000"/>
              </a:lnSpc>
              <a:spcBef>
                <a:spcPts val="0"/>
              </a:spcBef>
              <a:spcAft>
                <a:spcPts val="0"/>
              </a:spcAft>
              <a:buClr>
                <a:schemeClr val="dk2"/>
              </a:buClr>
              <a:buSzPts val="2800"/>
              <a:buFont typeface="Arial"/>
              <a:buNone/>
            </a:pPr>
            <a:r>
              <a:rPr lang="en-US"/>
              <a:t>Demo</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State of Marbles App – Before Workshop</a:t>
            </a:r>
            <a:endParaRPr/>
          </a:p>
        </p:txBody>
      </p:sp>
      <p:pic>
        <p:nvPicPr>
          <p:cNvPr id="254" name="Google Shape;254;p18"/>
          <p:cNvPicPr preferRelativeResize="0"/>
          <p:nvPr/>
        </p:nvPicPr>
        <p:blipFill rotWithShape="1">
          <a:blip r:embed="rId3">
            <a:alphaModFix/>
          </a:blip>
          <a:srcRect/>
          <a:stretch/>
        </p:blipFill>
        <p:spPr>
          <a:xfrm>
            <a:off x="3104236" y="1191225"/>
            <a:ext cx="5364021" cy="5115464"/>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Desired State of Marbles App – After Workshop</a:t>
            </a:r>
            <a:endParaRPr/>
          </a:p>
        </p:txBody>
      </p:sp>
      <p:pic>
        <p:nvPicPr>
          <p:cNvPr id="261" name="Google Shape;261;p19"/>
          <p:cNvPicPr preferRelativeResize="0"/>
          <p:nvPr/>
        </p:nvPicPr>
        <p:blipFill rotWithShape="1">
          <a:blip r:embed="rId3">
            <a:alphaModFix/>
          </a:blip>
          <a:srcRect/>
          <a:stretch/>
        </p:blipFill>
        <p:spPr>
          <a:xfrm>
            <a:off x="3074554" y="1069676"/>
            <a:ext cx="5338464" cy="5493878"/>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p:nvPr/>
        </p:nvSpPr>
        <p:spPr>
          <a:xfrm>
            <a:off x="3555331" y="3179701"/>
            <a:ext cx="5081337" cy="4985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600">
                <a:solidFill>
                  <a:schemeClr val="dk1"/>
                </a:solidFill>
                <a:latin typeface="Arial"/>
                <a:ea typeface="Arial"/>
                <a:cs typeface="Arial"/>
                <a:sym typeface="Arial"/>
              </a:rPr>
              <a:t>Add Table of Contents</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body" idx="1"/>
          </p:nvPr>
        </p:nvSpPr>
        <p:spPr>
          <a:xfrm>
            <a:off x="413003" y="1311640"/>
            <a:ext cx="11533831" cy="4481227"/>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800"/>
              <a:buChar char="•"/>
            </a:pPr>
            <a:r>
              <a:rPr lang="en-US" sz="2800" dirty="0"/>
              <a:t>Validate the existing stored procedure and calling program</a:t>
            </a:r>
            <a:endParaRPr dirty="0"/>
          </a:p>
          <a:p>
            <a:pPr marL="514350" lvl="1" indent="-227012" algn="l" rtl="0">
              <a:lnSpc>
                <a:spcPct val="90000"/>
              </a:lnSpc>
              <a:spcBef>
                <a:spcPts val="400"/>
              </a:spcBef>
              <a:spcAft>
                <a:spcPts val="0"/>
              </a:spcAft>
              <a:buSzPts val="2800"/>
              <a:buChar char="–"/>
            </a:pPr>
            <a:r>
              <a:rPr lang="en-US" sz="2800" dirty="0"/>
              <a:t>Stored Procedure</a:t>
            </a:r>
            <a:endParaRPr dirty="0"/>
          </a:p>
          <a:p>
            <a:pPr marL="857250" lvl="2" indent="-228600" algn="l" rtl="0">
              <a:lnSpc>
                <a:spcPct val="90000"/>
              </a:lnSpc>
              <a:spcBef>
                <a:spcPts val="400"/>
              </a:spcBef>
              <a:spcAft>
                <a:spcPts val="0"/>
              </a:spcAft>
              <a:buSzPts val="2000"/>
              <a:buChar char="–"/>
            </a:pPr>
            <a:r>
              <a:rPr lang="en-US" sz="2000" dirty="0" err="1"/>
              <a:t>zowe</a:t>
            </a:r>
            <a:r>
              <a:rPr lang="en-US" sz="2000" dirty="0"/>
              <a:t> db2 call </a:t>
            </a:r>
            <a:r>
              <a:rPr lang="en-US" sz="2000" dirty="0" err="1"/>
              <a:t>sp</a:t>
            </a:r>
            <a:r>
              <a:rPr lang="en-US" sz="2000" dirty="0"/>
              <a:t> “BRIGHT.MARBLES.DEMOA.MBBLSPXX(‘&lt;COLOR&gt;',?)" --parameters 0 </a:t>
            </a:r>
            <a:endParaRPr dirty="0"/>
          </a:p>
          <a:p>
            <a:pPr marL="1143000" lvl="3" indent="-228600" algn="l" rtl="0">
              <a:lnSpc>
                <a:spcPct val="90000"/>
              </a:lnSpc>
              <a:spcBef>
                <a:spcPts val="400"/>
              </a:spcBef>
              <a:spcAft>
                <a:spcPts val="0"/>
              </a:spcAft>
              <a:buSzPts val="2000"/>
              <a:buChar char="–"/>
            </a:pPr>
            <a:r>
              <a:rPr lang="en-US" sz="2000" dirty="0"/>
              <a:t>Validate that the correct inventory count is returned for your color.</a:t>
            </a:r>
            <a:endParaRPr dirty="0"/>
          </a:p>
          <a:p>
            <a:pPr marL="514350" lvl="1" indent="-227012" algn="l" rtl="0">
              <a:lnSpc>
                <a:spcPct val="90000"/>
              </a:lnSpc>
              <a:spcBef>
                <a:spcPts val="400"/>
              </a:spcBef>
              <a:spcAft>
                <a:spcPts val="0"/>
              </a:spcAft>
              <a:buSzPts val="2800"/>
              <a:buChar char="–"/>
            </a:pPr>
            <a:r>
              <a:rPr lang="en-US" sz="2800" dirty="0"/>
              <a:t>Calling Program – compiles and builds the </a:t>
            </a:r>
            <a:r>
              <a:rPr lang="en-US" sz="2800" dirty="0" err="1"/>
              <a:t>cobol</a:t>
            </a:r>
            <a:r>
              <a:rPr lang="en-US" sz="2800" dirty="0"/>
              <a:t> program</a:t>
            </a:r>
            <a:endParaRPr dirty="0"/>
          </a:p>
          <a:p>
            <a:pPr marL="857250" lvl="2" indent="-228600" algn="l" rtl="0">
              <a:lnSpc>
                <a:spcPct val="90000"/>
              </a:lnSpc>
              <a:spcBef>
                <a:spcPts val="400"/>
              </a:spcBef>
              <a:spcAft>
                <a:spcPts val="0"/>
              </a:spcAft>
              <a:buSzPts val="2000"/>
              <a:buChar char="–"/>
            </a:pPr>
            <a:r>
              <a:rPr lang="en-US" sz="2000" dirty="0" err="1"/>
              <a:t>zowe</a:t>
            </a:r>
            <a:r>
              <a:rPr lang="en-US" sz="2000" dirty="0"/>
              <a:t> zos-jobs submit data-set "BRIGHT.MARBLES.DEMOA.JCL(MBBLMNXX)" </a:t>
            </a:r>
            <a:endParaRPr dirty="0"/>
          </a:p>
          <a:p>
            <a:pPr marL="857250" lvl="2" indent="-228600" algn="l" rtl="0">
              <a:lnSpc>
                <a:spcPct val="90000"/>
              </a:lnSpc>
              <a:spcBef>
                <a:spcPts val="400"/>
              </a:spcBef>
              <a:spcAft>
                <a:spcPts val="0"/>
              </a:spcAft>
              <a:buSzPts val="2000"/>
              <a:buChar char="–"/>
            </a:pPr>
            <a:r>
              <a:rPr lang="en-US" sz="2000" dirty="0"/>
              <a:t>OR   </a:t>
            </a:r>
            <a:r>
              <a:rPr lang="en-US" sz="2000" dirty="0" err="1"/>
              <a:t>zowe</a:t>
            </a:r>
            <a:r>
              <a:rPr lang="en-US" sz="2000" dirty="0"/>
              <a:t> zos-jobs submit local-file </a:t>
            </a:r>
            <a:r>
              <a:rPr lang="en-US" dirty="0"/>
              <a:t>"</a:t>
            </a:r>
            <a:r>
              <a:rPr lang="en-US" dirty="0" err="1"/>
              <a:t>jcl</a:t>
            </a:r>
            <a:r>
              <a:rPr lang="en-US" dirty="0"/>
              <a:t>/</a:t>
            </a:r>
            <a:r>
              <a:rPr lang="en-US" dirty="0" err="1"/>
              <a:t>mbblmnxx.jcl</a:t>
            </a:r>
            <a:r>
              <a:rPr lang="en-US" dirty="0"/>
              <a:t>"</a:t>
            </a:r>
            <a:endParaRPr dirty="0"/>
          </a:p>
          <a:p>
            <a:pPr marL="1143000" lvl="3" indent="-228600" algn="l" rtl="0">
              <a:lnSpc>
                <a:spcPct val="90000"/>
              </a:lnSpc>
              <a:spcBef>
                <a:spcPts val="400"/>
              </a:spcBef>
              <a:spcAft>
                <a:spcPts val="0"/>
              </a:spcAft>
              <a:buSzPts val="2000"/>
              <a:buChar char="–"/>
            </a:pPr>
            <a:r>
              <a:rPr lang="en-US" sz="2000" dirty="0"/>
              <a:t>Validate that the table is returned with the correct color, and the associated inventory count</a:t>
            </a:r>
            <a:endParaRPr dirty="0"/>
          </a:p>
          <a:p>
            <a:pPr marL="1428750" lvl="4" indent="-228600" algn="l" rtl="0">
              <a:lnSpc>
                <a:spcPct val="90000"/>
              </a:lnSpc>
              <a:spcBef>
                <a:spcPts val="400"/>
              </a:spcBef>
              <a:spcAft>
                <a:spcPts val="0"/>
              </a:spcAft>
              <a:buSzPts val="1800"/>
              <a:buChar char="–"/>
            </a:pPr>
            <a:r>
              <a:rPr lang="en-US" sz="1800" dirty="0"/>
              <a:t>Substitute your assigned number for “xx”. </a:t>
            </a:r>
            <a:endParaRPr dirty="0"/>
          </a:p>
          <a:p>
            <a:pPr marL="0" lvl="0" indent="0" algn="l" rtl="0">
              <a:lnSpc>
                <a:spcPct val="90000"/>
              </a:lnSpc>
              <a:spcBef>
                <a:spcPts val="1200"/>
              </a:spcBef>
              <a:spcAft>
                <a:spcPts val="0"/>
              </a:spcAft>
              <a:buSzPts val="2800"/>
              <a:buNone/>
            </a:pPr>
            <a:r>
              <a:rPr lang="en-US" sz="2800" dirty="0"/>
              <a:t>	</a:t>
            </a:r>
            <a:endParaRPr dirty="0"/>
          </a:p>
          <a:p>
            <a:pPr marL="228600" lvl="0" indent="-76200" algn="l" rtl="0">
              <a:lnSpc>
                <a:spcPct val="90000"/>
              </a:lnSpc>
              <a:spcBef>
                <a:spcPts val="1200"/>
              </a:spcBef>
              <a:spcAft>
                <a:spcPts val="0"/>
              </a:spcAft>
              <a:buSzPts val="2400"/>
              <a:buNone/>
            </a:pPr>
            <a:endParaRPr dirty="0"/>
          </a:p>
          <a:p>
            <a:pPr marL="514350" lvl="1" indent="-150813" algn="l" rtl="0">
              <a:lnSpc>
                <a:spcPct val="90000"/>
              </a:lnSpc>
              <a:spcBef>
                <a:spcPts val="400"/>
              </a:spcBef>
              <a:spcAft>
                <a:spcPts val="0"/>
              </a:spcAft>
              <a:buSzPts val="1200"/>
              <a:buNone/>
            </a:pPr>
            <a:endParaRPr sz="1200" dirty="0"/>
          </a:p>
        </p:txBody>
      </p:sp>
      <p:sp>
        <p:nvSpPr>
          <p:cNvPr id="268" name="Google Shape;268;p2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Current behavior of Marbles – Before Workshop</a:t>
            </a:r>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Desired Build and Test Process of Marbles – After Workshop</a:t>
            </a:r>
            <a:endParaRPr/>
          </a:p>
        </p:txBody>
      </p:sp>
      <p:sp>
        <p:nvSpPr>
          <p:cNvPr id="275" name="Google Shape;275;p21"/>
          <p:cNvSpPr txBox="1">
            <a:spLocks noGrp="1"/>
          </p:cNvSpPr>
          <p:nvPr>
            <p:ph type="body" idx="1"/>
          </p:nvPr>
        </p:nvSpPr>
        <p:spPr>
          <a:xfrm>
            <a:off x="413004" y="1371600"/>
            <a:ext cx="11365992" cy="3274743"/>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Build</a:t>
            </a:r>
            <a:endParaRPr dirty="0"/>
          </a:p>
          <a:p>
            <a:pPr marL="514350" lvl="1" indent="-227012" algn="l" rtl="0">
              <a:lnSpc>
                <a:spcPct val="90000"/>
              </a:lnSpc>
              <a:spcBef>
                <a:spcPts val="400"/>
              </a:spcBef>
              <a:spcAft>
                <a:spcPts val="0"/>
              </a:spcAft>
              <a:buSzPts val="2000"/>
              <a:buChar char="–"/>
            </a:pPr>
            <a:r>
              <a:rPr lang="en-US" dirty="0"/>
              <a:t>Abstract Cobol COMPILE in modern task runner</a:t>
            </a:r>
            <a:endParaRPr dirty="0"/>
          </a:p>
          <a:p>
            <a:pPr marL="514350" lvl="1" indent="-227012" algn="l" rtl="0">
              <a:lnSpc>
                <a:spcPct val="90000"/>
              </a:lnSpc>
              <a:spcBef>
                <a:spcPts val="400"/>
              </a:spcBef>
              <a:spcAft>
                <a:spcPts val="0"/>
              </a:spcAft>
              <a:buSzPts val="2000"/>
              <a:buChar char="–"/>
            </a:pPr>
            <a:r>
              <a:rPr lang="en-US" dirty="0"/>
              <a:t>Implement a ”Build” stage in Jenkins</a:t>
            </a:r>
            <a:endParaRPr dirty="0"/>
          </a:p>
          <a:p>
            <a:pPr marL="228600" lvl="0" indent="-228600" algn="l" rtl="0">
              <a:lnSpc>
                <a:spcPct val="90000"/>
              </a:lnSpc>
              <a:spcBef>
                <a:spcPts val="1200"/>
              </a:spcBef>
              <a:spcAft>
                <a:spcPts val="0"/>
              </a:spcAft>
              <a:buSzPts val="2400"/>
              <a:buChar char="•"/>
            </a:pPr>
            <a:r>
              <a:rPr lang="en-US" dirty="0"/>
              <a:t>Deploy and Activate</a:t>
            </a:r>
            <a:endParaRPr dirty="0"/>
          </a:p>
          <a:p>
            <a:pPr marL="514350" lvl="1" indent="-227012" algn="l" rtl="0">
              <a:lnSpc>
                <a:spcPct val="90000"/>
              </a:lnSpc>
              <a:spcBef>
                <a:spcPts val="400"/>
              </a:spcBef>
              <a:spcAft>
                <a:spcPts val="0"/>
              </a:spcAft>
              <a:buSzPts val="2000"/>
              <a:buChar char="–"/>
            </a:pPr>
            <a:r>
              <a:rPr lang="en-US" dirty="0"/>
              <a:t>Abstract deployment and activation of Db2 Stored Procedure in modern task runner</a:t>
            </a:r>
            <a:endParaRPr dirty="0"/>
          </a:p>
          <a:p>
            <a:pPr marL="514350" lvl="1" indent="-227012" algn="l" rtl="0">
              <a:lnSpc>
                <a:spcPct val="90000"/>
              </a:lnSpc>
              <a:spcBef>
                <a:spcPts val="400"/>
              </a:spcBef>
              <a:spcAft>
                <a:spcPts val="0"/>
              </a:spcAft>
              <a:buSzPts val="2000"/>
              <a:buChar char="–"/>
            </a:pPr>
            <a:r>
              <a:rPr lang="en-US" dirty="0"/>
              <a:t>Implement a “Deploy” stage in Jenkins</a:t>
            </a:r>
            <a:endParaRPr dirty="0"/>
          </a:p>
          <a:p>
            <a:pPr marL="228600" lvl="0" indent="-228600" algn="l" rtl="0">
              <a:lnSpc>
                <a:spcPct val="90000"/>
              </a:lnSpc>
              <a:spcBef>
                <a:spcPts val="1200"/>
              </a:spcBef>
              <a:spcAft>
                <a:spcPts val="0"/>
              </a:spcAft>
              <a:buSzPts val="2400"/>
              <a:buChar char="•"/>
            </a:pPr>
            <a:r>
              <a:rPr lang="en-US" dirty="0"/>
              <a:t>Test</a:t>
            </a:r>
            <a:endParaRPr dirty="0"/>
          </a:p>
          <a:p>
            <a:pPr marL="514350" lvl="1" indent="-227012" algn="l" rtl="0">
              <a:lnSpc>
                <a:spcPct val="90000"/>
              </a:lnSpc>
              <a:spcBef>
                <a:spcPts val="400"/>
              </a:spcBef>
              <a:spcAft>
                <a:spcPts val="0"/>
              </a:spcAft>
              <a:buSzPts val="2000"/>
              <a:buChar char="–"/>
            </a:pPr>
            <a:r>
              <a:rPr lang="en-US" dirty="0"/>
              <a:t>Build an automated test to validate the Db2 Stored Procedure functions</a:t>
            </a:r>
            <a:endParaRPr dirty="0"/>
          </a:p>
          <a:p>
            <a:pPr marL="514350" lvl="1" indent="-227012" algn="l" rtl="0">
              <a:lnSpc>
                <a:spcPct val="90000"/>
              </a:lnSpc>
              <a:spcBef>
                <a:spcPts val="400"/>
              </a:spcBef>
              <a:spcAft>
                <a:spcPts val="0"/>
              </a:spcAft>
              <a:buSzPts val="2000"/>
              <a:buChar char="–"/>
            </a:pPr>
            <a:r>
              <a:rPr lang="en-US" dirty="0"/>
              <a:t>Implement a “Test” stage in Jenkins</a:t>
            </a:r>
            <a:endParaRPr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Sample CI Pipeline</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Simple Pipeline Demo</a:t>
            </a:r>
            <a:endParaRPr/>
          </a:p>
        </p:txBody>
      </p:sp>
      <p:sp>
        <p:nvSpPr>
          <p:cNvPr id="286" name="Google Shape;286;p23"/>
          <p:cNvSpPr txBox="1">
            <a:spLocks noGrp="1"/>
          </p:cNvSpPr>
          <p:nvPr>
            <p:ph type="body" idx="1"/>
          </p:nvPr>
        </p:nvSpPr>
        <p:spPr>
          <a:xfrm>
            <a:off x="413004" y="1803939"/>
            <a:ext cx="11365992" cy="3250121"/>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SzPts val="2400"/>
              <a:buNone/>
            </a:pPr>
            <a:endParaRPr/>
          </a:p>
          <a:p>
            <a:pPr marL="0" lvl="0" indent="0" algn="ctr" rtl="0">
              <a:lnSpc>
                <a:spcPct val="90000"/>
              </a:lnSpc>
              <a:spcBef>
                <a:spcPts val="1200"/>
              </a:spcBef>
              <a:spcAft>
                <a:spcPts val="0"/>
              </a:spcAft>
              <a:buSzPts val="2400"/>
              <a:buNone/>
            </a:pPr>
            <a:r>
              <a:rPr lang="en-US"/>
              <a:t>CI/CD orchestrator</a:t>
            </a:r>
            <a:endParaRPr/>
          </a:p>
          <a:p>
            <a:pPr marL="0" lvl="0" indent="0" algn="ctr" rtl="0">
              <a:lnSpc>
                <a:spcPct val="90000"/>
              </a:lnSpc>
              <a:spcBef>
                <a:spcPts val="1200"/>
              </a:spcBef>
              <a:spcAft>
                <a:spcPts val="0"/>
              </a:spcAft>
              <a:buSzPts val="2400"/>
              <a:buNone/>
            </a:pPr>
            <a:endParaRPr/>
          </a:p>
          <a:p>
            <a:pPr marL="0" lvl="0" indent="0" algn="ctr" rtl="0">
              <a:lnSpc>
                <a:spcPct val="90000"/>
              </a:lnSpc>
              <a:spcBef>
                <a:spcPts val="1200"/>
              </a:spcBef>
              <a:spcAft>
                <a:spcPts val="0"/>
              </a:spcAft>
              <a:buSzPts val="2400"/>
              <a:buNone/>
            </a:pPr>
            <a:r>
              <a:rPr lang="en-US"/>
              <a:t>Process automation scripts to perform mainframe actions</a:t>
            </a:r>
            <a:endParaRPr/>
          </a:p>
          <a:p>
            <a:pPr marL="0" lvl="0" indent="0" algn="ctr" rtl="0">
              <a:lnSpc>
                <a:spcPct val="90000"/>
              </a:lnSpc>
              <a:spcBef>
                <a:spcPts val="1200"/>
              </a:spcBef>
              <a:spcAft>
                <a:spcPts val="0"/>
              </a:spcAft>
              <a:buSzPts val="2400"/>
              <a:buNone/>
            </a:pPr>
            <a:endParaRPr/>
          </a:p>
          <a:p>
            <a:pPr marL="0" lvl="0" indent="0" algn="ctr" rtl="0">
              <a:lnSpc>
                <a:spcPct val="90000"/>
              </a:lnSpc>
              <a:spcBef>
                <a:spcPts val="1200"/>
              </a:spcBef>
              <a:spcAft>
                <a:spcPts val="0"/>
              </a:spcAft>
              <a:buSzPts val="2400"/>
              <a:buNone/>
            </a:pPr>
            <a:r>
              <a:rPr lang="en-US"/>
              <a:t>Scripts call Brightside CLI commands </a:t>
            </a:r>
            <a:endParaRPr/>
          </a:p>
          <a:p>
            <a:pPr marL="228600" lvl="0" indent="-76200" algn="l" rtl="0">
              <a:lnSpc>
                <a:spcPct val="90000"/>
              </a:lnSpc>
              <a:spcBef>
                <a:spcPts val="1200"/>
              </a:spcBef>
              <a:spcAft>
                <a:spcPts val="0"/>
              </a:spcAft>
              <a:buSzPts val="2400"/>
              <a:buNone/>
            </a:pPr>
            <a:endParaRPr/>
          </a:p>
        </p:txBody>
      </p:sp>
      <p:sp>
        <p:nvSpPr>
          <p:cNvPr id="287" name="Google Shape;287;p23"/>
          <p:cNvSpPr/>
          <p:nvPr/>
        </p:nvSpPr>
        <p:spPr>
          <a:xfrm>
            <a:off x="5906219" y="2657954"/>
            <a:ext cx="379562" cy="534837"/>
          </a:xfrm>
          <a:prstGeom prst="downArrow">
            <a:avLst>
              <a:gd name="adj1" fmla="val 50000"/>
              <a:gd name="adj2" fmla="val 50000"/>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p23"/>
          <p:cNvSpPr/>
          <p:nvPr/>
        </p:nvSpPr>
        <p:spPr>
          <a:xfrm>
            <a:off x="5906219" y="3646826"/>
            <a:ext cx="379562" cy="534837"/>
          </a:xfrm>
          <a:prstGeom prst="downArrow">
            <a:avLst>
              <a:gd name="adj1" fmla="val 50000"/>
              <a:gd name="adj2" fmla="val 50000"/>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body" idx="1"/>
          </p:nvPr>
        </p:nvSpPr>
        <p:spPr>
          <a:xfrm>
            <a:off x="411479" y="3500950"/>
            <a:ext cx="9348747" cy="172354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I:</a:t>
            </a:r>
            <a:endParaRPr/>
          </a:p>
          <a:p>
            <a:pPr marL="0" marR="0" lvl="0" indent="0" algn="l" rtl="0">
              <a:lnSpc>
                <a:spcPct val="85000"/>
              </a:lnSpc>
              <a:spcBef>
                <a:spcPts val="1200"/>
              </a:spcBef>
              <a:spcAft>
                <a:spcPts val="0"/>
              </a:spcAft>
              <a:buClr>
                <a:schemeClr val="dk2"/>
              </a:buClr>
              <a:buSzPts val="4000"/>
              <a:buFont typeface="Arial"/>
              <a:buNone/>
            </a:pPr>
            <a:r>
              <a:rPr lang="en-US"/>
              <a:t>Enhance Marbles with the ability to display cost</a:t>
            </a:r>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Steps for Section I</a:t>
            </a:r>
            <a:endParaRPr/>
          </a:p>
        </p:txBody>
      </p:sp>
      <p:sp>
        <p:nvSpPr>
          <p:cNvPr id="299" name="Google Shape;299;p2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Currently the Db2 stored procedure is able to </a:t>
            </a:r>
            <a:r>
              <a:rPr lang="en-US" sz="2400" dirty="0">
                <a:solidFill>
                  <a:schemeClr val="dk1"/>
                </a:solidFill>
              </a:rPr>
              <a:t>display </a:t>
            </a:r>
            <a:r>
              <a:rPr lang="en-US" sz="2400" b="0" dirty="0">
                <a:solidFill>
                  <a:schemeClr val="dk1"/>
                </a:solidFill>
                <a:latin typeface="Arial"/>
                <a:ea typeface="Arial"/>
                <a:cs typeface="Arial"/>
                <a:sym typeface="Arial"/>
              </a:rPr>
              <a:t>the quantity of a marble. We want to enhance this stored procedure to be able to </a:t>
            </a:r>
            <a:r>
              <a:rPr lang="en-US" sz="2400" dirty="0">
                <a:solidFill>
                  <a:schemeClr val="dk1"/>
                </a:solidFill>
              </a:rPr>
              <a:t>display </a:t>
            </a:r>
            <a:r>
              <a:rPr lang="en-US" sz="2400" b="0" dirty="0">
                <a:solidFill>
                  <a:schemeClr val="dk1"/>
                </a:solidFill>
                <a:latin typeface="Arial"/>
                <a:ea typeface="Arial"/>
                <a:cs typeface="Arial"/>
                <a:sym typeface="Arial"/>
              </a:rPr>
              <a:t>the cost of a marble in addition to its existing functionality.</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Steps: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dirty="0">
                <a:solidFill>
                  <a:schemeClr val="dk1"/>
                </a:solidFill>
              </a:rPr>
              <a:t>Test application</a:t>
            </a:r>
            <a:endParaRPr sz="2400" dirty="0">
              <a:solidFill>
                <a:schemeClr val="dk1"/>
              </a:solidFil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Download the COBOL source to your remote desktop from the Mainframe</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Edit the code in Eclipse CHE</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Upload the code to the Mainframe</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Compile the code using the provided JCL</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Note: all the following steps should be performed from your assigned Eclipse CHE workspace.</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5d3a082fe5_0_0"/>
          <p:cNvSpPr txBox="1">
            <a:spLocks noGrp="1"/>
          </p:cNvSpPr>
          <p:nvPr>
            <p:ph type="title"/>
          </p:nvPr>
        </p:nvSpPr>
        <p:spPr>
          <a:xfrm>
            <a:off x="413004" y="551311"/>
            <a:ext cx="11366100" cy="36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Accessing Che Environment</a:t>
            </a:r>
            <a:endParaRPr/>
          </a:p>
        </p:txBody>
      </p:sp>
      <p:pic>
        <p:nvPicPr>
          <p:cNvPr id="306" name="Google Shape;306;g5d3a082fe5_0_0"/>
          <p:cNvPicPr preferRelativeResize="0"/>
          <p:nvPr/>
        </p:nvPicPr>
        <p:blipFill>
          <a:blip r:embed="rId3">
            <a:alphaModFix/>
          </a:blip>
          <a:stretch>
            <a:fillRect/>
          </a:stretch>
        </p:blipFill>
        <p:spPr>
          <a:xfrm>
            <a:off x="413000" y="1032197"/>
            <a:ext cx="11104700" cy="509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5d3a082fe5_0_8"/>
          <p:cNvSpPr txBox="1">
            <a:spLocks noGrp="1"/>
          </p:cNvSpPr>
          <p:nvPr>
            <p:ph type="title"/>
          </p:nvPr>
        </p:nvSpPr>
        <p:spPr>
          <a:xfrm>
            <a:off x="413004" y="551311"/>
            <a:ext cx="11366100" cy="36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Accessing Che Environment</a:t>
            </a:r>
            <a:endParaRPr/>
          </a:p>
        </p:txBody>
      </p:sp>
      <p:pic>
        <p:nvPicPr>
          <p:cNvPr id="313" name="Google Shape;313;g5d3a082fe5_0_8"/>
          <p:cNvPicPr preferRelativeResize="0"/>
          <p:nvPr/>
        </p:nvPicPr>
        <p:blipFill>
          <a:blip r:embed="rId3">
            <a:alphaModFix/>
          </a:blip>
          <a:stretch>
            <a:fillRect/>
          </a:stretch>
        </p:blipFill>
        <p:spPr>
          <a:xfrm>
            <a:off x="413000" y="956647"/>
            <a:ext cx="11366099" cy="52099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Create </a:t>
            </a:r>
            <a:r>
              <a:rPr lang="en-US" dirty="0" err="1"/>
              <a:t>zOSMF</a:t>
            </a:r>
            <a:r>
              <a:rPr lang="en-US" dirty="0"/>
              <a:t> profile and Db2 profile - Step 1</a:t>
            </a:r>
            <a:endParaRPr dirty="0"/>
          </a:p>
        </p:txBody>
      </p:sp>
      <p:sp>
        <p:nvSpPr>
          <p:cNvPr id="319" name="Google Shape;319;p26"/>
          <p:cNvSpPr txBox="1"/>
          <p:nvPr/>
        </p:nvSpPr>
        <p:spPr>
          <a:xfrm>
            <a:off x="413004" y="1133061"/>
            <a:ext cx="11365992" cy="490993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We will be using the zOSMF to download the source code from the mainframe. Since we’ll be issuing multiple zOSMF commands from the CLI, it’ll be handy to create a profile for zOSMF. This is not a required step as you can issue commands without profiles, but it makes life easy for us.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Create your zOSMF profile:</a:t>
            </a:r>
            <a:endParaRPr/>
          </a:p>
          <a:p>
            <a:pPr marL="0" marR="0" lvl="0" indent="0" algn="l" rtl="0">
              <a:lnSpc>
                <a:spcPct val="90000"/>
              </a:lnSpc>
              <a:spcBef>
                <a:spcPts val="1200"/>
              </a:spcBef>
              <a:spcAft>
                <a:spcPts val="0"/>
              </a:spcAft>
              <a:buClr>
                <a:schemeClr val="dk2"/>
              </a:buClr>
              <a:buSzPts val="1600"/>
              <a:buFont typeface="Arial"/>
              <a:buNone/>
            </a:pPr>
            <a:r>
              <a:rPr lang="en-US" sz="1600" b="0">
                <a:solidFill>
                  <a:schemeClr val="dk1"/>
                </a:solidFill>
                <a:latin typeface="Courier New"/>
                <a:ea typeface="Courier New"/>
                <a:cs typeface="Courier New"/>
                <a:sym typeface="Courier New"/>
              </a:rPr>
              <a:t>bright profiles create zosmf </a:t>
            </a:r>
            <a:r>
              <a:rPr lang="en-US" sz="1600">
                <a:solidFill>
                  <a:schemeClr val="dk1"/>
                </a:solidFill>
                <a:latin typeface="Courier New"/>
                <a:ea typeface="Courier New"/>
                <a:cs typeface="Courier New"/>
                <a:sym typeface="Courier New"/>
              </a:rPr>
              <a:t>custxxx </a:t>
            </a:r>
            <a:r>
              <a:rPr lang="en-US" sz="1600" b="0">
                <a:solidFill>
                  <a:schemeClr val="dk1"/>
                </a:solidFill>
                <a:latin typeface="Courier New"/>
                <a:ea typeface="Courier New"/>
                <a:cs typeface="Courier New"/>
                <a:sym typeface="Courier New"/>
              </a:rPr>
              <a:t>--host </a:t>
            </a:r>
            <a:r>
              <a:rPr lang="en-US" sz="1600" b="0">
                <a:solidFill>
                  <a:schemeClr val="dk1"/>
                </a:solidFill>
                <a:latin typeface="Cordia New"/>
                <a:ea typeface="Cordia New"/>
                <a:cs typeface="Cordia New"/>
                <a:sym typeface="Cordia New"/>
              </a:rPr>
              <a:t>35.192.238.214</a:t>
            </a:r>
            <a:r>
              <a:rPr lang="en-US" sz="1600" b="0">
                <a:solidFill>
                  <a:schemeClr val="dk1"/>
                </a:solidFill>
                <a:latin typeface="Courier New"/>
                <a:ea typeface="Courier New"/>
                <a:cs typeface="Courier New"/>
                <a:sym typeface="Courier New"/>
              </a:rPr>
              <a:t> --port 443 --user custxxx --password custxxx --ru false --protocol http</a:t>
            </a:r>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Create your Db2 profile:</a:t>
            </a:r>
            <a:endParaRPr/>
          </a:p>
          <a:p>
            <a:pPr marL="0" marR="0" lvl="0" indent="0" algn="l" rtl="0">
              <a:lnSpc>
                <a:spcPct val="90000"/>
              </a:lnSpc>
              <a:spcBef>
                <a:spcPts val="1200"/>
              </a:spcBef>
              <a:spcAft>
                <a:spcPts val="0"/>
              </a:spcAft>
              <a:buClr>
                <a:schemeClr val="dk2"/>
              </a:buClr>
              <a:buSzPts val="1600"/>
              <a:buFont typeface="Arial"/>
              <a:buNone/>
            </a:pPr>
            <a:r>
              <a:rPr lang="en-US" sz="1600" b="0">
                <a:solidFill>
                  <a:schemeClr val="dk1"/>
                </a:solidFill>
                <a:latin typeface="Courier New"/>
                <a:ea typeface="Courier New"/>
                <a:cs typeface="Courier New"/>
                <a:sym typeface="Courier New"/>
              </a:rPr>
              <a:t>bright profiles create db2 custxxx --host </a:t>
            </a:r>
            <a:r>
              <a:rPr lang="en-US" sz="1600" b="0">
                <a:solidFill>
                  <a:schemeClr val="dk1"/>
                </a:solidFill>
                <a:latin typeface="Cordia New"/>
                <a:ea typeface="Cordia New"/>
                <a:cs typeface="Cordia New"/>
                <a:sym typeface="Cordia New"/>
              </a:rPr>
              <a:t>35.192.238.214</a:t>
            </a:r>
            <a:r>
              <a:rPr lang="en-US" sz="1600" b="0">
                <a:solidFill>
                  <a:schemeClr val="dk1"/>
                </a:solidFill>
                <a:latin typeface="Courier New"/>
                <a:ea typeface="Courier New"/>
                <a:cs typeface="Courier New"/>
                <a:sym typeface="Courier New"/>
              </a:rPr>
              <a:t> --port 6017 –database D10CPTIB --user custxxx --password custxxx </a:t>
            </a:r>
            <a:endParaRPr sz="16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1600"/>
              <a:buFont typeface="Arial"/>
              <a:buNone/>
            </a:pPr>
            <a:endParaRPr sz="1600" b="0">
              <a:solidFill>
                <a:schemeClr val="dk1"/>
              </a:solidFill>
              <a:latin typeface="Courier New"/>
              <a:ea typeface="Courier New"/>
              <a:cs typeface="Courier New"/>
              <a:sym typeface="Courier New"/>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List Elements available- Step 2</a:t>
            </a:r>
            <a:endParaRPr/>
          </a:p>
        </p:txBody>
      </p:sp>
      <p:sp>
        <p:nvSpPr>
          <p:cNvPr id="325" name="Google Shape;325;p27"/>
          <p:cNvSpPr txBox="1"/>
          <p:nvPr/>
        </p:nvSpPr>
        <p:spPr>
          <a:xfrm>
            <a:off x="413004" y="1133061"/>
            <a:ext cx="11365992" cy="490993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Before we can download the code element, we need to look at the list of elements to identify the one want to modify for to implement the cost enhancement.</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Issue the List data set command:</a:t>
            </a:r>
            <a:br>
              <a:rPr lang="en-US" sz="2400" b="0">
                <a:solidFill>
                  <a:schemeClr val="dk1"/>
                </a:solidFill>
                <a:latin typeface="Arial"/>
                <a:ea typeface="Arial"/>
                <a:cs typeface="Arial"/>
                <a:sym typeface="Arial"/>
              </a:rPr>
            </a:br>
            <a:r>
              <a:rPr lang="en-US" sz="1600">
                <a:solidFill>
                  <a:schemeClr val="dk1"/>
                </a:solidFill>
                <a:latin typeface="Courier New"/>
                <a:ea typeface="Courier New"/>
                <a:cs typeface="Courier New"/>
                <a:sym typeface="Courier New"/>
              </a:rPr>
              <a:t>zowe </a:t>
            </a:r>
            <a:r>
              <a:rPr lang="en-US" sz="1600" b="0">
                <a:solidFill>
                  <a:schemeClr val="dk1"/>
                </a:solidFill>
                <a:latin typeface="Courier New"/>
                <a:ea typeface="Courier New"/>
                <a:cs typeface="Courier New"/>
                <a:sym typeface="Courier New"/>
              </a:rPr>
              <a:t>zos-files list ds CUSTXXX.BRIGHT.MARBLES.*</a:t>
            </a:r>
            <a:endParaRPr sz="16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You can also list only datasets you are interested in (XX is your assigned ID):</a:t>
            </a:r>
            <a:br>
              <a:rPr lang="en-US" sz="2400" b="0">
                <a:solidFill>
                  <a:schemeClr val="dk1"/>
                </a:solidFill>
                <a:latin typeface="Arial"/>
                <a:ea typeface="Arial"/>
                <a:cs typeface="Arial"/>
                <a:sym typeface="Arial"/>
              </a:rPr>
            </a:br>
            <a:r>
              <a:rPr lang="en-US" sz="1600">
                <a:solidFill>
                  <a:schemeClr val="dk1"/>
                </a:solidFill>
                <a:latin typeface="Courier New"/>
                <a:ea typeface="Courier New"/>
                <a:cs typeface="Courier New"/>
                <a:sym typeface="Courier New"/>
              </a:rPr>
              <a:t>zowe</a:t>
            </a:r>
            <a:r>
              <a:rPr lang="en-US" sz="1600" b="0">
                <a:solidFill>
                  <a:schemeClr val="dk1"/>
                </a:solidFill>
                <a:latin typeface="Courier New"/>
                <a:ea typeface="Courier New"/>
                <a:cs typeface="Courier New"/>
                <a:sym typeface="Courier New"/>
              </a:rPr>
              <a:t> zos-files list </a:t>
            </a:r>
            <a:r>
              <a:rPr lang="en-US" sz="1600">
                <a:solidFill>
                  <a:schemeClr val="dk1"/>
                </a:solidFill>
                <a:latin typeface="Courier New"/>
                <a:ea typeface="Courier New"/>
                <a:cs typeface="Courier New"/>
                <a:sym typeface="Courier New"/>
              </a:rPr>
              <a:t>am</a:t>
            </a:r>
            <a:r>
              <a:rPr lang="en-US" sz="1600" b="0">
                <a:solidFill>
                  <a:schemeClr val="dk1"/>
                </a:solidFill>
                <a:latin typeface="Courier New"/>
                <a:ea typeface="Courier New"/>
                <a:cs typeface="Courier New"/>
                <a:sym typeface="Courier New"/>
              </a:rPr>
              <a:t> CUST</a:t>
            </a:r>
            <a:r>
              <a:rPr lang="en-US" sz="1600">
                <a:solidFill>
                  <a:schemeClr val="dk1"/>
                </a:solidFill>
                <a:latin typeface="Courier New"/>
                <a:ea typeface="Courier New"/>
                <a:cs typeface="Courier New"/>
                <a:sym typeface="Courier New"/>
              </a:rPr>
              <a:t>XXX.</a:t>
            </a:r>
            <a:r>
              <a:rPr lang="en-US" sz="1600" b="0">
                <a:solidFill>
                  <a:schemeClr val="dk1"/>
                </a:solidFill>
                <a:latin typeface="Courier New"/>
                <a:ea typeface="Courier New"/>
                <a:cs typeface="Courier New"/>
                <a:sym typeface="Courier New"/>
              </a:rPr>
              <a:t>BRIGHT.MARBLES.COBOL</a:t>
            </a:r>
            <a:endParaRPr/>
          </a:p>
          <a:p>
            <a:pPr marL="0" marR="0" lvl="0" indent="0" algn="l" rtl="0">
              <a:lnSpc>
                <a:spcPct val="90000"/>
              </a:lnSpc>
              <a:spcBef>
                <a:spcPts val="1200"/>
              </a:spcBef>
              <a:spcAft>
                <a:spcPts val="0"/>
              </a:spcAft>
              <a:buClr>
                <a:schemeClr val="dk2"/>
              </a:buClr>
              <a:buSzPts val="1600"/>
              <a:buFont typeface="Arial"/>
              <a:buNone/>
            </a:pPr>
            <a:r>
              <a:rPr lang="en-US" sz="1600" b="0">
                <a:solidFill>
                  <a:schemeClr val="dk1"/>
                </a:solidFill>
                <a:latin typeface="Courier New"/>
                <a:ea typeface="Courier New"/>
                <a:cs typeface="Courier New"/>
                <a:sym typeface="Courier New"/>
              </a:rPr>
              <a:t>   </a:t>
            </a:r>
            <a:r>
              <a:rPr lang="en-US" sz="1600">
                <a:solidFill>
                  <a:schemeClr val="dk1"/>
                </a:solidFill>
                <a:latin typeface="Courier New"/>
                <a:ea typeface="Courier New"/>
                <a:cs typeface="Courier New"/>
                <a:sym typeface="Courier New"/>
              </a:rPr>
              <a:t> zowe</a:t>
            </a:r>
            <a:r>
              <a:rPr lang="en-US" sz="1600" b="0">
                <a:solidFill>
                  <a:schemeClr val="dk1"/>
                </a:solidFill>
                <a:latin typeface="Courier New"/>
                <a:ea typeface="Courier New"/>
                <a:cs typeface="Courier New"/>
                <a:sym typeface="Courier New"/>
              </a:rPr>
              <a:t> zos-files list </a:t>
            </a:r>
            <a:r>
              <a:rPr lang="en-US" sz="1600">
                <a:solidFill>
                  <a:schemeClr val="dk1"/>
                </a:solidFill>
                <a:latin typeface="Courier New"/>
                <a:ea typeface="Courier New"/>
                <a:cs typeface="Courier New"/>
                <a:sym typeface="Courier New"/>
              </a:rPr>
              <a:t>am</a:t>
            </a:r>
            <a:r>
              <a:rPr lang="en-US" sz="1600" b="0">
                <a:solidFill>
                  <a:schemeClr val="dk1"/>
                </a:solidFill>
                <a:latin typeface="Courier New"/>
                <a:ea typeface="Courier New"/>
                <a:cs typeface="Courier New"/>
                <a:sym typeface="Courier New"/>
              </a:rPr>
              <a:t> </a:t>
            </a:r>
            <a:r>
              <a:rPr lang="en-US" sz="1600">
                <a:solidFill>
                  <a:schemeClr val="dk1"/>
                </a:solidFill>
                <a:latin typeface="Courier New"/>
                <a:ea typeface="Courier New"/>
                <a:cs typeface="Courier New"/>
                <a:sym typeface="Courier New"/>
              </a:rPr>
              <a:t>CUSTXXX.</a:t>
            </a:r>
            <a:r>
              <a:rPr lang="en-US" sz="1600" b="0">
                <a:solidFill>
                  <a:schemeClr val="dk1"/>
                </a:solidFill>
                <a:latin typeface="Courier New"/>
                <a:ea typeface="Courier New"/>
                <a:cs typeface="Courier New"/>
                <a:sym typeface="Courier New"/>
              </a:rPr>
              <a:t>BRIGHT.MARBLES.</a:t>
            </a:r>
            <a:r>
              <a:rPr lang="en-US" sz="1600">
                <a:solidFill>
                  <a:schemeClr val="dk1"/>
                </a:solidFill>
                <a:latin typeface="Courier New"/>
                <a:ea typeface="Courier New"/>
                <a:cs typeface="Courier New"/>
                <a:sym typeface="Courier New"/>
              </a:rPr>
              <a:t>PARMLIB</a:t>
            </a:r>
            <a:endParaRPr/>
          </a:p>
          <a:p>
            <a:pPr marL="0" marR="0" lvl="0" indent="0" algn="l" rtl="0">
              <a:lnSpc>
                <a:spcPct val="90000"/>
              </a:lnSpc>
              <a:spcBef>
                <a:spcPts val="1200"/>
              </a:spcBef>
              <a:spcAft>
                <a:spcPts val="0"/>
              </a:spcAft>
              <a:buClr>
                <a:schemeClr val="dk2"/>
              </a:buClr>
              <a:buSzPts val="1600"/>
              <a:buFont typeface="Arial"/>
              <a:buNone/>
            </a:pPr>
            <a:r>
              <a:rPr lang="en-US" sz="1600" b="0">
                <a:solidFill>
                  <a:schemeClr val="dk1"/>
                </a:solidFill>
                <a:latin typeface="Courier New"/>
                <a:ea typeface="Courier New"/>
                <a:cs typeface="Courier New"/>
                <a:sym typeface="Courier New"/>
              </a:rPr>
              <a:t>    </a:t>
            </a:r>
            <a:r>
              <a:rPr lang="en-US" sz="1600">
                <a:solidFill>
                  <a:schemeClr val="dk1"/>
                </a:solidFill>
                <a:latin typeface="Courier New"/>
                <a:ea typeface="Courier New"/>
                <a:cs typeface="Courier New"/>
                <a:sym typeface="Courier New"/>
              </a:rPr>
              <a:t>zowe</a:t>
            </a:r>
            <a:r>
              <a:rPr lang="en-US" sz="1600" b="0">
                <a:solidFill>
                  <a:schemeClr val="dk1"/>
                </a:solidFill>
                <a:latin typeface="Courier New"/>
                <a:ea typeface="Courier New"/>
                <a:cs typeface="Courier New"/>
                <a:sym typeface="Courier New"/>
              </a:rPr>
              <a:t> zos-files list </a:t>
            </a:r>
            <a:r>
              <a:rPr lang="en-US" sz="1600">
                <a:solidFill>
                  <a:schemeClr val="dk1"/>
                </a:solidFill>
                <a:latin typeface="Courier New"/>
                <a:ea typeface="Courier New"/>
                <a:cs typeface="Courier New"/>
                <a:sym typeface="Courier New"/>
              </a:rPr>
              <a:t>am CUSTXXX.</a:t>
            </a:r>
            <a:r>
              <a:rPr lang="en-US" sz="1600" b="0">
                <a:solidFill>
                  <a:schemeClr val="dk1"/>
                </a:solidFill>
                <a:latin typeface="Courier New"/>
                <a:ea typeface="Courier New"/>
                <a:cs typeface="Courier New"/>
                <a:sym typeface="Courier New"/>
              </a:rPr>
              <a:t>BRIGHT.MARBLES.JCL</a:t>
            </a:r>
            <a:endParaRPr/>
          </a:p>
          <a:p>
            <a:pPr marL="0" marR="0" lvl="0" indent="0" algn="l" rtl="0">
              <a:lnSpc>
                <a:spcPct val="90000"/>
              </a:lnSpc>
              <a:spcBef>
                <a:spcPts val="1200"/>
              </a:spcBef>
              <a:spcAft>
                <a:spcPts val="0"/>
              </a:spcAft>
              <a:buClr>
                <a:schemeClr val="dk2"/>
              </a:buClr>
              <a:buSzPts val="2400"/>
              <a:buFont typeface="Arial"/>
              <a:buNone/>
            </a:pPr>
            <a:endParaRPr sz="160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This command used the profile from Step 1 to communicate with the mainframe.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Workshop Outline</a:t>
            </a:r>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5d85d26826_0_0"/>
          <p:cNvSpPr txBox="1">
            <a:spLocks noGrp="1"/>
          </p:cNvSpPr>
          <p:nvPr>
            <p:ph type="title"/>
          </p:nvPr>
        </p:nvSpPr>
        <p:spPr>
          <a:xfrm>
            <a:off x="413004" y="551311"/>
            <a:ext cx="11366100" cy="36630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dk2"/>
              </a:buClr>
              <a:buSzPts val="2800"/>
              <a:buFont typeface="Arial"/>
              <a:buNone/>
            </a:pPr>
            <a:r>
              <a:rPr lang="en-US"/>
              <a:t>Validate current execution - Step 2</a:t>
            </a:r>
            <a:endParaRPr/>
          </a:p>
        </p:txBody>
      </p:sp>
      <p:sp>
        <p:nvSpPr>
          <p:cNvPr id="331" name="Google Shape;331;g5d85d26826_0_0"/>
          <p:cNvSpPr txBox="1"/>
          <p:nvPr/>
        </p:nvSpPr>
        <p:spPr>
          <a:xfrm>
            <a:off x="413004" y="1133061"/>
            <a:ext cx="11366100" cy="4909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a:solidFill>
                  <a:schemeClr val="dk1"/>
                </a:solidFill>
              </a:rPr>
              <a:t>Let’s test the application to ensure it works properly.</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Call a DB2 stored procedure to ensure it executes</a:t>
            </a:r>
            <a:r>
              <a:rPr lang="en-US" sz="2400" b="0">
                <a:solidFill>
                  <a:schemeClr val="dk1"/>
                </a:solidFill>
                <a:latin typeface="Arial"/>
                <a:ea typeface="Arial"/>
                <a:cs typeface="Arial"/>
                <a:sym typeface="Arial"/>
              </a:rPr>
              <a:t>:</a:t>
            </a:r>
            <a:br>
              <a:rPr lang="en-US" sz="2400" b="0">
                <a:solidFill>
                  <a:schemeClr val="dk1"/>
                </a:solidFill>
                <a:latin typeface="Arial"/>
                <a:ea typeface="Arial"/>
                <a:cs typeface="Arial"/>
                <a:sym typeface="Arial"/>
              </a:rPr>
            </a:br>
            <a:r>
              <a:rPr lang="en-US" sz="1600">
                <a:solidFill>
                  <a:schemeClr val="dk1"/>
                </a:solidFill>
                <a:latin typeface="Courier New"/>
                <a:ea typeface="Courier New"/>
                <a:cs typeface="Courier New"/>
                <a:sym typeface="Courier New"/>
              </a:rPr>
              <a:t>zowe db2 call sp "EVENT.MBSTOR01('WHITE',?)" --parameters 0</a:t>
            </a:r>
            <a:endParaRPr sz="16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Call a COBOL program to ensure it works:</a:t>
            </a:r>
            <a:br>
              <a:rPr lang="en-US" sz="2400" b="0">
                <a:solidFill>
                  <a:schemeClr val="dk1"/>
                </a:solidFill>
                <a:latin typeface="Arial"/>
                <a:ea typeface="Arial"/>
                <a:cs typeface="Arial"/>
                <a:sym typeface="Arial"/>
              </a:rPr>
            </a:br>
            <a:r>
              <a:rPr lang="en-US" sz="1600">
                <a:solidFill>
                  <a:schemeClr val="dk1"/>
                </a:solidFill>
                <a:latin typeface="Courier New"/>
                <a:ea typeface="Courier New"/>
                <a:cs typeface="Courier New"/>
                <a:sym typeface="Courier New"/>
              </a:rPr>
              <a:t>zowe zos-jobs submit data-set "CUSTXXX.BRIGHT.MARBLES.JCL(MBBLMNXX)"</a:t>
            </a:r>
            <a:endParaRPr/>
          </a:p>
          <a:p>
            <a:pPr marL="0" marR="0" lvl="0" indent="0" algn="l" rtl="0">
              <a:lnSpc>
                <a:spcPct val="90000"/>
              </a:lnSpc>
              <a:spcBef>
                <a:spcPts val="1200"/>
              </a:spcBef>
              <a:spcAft>
                <a:spcPts val="0"/>
              </a:spcAft>
              <a:buClr>
                <a:schemeClr val="dk2"/>
              </a:buClr>
              <a:buSzPts val="1600"/>
              <a:buFont typeface="Arial"/>
              <a:buNone/>
            </a:pPr>
            <a:r>
              <a:rPr lang="en-US" sz="1600" b="0">
                <a:solidFill>
                  <a:schemeClr val="dk1"/>
                </a:solidFill>
                <a:latin typeface="Courier New"/>
                <a:ea typeface="Courier New"/>
                <a:cs typeface="Courier New"/>
                <a:sym typeface="Courier New"/>
              </a:rPr>
              <a:t>   </a:t>
            </a:r>
            <a:r>
              <a:rPr lang="en-US" sz="1600">
                <a:solidFill>
                  <a:schemeClr val="dk1"/>
                </a:solidFill>
                <a:latin typeface="Courier New"/>
                <a:ea typeface="Courier New"/>
                <a:cs typeface="Courier New"/>
                <a:sym typeface="Courier New"/>
              </a:rPr>
              <a:t> zowe zos-jobs view jsbj JOB00XXX</a:t>
            </a:r>
            <a:endParaRPr/>
          </a:p>
          <a:p>
            <a:pPr marL="0" lvl="0" indent="0" algn="l" rtl="0">
              <a:lnSpc>
                <a:spcPct val="90000"/>
              </a:lnSpc>
              <a:spcBef>
                <a:spcPts val="1200"/>
              </a:spcBef>
              <a:spcAft>
                <a:spcPts val="0"/>
              </a:spcAft>
              <a:buClr>
                <a:schemeClr val="dk2"/>
              </a:buClr>
              <a:buSzPts val="1600"/>
              <a:buFont typeface="Arial"/>
              <a:buNone/>
            </a:pPr>
            <a:r>
              <a:rPr lang="en-US" sz="1600">
                <a:solidFill>
                  <a:schemeClr val="dk1"/>
                </a:solidFill>
                <a:latin typeface="Courier New"/>
                <a:ea typeface="Courier New"/>
                <a:cs typeface="Courier New"/>
                <a:sym typeface="Courier New"/>
              </a:rPr>
              <a:t>    zowe zos-jobs list sfbj JOB00XXX</a:t>
            </a:r>
            <a:endParaRPr sz="1600">
              <a:solidFill>
                <a:schemeClr val="dk1"/>
              </a:solidFill>
              <a:latin typeface="Courier New"/>
              <a:ea typeface="Courier New"/>
              <a:cs typeface="Courier New"/>
              <a:sym typeface="Courier New"/>
            </a:endParaRPr>
          </a:p>
          <a:p>
            <a:pPr marL="0" lvl="0" indent="0" algn="l" rtl="0">
              <a:lnSpc>
                <a:spcPct val="90000"/>
              </a:lnSpc>
              <a:spcBef>
                <a:spcPts val="1200"/>
              </a:spcBef>
              <a:spcAft>
                <a:spcPts val="0"/>
              </a:spcAft>
              <a:buClr>
                <a:schemeClr val="dk2"/>
              </a:buClr>
              <a:buSzPts val="1600"/>
              <a:buFont typeface="Arial"/>
              <a:buNone/>
            </a:pPr>
            <a:r>
              <a:rPr lang="en-US" sz="1600">
                <a:solidFill>
                  <a:schemeClr val="dk1"/>
                </a:solidFill>
                <a:latin typeface="Courier New"/>
                <a:ea typeface="Courier New"/>
                <a:cs typeface="Courier New"/>
                <a:sym typeface="Courier New"/>
              </a:rPr>
              <a:t>    zowe zos-jobs view sfbi JOB00XXX 118</a:t>
            </a:r>
            <a:endParaRPr sz="1600">
              <a:solidFill>
                <a:schemeClr val="dk1"/>
              </a:solidFill>
              <a:latin typeface="Courier New"/>
              <a:ea typeface="Courier New"/>
              <a:cs typeface="Courier New"/>
              <a:sym typeface="Courier New"/>
            </a:endParaRPr>
          </a:p>
          <a:p>
            <a:pPr marL="0" lvl="0" indent="0" algn="l" rtl="0">
              <a:lnSpc>
                <a:spcPct val="90000"/>
              </a:lnSpc>
              <a:spcBef>
                <a:spcPts val="1200"/>
              </a:spcBef>
              <a:spcAft>
                <a:spcPts val="0"/>
              </a:spcAft>
              <a:buClr>
                <a:schemeClr val="dk2"/>
              </a:buClr>
              <a:buSzPts val="2400"/>
              <a:buFont typeface="Arial"/>
              <a:buNone/>
            </a:pPr>
            <a:r>
              <a:rPr lang="en-US" sz="2400">
                <a:solidFill>
                  <a:schemeClr val="dk1"/>
                </a:solidFill>
              </a:rPr>
              <a:t>This version will show all the output after completing:</a:t>
            </a:r>
            <a:endParaRPr sz="1600">
              <a:solidFill>
                <a:schemeClr val="dk1"/>
              </a:solidFill>
              <a:latin typeface="Courier New"/>
              <a:ea typeface="Courier New"/>
              <a:cs typeface="Courier New"/>
              <a:sym typeface="Courier New"/>
            </a:endParaRPr>
          </a:p>
          <a:p>
            <a:pPr marL="0" marR="0" lvl="0" indent="457200" algn="l" rtl="0">
              <a:lnSpc>
                <a:spcPct val="90000"/>
              </a:lnSpc>
              <a:spcBef>
                <a:spcPts val="1200"/>
              </a:spcBef>
              <a:spcAft>
                <a:spcPts val="0"/>
              </a:spcAft>
              <a:buClr>
                <a:schemeClr val="dk2"/>
              </a:buClr>
              <a:buSzPts val="2400"/>
              <a:buFont typeface="Arial"/>
              <a:buNone/>
            </a:pPr>
            <a:r>
              <a:rPr lang="en-US" sz="1600">
                <a:solidFill>
                  <a:schemeClr val="dk1"/>
                </a:solidFill>
                <a:latin typeface="Courier New"/>
                <a:ea typeface="Courier New"/>
                <a:cs typeface="Courier New"/>
                <a:sym typeface="Courier New"/>
              </a:rPr>
              <a:t>zowe zos-jobs submit data-set "CUSTXXX.BRIGHT.MARBLES.JCL(MBBLMNXX)" --vasc</a:t>
            </a:r>
            <a:endParaRPr sz="160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Download the stored prodecure from the mainframe - Step 3</a:t>
            </a:r>
            <a:endParaRPr/>
          </a:p>
        </p:txBody>
      </p:sp>
      <p:sp>
        <p:nvSpPr>
          <p:cNvPr id="337" name="Google Shape;337;p28"/>
          <p:cNvSpPr txBox="1"/>
          <p:nvPr/>
        </p:nvSpPr>
        <p:spPr>
          <a:xfrm>
            <a:off x="413004" y="1133061"/>
            <a:ext cx="11365992" cy="490993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we’ve identified the elements we know we need to change, let’s download to our remote desktop using another command.</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The command below uses options provided in the command which take precedence over your default profile from Step 1. This makes the command </a:t>
            </a:r>
            <a:r>
              <a:rPr lang="en-US" sz="2400" b="1">
                <a:solidFill>
                  <a:schemeClr val="dk1"/>
                </a:solidFill>
                <a:latin typeface="Arial"/>
                <a:ea typeface="Arial"/>
                <a:cs typeface="Arial"/>
                <a:sym typeface="Arial"/>
              </a:rPr>
              <a:t>long</a:t>
            </a:r>
            <a:r>
              <a:rPr lang="en-US" sz="2400" b="0">
                <a:solidFill>
                  <a:schemeClr val="dk1"/>
                </a:solidFill>
                <a:latin typeface="Arial"/>
                <a:ea typeface="Arial"/>
                <a:cs typeface="Arial"/>
                <a:sym typeface="Arial"/>
              </a:rPr>
              <a:t>, but gives you the option to override your default profile.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Position your terminal to the folder where you want the file downloaded to.</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Download element:</a:t>
            </a:r>
            <a:endParaRPr/>
          </a:p>
          <a:p>
            <a:pPr marL="0" marR="0" lvl="0" indent="457200" algn="l" rtl="0">
              <a:lnSpc>
                <a:spcPct val="90000"/>
              </a:lnSpc>
              <a:spcBef>
                <a:spcPts val="1200"/>
              </a:spcBef>
              <a:spcAft>
                <a:spcPts val="0"/>
              </a:spcAft>
              <a:buClr>
                <a:schemeClr val="dk2"/>
              </a:buClr>
              <a:buSzPts val="1600"/>
              <a:buFont typeface="Arial"/>
              <a:buNone/>
            </a:pPr>
            <a:r>
              <a:rPr lang="en-US" sz="1600">
                <a:solidFill>
                  <a:schemeClr val="dk1"/>
                </a:solidFill>
                <a:latin typeface="Courier New"/>
                <a:ea typeface="Courier New"/>
                <a:cs typeface="Courier New"/>
                <a:sym typeface="Courier New"/>
              </a:rPr>
              <a:t>zowe files download am CUSTXXX.BRIGHT.MARBLES.PARMLIB</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Edit the Cobol Stored Procedure in Eclipse CHE- Step 3 continued</a:t>
            </a:r>
            <a:endParaRPr/>
          </a:p>
        </p:txBody>
      </p:sp>
      <p:sp>
        <p:nvSpPr>
          <p:cNvPr id="343" name="Google Shape;343;p29"/>
          <p:cNvSpPr txBox="1"/>
          <p:nvPr/>
        </p:nvSpPr>
        <p:spPr>
          <a:xfrm>
            <a:off x="413004" y="1133060"/>
            <a:ext cx="11365992" cy="57249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We are now ready to make the code updates to implement the ability to change the cost of a marble using a Db2 Stored Procedure.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your source code</a:t>
            </a:r>
            <a:r>
              <a:rPr lang="en-US" sz="2400">
                <a:solidFill>
                  <a:schemeClr val="dk1"/>
                </a:solidFill>
              </a:rPr>
              <a:t> using the editor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Go to line 4 and remove the two dashes:</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Save the changes locally.</a:t>
            </a:r>
            <a:endParaRPr sz="2400">
              <a:solidFill>
                <a:schemeClr val="dk1"/>
              </a:solidFill>
            </a:endParaRPr>
          </a:p>
          <a:p>
            <a:pPr marL="457200" marR="0" lvl="0" indent="-457200" algn="l" rtl="0">
              <a:lnSpc>
                <a:spcPct val="90000"/>
              </a:lnSpc>
              <a:spcBef>
                <a:spcPts val="1200"/>
              </a:spcBef>
              <a:spcAft>
                <a:spcPts val="0"/>
              </a:spcAft>
              <a:buClr>
                <a:schemeClr val="dk2"/>
              </a:buClr>
              <a:buSzPts val="2400"/>
              <a:buAutoNum type="arabicPeriod"/>
            </a:pPr>
            <a:r>
              <a:rPr lang="en-US" sz="2400">
                <a:solidFill>
                  <a:schemeClr val="dk1"/>
                </a:solidFill>
              </a:rPr>
              <a:t>Push the file back to the mainframe:</a:t>
            </a:r>
            <a:endParaRPr sz="2400">
              <a:solidFill>
                <a:schemeClr val="dk1"/>
              </a:solidFill>
            </a:endParaRPr>
          </a:p>
          <a:p>
            <a:pPr marL="457200" marR="0" lvl="0" indent="0" algn="l" rtl="0">
              <a:lnSpc>
                <a:spcPct val="90000"/>
              </a:lnSpc>
              <a:spcBef>
                <a:spcPts val="1200"/>
              </a:spcBef>
              <a:spcAft>
                <a:spcPts val="0"/>
              </a:spcAft>
              <a:buNone/>
            </a:pPr>
            <a:r>
              <a:rPr lang="en-US">
                <a:solidFill>
                  <a:schemeClr val="dk1"/>
                </a:solidFill>
                <a:latin typeface="Courier New"/>
                <a:ea typeface="Courier New"/>
                <a:cs typeface="Courier New"/>
                <a:sym typeface="Courier New"/>
              </a:rPr>
              <a:t>zowe files upload dtp cust001\bright\marbles\parmlib cust001.bright.marbles.parmlib</a:t>
            </a:r>
            <a:endParaRPr>
              <a:solidFill>
                <a:schemeClr val="dk1"/>
              </a:solidFill>
              <a:latin typeface="Courier New"/>
              <a:ea typeface="Courier New"/>
              <a:cs typeface="Courier New"/>
              <a:sym typeface="Courier New"/>
            </a:endParaRPr>
          </a:p>
        </p:txBody>
      </p:sp>
      <p:pic>
        <p:nvPicPr>
          <p:cNvPr id="344" name="Google Shape;344;p29"/>
          <p:cNvPicPr preferRelativeResize="0"/>
          <p:nvPr/>
        </p:nvPicPr>
        <p:blipFill>
          <a:blip r:embed="rId3">
            <a:alphaModFix/>
          </a:blip>
          <a:stretch>
            <a:fillRect/>
          </a:stretch>
        </p:blipFill>
        <p:spPr>
          <a:xfrm>
            <a:off x="1009100" y="2944900"/>
            <a:ext cx="3105150" cy="2419350"/>
          </a:xfrm>
          <a:prstGeom prst="rect">
            <a:avLst/>
          </a:prstGeom>
          <a:noFill/>
          <a:ln>
            <a:noFill/>
          </a:ln>
          <a:effectLst>
            <a:outerShdw blurRad="57150" dist="114300" dir="21540000" algn="bl" rotWithShape="0">
              <a:srgbClr val="000000">
                <a:alpha val="50000"/>
              </a:srgbClr>
            </a:outerShdw>
          </a:effectLst>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Edit the Cobol Main Program in Eclipse CHE- Step 4</a:t>
            </a:r>
            <a:endParaRPr/>
          </a:p>
        </p:txBody>
      </p:sp>
      <p:sp>
        <p:nvSpPr>
          <p:cNvPr id="350" name="Google Shape;350;p30"/>
          <p:cNvSpPr txBox="1"/>
          <p:nvPr/>
        </p:nvSpPr>
        <p:spPr>
          <a:xfrm>
            <a:off x="413004" y="1133060"/>
            <a:ext cx="11365992" cy="57249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a:solidFill>
                  <a:schemeClr val="dk1"/>
                </a:solidFill>
              </a:rPr>
              <a:t>Now modify the COBOL programs.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Download the elements from the PDS</a:t>
            </a:r>
            <a:endParaRPr/>
          </a:p>
          <a:p>
            <a:pPr marL="285750" marR="0" lvl="1" indent="0" algn="l" rtl="0">
              <a:lnSpc>
                <a:spcPct val="90000"/>
              </a:lnSpc>
              <a:spcBef>
                <a:spcPts val="400"/>
              </a:spcBef>
              <a:spcAft>
                <a:spcPts val="0"/>
              </a:spcAft>
              <a:buClr>
                <a:schemeClr val="dk2"/>
              </a:buClr>
              <a:buSzPts val="1600"/>
              <a:buFont typeface="Arial"/>
              <a:buNone/>
            </a:pPr>
            <a:r>
              <a:rPr lang="en-US" sz="1600">
                <a:solidFill>
                  <a:schemeClr val="dk1"/>
                </a:solidFill>
                <a:latin typeface="Courier New"/>
                <a:ea typeface="Courier New"/>
                <a:cs typeface="Courier New"/>
                <a:sym typeface="Courier New"/>
              </a:rPr>
              <a:t>zowe files …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Open MBMAINXX.TXT, remove all the comments and save.</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Save the changes locally.</a:t>
            </a:r>
            <a:endParaRPr/>
          </a:p>
        </p:txBody>
      </p:sp>
      <p:pic>
        <p:nvPicPr>
          <p:cNvPr id="351" name="Google Shape;351;p30"/>
          <p:cNvPicPr preferRelativeResize="0"/>
          <p:nvPr/>
        </p:nvPicPr>
        <p:blipFill>
          <a:blip r:embed="rId3">
            <a:alphaModFix/>
          </a:blip>
          <a:stretch>
            <a:fillRect/>
          </a:stretch>
        </p:blipFill>
        <p:spPr>
          <a:xfrm>
            <a:off x="983950" y="2808725"/>
            <a:ext cx="3205750" cy="2895750"/>
          </a:xfrm>
          <a:prstGeom prst="rect">
            <a:avLst/>
          </a:prstGeom>
          <a:noFill/>
          <a:ln>
            <a:noFill/>
          </a:ln>
          <a:effectLst>
            <a:outerShdw blurRad="57150" dist="123825" dir="21540000" algn="bl" rotWithShape="0">
              <a:srgbClr val="000000">
                <a:alpha val="49000"/>
              </a:srgbClr>
            </a:outerShdw>
          </a:effectLst>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5d85d26826_0_14"/>
          <p:cNvSpPr txBox="1">
            <a:spLocks noGrp="1"/>
          </p:cNvSpPr>
          <p:nvPr>
            <p:ph type="title"/>
          </p:nvPr>
        </p:nvSpPr>
        <p:spPr>
          <a:xfrm>
            <a:off x="413004" y="551311"/>
            <a:ext cx="11366100" cy="36630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dk2"/>
              </a:buClr>
              <a:buSzPts val="2800"/>
              <a:buFont typeface="Arial"/>
              <a:buNone/>
            </a:pPr>
            <a:r>
              <a:rPr lang="en-US"/>
              <a:t>Edit the Cobol Stored Procedure in Eclipse CHE- Step 4 continued</a:t>
            </a:r>
            <a:endParaRPr/>
          </a:p>
        </p:txBody>
      </p:sp>
      <p:sp>
        <p:nvSpPr>
          <p:cNvPr id="357" name="Google Shape;357;g5d85d26826_0_14"/>
          <p:cNvSpPr txBox="1"/>
          <p:nvPr/>
        </p:nvSpPr>
        <p:spPr>
          <a:xfrm>
            <a:off x="413004" y="1133060"/>
            <a:ext cx="11366100" cy="5724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a:solidFill>
                  <a:schemeClr val="dk1"/>
                </a:solidFill>
              </a:rPr>
              <a:t>Now modify the COBOL programs.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Open MBSTORX.txt, remove all the comments and save.</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0" marR="0" lvl="0" indent="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304800" algn="l" rtl="0">
              <a:lnSpc>
                <a:spcPct val="90000"/>
              </a:lnSpc>
              <a:spcBef>
                <a:spcPts val="1200"/>
              </a:spcBef>
              <a:spcAft>
                <a:spcPts val="0"/>
              </a:spcAft>
              <a:buClr>
                <a:schemeClr val="dk2"/>
              </a:buClr>
              <a:buSzPts val="2400"/>
              <a:buFont typeface="Arial"/>
              <a:buNone/>
            </a:pPr>
            <a:endParaRPr sz="2400">
              <a:solidFill>
                <a:schemeClr val="dk1"/>
              </a:solidFil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Save the changes locally.</a:t>
            </a:r>
            <a:endParaRPr/>
          </a:p>
        </p:txBody>
      </p:sp>
      <p:pic>
        <p:nvPicPr>
          <p:cNvPr id="358" name="Google Shape;358;g5d85d26826_0_14"/>
          <p:cNvPicPr preferRelativeResize="0"/>
          <p:nvPr/>
        </p:nvPicPr>
        <p:blipFill>
          <a:blip r:embed="rId3">
            <a:alphaModFix/>
          </a:blip>
          <a:stretch>
            <a:fillRect/>
          </a:stretch>
        </p:blipFill>
        <p:spPr>
          <a:xfrm>
            <a:off x="842624" y="2261749"/>
            <a:ext cx="3449475" cy="3467500"/>
          </a:xfrm>
          <a:prstGeom prst="rect">
            <a:avLst/>
          </a:prstGeom>
          <a:noFill/>
          <a:ln>
            <a:noFill/>
          </a:ln>
          <a:effectLst>
            <a:outerShdw blurRad="57150" dist="180975" algn="bl" rotWithShape="0">
              <a:srgbClr val="000000">
                <a:alpha val="50000"/>
              </a:srgbClr>
            </a:outerShdw>
          </a:effectLst>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Upload the elements to the mainframe - Step 5</a:t>
            </a:r>
            <a:endParaRPr/>
          </a:p>
        </p:txBody>
      </p:sp>
      <p:sp>
        <p:nvSpPr>
          <p:cNvPr id="364" name="Google Shape;364;p32"/>
          <p:cNvSpPr txBox="1"/>
          <p:nvPr/>
        </p:nvSpPr>
        <p:spPr>
          <a:xfrm>
            <a:off x="413004" y="1133061"/>
            <a:ext cx="11365992" cy="490993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After making the code changes locally, we need to upload the element to the mainframe in order to perform a build.</a:t>
            </a:r>
            <a:endParaRPr/>
          </a:p>
          <a:p>
            <a:pPr marL="0" marR="0" lvl="0" indent="0" algn="l" rtl="0">
              <a:lnSpc>
                <a:spcPct val="90000"/>
              </a:lnSpc>
              <a:spcBef>
                <a:spcPts val="1200"/>
              </a:spcBef>
              <a:spcAft>
                <a:spcPts val="0"/>
              </a:spcAft>
              <a:buNone/>
            </a:pPr>
            <a:endParaRPr sz="2400">
              <a:solidFill>
                <a:schemeClr val="dk1"/>
              </a:solidFill>
            </a:endParaRPr>
          </a:p>
          <a:p>
            <a:pPr marL="0" marR="0" lvl="0" indent="0" algn="l" rtl="0">
              <a:lnSpc>
                <a:spcPct val="90000"/>
              </a:lnSpc>
              <a:spcBef>
                <a:spcPts val="1200"/>
              </a:spcBef>
              <a:spcAft>
                <a:spcPts val="0"/>
              </a:spcAft>
              <a:buNone/>
            </a:pPr>
            <a:r>
              <a:rPr lang="en-US" sz="2400">
                <a:solidFill>
                  <a:schemeClr val="dk1"/>
                </a:solidFill>
              </a:rPr>
              <a:t>There are multiple ways to push the files back to the mainframe:</a:t>
            </a:r>
            <a:endParaRPr sz="2400">
              <a:solidFill>
                <a:schemeClr val="dk1"/>
              </a:solidFill>
            </a:endParaRPr>
          </a:p>
          <a:p>
            <a:pPr marL="0" marR="0" lvl="0" indent="457200" algn="l" rtl="0">
              <a:lnSpc>
                <a:spcPct val="90000"/>
              </a:lnSpc>
              <a:spcBef>
                <a:spcPts val="1200"/>
              </a:spcBef>
              <a:spcAft>
                <a:spcPts val="0"/>
              </a:spcAft>
              <a:buNone/>
            </a:pPr>
            <a:r>
              <a:rPr lang="en-US">
                <a:solidFill>
                  <a:schemeClr val="dk1"/>
                </a:solidFill>
                <a:latin typeface="Courier New"/>
                <a:ea typeface="Courier New"/>
                <a:cs typeface="Courier New"/>
                <a:sym typeface="Courier New"/>
              </a:rPr>
              <a:t>zowe files upload --help</a:t>
            </a:r>
            <a:endParaRPr>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r>
              <a:rPr lang="en-US" sz="2400">
                <a:solidFill>
                  <a:schemeClr val="dk1"/>
                </a:solidFill>
              </a:rPr>
              <a:t>Upload multiple elements:</a:t>
            </a:r>
            <a:endParaRPr sz="2400">
              <a:solidFill>
                <a:schemeClr val="dk1"/>
              </a:solidFill>
            </a:endParaRPr>
          </a:p>
          <a:p>
            <a:pPr marL="0" lvl="0" indent="457200" algn="l" rtl="0">
              <a:lnSpc>
                <a:spcPct val="90000"/>
              </a:lnSpc>
              <a:spcBef>
                <a:spcPts val="120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zowe files upload dtp ...</a:t>
            </a:r>
            <a:endParaRPr sz="2400">
              <a:solidFill>
                <a:schemeClr val="dk1"/>
              </a:solidFill>
            </a:endParaRPr>
          </a:p>
          <a:p>
            <a:pPr marL="0" marR="0" lvl="0" indent="0" algn="l" rtl="0">
              <a:lnSpc>
                <a:spcPct val="90000"/>
              </a:lnSpc>
              <a:spcBef>
                <a:spcPts val="1200"/>
              </a:spcBef>
              <a:spcAft>
                <a:spcPts val="0"/>
              </a:spcAft>
              <a:buClr>
                <a:schemeClr val="dk2"/>
              </a:buClr>
              <a:buSzPts val="2400"/>
              <a:buFont typeface="Arial"/>
              <a:buNone/>
            </a:pPr>
            <a:r>
              <a:rPr lang="en-US" sz="2400">
                <a:solidFill>
                  <a:schemeClr val="dk1"/>
                </a:solidFill>
              </a:rPr>
              <a:t>Or single:</a:t>
            </a:r>
            <a:endParaRPr sz="2400">
              <a:solidFill>
                <a:schemeClr val="dk1"/>
              </a:solidFill>
            </a:endParaRPr>
          </a:p>
          <a:p>
            <a:pPr marL="0" lvl="0" indent="457200" algn="l" rtl="0">
              <a:lnSpc>
                <a:spcPct val="90000"/>
              </a:lnSpc>
              <a:spcBef>
                <a:spcPts val="120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zowe files upload ftds ...</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Compile the source element - Step 6</a:t>
            </a:r>
            <a:endParaRPr/>
          </a:p>
        </p:txBody>
      </p:sp>
      <p:sp>
        <p:nvSpPr>
          <p:cNvPr id="370" name="Google Shape;370;p33"/>
          <p:cNvSpPr txBox="1"/>
          <p:nvPr/>
        </p:nvSpPr>
        <p:spPr>
          <a:xfrm>
            <a:off x="413004" y="1133061"/>
            <a:ext cx="11365992" cy="490993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our code changes have been uploaded to the mainframe, we can compile it using the provided JCL to see if there are any errors.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a:solidFill>
                  <a:schemeClr val="dk1"/>
                </a:solidFill>
              </a:rPr>
              <a:t>Use JCL to compile the elements.  The JCL is located in the CUSTXXX.BRIGHT.MARBLES.JCL dataset.</a:t>
            </a:r>
            <a:endParaRPr sz="2400">
              <a:solidFill>
                <a:schemeClr val="dk1"/>
              </a:solidFill>
            </a:endParaRPr>
          </a:p>
          <a:p>
            <a:pPr marL="0" marR="0" lvl="0" indent="457200" algn="l" rtl="0">
              <a:lnSpc>
                <a:spcPct val="90000"/>
              </a:lnSpc>
              <a:spcBef>
                <a:spcPts val="1200"/>
              </a:spcBef>
              <a:spcAft>
                <a:spcPts val="0"/>
              </a:spcAft>
              <a:buNone/>
            </a:pPr>
            <a:r>
              <a:rPr lang="en-US" sz="1600">
                <a:solidFill>
                  <a:schemeClr val="dk1"/>
                </a:solidFill>
                <a:latin typeface="Courier New"/>
                <a:ea typeface="Courier New"/>
                <a:cs typeface="Courier New"/>
                <a:sym typeface="Courier New"/>
              </a:rPr>
              <a:t>zowe</a:t>
            </a:r>
            <a:r>
              <a:rPr lang="en-US" sz="1600" b="0">
                <a:solidFill>
                  <a:schemeClr val="dk1"/>
                </a:solidFill>
                <a:latin typeface="Courier New"/>
                <a:ea typeface="Courier New"/>
                <a:cs typeface="Courier New"/>
                <a:sym typeface="Courier New"/>
              </a:rPr>
              <a:t> zosmf submit –h</a:t>
            </a:r>
            <a:endParaRPr/>
          </a:p>
          <a:p>
            <a:pPr marL="0" marR="0" lvl="0" indent="457200" algn="l" rtl="0">
              <a:lnSpc>
                <a:spcPct val="90000"/>
              </a:lnSpc>
              <a:spcBef>
                <a:spcPts val="1200"/>
              </a:spcBef>
              <a:spcAft>
                <a:spcPts val="0"/>
              </a:spcAft>
              <a:buClr>
                <a:schemeClr val="dk2"/>
              </a:buClr>
              <a:buSzPts val="1600"/>
              <a:buFont typeface="Arial"/>
              <a:buNone/>
            </a:pPr>
            <a:r>
              <a:rPr lang="en-US" sz="1600">
                <a:solidFill>
                  <a:schemeClr val="dk1"/>
                </a:solidFill>
              </a:rPr>
              <a:t>zowe zos-jobs submit data-set "CUSTXXX.BRIGHT.MARBLES.JCL(MBBLSPXX)" --vasc</a:t>
            </a:r>
            <a:endParaRPr sz="16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Ensure that the compile action is successful</a:t>
            </a:r>
            <a:r>
              <a:rPr lang="en-US" sz="2400">
                <a:solidFill>
                  <a:schemeClr val="dk1"/>
                </a:solidFill>
              </a:rPr>
              <a:t>. </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body" idx="1"/>
          </p:nvPr>
        </p:nvSpPr>
        <p:spPr>
          <a:xfrm>
            <a:off x="411480" y="4024170"/>
            <a:ext cx="9896302"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II:</a:t>
            </a:r>
            <a:endParaRPr/>
          </a:p>
          <a:p>
            <a:pPr marL="0" marR="0" lvl="0" indent="0" algn="l" rtl="0">
              <a:lnSpc>
                <a:spcPct val="85000"/>
              </a:lnSpc>
              <a:spcBef>
                <a:spcPts val="1200"/>
              </a:spcBef>
              <a:spcAft>
                <a:spcPts val="0"/>
              </a:spcAft>
              <a:buClr>
                <a:schemeClr val="dk2"/>
              </a:buClr>
              <a:buSzPts val="4000"/>
              <a:buFont typeface="Arial"/>
              <a:buNone/>
            </a:pPr>
            <a:r>
              <a:rPr lang="en-US"/>
              <a:t>Automate the Code Build</a:t>
            </a:r>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Prerequisites</a:t>
            </a:r>
            <a:endParaRPr/>
          </a:p>
        </p:txBody>
      </p:sp>
      <p:sp>
        <p:nvSpPr>
          <p:cNvPr id="381" name="Google Shape;381;p37"/>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In this section, you will need access to a GitHub repository, please share your workshop ID and public GitHub ID with the workshop administrator so they may add you as a collaborator to the project. If you do not have a public GitHub ID, please go to github.com and create one.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Automate the Code Build - Introduction</a:t>
            </a:r>
            <a:endParaRPr/>
          </a:p>
        </p:txBody>
      </p:sp>
      <p:sp>
        <p:nvSpPr>
          <p:cNvPr id="387" name="Google Shape;387;p3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used the CLI to successfully make code changes and perform compiles and bind processes, it’s time to automate these steps.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CLI commands can be embedded in scripts that you can run repeatedly from your local machine.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These same scripts can also be called from CI/CD tools like Jenkins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Task Runners are a way to organize and interact with your automation scripts more easily.</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We will be using a javascript based Task Runner called Gulp for this section. Task Runners can also be called from CI/CD tools like Jenkins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Task Runners are an abstraction layer over scripts. They are helpful but are not a necessity.</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body" idx="1"/>
          </p:nvPr>
        </p:nvSpPr>
        <p:spPr>
          <a:xfrm>
            <a:off x="413004" y="1371600"/>
            <a:ext cx="11365992" cy="3250121"/>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SzPts val="2400"/>
              <a:buNone/>
            </a:pPr>
            <a:endParaRPr/>
          </a:p>
          <a:p>
            <a:pPr marL="0" lvl="0" indent="0" algn="ctr" rtl="0">
              <a:lnSpc>
                <a:spcPct val="90000"/>
              </a:lnSpc>
              <a:spcBef>
                <a:spcPts val="1200"/>
              </a:spcBef>
              <a:spcAft>
                <a:spcPts val="0"/>
              </a:spcAft>
              <a:buSzPts val="2400"/>
              <a:buNone/>
            </a:pPr>
            <a:r>
              <a:rPr lang="en-US"/>
              <a:t>Write automation scripts for mainframe app to build and deploy</a:t>
            </a:r>
            <a:endParaRPr/>
          </a:p>
          <a:p>
            <a:pPr marL="0" lvl="0" indent="0" algn="ctr" rtl="0">
              <a:lnSpc>
                <a:spcPct val="90000"/>
              </a:lnSpc>
              <a:spcBef>
                <a:spcPts val="1200"/>
              </a:spcBef>
              <a:spcAft>
                <a:spcPts val="0"/>
              </a:spcAft>
              <a:buSzPts val="2400"/>
              <a:buNone/>
            </a:pPr>
            <a:endParaRPr/>
          </a:p>
          <a:p>
            <a:pPr marL="0" lvl="0" indent="0" algn="ctr" rtl="0">
              <a:lnSpc>
                <a:spcPct val="90000"/>
              </a:lnSpc>
              <a:spcBef>
                <a:spcPts val="1200"/>
              </a:spcBef>
              <a:spcAft>
                <a:spcPts val="0"/>
              </a:spcAft>
              <a:buSzPts val="2400"/>
              <a:buNone/>
            </a:pPr>
            <a:r>
              <a:rPr lang="en-US"/>
              <a:t>Write automated tests for mainframe apps using open testing frameworks</a:t>
            </a:r>
            <a:endParaRPr/>
          </a:p>
          <a:p>
            <a:pPr marL="0" lvl="0" indent="0" algn="ctr" rtl="0">
              <a:lnSpc>
                <a:spcPct val="90000"/>
              </a:lnSpc>
              <a:spcBef>
                <a:spcPts val="1200"/>
              </a:spcBef>
              <a:spcAft>
                <a:spcPts val="0"/>
              </a:spcAft>
              <a:buSzPts val="2400"/>
              <a:buNone/>
            </a:pPr>
            <a:endParaRPr/>
          </a:p>
          <a:p>
            <a:pPr marL="0" lvl="0" indent="0" algn="ctr" rtl="0">
              <a:lnSpc>
                <a:spcPct val="90000"/>
              </a:lnSpc>
              <a:spcBef>
                <a:spcPts val="1200"/>
              </a:spcBef>
              <a:spcAft>
                <a:spcPts val="0"/>
              </a:spcAft>
              <a:buSzPts val="2400"/>
              <a:buNone/>
            </a:pPr>
            <a:r>
              <a:rPr lang="en-US"/>
              <a:t>Build a Jenkins CI/CD pipeline for mainframe app</a:t>
            </a:r>
            <a:endParaRPr/>
          </a:p>
          <a:p>
            <a:pPr marL="228600" lvl="0" indent="-76200" algn="l" rtl="0">
              <a:lnSpc>
                <a:spcPct val="90000"/>
              </a:lnSpc>
              <a:spcBef>
                <a:spcPts val="1200"/>
              </a:spcBef>
              <a:spcAft>
                <a:spcPts val="0"/>
              </a:spcAft>
              <a:buSzPts val="2400"/>
              <a:buNone/>
            </a:pPr>
            <a:endParaRPr/>
          </a:p>
        </p:txBody>
      </p:sp>
      <p:sp>
        <p:nvSpPr>
          <p:cNvPr id="143" name="Google Shape;143;p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Goals</a:t>
            </a:r>
            <a:endParaRPr/>
          </a:p>
        </p:txBody>
      </p:sp>
      <p:sp>
        <p:nvSpPr>
          <p:cNvPr id="144" name="Google Shape;144;p4"/>
          <p:cNvSpPr/>
          <p:nvPr/>
        </p:nvSpPr>
        <p:spPr>
          <a:xfrm>
            <a:off x="5906219" y="2225615"/>
            <a:ext cx="379562" cy="534837"/>
          </a:xfrm>
          <a:prstGeom prst="downArrow">
            <a:avLst>
              <a:gd name="adj1" fmla="val 50000"/>
              <a:gd name="adj2" fmla="val 50000"/>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4"/>
          <p:cNvSpPr/>
          <p:nvPr/>
        </p:nvSpPr>
        <p:spPr>
          <a:xfrm>
            <a:off x="5906219" y="3214487"/>
            <a:ext cx="379562" cy="534837"/>
          </a:xfrm>
          <a:prstGeom prst="downArrow">
            <a:avLst>
              <a:gd name="adj1" fmla="val 50000"/>
              <a:gd name="adj2" fmla="val 50000"/>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Steps for Section II</a:t>
            </a:r>
            <a:endParaRPr/>
          </a:p>
        </p:txBody>
      </p:sp>
      <p:sp>
        <p:nvSpPr>
          <p:cNvPr id="394" name="Google Shape;394;p39"/>
          <p:cNvSpPr txBox="1"/>
          <p:nvPr/>
        </p:nvSpPr>
        <p:spPr>
          <a:xfrm>
            <a:off x="413004" y="1133061"/>
            <a:ext cx="11365992" cy="53468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used the CLI to successfully make code changes and perform generates on Endevor, it’s time to automate these steps.</a:t>
            </a:r>
            <a:endParaRPr/>
          </a:p>
          <a:p>
            <a:pPr marL="0" marR="0" lvl="0" indent="0" algn="l" rtl="0">
              <a:lnSpc>
                <a:spcPct val="90000"/>
              </a:lnSpc>
              <a:spcBef>
                <a:spcPts val="1200"/>
              </a:spcBef>
              <a:spcAft>
                <a:spcPts val="0"/>
              </a:spcAft>
              <a:buClr>
                <a:schemeClr val="dk2"/>
              </a:buClr>
              <a:buSzPts val="800"/>
              <a:buFont typeface="Arial"/>
              <a:buNone/>
            </a:pPr>
            <a:endParaRPr sz="8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Clone the git project which provides a framework for this workshop</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Initialize the project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a </a:t>
            </a:r>
            <a:r>
              <a:rPr lang="en-US" sz="2000" b="0">
                <a:solidFill>
                  <a:schemeClr val="dk1"/>
                </a:solidFill>
                <a:latin typeface="Courier New"/>
                <a:ea typeface="Courier New"/>
                <a:cs typeface="Courier New"/>
                <a:sym typeface="Courier New"/>
              </a:rPr>
              <a:t>build</a:t>
            </a:r>
            <a:r>
              <a:rPr lang="en-US" sz="2400" b="0">
                <a:solidFill>
                  <a:schemeClr val="dk1"/>
                </a:solidFill>
                <a:latin typeface="Arial"/>
                <a:ea typeface="Arial"/>
                <a:cs typeface="Arial"/>
                <a:sym typeface="Arial"/>
              </a:rPr>
              <a:t> task in gulp</a:t>
            </a:r>
            <a:endParaRPr/>
          </a:p>
          <a:p>
            <a:pPr marL="514350" marR="0" lvl="1" indent="-227012"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Review </a:t>
            </a:r>
            <a:r>
              <a:rPr lang="en-US" sz="1600" b="0" i="0" u="none" strike="noStrike" cap="none">
                <a:solidFill>
                  <a:schemeClr val="dk1"/>
                </a:solidFill>
                <a:latin typeface="Courier New"/>
                <a:ea typeface="Courier New"/>
                <a:cs typeface="Courier New"/>
                <a:sym typeface="Courier New"/>
              </a:rPr>
              <a:t>gulpfile </a:t>
            </a:r>
            <a:r>
              <a:rPr lang="en-US" sz="2000" b="0" i="0" u="none" strike="noStrike" cap="none">
                <a:solidFill>
                  <a:schemeClr val="dk1"/>
                </a:solidFill>
                <a:latin typeface="Arial"/>
                <a:ea typeface="Arial"/>
                <a:cs typeface="Arial"/>
                <a:sym typeface="Arial"/>
              </a:rPr>
              <a:t>and </a:t>
            </a:r>
            <a:r>
              <a:rPr lang="en-US" sz="1600" b="0" i="0" u="none" strike="noStrike" cap="none">
                <a:solidFill>
                  <a:schemeClr val="dk1"/>
                </a:solidFill>
                <a:latin typeface="Courier New"/>
                <a:ea typeface="Courier New"/>
                <a:cs typeface="Courier New"/>
                <a:sym typeface="Courier New"/>
              </a:rPr>
              <a:t>gulp </a:t>
            </a:r>
            <a:r>
              <a:rPr lang="en-US" sz="1600">
                <a:solidFill>
                  <a:schemeClr val="dk1"/>
                </a:solidFill>
                <a:latin typeface="Courier New"/>
                <a:ea typeface="Courier New"/>
                <a:cs typeface="Courier New"/>
                <a:sym typeface="Courier New"/>
              </a:rPr>
              <a:t>verify-dataset </a:t>
            </a:r>
            <a:r>
              <a:rPr lang="en-US" sz="2000" b="0" i="0" u="none" strike="noStrike" cap="none">
                <a:solidFill>
                  <a:schemeClr val="dk1"/>
                </a:solidFill>
                <a:latin typeface="Arial"/>
                <a:ea typeface="Arial"/>
                <a:cs typeface="Arial"/>
                <a:sym typeface="Arial"/>
              </a:rPr>
              <a:t>task</a:t>
            </a:r>
            <a:endParaRPr/>
          </a:p>
          <a:p>
            <a:pPr marL="514350" marR="0" lvl="1" indent="-227012"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Create</a:t>
            </a:r>
            <a:r>
              <a:rPr lang="en-US" sz="1600" b="0" i="0" u="none" strike="noStrike" cap="none">
                <a:solidFill>
                  <a:schemeClr val="dk1"/>
                </a:solidFill>
                <a:latin typeface="Courier New"/>
                <a:ea typeface="Courier New"/>
                <a:cs typeface="Courier New"/>
                <a:sym typeface="Courier New"/>
              </a:rPr>
              <a:t> build-</a:t>
            </a:r>
            <a:r>
              <a:rPr lang="en-US" sz="1600">
                <a:solidFill>
                  <a:schemeClr val="dk1"/>
                </a:solidFill>
                <a:latin typeface="Courier New"/>
                <a:ea typeface="Courier New"/>
                <a:cs typeface="Courier New"/>
                <a:sym typeface="Courier New"/>
              </a:rPr>
              <a:t>jcl, </a:t>
            </a:r>
            <a:endParaRPr sz="2000" b="0" i="0" u="none" strike="noStrike" cap="none">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a:t>
            </a:r>
            <a:r>
              <a:rPr lang="en-US" sz="2000" b="0">
                <a:solidFill>
                  <a:schemeClr val="dk1"/>
                </a:solidFill>
                <a:latin typeface="Courier New"/>
                <a:ea typeface="Courier New"/>
                <a:cs typeface="Courier New"/>
                <a:sym typeface="Courier New"/>
              </a:rPr>
              <a:t>gulp build</a:t>
            </a:r>
            <a:r>
              <a:rPr lang="en-US" sz="2400" b="0">
                <a:solidFill>
                  <a:schemeClr val="dk1"/>
                </a:solidFill>
                <a:latin typeface="Arial"/>
                <a:ea typeface="Arial"/>
                <a:cs typeface="Arial"/>
                <a:sym typeface="Arial"/>
              </a:rPr>
              <a:t> task that combines the </a:t>
            </a:r>
            <a:r>
              <a:rPr lang="en-US" sz="2000">
                <a:solidFill>
                  <a:schemeClr val="dk1"/>
                </a:solidFill>
                <a:latin typeface="Courier New"/>
                <a:ea typeface="Courier New"/>
                <a:cs typeface="Courier New"/>
                <a:sym typeface="Courier New"/>
              </a:rPr>
              <a:t>verify-dataset-exists</a:t>
            </a:r>
            <a:r>
              <a:rPr lang="en-US" sz="2400" b="0">
                <a:solidFill>
                  <a:schemeClr val="dk1"/>
                </a:solidFill>
                <a:latin typeface="Arial"/>
                <a:ea typeface="Arial"/>
                <a:cs typeface="Arial"/>
                <a:sym typeface="Arial"/>
              </a:rPr>
              <a:t> and </a:t>
            </a:r>
            <a:r>
              <a:rPr lang="en-US" sz="2000" b="0">
                <a:solidFill>
                  <a:schemeClr val="dk1"/>
                </a:solidFill>
                <a:latin typeface="Courier New"/>
                <a:ea typeface="Courier New"/>
                <a:cs typeface="Courier New"/>
                <a:sym typeface="Courier New"/>
              </a:rPr>
              <a:t>build-</a:t>
            </a:r>
            <a:r>
              <a:rPr lang="en-US" sz="2000">
                <a:solidFill>
                  <a:schemeClr val="dk1"/>
                </a:solidFill>
                <a:latin typeface="Courier New"/>
                <a:ea typeface="Courier New"/>
                <a:cs typeface="Courier New"/>
                <a:sym typeface="Courier New"/>
              </a:rPr>
              <a:t>jcl</a:t>
            </a:r>
            <a:r>
              <a:rPr lang="en-US" sz="2400" b="0">
                <a:solidFill>
                  <a:schemeClr val="dk1"/>
                </a:solidFill>
                <a:latin typeface="Arial"/>
                <a:ea typeface="Arial"/>
                <a:cs typeface="Arial"/>
                <a:sym typeface="Arial"/>
              </a:rPr>
              <a:t> tasks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Commit and push changes to GitHub</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Share results with Facilitator</a:t>
            </a:r>
            <a:endParaRPr sz="12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Gulp is a JavaScript based task runner. Other task runners like Gradle use other scripting languages like Groovy. </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Clone the git project – Step 1</a:t>
            </a:r>
            <a:endParaRPr/>
          </a:p>
        </p:txBody>
      </p:sp>
      <p:sp>
        <p:nvSpPr>
          <p:cNvPr id="400" name="Google Shape;400;p40"/>
          <p:cNvSpPr txBox="1"/>
          <p:nvPr/>
        </p:nvSpPr>
        <p:spPr>
          <a:xfrm>
            <a:off x="413004" y="1133061"/>
            <a:ext cx="11366100" cy="5173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Gulp tasks are generally stored as part of a git project. You can clone a git project that already has the boilerplate code for creating gulp tasks. </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Ensure you can access your provided GitHub repository at </a:t>
            </a:r>
            <a:br>
              <a:rPr lang="en-US" sz="2400" b="0">
                <a:solidFill>
                  <a:schemeClr val="dk1"/>
                </a:solidFill>
                <a:latin typeface="Arial"/>
                <a:ea typeface="Arial"/>
                <a:cs typeface="Arial"/>
                <a:sym typeface="Arial"/>
              </a:rPr>
            </a:br>
            <a:r>
              <a:rPr lang="en-US" sz="2400" b="0" u="sng">
                <a:solidFill>
                  <a:schemeClr val="dk1"/>
                </a:solidFill>
                <a:latin typeface="Arial"/>
                <a:ea typeface="Arial"/>
                <a:cs typeface="Arial"/>
                <a:sym typeface="Arial"/>
                <a:hlinkClick r:id="rId3"/>
              </a:rPr>
              <a:t>https://github.com/</a:t>
            </a:r>
            <a:r>
              <a:rPr lang="en-US" sz="2400" u="sng">
                <a:solidFill>
                  <a:schemeClr val="dk1"/>
                </a:solidFill>
                <a:hlinkClick r:id="rId3"/>
              </a:rPr>
              <a:t>chipset</a:t>
            </a:r>
            <a:r>
              <a:rPr lang="en-US" sz="2400" b="0" u="sng">
                <a:solidFill>
                  <a:schemeClr val="dk1"/>
                </a:solidFill>
                <a:latin typeface="Arial"/>
                <a:ea typeface="Arial"/>
                <a:cs typeface="Arial"/>
                <a:sym typeface="Arial"/>
                <a:hlinkClick r:id="rId3"/>
              </a:rPr>
              <a:t>/</a:t>
            </a:r>
            <a:r>
              <a:rPr lang="en-US" sz="2400" u="sng">
                <a:solidFill>
                  <a:schemeClr val="dk1"/>
                </a:solidFill>
                <a:hlinkClick r:id="rId3"/>
              </a:rPr>
              <a:t>Zowe-Batch-</a:t>
            </a:r>
            <a:r>
              <a:rPr lang="en-US" sz="2400" b="0" u="sng">
                <a:solidFill>
                  <a:schemeClr val="dk1"/>
                </a:solidFill>
                <a:latin typeface="Arial"/>
                <a:ea typeface="Arial"/>
                <a:cs typeface="Arial"/>
                <a:sym typeface="Arial"/>
                <a:hlinkClick r:id="rId3"/>
              </a:rPr>
              <a:t>Workshop-XX</a:t>
            </a:r>
            <a:r>
              <a:rPr lang="en-US" sz="2400" b="0">
                <a:solidFill>
                  <a:schemeClr val="dk1"/>
                </a:solidFill>
                <a:latin typeface="Arial"/>
                <a:ea typeface="Arial"/>
                <a:cs typeface="Arial"/>
                <a:sym typeface="Arial"/>
              </a:rPr>
              <a:t>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From your terminal, enter the directory where you would like to clone the project.</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Replace XXX with your assigned number and run </a:t>
            </a:r>
            <a:br>
              <a:rPr lang="en-US" sz="2400" b="0">
                <a:solidFill>
                  <a:schemeClr val="dk1"/>
                </a:solidFill>
                <a:latin typeface="Arial"/>
                <a:ea typeface="Arial"/>
                <a:cs typeface="Arial"/>
                <a:sym typeface="Arial"/>
              </a:rPr>
            </a:br>
            <a:r>
              <a:rPr lang="en-US" sz="1600" b="0">
                <a:solidFill>
                  <a:schemeClr val="dk1"/>
                </a:solidFill>
                <a:latin typeface="Courier New"/>
                <a:ea typeface="Courier New"/>
                <a:cs typeface="Courier New"/>
                <a:sym typeface="Courier New"/>
              </a:rPr>
              <a:t>git clone </a:t>
            </a:r>
            <a:r>
              <a:rPr lang="en-US" sz="1600" b="0" u="sng">
                <a:solidFill>
                  <a:schemeClr val="dk1"/>
                </a:solidFill>
                <a:latin typeface="Courier New"/>
                <a:ea typeface="Courier New"/>
                <a:cs typeface="Courier New"/>
                <a:sym typeface="Courier New"/>
                <a:hlinkClick r:id="rId4"/>
              </a:rPr>
              <a:t>https://github.com/</a:t>
            </a:r>
            <a:r>
              <a:rPr lang="en-US" sz="1600" u="sng">
                <a:solidFill>
                  <a:schemeClr val="dk1"/>
                </a:solidFill>
                <a:latin typeface="Courier New"/>
                <a:ea typeface="Courier New"/>
                <a:cs typeface="Courier New"/>
                <a:sym typeface="Courier New"/>
                <a:hlinkClick r:id="rId4"/>
              </a:rPr>
              <a:t>chipset</a:t>
            </a:r>
            <a:r>
              <a:rPr lang="en-US" sz="1600" b="0" u="sng">
                <a:solidFill>
                  <a:schemeClr val="dk1"/>
                </a:solidFill>
                <a:latin typeface="Courier New"/>
                <a:ea typeface="Courier New"/>
                <a:cs typeface="Courier New"/>
                <a:sym typeface="Courier New"/>
                <a:hlinkClick r:id="rId4"/>
              </a:rPr>
              <a:t>/</a:t>
            </a:r>
            <a:r>
              <a:rPr lang="en-US" sz="1600" u="sng">
                <a:solidFill>
                  <a:schemeClr val="dk1"/>
                </a:solidFill>
                <a:latin typeface="Courier New"/>
                <a:ea typeface="Courier New"/>
                <a:cs typeface="Courier New"/>
                <a:sym typeface="Courier New"/>
                <a:hlinkClick r:id="rId4"/>
              </a:rPr>
              <a:t>Zowe-Batch</a:t>
            </a:r>
            <a:r>
              <a:rPr lang="en-US" sz="1600" b="0" u="sng">
                <a:solidFill>
                  <a:schemeClr val="dk1"/>
                </a:solidFill>
                <a:latin typeface="Courier New"/>
                <a:ea typeface="Courier New"/>
                <a:cs typeface="Courier New"/>
                <a:sym typeface="Courier New"/>
                <a:hlinkClick r:id="rId4"/>
              </a:rPr>
              <a:t>-Workshop-XX.git</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your project – Step 2 </a:t>
            </a:r>
            <a:endParaRPr/>
          </a:p>
        </p:txBody>
      </p:sp>
      <p:sp>
        <p:nvSpPr>
          <p:cNvPr id="406" name="Google Shape;406;p41"/>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Gulp is a NodeJS package. NPM is a package manager for NodeJS. Before you begin creating your gulp tasks, you need to initialize the gulp project locally.</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Open your project folder in Visual Studio Code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Install the Gulp CLI globally: </a:t>
            </a:r>
            <a:r>
              <a:rPr lang="en-US" sz="2000" b="0">
                <a:solidFill>
                  <a:schemeClr val="dk1"/>
                </a:solidFill>
                <a:latin typeface="Courier New"/>
                <a:ea typeface="Courier New"/>
                <a:cs typeface="Courier New"/>
                <a:sym typeface="Courier New"/>
              </a:rPr>
              <a:t>npm install gulp-cli –g</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Install npm dependencies locally: </a:t>
            </a:r>
            <a:r>
              <a:rPr lang="en-US" sz="2000" b="0">
                <a:solidFill>
                  <a:schemeClr val="dk1"/>
                </a:solidFill>
                <a:latin typeface="Courier New"/>
                <a:ea typeface="Courier New"/>
                <a:cs typeface="Courier New"/>
                <a:sym typeface="Courier New"/>
              </a:rPr>
              <a:t>npm install</a:t>
            </a:r>
            <a:br>
              <a:rPr lang="en-US" sz="1600" b="0">
                <a:solidFill>
                  <a:schemeClr val="dk1"/>
                </a:solidFill>
                <a:latin typeface="Courier New"/>
                <a:ea typeface="Courier New"/>
                <a:cs typeface="Courier New"/>
                <a:sym typeface="Courier New"/>
              </a:rPr>
            </a:br>
            <a:r>
              <a:rPr lang="en-US" sz="2400" b="0">
                <a:solidFill>
                  <a:schemeClr val="dk1"/>
                </a:solidFill>
                <a:latin typeface="Arial"/>
                <a:ea typeface="Arial"/>
                <a:cs typeface="Arial"/>
                <a:sym typeface="Arial"/>
              </a:rPr>
              <a:t>(Hint: The </a:t>
            </a:r>
            <a:r>
              <a:rPr lang="en-US" sz="2000" b="0">
                <a:solidFill>
                  <a:schemeClr val="dk1"/>
                </a:solidFill>
                <a:latin typeface="Courier New"/>
                <a:ea typeface="Courier New"/>
                <a:cs typeface="Courier New"/>
                <a:sym typeface="Courier New"/>
              </a:rPr>
              <a:t>npm install</a:t>
            </a:r>
            <a:r>
              <a:rPr lang="en-US" sz="2400" b="0">
                <a:solidFill>
                  <a:schemeClr val="dk1"/>
                </a:solidFill>
                <a:latin typeface="Arial"/>
                <a:ea typeface="Arial"/>
                <a:cs typeface="Arial"/>
                <a:sym typeface="Arial"/>
              </a:rPr>
              <a:t> command needs to be run from your project’s directory where package.json resides) The previous command installs all dependencies specified in your projects package.json</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rgbClr val="FF0000"/>
                </a:solidFill>
                <a:latin typeface="Arial"/>
                <a:ea typeface="Arial"/>
                <a:cs typeface="Arial"/>
                <a:sym typeface="Arial"/>
              </a:rPr>
              <a:t>IMPORTANT NOTE</a:t>
            </a:r>
            <a:r>
              <a:rPr lang="en-US" sz="2400" b="0">
                <a:solidFill>
                  <a:schemeClr val="dk1"/>
                </a:solidFill>
                <a:latin typeface="Arial"/>
                <a:ea typeface="Arial"/>
                <a:cs typeface="Arial"/>
                <a:sym typeface="Arial"/>
              </a:rPr>
              <a:t>: Do not perform the upgrade if recommended during the running of these commands.  The security warnings are noted.  If you do upgrade, it will break </a:t>
            </a:r>
            <a:r>
              <a:rPr lang="en-US" sz="2400" b="1">
                <a:solidFill>
                  <a:schemeClr val="dk1"/>
                </a:solidFill>
                <a:latin typeface="Arial"/>
                <a:ea typeface="Arial"/>
                <a:cs typeface="Arial"/>
                <a:sym typeface="Arial"/>
              </a:rPr>
              <a:t>gulp</a:t>
            </a:r>
            <a:r>
              <a:rPr lang="en-US" sz="2400" b="0">
                <a:solidFill>
                  <a:schemeClr val="dk1"/>
                </a:solidFill>
                <a:latin typeface="Arial"/>
                <a:ea typeface="Arial"/>
                <a:cs typeface="Arial"/>
                <a:sym typeface="Arial"/>
              </a:rPr>
              <a:t> and a downgrade will be required.</a:t>
            </a:r>
            <a:endParaRPr/>
          </a:p>
          <a:p>
            <a:pPr marL="457200" marR="0" lvl="0" indent="-355600" algn="l" rtl="0">
              <a:lnSpc>
                <a:spcPct val="90000"/>
              </a:lnSpc>
              <a:spcBef>
                <a:spcPts val="1200"/>
              </a:spcBef>
              <a:spcAft>
                <a:spcPts val="0"/>
              </a:spcAft>
              <a:buClr>
                <a:schemeClr val="dk2"/>
              </a:buClr>
              <a:buSzPts val="1600"/>
              <a:buFont typeface="Arial"/>
              <a:buNone/>
            </a:pPr>
            <a:endParaRPr sz="16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 Build task in Gulp – Step 3</a:t>
            </a:r>
            <a:endParaRPr/>
          </a:p>
        </p:txBody>
      </p:sp>
      <p:sp>
        <p:nvSpPr>
          <p:cNvPr id="412" name="Google Shape;412;p4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Compiling the source element and the LNK element on the mainframe are steps that you’ll need to perform every time after making code changes to create the load module. It’s a great task to automate, so that you don’t have to keep doing it manually. Let’s start by reviewing our gulpfile and existing </a:t>
            </a:r>
            <a:r>
              <a:rPr lang="en-US" sz="2000" b="0">
                <a:solidFill>
                  <a:schemeClr val="dk1"/>
                </a:solidFill>
                <a:latin typeface="Courier New"/>
                <a:ea typeface="Courier New"/>
                <a:cs typeface="Courier New"/>
                <a:sym typeface="Courier New"/>
              </a:rPr>
              <a:t>gulp </a:t>
            </a:r>
            <a:r>
              <a:rPr lang="en-US" sz="2000">
                <a:solidFill>
                  <a:schemeClr val="dk1"/>
                </a:solidFill>
                <a:latin typeface="Courier New"/>
                <a:ea typeface="Courier New"/>
                <a:cs typeface="Courier New"/>
                <a:sym typeface="Courier New"/>
              </a:rPr>
              <a:t>verify-dataset exists </a:t>
            </a:r>
            <a:r>
              <a:rPr lang="en-US" sz="2400" b="0">
                <a:solidFill>
                  <a:schemeClr val="dk1"/>
                </a:solidFill>
                <a:latin typeface="Arial"/>
                <a:ea typeface="Arial"/>
                <a:cs typeface="Arial"/>
                <a:sym typeface="Arial"/>
              </a:rPr>
              <a:t>task. Then you will create a task in Gulp called </a:t>
            </a:r>
            <a:r>
              <a:rPr lang="en-US" sz="2000" b="0">
                <a:solidFill>
                  <a:schemeClr val="dk1"/>
                </a:solidFill>
                <a:latin typeface="Courier New"/>
                <a:ea typeface="Courier New"/>
                <a:cs typeface="Courier New"/>
                <a:sym typeface="Courier New"/>
              </a:rPr>
              <a:t>build-</a:t>
            </a:r>
            <a:r>
              <a:rPr lang="en-US" sz="2000">
                <a:solidFill>
                  <a:schemeClr val="dk1"/>
                </a:solidFill>
                <a:latin typeface="Courier New"/>
                <a:ea typeface="Courier New"/>
                <a:cs typeface="Courier New"/>
                <a:sym typeface="Courier New"/>
              </a:rPr>
              <a:t>jcl</a:t>
            </a:r>
            <a:r>
              <a:rPr lang="en-US" sz="2400" b="0">
                <a:solidFill>
                  <a:schemeClr val="dk1"/>
                </a:solidFill>
                <a:latin typeface="Arial"/>
                <a:ea typeface="Arial"/>
                <a:cs typeface="Arial"/>
                <a:sym typeface="Arial"/>
              </a:rPr>
              <a:t>.</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Review gulpfile: A gulpfile is a file in your project directory titled </a:t>
            </a:r>
            <a:r>
              <a:rPr lang="en-US" sz="1600" b="0">
                <a:solidFill>
                  <a:schemeClr val="dk1"/>
                </a:solidFill>
                <a:latin typeface="Courier New"/>
                <a:ea typeface="Courier New"/>
                <a:cs typeface="Courier New"/>
                <a:sym typeface="Courier New"/>
              </a:rPr>
              <a:t>gulpfile.js</a:t>
            </a:r>
            <a:r>
              <a:rPr lang="en-US" sz="2400" b="0">
                <a:solidFill>
                  <a:schemeClr val="dk1"/>
                </a:solidFill>
                <a:latin typeface="Arial"/>
                <a:ea typeface="Arial"/>
                <a:cs typeface="Arial"/>
                <a:sym typeface="Arial"/>
              </a:rPr>
              <a:t> that automatically loads when you run the </a:t>
            </a:r>
            <a:r>
              <a:rPr lang="en-US" sz="1600" b="0">
                <a:solidFill>
                  <a:schemeClr val="dk1"/>
                </a:solidFill>
                <a:latin typeface="Courier New"/>
                <a:ea typeface="Courier New"/>
                <a:cs typeface="Courier New"/>
                <a:sym typeface="Courier New"/>
              </a:rPr>
              <a:t>gulp</a:t>
            </a:r>
            <a:r>
              <a:rPr lang="en-US" sz="2400" b="0">
                <a:solidFill>
                  <a:schemeClr val="dk1"/>
                </a:solidFill>
                <a:latin typeface="Arial"/>
                <a:ea typeface="Arial"/>
                <a:cs typeface="Arial"/>
                <a:sym typeface="Arial"/>
              </a:rPr>
              <a:t> command.</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At the top of the gulpfile, take note of three packages that we are using:</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gulp-help: Adds a default help task to gulp and provides the ability to add custom help messages for gulp tasks. Try issuing </a:t>
            </a:r>
            <a:r>
              <a:rPr lang="en-US" sz="1600" b="0" i="0" u="none" strike="noStrike" cap="none">
                <a:solidFill>
                  <a:schemeClr val="dk1"/>
                </a:solidFill>
                <a:latin typeface="Courier New"/>
                <a:ea typeface="Courier New"/>
                <a:cs typeface="Courier New"/>
                <a:sym typeface="Courier New"/>
              </a:rPr>
              <a:t>gulp help</a:t>
            </a:r>
            <a:r>
              <a:rPr lang="en-US" sz="2000" b="0" i="0" u="none" strike="noStrike" cap="none">
                <a:solidFill>
                  <a:schemeClr val="dk1"/>
                </a:solidFill>
                <a:latin typeface="Arial"/>
                <a:ea typeface="Arial"/>
                <a:cs typeface="Arial"/>
                <a:sym typeface="Arial"/>
              </a:rPr>
              <a:t> in the terminal at your projects directory.</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gulp-sequence: Allows a series of gulp tasks to be run in order</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node-cmd: Simple terminal interface that allows cli commands to be run. These commands are run asynchronously.</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43"/>
          <p:cNvPicPr preferRelativeResize="0"/>
          <p:nvPr/>
        </p:nvPicPr>
        <p:blipFill rotWithShape="1">
          <a:blip r:embed="rId3">
            <a:alphaModFix/>
          </a:blip>
          <a:srcRect/>
          <a:stretch/>
        </p:blipFill>
        <p:spPr>
          <a:xfrm>
            <a:off x="2707914" y="1657782"/>
            <a:ext cx="6783660" cy="2044083"/>
          </a:xfrm>
          <a:prstGeom prst="rect">
            <a:avLst/>
          </a:prstGeom>
          <a:noFill/>
          <a:ln>
            <a:noFill/>
          </a:ln>
        </p:spPr>
      </p:pic>
      <p:sp>
        <p:nvSpPr>
          <p:cNvPr id="418" name="Google Shape;418;p4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 Build task in Gulp – Step 3</a:t>
            </a:r>
            <a:endParaRPr/>
          </a:p>
        </p:txBody>
      </p:sp>
      <p:sp>
        <p:nvSpPr>
          <p:cNvPr id="419" name="Google Shape;419;p4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3"/>
            </a:pPr>
            <a:r>
              <a:rPr lang="en-US" sz="2400" b="0" dirty="0">
                <a:solidFill>
                  <a:schemeClr val="dk1"/>
                </a:solidFill>
                <a:latin typeface="Arial"/>
                <a:ea typeface="Arial"/>
                <a:cs typeface="Arial"/>
                <a:sym typeface="Arial"/>
              </a:rPr>
              <a:t>Review </a:t>
            </a:r>
            <a:r>
              <a:rPr lang="en-US" sz="1600" dirty="0">
                <a:solidFill>
                  <a:schemeClr val="dk1"/>
                </a:solidFill>
                <a:latin typeface="Courier New"/>
                <a:cs typeface="Courier New"/>
                <a:sym typeface="Courier New"/>
              </a:rPr>
              <a:t>verify-</a:t>
            </a:r>
            <a:r>
              <a:rPr lang="en-US" sz="1600" dirty="0" err="1">
                <a:solidFill>
                  <a:schemeClr val="dk1"/>
                </a:solidFill>
                <a:latin typeface="Courier New"/>
                <a:cs typeface="Courier New"/>
                <a:sym typeface="Courier New"/>
              </a:rPr>
              <a:t>jcl</a:t>
            </a:r>
            <a:r>
              <a:rPr lang="en-US" sz="2400" b="0" dirty="0">
                <a:solidFill>
                  <a:schemeClr val="dk1"/>
                </a:solidFill>
                <a:latin typeface="Arial"/>
                <a:ea typeface="Arial"/>
                <a:cs typeface="Arial"/>
                <a:sym typeface="Arial"/>
              </a:rPr>
              <a:t> task</a:t>
            </a:r>
            <a:endParaRPr dirty="0"/>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285750" marR="0" lvl="1" indent="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1600"/>
              <a:buFont typeface="Arial"/>
              <a:buChar char="–"/>
            </a:pPr>
            <a:r>
              <a:rPr lang="en-US" sz="1600" b="0" i="0" u="none" strike="noStrike" cap="none" dirty="0">
                <a:solidFill>
                  <a:schemeClr val="dk1"/>
                </a:solidFill>
                <a:latin typeface="Arial"/>
                <a:ea typeface="Arial"/>
                <a:cs typeface="Arial"/>
                <a:sym typeface="Arial"/>
              </a:rPr>
              <a:t>Name of task: </a:t>
            </a:r>
            <a:r>
              <a:rPr lang="en-US" dirty="0">
                <a:solidFill>
                  <a:schemeClr val="dk1"/>
                </a:solidFill>
                <a:latin typeface="Courier New"/>
                <a:cs typeface="Courier New"/>
                <a:sym typeface="Courier New"/>
              </a:rPr>
              <a:t>verify-dataset-exists</a:t>
            </a:r>
            <a:endParaRPr sz="1400" b="0" i="0" u="none" strike="noStrike" cap="none" dirty="0">
              <a:solidFill>
                <a:schemeClr val="dk1"/>
              </a:solidFill>
              <a:latin typeface="Courier New"/>
              <a:ea typeface="Courier New"/>
              <a:cs typeface="Courier New"/>
              <a:sym typeface="Courier New"/>
            </a:endParaRPr>
          </a:p>
          <a:p>
            <a:pPr marL="742950" marR="0" lvl="1" indent="-457200" algn="l" rtl="0">
              <a:lnSpc>
                <a:spcPct val="90000"/>
              </a:lnSpc>
              <a:spcBef>
                <a:spcPts val="400"/>
              </a:spcBef>
              <a:spcAft>
                <a:spcPts val="0"/>
              </a:spcAft>
              <a:buClr>
                <a:schemeClr val="dk2"/>
              </a:buClr>
              <a:buSzPts val="1600"/>
              <a:buFont typeface="Arial"/>
              <a:buChar char="–"/>
            </a:pPr>
            <a:r>
              <a:rPr lang="en-US" sz="1600" b="0" i="0" u="none" strike="noStrike" cap="none" dirty="0">
                <a:solidFill>
                  <a:schemeClr val="dk1"/>
                </a:solidFill>
                <a:latin typeface="Arial"/>
                <a:ea typeface="Arial"/>
                <a:cs typeface="Arial"/>
                <a:sym typeface="Arial"/>
              </a:rPr>
              <a:t>Description of task: </a:t>
            </a:r>
            <a:r>
              <a:rPr lang="en-US" dirty="0">
                <a:solidFill>
                  <a:schemeClr val="dk1"/>
                </a:solidFill>
                <a:latin typeface="Courier New"/>
                <a:cs typeface="Courier New"/>
                <a:sym typeface="Courier New"/>
              </a:rPr>
              <a:t>Verify Dataset Exists</a:t>
            </a:r>
            <a:endParaRPr dirty="0"/>
          </a:p>
          <a:p>
            <a:pPr marL="742950" marR="0" lvl="1" indent="-457200" algn="l" rtl="0">
              <a:lnSpc>
                <a:spcPct val="90000"/>
              </a:lnSpc>
              <a:spcBef>
                <a:spcPts val="400"/>
              </a:spcBef>
              <a:spcAft>
                <a:spcPts val="0"/>
              </a:spcAft>
              <a:buClr>
                <a:schemeClr val="dk2"/>
              </a:buClr>
              <a:buSzPts val="1400"/>
              <a:buFont typeface="Arial"/>
              <a:buChar char="–"/>
            </a:pPr>
            <a:r>
              <a:rPr lang="en-US" sz="1400" b="0" i="0" u="none" strike="noStrike" cap="none" dirty="0">
                <a:solidFill>
                  <a:schemeClr val="dk1"/>
                </a:solidFill>
                <a:latin typeface="Courier New"/>
                <a:ea typeface="Courier New"/>
                <a:cs typeface="Courier New"/>
                <a:sym typeface="Courier New"/>
              </a:rPr>
              <a:t>function (callback)</a:t>
            </a:r>
            <a:r>
              <a:rPr lang="en-US" sz="1600" b="0" i="0" u="none" strike="noStrike" cap="none" dirty="0">
                <a:solidFill>
                  <a:schemeClr val="dk1"/>
                </a:solidFill>
                <a:latin typeface="Arial"/>
                <a:ea typeface="Arial"/>
                <a:cs typeface="Arial"/>
                <a:sym typeface="Arial"/>
              </a:rPr>
              <a:t>: function that this gulp task runs. Because </a:t>
            </a:r>
            <a:r>
              <a:rPr lang="en-US" sz="1400" b="0" i="0" u="none" strike="noStrike" cap="none" dirty="0">
                <a:solidFill>
                  <a:schemeClr val="dk1"/>
                </a:solidFill>
                <a:latin typeface="Courier New"/>
                <a:ea typeface="Courier New"/>
                <a:cs typeface="Courier New"/>
                <a:sym typeface="Courier New"/>
              </a:rPr>
              <a:t>node-</a:t>
            </a:r>
            <a:r>
              <a:rPr lang="en-US" sz="1400" b="0" i="0" u="none" strike="noStrike" cap="none" dirty="0" err="1">
                <a:solidFill>
                  <a:schemeClr val="dk1"/>
                </a:solidFill>
                <a:latin typeface="Courier New"/>
                <a:ea typeface="Courier New"/>
                <a:cs typeface="Courier New"/>
                <a:sym typeface="Courier New"/>
              </a:rPr>
              <a:t>cmd</a:t>
            </a:r>
            <a:r>
              <a:rPr lang="en-US" sz="1600" b="0" i="0" u="none" strike="noStrike" cap="none" dirty="0">
                <a:solidFill>
                  <a:schemeClr val="dk1"/>
                </a:solidFill>
                <a:latin typeface="Arial"/>
                <a:ea typeface="Arial"/>
                <a:cs typeface="Arial"/>
                <a:sym typeface="Arial"/>
              </a:rPr>
              <a:t> runs terminal commands asynchronously, we supply a callback which is called upon task completion.</a:t>
            </a:r>
            <a:endParaRPr dirty="0"/>
          </a:p>
          <a:p>
            <a:pPr marL="742950" marR="0" lvl="1" indent="-457200" algn="l" rtl="0">
              <a:lnSpc>
                <a:spcPct val="90000"/>
              </a:lnSpc>
              <a:spcBef>
                <a:spcPts val="400"/>
              </a:spcBef>
              <a:spcAft>
                <a:spcPts val="0"/>
              </a:spcAft>
              <a:buClr>
                <a:schemeClr val="dk2"/>
              </a:buClr>
              <a:buSzPts val="1400"/>
              <a:buFont typeface="Arial"/>
              <a:buChar char="–"/>
            </a:pPr>
            <a:r>
              <a:rPr lang="en-US" sz="1400" b="0" i="0" u="none" strike="noStrike" cap="none" dirty="0">
                <a:solidFill>
                  <a:schemeClr val="dk1"/>
                </a:solidFill>
                <a:latin typeface="Courier New"/>
                <a:ea typeface="Courier New"/>
                <a:cs typeface="Courier New"/>
                <a:sym typeface="Courier New"/>
              </a:rPr>
              <a:t>var </a:t>
            </a:r>
            <a:r>
              <a:rPr lang="en-US" sz="1400" b="0" i="0" u="none" strike="noStrike" cap="none" dirty="0" err="1">
                <a:solidFill>
                  <a:schemeClr val="dk1"/>
                </a:solidFill>
                <a:latin typeface="Courier New"/>
                <a:ea typeface="Courier New"/>
                <a:cs typeface="Courier New"/>
                <a:sym typeface="Courier New"/>
              </a:rPr>
              <a:t>zosmf</a:t>
            </a:r>
            <a:r>
              <a:rPr lang="en-US" sz="1400" b="0" i="0" u="none" strike="noStrike" cap="none" dirty="0">
                <a:solidFill>
                  <a:schemeClr val="dk1"/>
                </a:solidFill>
                <a:latin typeface="Courier New"/>
                <a:ea typeface="Courier New"/>
                <a:cs typeface="Courier New"/>
                <a:sym typeface="Courier New"/>
              </a:rPr>
              <a:t> = … </a:t>
            </a:r>
            <a:r>
              <a:rPr lang="en-US" sz="1600" b="0" i="0" u="none" strike="noStrike" cap="none" dirty="0">
                <a:solidFill>
                  <a:schemeClr val="dk1"/>
                </a:solidFill>
                <a:latin typeface="Arial"/>
                <a:ea typeface="Arial"/>
                <a:cs typeface="Arial"/>
                <a:sym typeface="Arial"/>
              </a:rPr>
              <a:t>: if an environment variable named </a:t>
            </a:r>
            <a:r>
              <a:rPr lang="en-US" sz="1400" b="0" i="0" u="none" strike="noStrike" cap="none" dirty="0">
                <a:solidFill>
                  <a:schemeClr val="dk1"/>
                </a:solidFill>
                <a:latin typeface="Courier New"/>
                <a:ea typeface="Courier New"/>
                <a:cs typeface="Courier New"/>
                <a:sym typeface="Courier New"/>
              </a:rPr>
              <a:t>ENDEVOR</a:t>
            </a:r>
            <a:r>
              <a:rPr lang="en-US" sz="1600" b="0" i="0" u="none" strike="noStrike" cap="none" dirty="0">
                <a:solidFill>
                  <a:schemeClr val="dk1"/>
                </a:solidFill>
                <a:latin typeface="Arial"/>
                <a:ea typeface="Arial"/>
                <a:cs typeface="Arial"/>
                <a:sym typeface="Arial"/>
              </a:rPr>
              <a:t> is defined then assign it to </a:t>
            </a:r>
            <a:r>
              <a:rPr lang="en-US" dirty="0" err="1">
                <a:solidFill>
                  <a:schemeClr val="dk1"/>
                </a:solidFill>
                <a:latin typeface="Courier New"/>
                <a:cs typeface="Courier New"/>
                <a:sym typeface="Courier New"/>
              </a:rPr>
              <a:t>zosmf</a:t>
            </a:r>
            <a:r>
              <a:rPr lang="en-US" sz="1600" b="0" i="0" u="none" strike="noStrike" cap="none" dirty="0">
                <a:solidFill>
                  <a:schemeClr val="dk1"/>
                </a:solidFill>
                <a:latin typeface="Arial"/>
                <a:ea typeface="Arial"/>
                <a:cs typeface="Arial"/>
                <a:sym typeface="Arial"/>
              </a:rPr>
              <a:t>; otherwise assign it an empty string. This scheme will allow for our Jenkins pipeline to run gulp tasks without requiring a profile.</a:t>
            </a:r>
            <a:endParaRPr dirty="0"/>
          </a:p>
          <a:p>
            <a:pPr marL="742950" marR="0" lvl="1" indent="-457200" algn="l" rtl="0">
              <a:lnSpc>
                <a:spcPct val="90000"/>
              </a:lnSpc>
              <a:spcBef>
                <a:spcPts val="400"/>
              </a:spcBef>
              <a:spcAft>
                <a:spcPts val="0"/>
              </a:spcAft>
              <a:buClr>
                <a:schemeClr val="dk2"/>
              </a:buClr>
              <a:buSzPts val="1400"/>
              <a:buFont typeface="Arial"/>
              <a:buChar char="–"/>
            </a:pPr>
            <a:r>
              <a:rPr lang="en-US" sz="1400" b="0" i="0" u="none" strike="noStrike" cap="none" dirty="0">
                <a:solidFill>
                  <a:schemeClr val="dk1"/>
                </a:solidFill>
                <a:latin typeface="Courier New"/>
                <a:ea typeface="Courier New"/>
                <a:cs typeface="Courier New"/>
                <a:sym typeface="Courier New"/>
              </a:rPr>
              <a:t>command = … </a:t>
            </a:r>
            <a:r>
              <a:rPr lang="en-US" sz="1600" b="0" i="0" u="none" strike="noStrike" cap="none" dirty="0">
                <a:solidFill>
                  <a:schemeClr val="dk1"/>
                </a:solidFill>
                <a:latin typeface="Arial"/>
                <a:ea typeface="Arial"/>
                <a:cs typeface="Arial"/>
                <a:sym typeface="Arial"/>
              </a:rPr>
              <a:t>: command to run with </a:t>
            </a:r>
            <a:r>
              <a:rPr lang="en-US" dirty="0" err="1">
                <a:solidFill>
                  <a:schemeClr val="dk1"/>
                </a:solidFill>
                <a:latin typeface="Courier New"/>
                <a:cs typeface="Courier New"/>
                <a:sym typeface="Courier New"/>
              </a:rPr>
              <a:t>zosmf</a:t>
            </a:r>
            <a:r>
              <a:rPr lang="en-US" sz="1600" b="0" i="0" u="none" strike="noStrike" cap="none" dirty="0">
                <a:solidFill>
                  <a:schemeClr val="dk1"/>
                </a:solidFill>
                <a:latin typeface="Arial"/>
                <a:ea typeface="Arial"/>
                <a:cs typeface="Arial"/>
                <a:sym typeface="Arial"/>
              </a:rPr>
              <a:t> variable appended.</a:t>
            </a:r>
            <a:endParaRPr dirty="0"/>
          </a:p>
          <a:p>
            <a:pPr marL="742950" marR="0" lvl="1" indent="-457200" algn="l" rtl="0">
              <a:lnSpc>
                <a:spcPct val="90000"/>
              </a:lnSpc>
              <a:spcBef>
                <a:spcPts val="400"/>
              </a:spcBef>
              <a:spcAft>
                <a:spcPts val="0"/>
              </a:spcAft>
              <a:buClr>
                <a:schemeClr val="dk2"/>
              </a:buClr>
              <a:buSzPts val="1400"/>
              <a:buFont typeface="Arial"/>
              <a:buChar char="–"/>
            </a:pPr>
            <a:r>
              <a:rPr lang="en-US" sz="1400" b="0" i="0" u="none" strike="noStrike" cap="none" dirty="0" err="1">
                <a:solidFill>
                  <a:schemeClr val="dk1"/>
                </a:solidFill>
                <a:latin typeface="Courier New"/>
                <a:ea typeface="Courier New"/>
                <a:cs typeface="Courier New"/>
                <a:sym typeface="Courier New"/>
              </a:rPr>
              <a:t>cmd.get</a:t>
            </a:r>
            <a:r>
              <a:rPr lang="en-US" sz="1400" b="0" i="0" u="none" strike="noStrike" cap="none" dirty="0">
                <a:solidFill>
                  <a:schemeClr val="dk1"/>
                </a:solidFill>
                <a:latin typeface="Courier New"/>
                <a:ea typeface="Courier New"/>
                <a:cs typeface="Courier New"/>
                <a:sym typeface="Courier New"/>
              </a:rPr>
              <a:t>(command, function (err, data, stderr) {}); </a:t>
            </a:r>
            <a:r>
              <a:rPr lang="en-US" sz="1600" b="0" i="0" u="none" strike="noStrike" cap="none" dirty="0">
                <a:solidFill>
                  <a:schemeClr val="dk1"/>
                </a:solidFill>
                <a:latin typeface="Arial"/>
                <a:ea typeface="Arial"/>
                <a:cs typeface="Arial"/>
                <a:sym typeface="Arial"/>
              </a:rPr>
              <a:t>: runs command asynchronously; when the command is complete, all of the </a:t>
            </a:r>
            <a:r>
              <a:rPr lang="en-US" sz="1600" b="0" i="0" u="none" strike="noStrike" cap="none" dirty="0" err="1">
                <a:solidFill>
                  <a:schemeClr val="dk1"/>
                </a:solidFill>
                <a:latin typeface="Arial"/>
                <a:ea typeface="Arial"/>
                <a:cs typeface="Arial"/>
                <a:sym typeface="Arial"/>
              </a:rPr>
              <a:t>stdout</a:t>
            </a:r>
            <a:r>
              <a:rPr lang="en-US" sz="1600" b="0" i="0" u="none" strike="noStrike" cap="none" dirty="0">
                <a:solidFill>
                  <a:schemeClr val="dk1"/>
                </a:solidFill>
                <a:latin typeface="Arial"/>
                <a:ea typeface="Arial"/>
                <a:cs typeface="Arial"/>
                <a:sym typeface="Arial"/>
              </a:rPr>
              <a:t> will be passed into the supplied callback.</a:t>
            </a:r>
            <a:endParaRPr dirty="0"/>
          </a:p>
          <a:p>
            <a:pPr marL="742950" marR="0" lvl="1" indent="-457200" algn="l" rtl="0">
              <a:lnSpc>
                <a:spcPct val="90000"/>
              </a:lnSpc>
              <a:spcBef>
                <a:spcPts val="400"/>
              </a:spcBef>
              <a:spcAft>
                <a:spcPts val="0"/>
              </a:spcAft>
              <a:buClr>
                <a:schemeClr val="dk2"/>
              </a:buClr>
              <a:buSzPts val="1600"/>
              <a:buFont typeface="Arial"/>
              <a:buChar char="–"/>
            </a:pPr>
            <a:r>
              <a:rPr lang="en-US" sz="1600" b="0" i="0" u="none" strike="noStrike" cap="none" dirty="0">
                <a:solidFill>
                  <a:schemeClr val="dk1"/>
                </a:solidFill>
                <a:latin typeface="Arial"/>
                <a:ea typeface="Arial"/>
                <a:cs typeface="Arial"/>
                <a:sym typeface="Arial"/>
              </a:rPr>
              <a:t>Finally, standard error checking is done. If successful, no error is included in the callback.</a:t>
            </a:r>
            <a:endParaRPr sz="1400" b="0" i="0" u="none" strike="noStrike" cap="none" dirty="0">
              <a:solidFill>
                <a:schemeClr val="dk1"/>
              </a:solidFill>
              <a:latin typeface="Arial"/>
              <a:ea typeface="Arial"/>
              <a:cs typeface="Arial"/>
              <a:sym typeface="Arial"/>
            </a:endParaRPr>
          </a:p>
          <a:p>
            <a:pPr marL="742950" marR="0" lvl="1" indent="-355600" algn="l" rtl="0">
              <a:lnSpc>
                <a:spcPct val="90000"/>
              </a:lnSpc>
              <a:spcBef>
                <a:spcPts val="400"/>
              </a:spcBef>
              <a:spcAft>
                <a:spcPts val="0"/>
              </a:spcAft>
              <a:buClr>
                <a:schemeClr val="dk2"/>
              </a:buClr>
              <a:buSzPts val="1600"/>
              <a:buFont typeface="Arial"/>
              <a:buNone/>
            </a:pPr>
            <a:endParaRPr sz="1600" b="0" i="0" u="none" strike="noStrike" cap="none" dirty="0">
              <a:solidFill>
                <a:schemeClr val="dk1"/>
              </a:solidFill>
              <a:latin typeface="Courier New"/>
              <a:ea typeface="Courier New"/>
              <a:cs typeface="Courier New"/>
              <a:sym typeface="Courier New"/>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285750" marR="0" lvl="1" indent="0" algn="l" rtl="0">
              <a:lnSpc>
                <a:spcPct val="90000"/>
              </a:lnSpc>
              <a:spcBef>
                <a:spcPts val="400"/>
              </a:spcBef>
              <a:spcAft>
                <a:spcPts val="0"/>
              </a:spcAft>
              <a:buClr>
                <a:schemeClr val="dk2"/>
              </a:buClr>
              <a:buSzPts val="1600"/>
              <a:buFont typeface="Arial"/>
              <a:buNone/>
            </a:pPr>
            <a:endParaRPr sz="1600" b="0" i="0" u="none" strike="noStrike" cap="none" dirty="0">
              <a:solidFill>
                <a:schemeClr val="dk1"/>
              </a:solidFill>
              <a:latin typeface="Courier New"/>
              <a:ea typeface="Courier New"/>
              <a:cs typeface="Courier New"/>
              <a:sym typeface="Courier New"/>
            </a:endParaRPr>
          </a:p>
          <a:p>
            <a:pPr marL="285750" marR="0" lvl="1" indent="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BDDB548-4F87-447B-B1D2-D2B2D404A549}"/>
              </a:ext>
            </a:extLst>
          </p:cNvPr>
          <p:cNvPicPr>
            <a:picLocks noChangeAspect="1"/>
          </p:cNvPicPr>
          <p:nvPr/>
        </p:nvPicPr>
        <p:blipFill>
          <a:blip r:embed="rId4"/>
          <a:stretch>
            <a:fillRect/>
          </a:stretch>
        </p:blipFill>
        <p:spPr>
          <a:xfrm>
            <a:off x="2707914" y="1657782"/>
            <a:ext cx="6783660" cy="2044083"/>
          </a:xfrm>
          <a:prstGeom prst="rect">
            <a:avLst/>
          </a:prstGeom>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 Build task in Gulp – Step 3</a:t>
            </a:r>
            <a:endParaRPr/>
          </a:p>
        </p:txBody>
      </p:sp>
      <p:sp>
        <p:nvSpPr>
          <p:cNvPr id="425" name="Google Shape;425;p4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Run </a:t>
            </a:r>
            <a:r>
              <a:rPr lang="en-US" sz="2000" b="0" dirty="0">
                <a:solidFill>
                  <a:schemeClr val="dk1"/>
                </a:solidFill>
                <a:latin typeface="Courier New"/>
                <a:ea typeface="Courier New"/>
                <a:cs typeface="Courier New"/>
                <a:sym typeface="Courier New"/>
              </a:rPr>
              <a:t>gulp </a:t>
            </a:r>
            <a:r>
              <a:rPr lang="en-US" sz="2000" dirty="0">
                <a:solidFill>
                  <a:schemeClr val="dk1"/>
                </a:solidFill>
                <a:latin typeface="Courier New"/>
                <a:ea typeface="Courier New"/>
                <a:cs typeface="Courier New"/>
                <a:sym typeface="Courier New"/>
              </a:rPr>
              <a:t>verify-dataset-exists</a:t>
            </a:r>
            <a:r>
              <a:rPr lang="en-US" sz="2000" b="0" dirty="0">
                <a:solidFill>
                  <a:schemeClr val="dk1"/>
                </a:solidFill>
                <a:latin typeface="Courier New"/>
                <a:ea typeface="Courier New"/>
                <a:cs typeface="Courier New"/>
                <a:sym typeface="Courier New"/>
              </a:rPr>
              <a:t> </a:t>
            </a:r>
            <a:r>
              <a:rPr lang="en-US" sz="2400" b="0" dirty="0">
                <a:solidFill>
                  <a:schemeClr val="dk1"/>
                </a:solidFill>
                <a:latin typeface="Arial"/>
                <a:ea typeface="Arial"/>
                <a:cs typeface="Arial"/>
                <a:sym typeface="Arial"/>
              </a:rPr>
              <a:t>and verify it completes successfully.</a:t>
            </a:r>
            <a:endParaRPr dirty="0"/>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Create a </a:t>
            </a:r>
            <a:r>
              <a:rPr lang="en-US" sz="2000" b="0" dirty="0">
                <a:solidFill>
                  <a:schemeClr val="dk1"/>
                </a:solidFill>
                <a:latin typeface="Courier New"/>
                <a:ea typeface="Courier New"/>
                <a:cs typeface="Courier New"/>
                <a:sym typeface="Courier New"/>
              </a:rPr>
              <a:t>build-</a:t>
            </a:r>
            <a:r>
              <a:rPr lang="en-US" sz="2000" b="0" dirty="0" err="1">
                <a:solidFill>
                  <a:schemeClr val="dk1"/>
                </a:solidFill>
                <a:latin typeface="Courier New"/>
                <a:ea typeface="Courier New"/>
                <a:cs typeface="Courier New"/>
                <a:sym typeface="Courier New"/>
              </a:rPr>
              <a:t>jcl</a:t>
            </a:r>
            <a:r>
              <a:rPr lang="en-US" sz="2400" b="0" dirty="0">
                <a:solidFill>
                  <a:schemeClr val="dk1"/>
                </a:solidFill>
                <a:latin typeface="Arial"/>
                <a:ea typeface="Arial"/>
                <a:cs typeface="Arial"/>
                <a:sym typeface="Arial"/>
              </a:rPr>
              <a:t> gulp task using the </a:t>
            </a:r>
            <a:r>
              <a:rPr lang="en-US" sz="2000" dirty="0">
                <a:solidFill>
                  <a:schemeClr val="dk1"/>
                </a:solidFill>
                <a:latin typeface="Courier New"/>
                <a:cs typeface="Courier New"/>
                <a:sym typeface="Courier New"/>
              </a:rPr>
              <a:t>verify-dataset-exists</a:t>
            </a:r>
            <a:r>
              <a:rPr lang="en-US" sz="2400" b="0" dirty="0">
                <a:solidFill>
                  <a:schemeClr val="dk1"/>
                </a:solidFill>
                <a:latin typeface="Arial"/>
                <a:ea typeface="Arial"/>
                <a:cs typeface="Arial"/>
                <a:sym typeface="Arial"/>
              </a:rPr>
              <a:t> gulp task as a reference.</a:t>
            </a:r>
            <a:endParaRPr dirty="0"/>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Ensure the </a:t>
            </a:r>
            <a:r>
              <a:rPr lang="en-US" sz="2000" b="0" dirty="0">
                <a:solidFill>
                  <a:schemeClr val="dk1"/>
                </a:solidFill>
                <a:latin typeface="Courier New"/>
                <a:ea typeface="Courier New"/>
                <a:cs typeface="Courier New"/>
                <a:sym typeface="Courier New"/>
              </a:rPr>
              <a:t>build-</a:t>
            </a:r>
            <a:r>
              <a:rPr lang="en-US" sz="2000" b="0" dirty="0" err="1">
                <a:solidFill>
                  <a:schemeClr val="dk1"/>
                </a:solidFill>
                <a:latin typeface="Courier New"/>
                <a:ea typeface="Courier New"/>
                <a:cs typeface="Courier New"/>
                <a:sym typeface="Courier New"/>
              </a:rPr>
              <a:t>jcl</a:t>
            </a:r>
            <a:r>
              <a:rPr lang="en-US" sz="2400" b="0" dirty="0">
                <a:solidFill>
                  <a:schemeClr val="dk1"/>
                </a:solidFill>
                <a:latin typeface="Arial"/>
                <a:ea typeface="Arial"/>
                <a:cs typeface="Arial"/>
                <a:sym typeface="Arial"/>
              </a:rPr>
              <a:t> task and description appear when you issue </a:t>
            </a:r>
            <a:r>
              <a:rPr lang="en-US" sz="2000" b="0" dirty="0">
                <a:solidFill>
                  <a:schemeClr val="dk1"/>
                </a:solidFill>
                <a:latin typeface="Courier New"/>
                <a:ea typeface="Courier New"/>
                <a:cs typeface="Courier New"/>
                <a:sym typeface="Courier New"/>
              </a:rPr>
              <a:t>gulp help</a:t>
            </a:r>
            <a:endParaRPr dirty="0"/>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Ensure the </a:t>
            </a:r>
            <a:r>
              <a:rPr lang="en-US" sz="2000" b="0" dirty="0">
                <a:solidFill>
                  <a:schemeClr val="dk1"/>
                </a:solidFill>
                <a:latin typeface="Courier New"/>
                <a:ea typeface="Courier New"/>
                <a:cs typeface="Courier New"/>
                <a:sym typeface="Courier New"/>
              </a:rPr>
              <a:t>build-</a:t>
            </a:r>
            <a:r>
              <a:rPr lang="en-US" sz="2000" b="0" dirty="0" err="1">
                <a:solidFill>
                  <a:schemeClr val="dk1"/>
                </a:solidFill>
                <a:latin typeface="Courier New"/>
                <a:ea typeface="Courier New"/>
                <a:cs typeface="Courier New"/>
                <a:sym typeface="Courier New"/>
              </a:rPr>
              <a:t>jcl</a:t>
            </a:r>
            <a:r>
              <a:rPr lang="en-US" sz="2400" b="0" dirty="0">
                <a:solidFill>
                  <a:schemeClr val="dk1"/>
                </a:solidFill>
                <a:latin typeface="Arial"/>
                <a:ea typeface="Arial"/>
                <a:cs typeface="Arial"/>
                <a:sym typeface="Arial"/>
              </a:rPr>
              <a:t> task completes without error when you issue </a:t>
            </a:r>
            <a:r>
              <a:rPr lang="en-US" sz="2000" b="0" dirty="0">
                <a:solidFill>
                  <a:schemeClr val="dk1"/>
                </a:solidFill>
                <a:latin typeface="Courier New"/>
                <a:ea typeface="Courier New"/>
                <a:cs typeface="Courier New"/>
                <a:sym typeface="Courier New"/>
              </a:rPr>
              <a:t>gulp build-</a:t>
            </a:r>
            <a:r>
              <a:rPr lang="en-US" sz="2000" b="0" dirty="0" err="1">
                <a:solidFill>
                  <a:schemeClr val="dk1"/>
                </a:solidFill>
                <a:latin typeface="Courier New"/>
                <a:ea typeface="Courier New"/>
                <a:cs typeface="Courier New"/>
                <a:sym typeface="Courier New"/>
              </a:rPr>
              <a:t>jcl</a:t>
            </a:r>
            <a:endParaRPr sz="2000" b="0" dirty="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1400"/>
              <a:buFont typeface="Arial"/>
              <a:buNone/>
            </a:pPr>
            <a:endParaRPr sz="1400" b="0" dirty="0">
              <a:solidFill>
                <a:schemeClr val="dk1"/>
              </a:solidFill>
              <a:latin typeface="Arial"/>
              <a:ea typeface="Arial"/>
              <a:cs typeface="Arial"/>
              <a:sym typeface="Arial"/>
            </a:endParaRPr>
          </a:p>
          <a:p>
            <a:pPr marL="742950" marR="0" lvl="1" indent="-355600" algn="l" rtl="0">
              <a:lnSpc>
                <a:spcPct val="90000"/>
              </a:lnSpc>
              <a:spcBef>
                <a:spcPts val="400"/>
              </a:spcBef>
              <a:spcAft>
                <a:spcPts val="0"/>
              </a:spcAft>
              <a:buClr>
                <a:schemeClr val="dk2"/>
              </a:buClr>
              <a:buSzPts val="1600"/>
              <a:buFont typeface="Arial"/>
              <a:buNone/>
            </a:pPr>
            <a:endParaRPr sz="1600" b="0" i="0" u="none" strike="noStrike" cap="none" dirty="0">
              <a:solidFill>
                <a:schemeClr val="dk1"/>
              </a:solidFill>
              <a:latin typeface="Courier New"/>
              <a:ea typeface="Courier New"/>
              <a:cs typeface="Courier New"/>
              <a:sym typeface="Courier New"/>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285750" marR="0" lvl="1" indent="0" algn="l" rtl="0">
              <a:lnSpc>
                <a:spcPct val="90000"/>
              </a:lnSpc>
              <a:spcBef>
                <a:spcPts val="400"/>
              </a:spcBef>
              <a:spcAft>
                <a:spcPts val="0"/>
              </a:spcAft>
              <a:buClr>
                <a:schemeClr val="dk2"/>
              </a:buClr>
              <a:buSzPts val="1600"/>
              <a:buFont typeface="Arial"/>
              <a:buNone/>
            </a:pPr>
            <a:endParaRPr sz="1600" b="0" i="0" u="none" strike="noStrike" cap="none" dirty="0">
              <a:solidFill>
                <a:schemeClr val="dk1"/>
              </a:solidFill>
              <a:latin typeface="Courier New"/>
              <a:ea typeface="Courier New"/>
              <a:cs typeface="Courier New"/>
              <a:sym typeface="Courier New"/>
            </a:endParaRPr>
          </a:p>
          <a:p>
            <a:pPr marL="285750" marR="0" lvl="1" indent="0" algn="l" rtl="0">
              <a:lnSpc>
                <a:spcPct val="90000"/>
              </a:lnSpc>
              <a:spcBef>
                <a:spcPts val="400"/>
              </a:spcBef>
              <a:spcAft>
                <a:spcPts val="0"/>
              </a:spcAft>
              <a:buClr>
                <a:schemeClr val="dk2"/>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Combine build tasks into single task – Step 4</a:t>
            </a:r>
            <a:endParaRPr/>
          </a:p>
        </p:txBody>
      </p:sp>
      <p:sp>
        <p:nvSpPr>
          <p:cNvPr id="431" name="Google Shape;431;p4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Let’s take the </a:t>
            </a:r>
            <a:r>
              <a:rPr lang="en-US" sz="2000" b="0" dirty="0">
                <a:solidFill>
                  <a:schemeClr val="dk1"/>
                </a:solidFill>
                <a:latin typeface="Courier New"/>
                <a:ea typeface="Courier New"/>
                <a:cs typeface="Courier New"/>
                <a:sym typeface="Courier New"/>
              </a:rPr>
              <a:t>gulp build-</a:t>
            </a:r>
            <a:r>
              <a:rPr lang="en-US" sz="2000" b="0" dirty="0" err="1">
                <a:solidFill>
                  <a:schemeClr val="dk1"/>
                </a:solidFill>
                <a:latin typeface="Courier New"/>
                <a:ea typeface="Courier New"/>
                <a:cs typeface="Courier New"/>
                <a:sym typeface="Courier New"/>
              </a:rPr>
              <a:t>cobol</a:t>
            </a:r>
            <a:r>
              <a:rPr lang="en-US" sz="2400" b="0" dirty="0">
                <a:solidFill>
                  <a:schemeClr val="dk1"/>
                </a:solidFill>
                <a:latin typeface="Arial"/>
                <a:ea typeface="Arial"/>
                <a:cs typeface="Arial"/>
                <a:sym typeface="Arial"/>
              </a:rPr>
              <a:t> and </a:t>
            </a:r>
            <a:r>
              <a:rPr lang="en-US" sz="2000" b="0" dirty="0">
                <a:solidFill>
                  <a:schemeClr val="dk1"/>
                </a:solidFill>
                <a:latin typeface="Courier New"/>
                <a:ea typeface="Courier New"/>
                <a:cs typeface="Courier New"/>
                <a:sym typeface="Courier New"/>
              </a:rPr>
              <a:t>gulp build-</a:t>
            </a:r>
            <a:r>
              <a:rPr lang="en-US" sz="2000" b="0" dirty="0" err="1">
                <a:solidFill>
                  <a:schemeClr val="dk1"/>
                </a:solidFill>
                <a:latin typeface="Courier New"/>
                <a:ea typeface="Courier New"/>
                <a:cs typeface="Courier New"/>
                <a:sym typeface="Courier New"/>
              </a:rPr>
              <a:t>lnk</a:t>
            </a:r>
            <a:r>
              <a:rPr lang="en-US" sz="2400" b="0" dirty="0">
                <a:solidFill>
                  <a:schemeClr val="dk1"/>
                </a:solidFill>
                <a:latin typeface="Arial"/>
                <a:ea typeface="Arial"/>
                <a:cs typeface="Arial"/>
                <a:sym typeface="Arial"/>
              </a:rPr>
              <a:t> tasks and combine them into a single gulp task. The </a:t>
            </a:r>
            <a:r>
              <a:rPr lang="en-US" sz="2000" b="0" dirty="0">
                <a:solidFill>
                  <a:schemeClr val="dk1"/>
                </a:solidFill>
                <a:latin typeface="Courier New"/>
                <a:ea typeface="Courier New"/>
                <a:cs typeface="Courier New"/>
                <a:sym typeface="Courier New"/>
              </a:rPr>
              <a:t>gulp-sequence</a:t>
            </a:r>
            <a:r>
              <a:rPr lang="en-US" sz="2400" b="0" dirty="0">
                <a:solidFill>
                  <a:schemeClr val="dk1"/>
                </a:solidFill>
                <a:latin typeface="Arial"/>
                <a:ea typeface="Arial"/>
                <a:cs typeface="Arial"/>
                <a:sym typeface="Arial"/>
              </a:rPr>
              <a:t> package can help us achieve this.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lvl="0" indent="-457200">
              <a:lnSpc>
                <a:spcPct val="90000"/>
              </a:lnSpc>
              <a:spcBef>
                <a:spcPts val="1200"/>
              </a:spcBef>
              <a:buClr>
                <a:schemeClr val="dk2"/>
              </a:buClr>
              <a:buSzPts val="2000"/>
              <a:buFont typeface="Arial"/>
              <a:buAutoNum type="arabicPeriod"/>
            </a:pPr>
            <a:r>
              <a:rPr lang="en-US" sz="2000" b="0" dirty="0">
                <a:solidFill>
                  <a:schemeClr val="dk1"/>
                </a:solidFill>
                <a:latin typeface="Arial"/>
                <a:ea typeface="Arial"/>
                <a:cs typeface="Arial"/>
                <a:sym typeface="Arial"/>
              </a:rPr>
              <a:t>Add the following gulp task to your </a:t>
            </a:r>
            <a:r>
              <a:rPr lang="en-US" sz="2000" b="0" dirty="0" err="1">
                <a:solidFill>
                  <a:schemeClr val="dk1"/>
                </a:solidFill>
                <a:latin typeface="Arial"/>
                <a:ea typeface="Arial"/>
                <a:cs typeface="Arial"/>
                <a:sym typeface="Arial"/>
              </a:rPr>
              <a:t>gulpfile</a:t>
            </a:r>
            <a:r>
              <a:rPr lang="en-US" sz="2000" b="0" dirty="0">
                <a:solidFill>
                  <a:schemeClr val="dk1"/>
                </a:solidFill>
                <a:latin typeface="Arial"/>
                <a:ea typeface="Arial"/>
                <a:cs typeface="Arial"/>
                <a:sym typeface="Arial"/>
              </a:rPr>
              <a:t> to combine the existing build tasks into a single </a:t>
            </a:r>
            <a:r>
              <a:rPr lang="en-US" sz="1800" b="0" dirty="0">
                <a:solidFill>
                  <a:schemeClr val="dk1"/>
                </a:solidFill>
                <a:latin typeface="Courier New"/>
                <a:ea typeface="Courier New"/>
                <a:cs typeface="Courier New"/>
                <a:sym typeface="Courier New"/>
              </a:rPr>
              <a:t>gulp build</a:t>
            </a:r>
            <a:r>
              <a:rPr lang="en-US" sz="2000" b="0" dirty="0">
                <a:solidFill>
                  <a:schemeClr val="dk1"/>
                </a:solidFill>
                <a:latin typeface="Arial"/>
                <a:ea typeface="Arial"/>
                <a:cs typeface="Arial"/>
                <a:sym typeface="Arial"/>
              </a:rPr>
              <a:t> task.</a:t>
            </a:r>
            <a:br>
              <a:rPr lang="en-US" sz="2000" b="0" dirty="0">
                <a:solidFill>
                  <a:schemeClr val="dk1"/>
                </a:solidFill>
                <a:latin typeface="Arial"/>
                <a:ea typeface="Arial"/>
                <a:cs typeface="Arial"/>
                <a:sym typeface="Arial"/>
              </a:rPr>
            </a:br>
            <a:r>
              <a:rPr lang="en-US" sz="1800" dirty="0" err="1">
                <a:solidFill>
                  <a:schemeClr val="dk1"/>
                </a:solidFill>
                <a:latin typeface="Courier New"/>
                <a:ea typeface="Courier New"/>
                <a:cs typeface="Courier New"/>
                <a:sym typeface="Courier New"/>
              </a:rPr>
              <a:t>gulp.task</a:t>
            </a:r>
            <a:r>
              <a:rPr lang="en-US" sz="1800" dirty="0">
                <a:solidFill>
                  <a:schemeClr val="dk1"/>
                </a:solidFill>
                <a:latin typeface="Courier New"/>
                <a:ea typeface="Courier New"/>
                <a:cs typeface="Courier New"/>
                <a:sym typeface="Courier New"/>
              </a:rPr>
              <a:t>('build', 'Verify and Build', </a:t>
            </a:r>
            <a:r>
              <a:rPr lang="en-US" sz="1800" dirty="0" err="1">
                <a:solidFill>
                  <a:schemeClr val="dk1"/>
                </a:solidFill>
                <a:latin typeface="Courier New"/>
                <a:ea typeface="Courier New"/>
                <a:cs typeface="Courier New"/>
                <a:sym typeface="Courier New"/>
              </a:rPr>
              <a:t>gulpSequence</a:t>
            </a:r>
            <a:r>
              <a:rPr lang="en-US" sz="1800" dirty="0">
                <a:solidFill>
                  <a:schemeClr val="dk1"/>
                </a:solidFill>
                <a:latin typeface="Courier New"/>
                <a:ea typeface="Courier New"/>
                <a:cs typeface="Courier New"/>
                <a:sym typeface="Courier New"/>
              </a:rPr>
              <a:t>('verify-dataset-exists', 'build-</a:t>
            </a:r>
            <a:r>
              <a:rPr lang="en-US" sz="1800" dirty="0" err="1">
                <a:solidFill>
                  <a:schemeClr val="dk1"/>
                </a:solidFill>
                <a:latin typeface="Courier New"/>
                <a:ea typeface="Courier New"/>
                <a:cs typeface="Courier New"/>
                <a:sym typeface="Courier New"/>
              </a:rPr>
              <a:t>jcl</a:t>
            </a:r>
            <a:r>
              <a:rPr lang="en-US" sz="1800" dirty="0">
                <a:solidFill>
                  <a:schemeClr val="dk1"/>
                </a:solidFill>
                <a:latin typeface="Courier New"/>
                <a:ea typeface="Courier New"/>
                <a:cs typeface="Courier New"/>
                <a:sym typeface="Courier New"/>
              </a:rPr>
              <a:t>'));</a:t>
            </a:r>
            <a:endParaRPr dirty="0"/>
          </a:p>
          <a:p>
            <a:pPr marL="457200" marR="0" lvl="0" indent="-457200" algn="l" rtl="0">
              <a:lnSpc>
                <a:spcPct val="90000"/>
              </a:lnSpc>
              <a:spcBef>
                <a:spcPts val="1200"/>
              </a:spcBef>
              <a:spcAft>
                <a:spcPts val="0"/>
              </a:spcAft>
              <a:buClr>
                <a:schemeClr val="dk2"/>
              </a:buClr>
              <a:buSzPts val="2000"/>
              <a:buFont typeface="Arial"/>
              <a:buAutoNum type="arabicPeriod"/>
            </a:pPr>
            <a:r>
              <a:rPr lang="en-US" sz="2000" b="0" dirty="0">
                <a:solidFill>
                  <a:schemeClr val="dk1"/>
                </a:solidFill>
                <a:latin typeface="Arial"/>
                <a:ea typeface="Arial"/>
                <a:cs typeface="Arial"/>
                <a:sym typeface="Arial"/>
              </a:rPr>
              <a:t>If we wanted to run tasks in parallel we could group them inside square brackets. For example, </a:t>
            </a:r>
            <a:br>
              <a:rPr lang="en-US" sz="2000" b="0" dirty="0">
                <a:solidFill>
                  <a:schemeClr val="dk1"/>
                </a:solidFill>
                <a:latin typeface="Arial"/>
                <a:ea typeface="Arial"/>
                <a:cs typeface="Arial"/>
                <a:sym typeface="Arial"/>
              </a:rPr>
            </a:br>
            <a:r>
              <a:rPr lang="en-US" sz="1800" b="0" dirty="0" err="1">
                <a:solidFill>
                  <a:schemeClr val="dk1"/>
                </a:solidFill>
                <a:latin typeface="Courier New"/>
                <a:ea typeface="Courier New"/>
                <a:cs typeface="Courier New"/>
                <a:sym typeface="Courier New"/>
              </a:rPr>
              <a:t>gulp.task</a:t>
            </a:r>
            <a:r>
              <a:rPr lang="en-US" sz="1800" b="0" dirty="0">
                <a:solidFill>
                  <a:schemeClr val="dk1"/>
                </a:solidFill>
                <a:latin typeface="Courier New"/>
                <a:ea typeface="Courier New"/>
                <a:cs typeface="Courier New"/>
                <a:sym typeface="Courier New"/>
              </a:rPr>
              <a:t>(‘ex', ‘example', </a:t>
            </a:r>
            <a:r>
              <a:rPr lang="en-US" sz="1800" b="0" dirty="0" err="1">
                <a:solidFill>
                  <a:schemeClr val="dk1"/>
                </a:solidFill>
                <a:latin typeface="Courier New"/>
                <a:ea typeface="Courier New"/>
                <a:cs typeface="Courier New"/>
                <a:sym typeface="Courier New"/>
              </a:rPr>
              <a:t>gulpSequence</a:t>
            </a:r>
            <a:r>
              <a:rPr lang="en-US" sz="1800" b="0" dirty="0">
                <a:solidFill>
                  <a:schemeClr val="dk1"/>
                </a:solidFill>
                <a:latin typeface="Courier New"/>
                <a:ea typeface="Courier New"/>
                <a:cs typeface="Courier New"/>
                <a:sym typeface="Courier New"/>
              </a:rPr>
              <a:t>([‘</a:t>
            </a:r>
            <a:r>
              <a:rPr lang="en-US" sz="1800" b="0" dirty="0" err="1">
                <a:solidFill>
                  <a:schemeClr val="dk1"/>
                </a:solidFill>
                <a:latin typeface="Courier New"/>
                <a:ea typeface="Courier New"/>
                <a:cs typeface="Courier New"/>
                <a:sym typeface="Courier New"/>
              </a:rPr>
              <a:t>a',’b</a:t>
            </a:r>
            <a:r>
              <a:rPr lang="en-US" sz="1800" b="0" dirty="0">
                <a:solidFill>
                  <a:schemeClr val="dk1"/>
                </a:solidFill>
                <a:latin typeface="Courier New"/>
                <a:ea typeface="Courier New"/>
                <a:cs typeface="Courier New"/>
                <a:sym typeface="Courier New"/>
              </a:rPr>
              <a:t>’],’c’,[’</a:t>
            </a:r>
            <a:r>
              <a:rPr lang="en-US" sz="1800" b="0" dirty="0" err="1">
                <a:solidFill>
                  <a:schemeClr val="dk1"/>
                </a:solidFill>
                <a:latin typeface="Courier New"/>
                <a:ea typeface="Courier New"/>
                <a:cs typeface="Courier New"/>
                <a:sym typeface="Courier New"/>
              </a:rPr>
              <a:t>d’,’e</a:t>
            </a:r>
            <a:r>
              <a:rPr lang="en-US" sz="1800" b="0" dirty="0">
                <a:solidFill>
                  <a:schemeClr val="dk1"/>
                </a:solidFill>
                <a:latin typeface="Courier New"/>
                <a:ea typeface="Courier New"/>
                <a:cs typeface="Courier New"/>
                <a:sym typeface="Courier New"/>
              </a:rPr>
              <a:t>’]));</a:t>
            </a:r>
            <a:br>
              <a:rPr lang="en-US" sz="2000" b="0" dirty="0">
                <a:solidFill>
                  <a:schemeClr val="dk1"/>
                </a:solidFill>
                <a:latin typeface="Courier New"/>
                <a:ea typeface="Courier New"/>
                <a:cs typeface="Courier New"/>
                <a:sym typeface="Courier New"/>
              </a:rPr>
            </a:br>
            <a:r>
              <a:rPr lang="en-US" sz="2000" b="0" dirty="0">
                <a:solidFill>
                  <a:schemeClr val="dk1"/>
                </a:solidFill>
                <a:latin typeface="Arial"/>
                <a:ea typeface="Arial"/>
                <a:cs typeface="Arial"/>
                <a:sym typeface="Arial"/>
              </a:rPr>
              <a:t>would run tasks a &amp; b in parallel, then task c, then tasks d &amp; e in parallel.</a:t>
            </a:r>
            <a:endParaRPr dirty="0"/>
          </a:p>
          <a:p>
            <a:pPr marL="457200" marR="0" lvl="0" indent="-457200" algn="l" rtl="0">
              <a:lnSpc>
                <a:spcPct val="90000"/>
              </a:lnSpc>
              <a:spcBef>
                <a:spcPts val="1200"/>
              </a:spcBef>
              <a:spcAft>
                <a:spcPts val="0"/>
              </a:spcAft>
              <a:buClr>
                <a:schemeClr val="dk2"/>
              </a:buClr>
              <a:buSzPts val="2000"/>
              <a:buFont typeface="Arial"/>
              <a:buAutoNum type="arabicPeriod"/>
            </a:pPr>
            <a:r>
              <a:rPr lang="en-US" sz="2000" b="0" dirty="0">
                <a:solidFill>
                  <a:schemeClr val="dk1"/>
                </a:solidFill>
                <a:latin typeface="Arial"/>
                <a:ea typeface="Arial"/>
                <a:cs typeface="Arial"/>
                <a:sym typeface="Arial"/>
              </a:rPr>
              <a:t>Ensure the </a:t>
            </a:r>
            <a:r>
              <a:rPr lang="en-US" sz="1800" b="0" dirty="0">
                <a:solidFill>
                  <a:schemeClr val="dk1"/>
                </a:solidFill>
                <a:latin typeface="Courier New"/>
                <a:ea typeface="Courier New"/>
                <a:cs typeface="Courier New"/>
                <a:sym typeface="Courier New"/>
              </a:rPr>
              <a:t>build</a:t>
            </a:r>
            <a:r>
              <a:rPr lang="en-US" sz="2000" b="0" dirty="0">
                <a:solidFill>
                  <a:schemeClr val="dk1"/>
                </a:solidFill>
                <a:latin typeface="Arial"/>
                <a:ea typeface="Arial"/>
                <a:cs typeface="Arial"/>
                <a:sym typeface="Arial"/>
              </a:rPr>
              <a:t> task and description appear when you issue </a:t>
            </a:r>
            <a:r>
              <a:rPr lang="en-US" sz="1800" b="0" dirty="0">
                <a:solidFill>
                  <a:schemeClr val="dk1"/>
                </a:solidFill>
                <a:latin typeface="Courier New"/>
                <a:ea typeface="Courier New"/>
                <a:cs typeface="Courier New"/>
                <a:sym typeface="Courier New"/>
              </a:rPr>
              <a:t>gulp help</a:t>
            </a:r>
            <a:endParaRPr dirty="0"/>
          </a:p>
          <a:p>
            <a:pPr marL="457200" marR="0" lvl="0" indent="-457200" algn="l" rtl="0">
              <a:lnSpc>
                <a:spcPct val="90000"/>
              </a:lnSpc>
              <a:spcBef>
                <a:spcPts val="1200"/>
              </a:spcBef>
              <a:spcAft>
                <a:spcPts val="0"/>
              </a:spcAft>
              <a:buClr>
                <a:schemeClr val="dk2"/>
              </a:buClr>
              <a:buSzPts val="2000"/>
              <a:buFont typeface="Arial"/>
              <a:buAutoNum type="arabicPeriod"/>
            </a:pPr>
            <a:r>
              <a:rPr lang="en-US" sz="2000" b="0" dirty="0">
                <a:solidFill>
                  <a:schemeClr val="dk1"/>
                </a:solidFill>
                <a:latin typeface="Arial"/>
                <a:ea typeface="Arial"/>
                <a:cs typeface="Arial"/>
                <a:sym typeface="Arial"/>
              </a:rPr>
              <a:t>Ensure the </a:t>
            </a:r>
            <a:r>
              <a:rPr lang="en-US" sz="1800" b="0" dirty="0">
                <a:solidFill>
                  <a:schemeClr val="dk1"/>
                </a:solidFill>
                <a:latin typeface="Courier New"/>
                <a:ea typeface="Courier New"/>
                <a:cs typeface="Courier New"/>
                <a:sym typeface="Courier New"/>
              </a:rPr>
              <a:t>build</a:t>
            </a:r>
            <a:r>
              <a:rPr lang="en-US" sz="2000" b="0" dirty="0">
                <a:solidFill>
                  <a:schemeClr val="dk1"/>
                </a:solidFill>
                <a:latin typeface="Arial"/>
                <a:ea typeface="Arial"/>
                <a:cs typeface="Arial"/>
                <a:sym typeface="Arial"/>
              </a:rPr>
              <a:t> task runs both the </a:t>
            </a:r>
            <a:r>
              <a:rPr lang="en-US" sz="1800" dirty="0">
                <a:solidFill>
                  <a:schemeClr val="dk1"/>
                </a:solidFill>
                <a:latin typeface="Courier New"/>
                <a:cs typeface="Courier New"/>
                <a:sym typeface="Courier New"/>
              </a:rPr>
              <a:t>verify-dataset-exists</a:t>
            </a:r>
            <a:r>
              <a:rPr lang="en-US" sz="2000" b="0" dirty="0">
                <a:solidFill>
                  <a:schemeClr val="dk1"/>
                </a:solidFill>
                <a:latin typeface="Arial"/>
                <a:ea typeface="Arial"/>
                <a:cs typeface="Arial"/>
                <a:sym typeface="Arial"/>
              </a:rPr>
              <a:t> and </a:t>
            </a:r>
            <a:r>
              <a:rPr lang="en-US" sz="1800" b="0" dirty="0">
                <a:solidFill>
                  <a:schemeClr val="dk1"/>
                </a:solidFill>
                <a:latin typeface="Courier New"/>
                <a:ea typeface="Courier New"/>
                <a:cs typeface="Courier New"/>
                <a:sym typeface="Courier New"/>
              </a:rPr>
              <a:t>build-</a:t>
            </a:r>
            <a:r>
              <a:rPr lang="en-US" sz="1800" b="0" dirty="0" err="1">
                <a:solidFill>
                  <a:schemeClr val="dk1"/>
                </a:solidFill>
                <a:latin typeface="Courier New"/>
                <a:ea typeface="Courier New"/>
                <a:cs typeface="Courier New"/>
                <a:sym typeface="Courier New"/>
              </a:rPr>
              <a:t>jcl</a:t>
            </a:r>
            <a:r>
              <a:rPr lang="en-US" sz="2000" b="0" dirty="0">
                <a:solidFill>
                  <a:schemeClr val="dk1"/>
                </a:solidFill>
                <a:latin typeface="Arial"/>
                <a:ea typeface="Arial"/>
                <a:cs typeface="Arial"/>
                <a:sym typeface="Arial"/>
              </a:rPr>
              <a:t> tasks without error when you issue </a:t>
            </a:r>
            <a:r>
              <a:rPr lang="en-US" sz="1800" b="0" dirty="0">
                <a:solidFill>
                  <a:schemeClr val="dk1"/>
                </a:solidFill>
                <a:latin typeface="Courier New"/>
                <a:ea typeface="Courier New"/>
                <a:cs typeface="Courier New"/>
                <a:sym typeface="Courier New"/>
              </a:rPr>
              <a:t>gulp build</a:t>
            </a:r>
            <a:endParaRPr sz="18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Commit and push changes to GitHub – Step 5</a:t>
            </a:r>
            <a:endParaRPr/>
          </a:p>
        </p:txBody>
      </p:sp>
      <p:sp>
        <p:nvSpPr>
          <p:cNvPr id="437" name="Google Shape;437;p4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Review the files you have changed before committing: </a:t>
            </a:r>
            <a:br>
              <a:rPr lang="en-US" sz="2400" b="0" dirty="0">
                <a:solidFill>
                  <a:schemeClr val="dk1"/>
                </a:solidFill>
                <a:latin typeface="Arial"/>
                <a:ea typeface="Arial"/>
                <a:cs typeface="Arial"/>
                <a:sym typeface="Arial"/>
              </a:rPr>
            </a:br>
            <a:r>
              <a:rPr lang="en-US" sz="2000" b="0" dirty="0">
                <a:solidFill>
                  <a:schemeClr val="dk1"/>
                </a:solidFill>
                <a:latin typeface="Courier New"/>
                <a:ea typeface="Courier New"/>
                <a:cs typeface="Courier New"/>
                <a:sym typeface="Courier New"/>
              </a:rPr>
              <a:t>git status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There may </a:t>
            </a:r>
            <a:r>
              <a:rPr lang="en-US" sz="2400" b="0" dirty="0" err="1">
                <a:solidFill>
                  <a:schemeClr val="dk1"/>
                </a:solidFill>
                <a:latin typeface="Arial"/>
                <a:ea typeface="Arial"/>
                <a:cs typeface="Arial"/>
                <a:sym typeface="Arial"/>
              </a:rPr>
              <a:t>endevor</a:t>
            </a:r>
            <a:r>
              <a:rPr lang="en-US" sz="2400" b="0" dirty="0">
                <a:solidFill>
                  <a:schemeClr val="dk1"/>
                </a:solidFill>
                <a:latin typeface="Arial"/>
                <a:ea typeface="Arial"/>
                <a:cs typeface="Arial"/>
                <a:sym typeface="Arial"/>
              </a:rPr>
              <a:t> reports you wish to delete, commit or only keep locally. If you wish to only keep them locally, add </a:t>
            </a:r>
            <a:r>
              <a:rPr lang="en-US" sz="2000" b="0" dirty="0">
                <a:solidFill>
                  <a:schemeClr val="dk1"/>
                </a:solidFill>
                <a:latin typeface="Courier New"/>
                <a:ea typeface="Courier New"/>
                <a:cs typeface="Courier New"/>
                <a:sym typeface="Courier New"/>
              </a:rPr>
              <a:t>endevor-report*.txt</a:t>
            </a:r>
            <a:r>
              <a:rPr lang="en-US" sz="2400" b="0" dirty="0">
                <a:solidFill>
                  <a:schemeClr val="dk1"/>
                </a:solidFill>
                <a:latin typeface="Arial"/>
                <a:ea typeface="Arial"/>
                <a:cs typeface="Arial"/>
                <a:sym typeface="Arial"/>
              </a:rPr>
              <a:t> to your </a:t>
            </a:r>
            <a:r>
              <a:rPr lang="en-US" sz="2000" b="0" dirty="0">
                <a:solidFill>
                  <a:schemeClr val="dk1"/>
                </a:solidFill>
                <a:latin typeface="Courier New"/>
                <a:ea typeface="Courier New"/>
                <a:cs typeface="Courier New"/>
                <a:sym typeface="Courier New"/>
              </a:rPr>
              <a:t>.</a:t>
            </a:r>
            <a:r>
              <a:rPr lang="en-US" sz="2000" b="0" dirty="0" err="1">
                <a:solidFill>
                  <a:schemeClr val="dk1"/>
                </a:solidFill>
                <a:latin typeface="Courier New"/>
                <a:ea typeface="Courier New"/>
                <a:cs typeface="Courier New"/>
                <a:sym typeface="Courier New"/>
              </a:rPr>
              <a:t>gitignore</a:t>
            </a:r>
            <a:r>
              <a:rPr lang="en-US" sz="2400" b="0" dirty="0">
                <a:solidFill>
                  <a:schemeClr val="dk1"/>
                </a:solidFill>
                <a:latin typeface="Arial"/>
                <a:ea typeface="Arial"/>
                <a:cs typeface="Arial"/>
                <a:sym typeface="Arial"/>
              </a:rPr>
              <a:t> file in your project’s root directory. You can run </a:t>
            </a:r>
            <a:r>
              <a:rPr lang="en-US" sz="2000" b="0" dirty="0">
                <a:solidFill>
                  <a:schemeClr val="dk1"/>
                </a:solidFill>
                <a:latin typeface="Courier New"/>
                <a:ea typeface="Courier New"/>
                <a:cs typeface="Courier New"/>
                <a:sym typeface="Courier New"/>
              </a:rPr>
              <a:t>git status</a:t>
            </a:r>
            <a:r>
              <a:rPr lang="en-US" sz="2400" b="0" dirty="0">
                <a:solidFill>
                  <a:schemeClr val="dk1"/>
                </a:solidFill>
                <a:latin typeface="Arial"/>
                <a:ea typeface="Arial"/>
                <a:cs typeface="Arial"/>
                <a:sym typeface="Arial"/>
              </a:rPr>
              <a:t> again to verify you no longer see the </a:t>
            </a:r>
            <a:r>
              <a:rPr lang="en-US" sz="2400" b="0" dirty="0" err="1">
                <a:solidFill>
                  <a:schemeClr val="dk1"/>
                </a:solidFill>
                <a:latin typeface="Arial"/>
                <a:ea typeface="Arial"/>
                <a:cs typeface="Arial"/>
                <a:sym typeface="Arial"/>
              </a:rPr>
              <a:t>endevor</a:t>
            </a:r>
            <a:r>
              <a:rPr lang="en-US" sz="2400" b="0" dirty="0">
                <a:solidFill>
                  <a:schemeClr val="dk1"/>
                </a:solidFill>
                <a:latin typeface="Arial"/>
                <a:ea typeface="Arial"/>
                <a:cs typeface="Arial"/>
                <a:sym typeface="Arial"/>
              </a:rPr>
              <a:t>-report files.</a:t>
            </a:r>
            <a:endParaRPr sz="2400" b="0" dirty="0">
              <a:solidFill>
                <a:schemeClr val="dk1"/>
              </a:solidFill>
              <a:latin typeface="Arial"/>
              <a:ea typeface="Arial"/>
              <a:cs typeface="Arial"/>
              <a:sym typeface="Arial"/>
            </a:endParaRPr>
          </a:p>
          <a:p>
            <a:pPr marL="457200" lvl="0" indent="-457200">
              <a:lnSpc>
                <a:spcPct val="90000"/>
              </a:lnSpc>
              <a:spcBef>
                <a:spcPts val="1200"/>
              </a:spcBef>
              <a:buClr>
                <a:schemeClr val="dk2"/>
              </a:buClr>
              <a:buSzPts val="2400"/>
              <a:buFont typeface="Arial"/>
              <a:buAutoNum type="arabicPeriod"/>
            </a:pPr>
            <a:r>
              <a:rPr lang="en-US" sz="2400" dirty="0">
                <a:solidFill>
                  <a:schemeClr val="dk1"/>
                </a:solidFill>
              </a:rPr>
              <a:t>Follow the instructions git presents, if any. For example, you may need to run:</a:t>
            </a:r>
            <a:endParaRPr lang="en-US" dirty="0"/>
          </a:p>
          <a:p>
            <a:pPr marL="742950" lvl="1" indent="-457200">
              <a:lnSpc>
                <a:spcPct val="90000"/>
              </a:lnSpc>
              <a:spcBef>
                <a:spcPts val="400"/>
              </a:spcBef>
              <a:buClr>
                <a:schemeClr val="dk2"/>
              </a:buClr>
              <a:buSzPts val="2000"/>
              <a:buFont typeface="Arial"/>
              <a:buChar char="–"/>
            </a:pPr>
            <a:r>
              <a:rPr lang="en-US" sz="2000" dirty="0">
                <a:solidFill>
                  <a:schemeClr val="dk1"/>
                </a:solidFill>
                <a:latin typeface="Courier New"/>
                <a:ea typeface="Courier New"/>
                <a:cs typeface="Courier New"/>
                <a:sym typeface="Courier New"/>
              </a:rPr>
              <a:t>git config --global </a:t>
            </a:r>
            <a:r>
              <a:rPr lang="en-US" sz="2000" dirty="0" err="1">
                <a:solidFill>
                  <a:schemeClr val="dk1"/>
                </a:solidFill>
                <a:latin typeface="Courier New"/>
                <a:ea typeface="Courier New"/>
                <a:cs typeface="Courier New"/>
                <a:sym typeface="Courier New"/>
              </a:rPr>
              <a:t>user.email</a:t>
            </a:r>
            <a:r>
              <a:rPr lang="en-US" sz="2000" dirty="0">
                <a:solidFill>
                  <a:schemeClr val="dk1"/>
                </a:solidFill>
                <a:latin typeface="Courier New"/>
                <a:ea typeface="Courier New"/>
                <a:cs typeface="Courier New"/>
                <a:sym typeface="Courier New"/>
              </a:rPr>
              <a:t> </a:t>
            </a:r>
            <a:r>
              <a:rPr lang="en-US" sz="2000" u="sng" dirty="0">
                <a:solidFill>
                  <a:schemeClr val="dk1"/>
                </a:solidFill>
                <a:latin typeface="Courier New"/>
                <a:ea typeface="Courier New"/>
                <a:cs typeface="Courier New"/>
                <a:sym typeface="Courier New"/>
                <a:hlinkClick r:id="rId3"/>
              </a:rPr>
              <a:t>“you@example.com</a:t>
            </a:r>
            <a:r>
              <a:rPr lang="en-US" sz="2000" dirty="0">
                <a:solidFill>
                  <a:schemeClr val="dk1"/>
                </a:solidFill>
                <a:latin typeface="Courier New"/>
                <a:ea typeface="Courier New"/>
                <a:cs typeface="Courier New"/>
                <a:sym typeface="Courier New"/>
              </a:rPr>
              <a:t>”</a:t>
            </a:r>
          </a:p>
          <a:p>
            <a:pPr marL="742950" lvl="1" indent="-457200">
              <a:lnSpc>
                <a:spcPct val="90000"/>
              </a:lnSpc>
              <a:spcBef>
                <a:spcPts val="400"/>
              </a:spcBef>
              <a:buClr>
                <a:schemeClr val="dk2"/>
              </a:buClr>
              <a:buSzPts val="2000"/>
              <a:buFont typeface="Arial"/>
              <a:buChar char="–"/>
            </a:pPr>
            <a:r>
              <a:rPr lang="en-US" sz="2000" dirty="0">
                <a:solidFill>
                  <a:schemeClr val="dk1"/>
                </a:solidFill>
                <a:latin typeface="Courier New"/>
                <a:ea typeface="Courier New"/>
                <a:cs typeface="Courier New"/>
                <a:sym typeface="Courier New"/>
              </a:rPr>
              <a:t>git config –-global user.name “Your Name”</a:t>
            </a:r>
            <a:endParaRPr lang="en-US"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Commit your changes when satisfied: </a:t>
            </a:r>
            <a:br>
              <a:rPr lang="en-US" sz="2400" b="0" dirty="0">
                <a:solidFill>
                  <a:schemeClr val="dk1"/>
                </a:solidFill>
                <a:latin typeface="Arial"/>
                <a:ea typeface="Arial"/>
                <a:cs typeface="Arial"/>
                <a:sym typeface="Arial"/>
              </a:rPr>
            </a:br>
            <a:r>
              <a:rPr lang="en-US" sz="2000" b="0" dirty="0">
                <a:solidFill>
                  <a:schemeClr val="dk1"/>
                </a:solidFill>
                <a:latin typeface="Courier New"/>
                <a:ea typeface="Courier New"/>
                <a:cs typeface="Courier New"/>
                <a:sym typeface="Courier New"/>
              </a:rPr>
              <a:t>git commit -a –m “Add gulp build tasks”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Push your changes to GitHub: </a:t>
            </a:r>
            <a:br>
              <a:rPr lang="en-US" sz="2400" b="0" dirty="0">
                <a:solidFill>
                  <a:schemeClr val="dk1"/>
                </a:solidFill>
                <a:latin typeface="Arial"/>
                <a:ea typeface="Arial"/>
                <a:cs typeface="Arial"/>
                <a:sym typeface="Arial"/>
              </a:rPr>
            </a:br>
            <a:r>
              <a:rPr lang="en-US" sz="2000" b="0" dirty="0">
                <a:solidFill>
                  <a:schemeClr val="dk1"/>
                </a:solidFill>
                <a:latin typeface="Courier New"/>
                <a:ea typeface="Courier New"/>
                <a:cs typeface="Courier New"/>
                <a:sym typeface="Courier New"/>
              </a:rPr>
              <a:t>git push</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build task output with the Facilitator</a:t>
            </a:r>
            <a:endParaRPr/>
          </a:p>
        </p:txBody>
      </p:sp>
      <p:sp>
        <p:nvSpPr>
          <p:cNvPr id="443" name="Google Shape;443;p47"/>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created and run the </a:t>
            </a:r>
            <a:r>
              <a:rPr lang="en-US" sz="2000" b="0">
                <a:solidFill>
                  <a:schemeClr val="dk1"/>
                </a:solidFill>
                <a:latin typeface="Courier New"/>
                <a:ea typeface="Courier New"/>
                <a:cs typeface="Courier New"/>
                <a:sym typeface="Courier New"/>
              </a:rPr>
              <a:t>build</a:t>
            </a:r>
            <a:r>
              <a:rPr lang="en-US" sz="2400" b="0">
                <a:solidFill>
                  <a:schemeClr val="dk1"/>
                </a:solidFill>
                <a:latin typeface="Arial"/>
                <a:ea typeface="Arial"/>
                <a:cs typeface="Arial"/>
                <a:sym typeface="Arial"/>
              </a:rPr>
              <a:t> task in Gulp, it’s time to share this with the facilitator.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Take a screenshot or copy the results from running your Gulp </a:t>
            </a:r>
            <a:r>
              <a:rPr lang="en-US" sz="2000" b="0">
                <a:solidFill>
                  <a:schemeClr val="dk1"/>
                </a:solidFill>
                <a:latin typeface="Courier New"/>
                <a:ea typeface="Courier New"/>
                <a:cs typeface="Courier New"/>
                <a:sym typeface="Courier New"/>
              </a:rPr>
              <a:t>build</a:t>
            </a:r>
            <a:r>
              <a:rPr lang="en-US" sz="2400" b="0">
                <a:solidFill>
                  <a:schemeClr val="dk1"/>
                </a:solidFill>
                <a:latin typeface="Arial"/>
                <a:ea typeface="Arial"/>
                <a:cs typeface="Arial"/>
                <a:sym typeface="Arial"/>
              </a:rPr>
              <a:t> task.</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Paste it into the Slack channel for your workshop to share your results.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8"/>
          <p:cNvSpPr txBox="1">
            <a:spLocks noGrp="1"/>
          </p:cNvSpPr>
          <p:nvPr>
            <p:ph type="body" idx="1"/>
          </p:nvPr>
        </p:nvSpPr>
        <p:spPr>
          <a:xfrm>
            <a:off x="411479" y="4024170"/>
            <a:ext cx="10949248"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III:</a:t>
            </a:r>
            <a:endParaRPr/>
          </a:p>
          <a:p>
            <a:pPr marL="0" marR="0" lvl="0" indent="0" algn="l" rtl="0">
              <a:lnSpc>
                <a:spcPct val="85000"/>
              </a:lnSpc>
              <a:spcBef>
                <a:spcPts val="1200"/>
              </a:spcBef>
              <a:spcAft>
                <a:spcPts val="0"/>
              </a:spcAft>
              <a:buClr>
                <a:schemeClr val="dk2"/>
              </a:buClr>
              <a:buSzPts val="4000"/>
              <a:buFont typeface="Arial"/>
              <a:buNone/>
            </a:pPr>
            <a:r>
              <a:rPr lang="en-US"/>
              <a:t>Add Code Build to Continuous Integration</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body" idx="1"/>
          </p:nvPr>
        </p:nvSpPr>
        <p:spPr>
          <a:xfrm>
            <a:off x="413004" y="1371600"/>
            <a:ext cx="11365992" cy="5681555"/>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dirty="0"/>
              <a:t>Ideal background:</a:t>
            </a:r>
            <a:endParaRPr dirty="0"/>
          </a:p>
          <a:p>
            <a:pPr marL="228600" lvl="0" indent="-228600" algn="l" rtl="0">
              <a:lnSpc>
                <a:spcPct val="90000"/>
              </a:lnSpc>
              <a:spcBef>
                <a:spcPts val="1200"/>
              </a:spcBef>
              <a:spcAft>
                <a:spcPts val="0"/>
              </a:spcAft>
              <a:buSzPts val="2400"/>
              <a:buChar char="•"/>
            </a:pPr>
            <a:r>
              <a:rPr lang="en-US" dirty="0"/>
              <a:t>Familiarity with IDEs</a:t>
            </a:r>
            <a:endParaRPr dirty="0"/>
          </a:p>
          <a:p>
            <a:pPr marL="228600" lvl="0" indent="-228600" algn="l" rtl="0">
              <a:lnSpc>
                <a:spcPct val="90000"/>
              </a:lnSpc>
              <a:spcBef>
                <a:spcPts val="1200"/>
              </a:spcBef>
              <a:spcAft>
                <a:spcPts val="0"/>
              </a:spcAft>
              <a:buSzPts val="2400"/>
              <a:buChar char="•"/>
            </a:pPr>
            <a:r>
              <a:rPr lang="en-US" dirty="0"/>
              <a:t>Familiarity with scripting</a:t>
            </a:r>
            <a:endParaRPr dirty="0"/>
          </a:p>
          <a:p>
            <a:pPr marL="228600" lvl="0" indent="-228600" algn="l" rtl="0">
              <a:lnSpc>
                <a:spcPct val="90000"/>
              </a:lnSpc>
              <a:spcBef>
                <a:spcPts val="1200"/>
              </a:spcBef>
              <a:spcAft>
                <a:spcPts val="0"/>
              </a:spcAft>
              <a:buSzPts val="2400"/>
              <a:buChar char="•"/>
            </a:pPr>
            <a:r>
              <a:rPr lang="en-US" dirty="0"/>
              <a:t>Familiarity with DevOps concepts</a:t>
            </a:r>
            <a:endParaRPr dirty="0"/>
          </a:p>
          <a:p>
            <a:pPr marL="228600" lvl="0" indent="-76200" algn="l" rtl="0">
              <a:lnSpc>
                <a:spcPct val="90000"/>
              </a:lnSpc>
              <a:spcBef>
                <a:spcPts val="1200"/>
              </a:spcBef>
              <a:spcAft>
                <a:spcPts val="0"/>
              </a:spcAft>
              <a:buSzPts val="2400"/>
              <a:buNone/>
            </a:pPr>
            <a:endParaRPr dirty="0"/>
          </a:p>
          <a:p>
            <a:pPr marL="0" lvl="0" indent="0" algn="l" rtl="0">
              <a:lnSpc>
                <a:spcPct val="90000"/>
              </a:lnSpc>
              <a:spcBef>
                <a:spcPts val="1200"/>
              </a:spcBef>
              <a:spcAft>
                <a:spcPts val="0"/>
              </a:spcAft>
              <a:buSzPts val="2400"/>
              <a:buNone/>
            </a:pPr>
            <a:r>
              <a:rPr lang="en-US" dirty="0"/>
              <a:t>What skills will you gain in this workshop?</a:t>
            </a:r>
            <a:endParaRPr dirty="0"/>
          </a:p>
          <a:p>
            <a:pPr marL="228600" lvl="0" indent="-228600" algn="l" rtl="0">
              <a:lnSpc>
                <a:spcPct val="90000"/>
              </a:lnSpc>
              <a:spcBef>
                <a:spcPts val="1200"/>
              </a:spcBef>
              <a:spcAft>
                <a:spcPts val="0"/>
              </a:spcAft>
              <a:buSzPts val="2400"/>
              <a:buChar char="•"/>
            </a:pPr>
            <a:r>
              <a:rPr lang="en-US" dirty="0"/>
              <a:t>JavaScript</a:t>
            </a:r>
            <a:endParaRPr dirty="0"/>
          </a:p>
          <a:p>
            <a:pPr marL="228600" lvl="0" indent="-228600" algn="l" rtl="0">
              <a:lnSpc>
                <a:spcPct val="90000"/>
              </a:lnSpc>
              <a:spcBef>
                <a:spcPts val="1200"/>
              </a:spcBef>
              <a:spcAft>
                <a:spcPts val="0"/>
              </a:spcAft>
              <a:buSzPts val="2400"/>
              <a:buChar char="•"/>
            </a:pPr>
            <a:r>
              <a:rPr lang="en-US" dirty="0"/>
              <a:t>Jenkins config and pipelining</a:t>
            </a:r>
            <a:endParaRPr dirty="0"/>
          </a:p>
          <a:p>
            <a:pPr marL="228600" lvl="0" indent="-228600" algn="l" rtl="0">
              <a:lnSpc>
                <a:spcPct val="90000"/>
              </a:lnSpc>
              <a:spcBef>
                <a:spcPts val="1200"/>
              </a:spcBef>
              <a:spcAft>
                <a:spcPts val="0"/>
              </a:spcAft>
              <a:buSzPts val="2400"/>
              <a:buChar char="•"/>
            </a:pPr>
            <a:r>
              <a:rPr lang="en-US" dirty="0"/>
              <a:t>CLI based scripting</a:t>
            </a:r>
            <a:endParaRPr dirty="0"/>
          </a:p>
          <a:p>
            <a:pPr marL="228600" lvl="0" indent="-228600" algn="l" rtl="0">
              <a:lnSpc>
                <a:spcPct val="90000"/>
              </a:lnSpc>
              <a:spcBef>
                <a:spcPts val="1200"/>
              </a:spcBef>
              <a:spcAft>
                <a:spcPts val="0"/>
              </a:spcAft>
              <a:buSzPts val="2400"/>
              <a:buChar char="•"/>
            </a:pPr>
            <a:r>
              <a:rPr lang="en-US" dirty="0"/>
              <a:t>Db2</a:t>
            </a:r>
            <a:endParaRPr dirty="0"/>
          </a:p>
          <a:p>
            <a:pPr marL="228600" lvl="0" indent="-76200" algn="l" rtl="0">
              <a:lnSpc>
                <a:spcPct val="90000"/>
              </a:lnSpc>
              <a:spcBef>
                <a:spcPts val="1200"/>
              </a:spcBef>
              <a:spcAft>
                <a:spcPts val="0"/>
              </a:spcAft>
              <a:buSzPts val="2400"/>
              <a:buNone/>
            </a:pPr>
            <a:endParaRPr dirty="0"/>
          </a:p>
          <a:p>
            <a:pPr marL="228600" lvl="0" indent="-76200" algn="l" rtl="0">
              <a:lnSpc>
                <a:spcPct val="90000"/>
              </a:lnSpc>
              <a:spcBef>
                <a:spcPts val="1200"/>
              </a:spcBef>
              <a:spcAft>
                <a:spcPts val="0"/>
              </a:spcAft>
              <a:buSzPts val="2400"/>
              <a:buNone/>
            </a:pPr>
            <a:endParaRPr dirty="0"/>
          </a:p>
        </p:txBody>
      </p:sp>
      <p:sp>
        <p:nvSpPr>
          <p:cNvPr id="152" name="Google Shape;152;p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Technical Skills</a:t>
            </a:r>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Continuous Integration - Introduction</a:t>
            </a:r>
            <a:endParaRPr/>
          </a:p>
        </p:txBody>
      </p:sp>
      <p:sp>
        <p:nvSpPr>
          <p:cNvPr id="454" name="Google Shape;454;p4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Identify tasks that need to be performed after code changes are made at a shared level.</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stages in CI orchestrators for these tasks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Call automated scripts from these stages</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In addition to automating these steps from CI, you will likely want to automate the trigger of the CI process from the shared code repository when code changes occur.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Steps for Section III</a:t>
            </a:r>
            <a:endParaRPr/>
          </a:p>
        </p:txBody>
      </p:sp>
      <p:sp>
        <p:nvSpPr>
          <p:cNvPr id="460" name="Google Shape;460;p50"/>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61" name="Google Shape;461;p50"/>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In our case, the build step is a common one that could be performed from CI once a code change is made in Endevor. Let’s add it to a Jenkins pipeline.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 in to Jenkins, view MARBLES_XXX project, and verify pipeline runs.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Review Jenkinsfile</a:t>
            </a: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Enhance Jenkinsfile to build project</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Enhance build stage in Jenkinsfile to run </a:t>
            </a:r>
            <a:r>
              <a:rPr lang="en-US" sz="1600" b="0" i="0" u="none" strike="noStrike" cap="none">
                <a:solidFill>
                  <a:schemeClr val="dk1"/>
                </a:solidFill>
                <a:latin typeface="Courier New"/>
                <a:ea typeface="Courier New"/>
                <a:cs typeface="Courier New"/>
                <a:sym typeface="Courier New"/>
              </a:rPr>
              <a:t>gulp build</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Add Environment variables to supply connection and project details.</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Add Credentials to Jenkins project</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Manually kick off the pipeline to test</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Proceed to the next page for details on Step 1</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Log in to Jenkins – Step 1</a:t>
            </a:r>
            <a:endParaRPr/>
          </a:p>
        </p:txBody>
      </p:sp>
      <p:sp>
        <p:nvSpPr>
          <p:cNvPr id="467" name="Google Shape;467;p51"/>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68" name="Google Shape;468;p51"/>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Jenkins is a hosted application running on a web server. You can access it from most web browsers.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 in to Jenkins: http://jenkins-104.198.149.87.nip.io</a:t>
            </a:r>
            <a:br>
              <a:rPr lang="en-US" sz="2400" b="0">
                <a:solidFill>
                  <a:schemeClr val="dk1"/>
                </a:solidFill>
                <a:latin typeface="Arial"/>
                <a:ea typeface="Arial"/>
                <a:cs typeface="Arial"/>
                <a:sym typeface="Arial"/>
              </a:rPr>
            </a:br>
            <a:r>
              <a:rPr lang="en-US" sz="2400" b="0">
                <a:solidFill>
                  <a:schemeClr val="dk1"/>
                </a:solidFill>
                <a:latin typeface="Arial"/>
                <a:ea typeface="Arial"/>
                <a:cs typeface="Arial"/>
                <a:sym typeface="Arial"/>
              </a:rPr>
              <a:t>Username: marbles_XXX</a:t>
            </a:r>
            <a:br>
              <a:rPr lang="en-US" sz="2400" b="0">
                <a:solidFill>
                  <a:schemeClr val="dk1"/>
                </a:solidFill>
                <a:latin typeface="Arial"/>
                <a:ea typeface="Arial"/>
                <a:cs typeface="Arial"/>
                <a:sym typeface="Arial"/>
              </a:rPr>
            </a:br>
            <a:r>
              <a:rPr lang="en-US" sz="2400" b="0">
                <a:solidFill>
                  <a:schemeClr val="dk1"/>
                </a:solidFill>
                <a:latin typeface="Arial"/>
                <a:ea typeface="Arial"/>
                <a:cs typeface="Arial"/>
                <a:sym typeface="Arial"/>
              </a:rPr>
              <a:t>Password: XXX_marbles</a:t>
            </a:r>
            <a:br>
              <a:rPr lang="en-US" sz="2400" b="0">
                <a:solidFill>
                  <a:schemeClr val="dk1"/>
                </a:solidFill>
                <a:latin typeface="Arial"/>
                <a:ea typeface="Arial"/>
                <a:cs typeface="Arial"/>
                <a:sym typeface="Arial"/>
              </a:rPr>
            </a:br>
            <a:r>
              <a:rPr lang="en-US" sz="2400" b="0">
                <a:solidFill>
                  <a:schemeClr val="dk1"/>
                </a:solidFill>
                <a:latin typeface="Arial"/>
                <a:ea typeface="Arial"/>
                <a:cs typeface="Arial"/>
                <a:sym typeface="Arial"/>
              </a:rPr>
              <a:t>(Hint: XXX is your assigned workshop number)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Verify that the environment is in the right starting state</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Click on the name of your project (</a:t>
            </a:r>
            <a:r>
              <a:rPr lang="en-US" sz="1600" b="0" i="0" u="none" strike="noStrike" cap="none">
                <a:solidFill>
                  <a:schemeClr val="dk1"/>
                </a:solidFill>
                <a:latin typeface="Courier New"/>
                <a:ea typeface="Courier New"/>
                <a:cs typeface="Courier New"/>
                <a:sym typeface="Courier New"/>
              </a:rPr>
              <a:t>Marbles_XXX</a:t>
            </a:r>
            <a:r>
              <a:rPr lang="en-US" sz="2000" b="0" i="0" u="none" strike="noStrike" cap="none">
                <a:solidFill>
                  <a:schemeClr val="dk1"/>
                </a:solidFill>
                <a:latin typeface="Arial"/>
                <a:ea typeface="Arial"/>
                <a:cs typeface="Arial"/>
                <a:sym typeface="Arial"/>
              </a:rPr>
              <a:t>)</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Select the </a:t>
            </a:r>
            <a:r>
              <a:rPr lang="en-US" sz="1600" b="0" i="0" u="none" strike="noStrike" cap="none">
                <a:solidFill>
                  <a:schemeClr val="dk1"/>
                </a:solidFill>
                <a:latin typeface="Courier New"/>
                <a:ea typeface="Courier New"/>
                <a:cs typeface="Courier New"/>
                <a:sym typeface="Courier New"/>
              </a:rPr>
              <a:t>master</a:t>
            </a:r>
            <a:r>
              <a:rPr lang="en-US" sz="2000" b="0" i="0" u="none" strike="noStrike" cap="none">
                <a:solidFill>
                  <a:schemeClr val="dk1"/>
                </a:solidFill>
                <a:latin typeface="Arial"/>
                <a:ea typeface="Arial"/>
                <a:cs typeface="Arial"/>
                <a:sym typeface="Arial"/>
              </a:rPr>
              <a:t> branch</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Click                  in the left side menu and verify the project builds successfully.</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469" name="Google Shape;469;p51"/>
          <p:cNvPicPr preferRelativeResize="0"/>
          <p:nvPr/>
        </p:nvPicPr>
        <p:blipFill rotWithShape="1">
          <a:blip r:embed="rId3">
            <a:alphaModFix/>
          </a:blip>
          <a:srcRect/>
          <a:stretch/>
        </p:blipFill>
        <p:spPr>
          <a:xfrm>
            <a:off x="2089728" y="5095875"/>
            <a:ext cx="1066800" cy="323850"/>
          </a:xfrm>
          <a:prstGeom prst="rect">
            <a:avLst/>
          </a:prstGeom>
          <a:noFill/>
          <a:ln>
            <a:noFill/>
          </a:ln>
        </p:spPr>
      </p:pic>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Review Jenkinsfile – Step 2</a:t>
            </a:r>
            <a:endParaRPr/>
          </a:p>
        </p:txBody>
      </p:sp>
      <p:sp>
        <p:nvSpPr>
          <p:cNvPr id="475" name="Google Shape;475;p5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76" name="Google Shape;476;p52"/>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Review and understand Jenkinsfile</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 </a:t>
            </a:r>
            <a:r>
              <a:rPr lang="en-US" sz="2000" b="0">
                <a:solidFill>
                  <a:schemeClr val="dk1"/>
                </a:solidFill>
                <a:latin typeface="Courier New"/>
                <a:ea typeface="Courier New"/>
                <a:cs typeface="Courier New"/>
                <a:sym typeface="Courier New"/>
              </a:rPr>
              <a:t>Jenkinsfile</a:t>
            </a:r>
            <a:r>
              <a:rPr lang="en-US" sz="2400" b="0">
                <a:solidFill>
                  <a:schemeClr val="dk1"/>
                </a:solidFill>
                <a:latin typeface="Arial"/>
                <a:ea typeface="Arial"/>
                <a:cs typeface="Arial"/>
                <a:sym typeface="Arial"/>
              </a:rPr>
              <a:t> is a text file that contains the definition of a Jenkins Pipeline and is checked into source control. Using a </a:t>
            </a:r>
            <a:r>
              <a:rPr lang="en-US" sz="2000" b="0">
                <a:solidFill>
                  <a:schemeClr val="dk1"/>
                </a:solidFill>
                <a:latin typeface="Courier New"/>
                <a:ea typeface="Courier New"/>
                <a:cs typeface="Courier New"/>
                <a:sym typeface="Courier New"/>
              </a:rPr>
              <a:t>Jenkinsfile</a:t>
            </a:r>
            <a:r>
              <a:rPr lang="en-US" sz="2400" b="0">
                <a:solidFill>
                  <a:schemeClr val="dk1"/>
                </a:solidFill>
                <a:latin typeface="Arial"/>
                <a:ea typeface="Arial"/>
                <a:cs typeface="Arial"/>
                <a:sym typeface="Arial"/>
              </a:rPr>
              <a:t>, which is checked into source control, enables</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Code review/iteration on the pipeline</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Audit trail for the pipeline</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Single source of truth for the pipeline</a:t>
            </a:r>
            <a:endParaRPr/>
          </a:p>
          <a:p>
            <a:pPr marL="285750" marR="0" lvl="1" indent="0" algn="l" rtl="0">
              <a:lnSpc>
                <a:spcPct val="90000"/>
              </a:lnSpc>
              <a:spcBef>
                <a:spcPts val="400"/>
              </a:spcBef>
              <a:spcAft>
                <a:spcPts val="0"/>
              </a:spcAft>
              <a:buClr>
                <a:schemeClr val="dk2"/>
              </a:buClr>
              <a:buSzPts val="2000"/>
              <a:buFont typeface="Arial"/>
              <a:buNone/>
            </a:pPr>
            <a:endParaRPr sz="2000" b="0" i="0" u="none" strike="noStrike" cap="none">
              <a:solidFill>
                <a:schemeClr val="dk1"/>
              </a:solidFill>
              <a:latin typeface="Arial"/>
              <a:ea typeface="Arial"/>
              <a:cs typeface="Arial"/>
              <a:sym typeface="Arial"/>
            </a:endParaRPr>
          </a:p>
          <a:p>
            <a:pPr marL="285750" marR="0" lvl="1" indent="0" algn="l" rtl="0">
              <a:lnSpc>
                <a:spcPct val="90000"/>
              </a:lnSpc>
              <a:spcBef>
                <a:spcPts val="400"/>
              </a:spcBef>
              <a:spcAft>
                <a:spcPts val="0"/>
              </a:spcAft>
              <a:buClr>
                <a:schemeClr val="dk2"/>
              </a:buClr>
              <a:buSzPts val="2000"/>
              <a:buFont typeface="Arial"/>
              <a:buNone/>
            </a:pPr>
            <a:r>
              <a:rPr lang="en-US" sz="2000" b="0" i="0" u="none" strike="noStrike" cap="none">
                <a:solidFill>
                  <a:schemeClr val="dk1"/>
                </a:solidFill>
                <a:latin typeface="Arial"/>
                <a:ea typeface="Arial"/>
                <a:cs typeface="Arial"/>
                <a:sym typeface="Arial"/>
              </a:rPr>
              <a:t>More detailed information is available at </a:t>
            </a:r>
            <a:r>
              <a:rPr lang="en-US" sz="2000" b="0" i="0" u="sng" strike="noStrike" cap="none">
                <a:solidFill>
                  <a:schemeClr val="dk1"/>
                </a:solidFill>
                <a:latin typeface="Arial"/>
                <a:ea typeface="Arial"/>
                <a:cs typeface="Arial"/>
                <a:sym typeface="Arial"/>
                <a:hlinkClick r:id="rId3"/>
              </a:rPr>
              <a:t>https://jenkins.io/doc/book/pipeline/jenkinsfile/</a:t>
            </a: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Review Jenkinsfile – Step 2</a:t>
            </a:r>
            <a:endParaRPr/>
          </a:p>
        </p:txBody>
      </p:sp>
      <p:sp>
        <p:nvSpPr>
          <p:cNvPr id="482" name="Google Shape;482;p5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83" name="Google Shape;483;p53"/>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Reviewing the </a:t>
            </a:r>
            <a:r>
              <a:rPr lang="en-US" sz="2000" b="0">
                <a:solidFill>
                  <a:schemeClr val="dk1"/>
                </a:solidFill>
                <a:latin typeface="Courier New"/>
                <a:ea typeface="Courier New"/>
                <a:cs typeface="Courier New"/>
                <a:sym typeface="Courier New"/>
              </a:rPr>
              <a:t>Jenkinsfile</a:t>
            </a:r>
            <a:r>
              <a:rPr lang="en-US" sz="2400" b="0">
                <a:solidFill>
                  <a:schemeClr val="dk1"/>
                </a:solidFill>
                <a:latin typeface="Arial"/>
                <a:ea typeface="Arial"/>
                <a:cs typeface="Arial"/>
                <a:sym typeface="Arial"/>
              </a:rPr>
              <a:t> in our project’s root directory, the agent directive instructs Jenkins to allocate an executor and workspace for the pipeline. In our workshop, we use the label </a:t>
            </a:r>
            <a:r>
              <a:rPr lang="en-US" sz="2000" b="0">
                <a:solidFill>
                  <a:schemeClr val="dk1"/>
                </a:solidFill>
                <a:latin typeface="Courier New"/>
                <a:ea typeface="Courier New"/>
                <a:cs typeface="Courier New"/>
                <a:sym typeface="Courier New"/>
              </a:rPr>
              <a:t>ca-brightside-ce-agent</a:t>
            </a:r>
            <a:r>
              <a:rPr lang="en-US" sz="2400" b="0">
                <a:solidFill>
                  <a:schemeClr val="dk1"/>
                </a:solidFill>
                <a:latin typeface="Arial"/>
                <a:ea typeface="Arial"/>
                <a:cs typeface="Arial"/>
                <a:sym typeface="Arial"/>
              </a:rPr>
              <a:t> to instruct Jenkins to execute the tasks in a docker container that contains CA Brightside Enterprise Edition and is being pulled from Docker Hub.</a:t>
            </a:r>
            <a:endParaRPr/>
          </a:p>
          <a:p>
            <a:pPr marL="457200" marR="0" lvl="0" indent="-457200" algn="l" rtl="0">
              <a:lnSpc>
                <a:spcPct val="90000"/>
              </a:lnSpc>
              <a:spcBef>
                <a:spcPts val="120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Environment variables can be declared within an environment directive or with an Env step.</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An environment directive in the top-level pipeline block applies to all steps within the pipeline</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An environment directive within a stage will only apply those variables to that stage.</a:t>
            </a:r>
            <a:endParaRPr/>
          </a:p>
          <a:p>
            <a:pPr marL="457200" marR="0" lvl="0" indent="-457200" algn="l" rtl="0">
              <a:lnSpc>
                <a:spcPct val="90000"/>
              </a:lnSpc>
              <a:spcBef>
                <a:spcPts val="120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The stages directive contains various pipeline stages and the steps directive provides the tasks for each stage.</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Enhance Jenkinsfile to build project – Step 3</a:t>
            </a:r>
            <a:endParaRPr/>
          </a:p>
        </p:txBody>
      </p:sp>
      <p:sp>
        <p:nvSpPr>
          <p:cNvPr id="489" name="Google Shape;489;p5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90" name="Google Shape;490;p54"/>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Implement the Build stage by calling the Build gulp task.</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Locate the </a:t>
            </a:r>
            <a:r>
              <a:rPr lang="en-US" sz="2000" b="0">
                <a:solidFill>
                  <a:schemeClr val="dk1"/>
                </a:solidFill>
                <a:latin typeface="Courier New"/>
                <a:ea typeface="Courier New"/>
                <a:cs typeface="Courier New"/>
                <a:sym typeface="Courier New"/>
              </a:rPr>
              <a:t>build</a:t>
            </a:r>
            <a:r>
              <a:rPr lang="en-US" sz="2400" b="0">
                <a:solidFill>
                  <a:schemeClr val="dk1"/>
                </a:solidFill>
                <a:latin typeface="Arial"/>
                <a:ea typeface="Arial"/>
                <a:cs typeface="Arial"/>
                <a:sym typeface="Arial"/>
              </a:rPr>
              <a:t> stage in your </a:t>
            </a:r>
            <a:r>
              <a:rPr lang="en-US" sz="2000" b="0">
                <a:solidFill>
                  <a:schemeClr val="dk1"/>
                </a:solidFill>
                <a:latin typeface="Courier New"/>
                <a:ea typeface="Courier New"/>
                <a:cs typeface="Courier New"/>
                <a:sym typeface="Courier New"/>
              </a:rPr>
              <a:t>Jenkinsfile</a:t>
            </a:r>
            <a:endParaRPr sz="2000" b="0">
              <a:solidFill>
                <a:schemeClr val="dk1"/>
              </a:solidFill>
              <a:latin typeface="Courier New"/>
              <a:ea typeface="Courier New"/>
              <a:cs typeface="Courier New"/>
              <a:sym typeface="Courier New"/>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Remove the following line of code which called a shell script which simply echoed out a statement:</a:t>
            </a:r>
            <a:br>
              <a:rPr lang="en-US" sz="2400" b="0">
                <a:solidFill>
                  <a:schemeClr val="dk1"/>
                </a:solidFill>
                <a:latin typeface="Arial"/>
                <a:ea typeface="Arial"/>
                <a:cs typeface="Arial"/>
                <a:sym typeface="Arial"/>
              </a:rPr>
            </a:br>
            <a:r>
              <a:rPr lang="en-US" sz="2000" b="0">
                <a:solidFill>
                  <a:schemeClr val="dk1"/>
                </a:solidFill>
                <a:latin typeface="Courier New"/>
                <a:ea typeface="Courier New"/>
                <a:cs typeface="Courier New"/>
                <a:sym typeface="Courier New"/>
              </a:rPr>
              <a:t>sh "chmod +x $BUILD &amp;&amp; $BUILD"</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Uncomment the ensuing </a:t>
            </a:r>
            <a:r>
              <a:rPr lang="en-US" sz="2000" b="0">
                <a:solidFill>
                  <a:schemeClr val="dk1"/>
                </a:solidFill>
                <a:latin typeface="Courier New"/>
                <a:ea typeface="Courier New"/>
                <a:cs typeface="Courier New"/>
                <a:sym typeface="Courier New"/>
              </a:rPr>
              <a:t>withCredentials</a:t>
            </a:r>
            <a:r>
              <a:rPr lang="en-US" sz="2400" b="0">
                <a:solidFill>
                  <a:schemeClr val="dk1"/>
                </a:solidFill>
                <a:latin typeface="Arial"/>
                <a:ea typeface="Arial"/>
                <a:cs typeface="Arial"/>
                <a:sym typeface="Arial"/>
              </a:rPr>
              <a:t> code block. Inside this block, we will have access to </a:t>
            </a:r>
            <a:r>
              <a:rPr lang="en-US" sz="2000" b="0">
                <a:solidFill>
                  <a:schemeClr val="dk1"/>
                </a:solidFill>
                <a:latin typeface="Courier New"/>
                <a:ea typeface="Courier New"/>
                <a:cs typeface="Courier New"/>
                <a:sym typeface="Courier New"/>
              </a:rPr>
              <a:t>eosCreds</a:t>
            </a:r>
            <a:r>
              <a:rPr lang="en-US" sz="2400" b="0">
                <a:solidFill>
                  <a:schemeClr val="dk1"/>
                </a:solidFill>
                <a:latin typeface="Arial"/>
                <a:ea typeface="Arial"/>
                <a:cs typeface="Arial"/>
                <a:sym typeface="Arial"/>
              </a:rPr>
              <a:t> we will define in Jenkins. We define the user environment variable to be </a:t>
            </a:r>
            <a:r>
              <a:rPr lang="en-US" sz="2400" b="0">
                <a:solidFill>
                  <a:schemeClr val="dk1"/>
                </a:solidFill>
                <a:latin typeface="Courier New"/>
                <a:ea typeface="Courier New"/>
                <a:cs typeface="Courier New"/>
                <a:sym typeface="Courier New"/>
              </a:rPr>
              <a:t>ZOWE_OPT_USER</a:t>
            </a:r>
            <a:r>
              <a:rPr lang="en-US" sz="2400" b="0">
                <a:solidFill>
                  <a:schemeClr val="dk1"/>
                </a:solidFill>
                <a:latin typeface="Arial"/>
                <a:ea typeface="Arial"/>
                <a:cs typeface="Arial"/>
                <a:sym typeface="Arial"/>
              </a:rPr>
              <a:t> and the password to be </a:t>
            </a:r>
            <a:r>
              <a:rPr lang="en-US" sz="2400" b="0">
                <a:solidFill>
                  <a:schemeClr val="dk1"/>
                </a:solidFill>
                <a:latin typeface="Courier New"/>
                <a:ea typeface="Courier New"/>
                <a:cs typeface="Courier New"/>
                <a:sym typeface="Courier New"/>
              </a:rPr>
              <a:t>ZOWE_OPT_PASSWORD</a:t>
            </a:r>
            <a:r>
              <a:rPr lang="en-US" sz="2400" b="0">
                <a:solidFill>
                  <a:schemeClr val="dk1"/>
                </a:solidFill>
                <a:latin typeface="Arial"/>
                <a:ea typeface="Arial"/>
                <a:cs typeface="Arial"/>
                <a:sym typeface="Arial"/>
              </a:rPr>
              <a:t> because CA Brightside can be influenced by environment variables. Let’s take a moment to discuss command line precedence.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CA Brightside Command Line Precedence</a:t>
            </a:r>
            <a:endParaRPr/>
          </a:p>
        </p:txBody>
      </p:sp>
      <p:sp>
        <p:nvSpPr>
          <p:cNvPr id="497" name="Google Shape;497;p5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498" name="Google Shape;498;p55"/>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000"/>
              <a:buFont typeface="Arial"/>
              <a:buNone/>
            </a:pPr>
            <a:r>
              <a:rPr lang="en-US" sz="2000" b="0">
                <a:solidFill>
                  <a:schemeClr val="dk1"/>
                </a:solidFill>
                <a:latin typeface="Arial"/>
                <a:ea typeface="Arial"/>
                <a:cs typeface="Arial"/>
                <a:sym typeface="Arial"/>
              </a:rPr>
              <a:t>You can specify any option on any command through the use of environment variables using the prefix </a:t>
            </a:r>
            <a:r>
              <a:rPr lang="en-US" sz="1600" b="0">
                <a:solidFill>
                  <a:schemeClr val="dk1"/>
                </a:solidFill>
                <a:latin typeface="Courier New"/>
                <a:ea typeface="Courier New"/>
                <a:cs typeface="Courier New"/>
                <a:sym typeface="Courier New"/>
              </a:rPr>
              <a:t>ZOWE_OPT_</a:t>
            </a:r>
            <a:r>
              <a:rPr lang="en-US" sz="2000" b="0">
                <a:solidFill>
                  <a:schemeClr val="dk1"/>
                </a:solidFill>
                <a:latin typeface="Arial"/>
                <a:ea typeface="Arial"/>
                <a:cs typeface="Arial"/>
                <a:sym typeface="Arial"/>
              </a:rPr>
              <a:t>. </a:t>
            </a:r>
            <a:endParaRPr/>
          </a:p>
          <a:p>
            <a:pPr marL="0" marR="0" lvl="0" indent="0" algn="l" rtl="0">
              <a:lnSpc>
                <a:spcPct val="90000"/>
              </a:lnSpc>
              <a:spcBef>
                <a:spcPts val="1200"/>
              </a:spcBef>
              <a:spcAft>
                <a:spcPts val="0"/>
              </a:spcAft>
              <a:buClr>
                <a:schemeClr val="dk2"/>
              </a:buClr>
              <a:buSzPts val="2000"/>
              <a:buFont typeface="Arial"/>
              <a:buNone/>
            </a:pPr>
            <a:br>
              <a:rPr lang="en-US" sz="2000" b="0">
                <a:solidFill>
                  <a:schemeClr val="dk1"/>
                </a:solidFill>
                <a:latin typeface="Arial"/>
                <a:ea typeface="Arial"/>
                <a:cs typeface="Arial"/>
                <a:sym typeface="Arial"/>
              </a:rPr>
            </a:br>
            <a:r>
              <a:rPr lang="en-US" sz="2000" b="0">
                <a:solidFill>
                  <a:schemeClr val="dk1"/>
                </a:solidFill>
                <a:latin typeface="Arial"/>
                <a:ea typeface="Arial"/>
                <a:cs typeface="Arial"/>
                <a:sym typeface="Arial"/>
              </a:rPr>
              <a:t>For example, you can specify the option </a:t>
            </a:r>
            <a:r>
              <a:rPr lang="en-US" sz="1600" b="0">
                <a:solidFill>
                  <a:schemeClr val="dk1"/>
                </a:solidFill>
                <a:latin typeface="Courier New"/>
                <a:ea typeface="Courier New"/>
                <a:cs typeface="Courier New"/>
                <a:sym typeface="Courier New"/>
              </a:rPr>
              <a:t>--host</a:t>
            </a:r>
            <a:r>
              <a:rPr lang="en-US" sz="2000" b="0">
                <a:solidFill>
                  <a:schemeClr val="dk1"/>
                </a:solidFill>
                <a:latin typeface="Arial"/>
                <a:ea typeface="Arial"/>
                <a:cs typeface="Arial"/>
                <a:sym typeface="Arial"/>
              </a:rPr>
              <a:t> by setting an environment variable named </a:t>
            </a:r>
            <a:r>
              <a:rPr lang="en-US" sz="1600" b="0">
                <a:solidFill>
                  <a:schemeClr val="dk1"/>
                </a:solidFill>
                <a:latin typeface="Courier New"/>
                <a:ea typeface="Courier New"/>
                <a:cs typeface="Courier New"/>
                <a:sym typeface="Courier New"/>
              </a:rPr>
              <a:t>ZOWE_OPT_HOST</a:t>
            </a:r>
            <a:r>
              <a:rPr lang="en-US" sz="2000" b="0">
                <a:solidFill>
                  <a:schemeClr val="dk1"/>
                </a:solidFill>
                <a:latin typeface="Courier New"/>
                <a:ea typeface="Courier New"/>
                <a:cs typeface="Courier New"/>
                <a:sym typeface="Courier New"/>
              </a:rPr>
              <a:t> </a:t>
            </a:r>
            <a:r>
              <a:rPr lang="en-US" sz="2000" b="0">
                <a:solidFill>
                  <a:schemeClr val="dk1"/>
                </a:solidFill>
                <a:latin typeface="Arial"/>
                <a:ea typeface="Arial"/>
                <a:cs typeface="Arial"/>
                <a:sym typeface="Arial"/>
              </a:rPr>
              <a:t>to the desired value. </a:t>
            </a:r>
            <a:endParaRPr/>
          </a:p>
          <a:p>
            <a:pPr marL="0" marR="0" lvl="0" indent="0" algn="l" rtl="0">
              <a:lnSpc>
                <a:spcPct val="90000"/>
              </a:lnSpc>
              <a:spcBef>
                <a:spcPts val="1200"/>
              </a:spcBef>
              <a:spcAft>
                <a:spcPts val="0"/>
              </a:spcAft>
              <a:buClr>
                <a:schemeClr val="dk2"/>
              </a:buClr>
              <a:buSzPts val="2000"/>
              <a:buFont typeface="Arial"/>
              <a:buNone/>
            </a:pPr>
            <a:br>
              <a:rPr lang="en-US" sz="2000" b="0">
                <a:solidFill>
                  <a:schemeClr val="dk1"/>
                </a:solidFill>
                <a:latin typeface="Arial"/>
                <a:ea typeface="Arial"/>
                <a:cs typeface="Arial"/>
                <a:sym typeface="Arial"/>
              </a:rPr>
            </a:br>
            <a:r>
              <a:rPr lang="en-US" sz="2000" b="0">
                <a:solidFill>
                  <a:schemeClr val="dk1"/>
                </a:solidFill>
                <a:latin typeface="Arial"/>
                <a:ea typeface="Arial"/>
                <a:cs typeface="Arial"/>
                <a:sym typeface="Arial"/>
              </a:rPr>
              <a:t>For more information on defining environment variables, please reference:</a:t>
            </a:r>
            <a:br>
              <a:rPr lang="en-US" sz="2000" b="0">
                <a:solidFill>
                  <a:schemeClr val="dk1"/>
                </a:solidFill>
                <a:latin typeface="Arial"/>
                <a:ea typeface="Arial"/>
                <a:cs typeface="Arial"/>
                <a:sym typeface="Arial"/>
              </a:rPr>
            </a:br>
            <a:r>
              <a:rPr lang="en-US" sz="2000" b="0" u="sng">
                <a:solidFill>
                  <a:schemeClr val="dk1"/>
                </a:solidFill>
                <a:latin typeface="Arial"/>
                <a:ea typeface="Arial"/>
                <a:cs typeface="Arial"/>
                <a:sym typeface="Arial"/>
                <a:hlinkClick r:id="rId3"/>
              </a:rPr>
              <a:t>https://docops.ca.com/ca-brightside-community-edition/1-0/en/using/define-connection-settings/define-environment-variables</a:t>
            </a:r>
            <a:br>
              <a:rPr lang="en-US" sz="2000" b="0" u="sng">
                <a:solidFill>
                  <a:schemeClr val="dk1"/>
                </a:solidFill>
                <a:latin typeface="Arial"/>
                <a:ea typeface="Arial"/>
                <a:cs typeface="Arial"/>
                <a:sym typeface="Arial"/>
              </a:rPr>
            </a:br>
            <a:endParaRPr sz="2000" b="0" u="sng">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000"/>
              <a:buFont typeface="Arial"/>
              <a:buNone/>
            </a:pPr>
            <a:r>
              <a:rPr lang="en-US" sz="2000" b="0">
                <a:solidFill>
                  <a:schemeClr val="dk1"/>
                </a:solidFill>
                <a:latin typeface="Arial"/>
                <a:ea typeface="Arial"/>
                <a:cs typeface="Arial"/>
                <a:sym typeface="Arial"/>
              </a:rPr>
              <a:t>When a Brightside command is run, the order of precedence for determining the option values to use is:</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Command line arguments </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Environment variables </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Profile settings</a:t>
            </a:r>
            <a:endParaRPr/>
          </a:p>
          <a:p>
            <a:pPr marL="744537"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Default values</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Enhance Jenkinsfile to build project – Step 3</a:t>
            </a:r>
            <a:endParaRPr/>
          </a:p>
        </p:txBody>
      </p:sp>
      <p:sp>
        <p:nvSpPr>
          <p:cNvPr id="505" name="Google Shape;505;p5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06" name="Google Shape;506;p56"/>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Add the following command inside the </a:t>
            </a:r>
            <a:r>
              <a:rPr lang="en-US" sz="2000" b="0" dirty="0" err="1">
                <a:solidFill>
                  <a:schemeClr val="dk1"/>
                </a:solidFill>
                <a:latin typeface="Courier New"/>
                <a:ea typeface="Courier New"/>
                <a:cs typeface="Courier New"/>
                <a:sym typeface="Courier New"/>
              </a:rPr>
              <a:t>withCredentials</a:t>
            </a:r>
            <a:r>
              <a:rPr lang="en-US" sz="2400" b="0" dirty="0">
                <a:solidFill>
                  <a:schemeClr val="dk1"/>
                </a:solidFill>
                <a:latin typeface="Arial"/>
                <a:ea typeface="Arial"/>
                <a:cs typeface="Arial"/>
                <a:sym typeface="Arial"/>
              </a:rPr>
              <a:t> block to instruct Jenkins to run the </a:t>
            </a:r>
            <a:r>
              <a:rPr lang="en-US" sz="2000" b="0" dirty="0">
                <a:solidFill>
                  <a:schemeClr val="dk1"/>
                </a:solidFill>
                <a:latin typeface="Courier New"/>
                <a:ea typeface="Courier New"/>
                <a:cs typeface="Courier New"/>
                <a:sym typeface="Courier New"/>
              </a:rPr>
              <a:t>gulp build</a:t>
            </a:r>
            <a:r>
              <a:rPr lang="en-US" sz="2400" b="0" dirty="0">
                <a:solidFill>
                  <a:schemeClr val="dk1"/>
                </a:solidFill>
                <a:latin typeface="Arial"/>
                <a:ea typeface="Arial"/>
                <a:cs typeface="Arial"/>
                <a:sym typeface="Arial"/>
              </a:rPr>
              <a:t> task you created as part of </a:t>
            </a:r>
            <a:r>
              <a:rPr lang="en-US" sz="2000" b="0" dirty="0">
                <a:solidFill>
                  <a:schemeClr val="dk1"/>
                </a:solidFill>
                <a:latin typeface="Courier New"/>
                <a:ea typeface="Courier New"/>
                <a:cs typeface="Courier New"/>
                <a:sym typeface="Courier New"/>
              </a:rPr>
              <a:t>build</a:t>
            </a:r>
            <a:r>
              <a:rPr lang="en-US" sz="2400" b="0" dirty="0">
                <a:solidFill>
                  <a:schemeClr val="dk1"/>
                </a:solidFill>
                <a:latin typeface="Arial"/>
                <a:ea typeface="Arial"/>
                <a:cs typeface="Arial"/>
                <a:sym typeface="Arial"/>
              </a:rPr>
              <a:t> stage:</a:t>
            </a:r>
            <a:br>
              <a:rPr lang="en-US" sz="2400" b="0" dirty="0">
                <a:solidFill>
                  <a:schemeClr val="dk1"/>
                </a:solidFill>
                <a:latin typeface="Arial"/>
                <a:ea typeface="Arial"/>
                <a:cs typeface="Arial"/>
                <a:sym typeface="Arial"/>
              </a:rPr>
            </a:br>
            <a:r>
              <a:rPr lang="en-US" sz="2000" b="0" dirty="0" err="1">
                <a:solidFill>
                  <a:schemeClr val="dk1"/>
                </a:solidFill>
                <a:latin typeface="Courier New"/>
                <a:ea typeface="Courier New"/>
                <a:cs typeface="Courier New"/>
                <a:sym typeface="Courier New"/>
              </a:rPr>
              <a:t>sh</a:t>
            </a:r>
            <a:r>
              <a:rPr lang="en-US" sz="2000" b="0" dirty="0">
                <a:solidFill>
                  <a:schemeClr val="dk1"/>
                </a:solidFill>
                <a:latin typeface="Courier New"/>
                <a:ea typeface="Courier New"/>
                <a:cs typeface="Courier New"/>
                <a:sym typeface="Courier New"/>
              </a:rPr>
              <a:t> 'gulp build'</a:t>
            </a:r>
            <a:endParaRPr dirty="0"/>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Recall the </a:t>
            </a:r>
            <a:r>
              <a:rPr lang="en-US" sz="2400" b="0" dirty="0">
                <a:solidFill>
                  <a:schemeClr val="accent1"/>
                </a:solidFill>
                <a:latin typeface="Arial"/>
                <a:ea typeface="Arial"/>
                <a:cs typeface="Arial"/>
                <a:sym typeface="Arial"/>
              </a:rPr>
              <a:t>ZOSMF</a:t>
            </a:r>
            <a:r>
              <a:rPr lang="en-US" sz="2400" b="0" dirty="0">
                <a:solidFill>
                  <a:schemeClr val="dk1"/>
                </a:solidFill>
                <a:latin typeface="Arial"/>
                <a:ea typeface="Arial"/>
                <a:cs typeface="Arial"/>
                <a:sym typeface="Arial"/>
              </a:rPr>
              <a:t> environment variable that we referenced in our gulp </a:t>
            </a:r>
            <a:r>
              <a:rPr lang="en-US" sz="2000" b="0" dirty="0">
                <a:solidFill>
                  <a:schemeClr val="dk1"/>
                </a:solidFill>
                <a:latin typeface="Courier New"/>
                <a:ea typeface="Courier New"/>
                <a:cs typeface="Courier New"/>
                <a:sym typeface="Courier New"/>
              </a:rPr>
              <a:t>verify-dataset-exists</a:t>
            </a:r>
            <a:r>
              <a:rPr lang="en-US" sz="2400" b="0" dirty="0">
                <a:solidFill>
                  <a:schemeClr val="dk1"/>
                </a:solidFill>
                <a:latin typeface="Arial"/>
                <a:ea typeface="Arial"/>
                <a:cs typeface="Arial"/>
                <a:sym typeface="Arial"/>
              </a:rPr>
              <a:t> and gulp </a:t>
            </a:r>
            <a:r>
              <a:rPr lang="en-US" sz="2000" b="0" dirty="0">
                <a:solidFill>
                  <a:schemeClr val="dk1"/>
                </a:solidFill>
                <a:latin typeface="Courier New"/>
                <a:ea typeface="Courier New"/>
                <a:cs typeface="Courier New"/>
                <a:sym typeface="Courier New"/>
              </a:rPr>
              <a:t>build-</a:t>
            </a:r>
            <a:r>
              <a:rPr lang="en-US" sz="2000" b="0" dirty="0" err="1">
                <a:solidFill>
                  <a:schemeClr val="dk1"/>
                </a:solidFill>
                <a:latin typeface="Courier New"/>
                <a:ea typeface="Courier New"/>
                <a:cs typeface="Courier New"/>
                <a:sym typeface="Courier New"/>
              </a:rPr>
              <a:t>jcl</a:t>
            </a:r>
            <a:r>
              <a:rPr lang="en-US" sz="2400" b="0" dirty="0">
                <a:solidFill>
                  <a:schemeClr val="dk1"/>
                </a:solidFill>
                <a:latin typeface="Arial"/>
                <a:ea typeface="Arial"/>
                <a:cs typeface="Arial"/>
                <a:sym typeface="Arial"/>
              </a:rPr>
              <a:t> tasks to accommodate running them in profile-less environments. We want to have Jenkins manage all of our credentials and not duplicate that by storing them in a Brightside profile.</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Locate the environment directive towards the top of the </a:t>
            </a:r>
            <a:r>
              <a:rPr lang="en-US" sz="2400" b="0" dirty="0" err="1">
                <a:solidFill>
                  <a:schemeClr val="dk1"/>
                </a:solidFill>
                <a:latin typeface="Arial"/>
                <a:ea typeface="Arial"/>
                <a:cs typeface="Arial"/>
                <a:sym typeface="Arial"/>
              </a:rPr>
              <a:t>Jenkinsfile</a:t>
            </a:r>
            <a:r>
              <a:rPr lang="en-US" sz="2400" b="0" dirty="0">
                <a:solidFill>
                  <a:schemeClr val="dk1"/>
                </a:solidFill>
                <a:latin typeface="Arial"/>
                <a:ea typeface="Arial"/>
                <a:cs typeface="Arial"/>
                <a:sym typeface="Arial"/>
              </a:rPr>
              <a:t>. Remove the line that creates the </a:t>
            </a:r>
            <a:r>
              <a:rPr lang="en-US" sz="2000" b="0" dirty="0">
                <a:solidFill>
                  <a:schemeClr val="dk1"/>
                </a:solidFill>
                <a:latin typeface="Courier New"/>
                <a:ea typeface="Courier New"/>
                <a:cs typeface="Courier New"/>
                <a:sym typeface="Courier New"/>
              </a:rPr>
              <a:t>BUILD</a:t>
            </a:r>
            <a:r>
              <a:rPr lang="en-US" sz="2400" b="0" dirty="0">
                <a:solidFill>
                  <a:schemeClr val="dk1"/>
                </a:solidFill>
                <a:latin typeface="Arial"/>
                <a:ea typeface="Arial"/>
                <a:cs typeface="Arial"/>
                <a:sym typeface="Arial"/>
              </a:rPr>
              <a:t> environment variable and add the following code to create an </a:t>
            </a:r>
            <a:r>
              <a:rPr lang="en-US" sz="2000" b="0" dirty="0">
                <a:solidFill>
                  <a:schemeClr val="accent1"/>
                </a:solidFill>
                <a:latin typeface="Courier New"/>
                <a:ea typeface="Courier New"/>
                <a:cs typeface="Courier New"/>
                <a:sym typeface="Courier New"/>
              </a:rPr>
              <a:t>ZOSMF</a:t>
            </a:r>
            <a:r>
              <a:rPr lang="en-US" sz="2400" b="0" dirty="0">
                <a:solidFill>
                  <a:schemeClr val="dk1"/>
                </a:solidFill>
                <a:latin typeface="Arial"/>
                <a:ea typeface="Arial"/>
                <a:cs typeface="Arial"/>
                <a:sym typeface="Arial"/>
              </a:rPr>
              <a:t> environment variable that contains the non-sensitive connection and location information we previously used in our Brightside profiles. Please change JENKXXX to JENK and your assigned ID:</a:t>
            </a:r>
            <a:endParaRPr dirty="0"/>
          </a:p>
          <a:p>
            <a:pPr marL="0" marR="0" lvl="0" indent="0" algn="l" rtl="0">
              <a:lnSpc>
                <a:spcPct val="100000"/>
              </a:lnSpc>
              <a:spcBef>
                <a:spcPts val="0"/>
              </a:spcBef>
              <a:spcAft>
                <a:spcPts val="0"/>
              </a:spcAft>
              <a:buClr>
                <a:schemeClr val="dk2"/>
              </a:buClr>
              <a:buSzPts val="1150"/>
              <a:buFont typeface="Arial"/>
              <a:buNone/>
            </a:pPr>
            <a:endParaRPr sz="1150" b="0" dirty="0">
              <a:solidFill>
                <a:schemeClr val="dk1"/>
              </a:solidFill>
              <a:latin typeface="Courier New"/>
              <a:ea typeface="Courier New"/>
              <a:cs typeface="Courier New"/>
              <a:sym typeface="Courier New"/>
            </a:endParaRPr>
          </a:p>
          <a:p>
            <a:pPr lvl="1">
              <a:buClr>
                <a:schemeClr val="dk2"/>
              </a:buClr>
              <a:buSzPts val="1150"/>
            </a:pPr>
            <a:r>
              <a:rPr lang="en-US" sz="1150" b="0" dirty="0">
                <a:solidFill>
                  <a:schemeClr val="dk1"/>
                </a:solidFill>
                <a:latin typeface="Courier New"/>
                <a:ea typeface="Courier New"/>
                <a:cs typeface="Courier New"/>
                <a:sym typeface="Courier New"/>
              </a:rPr>
              <a:t>// ZOSMF Details</a:t>
            </a:r>
            <a:endParaRPr dirty="0"/>
          </a:p>
          <a:p>
            <a:pPr lvl="1">
              <a:buClr>
                <a:schemeClr val="dk2"/>
              </a:buClr>
              <a:buSzPts val="1150"/>
            </a:pPr>
            <a:r>
              <a:rPr lang="en-US" sz="1150" b="0" dirty="0">
                <a:solidFill>
                  <a:schemeClr val="dk1"/>
                </a:solidFill>
                <a:latin typeface="Courier New"/>
                <a:ea typeface="Courier New"/>
                <a:cs typeface="Courier New"/>
                <a:sym typeface="Courier New"/>
              </a:rPr>
              <a:t>ZOSMF_CONNECTION="--port 443 --protocol http --reject-unauthorized false"</a:t>
            </a:r>
            <a:endParaRPr dirty="0"/>
          </a:p>
          <a:p>
            <a:pPr lvl="1">
              <a:buClr>
                <a:schemeClr val="dk2"/>
              </a:buClr>
              <a:buSzPts val="1150"/>
            </a:pPr>
            <a:r>
              <a:rPr lang="en-US" sz="1150" b="0" dirty="0">
                <a:solidFill>
                  <a:schemeClr val="dk1"/>
                </a:solidFill>
                <a:latin typeface="Courier New"/>
                <a:ea typeface="Courier New"/>
                <a:cs typeface="Courier New"/>
                <a:sym typeface="Courier New"/>
              </a:rPr>
              <a:t>ZOSMF="$ZOSMF_CONNECTION $ZOSMF_LOCATION"</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Enhance Jenkinsfile to build project – Step 3</a:t>
            </a:r>
            <a:endParaRPr/>
          </a:p>
        </p:txBody>
      </p:sp>
      <p:sp>
        <p:nvSpPr>
          <p:cNvPr id="513" name="Google Shape;513;p57"/>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14" name="Google Shape;514;p57"/>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6"/>
            </a:pPr>
            <a:r>
              <a:rPr lang="en-US" sz="2400" b="0">
                <a:solidFill>
                  <a:schemeClr val="dk1"/>
                </a:solidFill>
                <a:latin typeface="Arial"/>
                <a:ea typeface="Arial"/>
                <a:cs typeface="Arial"/>
                <a:sym typeface="Arial"/>
              </a:rPr>
              <a:t>Besides username and password, we will also be treating the hostname as sensitive. Please add the following environment variable which retrieves an </a:t>
            </a:r>
            <a:r>
              <a:rPr lang="en-US" sz="2000" b="0">
                <a:solidFill>
                  <a:schemeClr val="dk1"/>
                </a:solidFill>
                <a:latin typeface="Courier New"/>
                <a:ea typeface="Courier New"/>
                <a:cs typeface="Courier New"/>
                <a:sym typeface="Courier New"/>
              </a:rPr>
              <a:t>eosHost</a:t>
            </a:r>
            <a:r>
              <a:rPr lang="en-US" sz="2400" b="0">
                <a:solidFill>
                  <a:schemeClr val="dk1"/>
                </a:solidFill>
                <a:latin typeface="Arial"/>
                <a:ea typeface="Arial"/>
                <a:cs typeface="Arial"/>
                <a:sym typeface="Arial"/>
              </a:rPr>
              <a:t> credential that we will define to Jenkins:</a:t>
            </a:r>
            <a:br>
              <a:rPr lang="en-US" sz="2400" b="0">
                <a:solidFill>
                  <a:schemeClr val="dk1"/>
                </a:solidFill>
                <a:latin typeface="Arial"/>
                <a:ea typeface="Arial"/>
                <a:cs typeface="Arial"/>
                <a:sym typeface="Arial"/>
              </a:rPr>
            </a:br>
            <a:r>
              <a:rPr lang="en-US" sz="2000" b="0">
                <a:solidFill>
                  <a:schemeClr val="dk1"/>
                </a:solidFill>
                <a:latin typeface="Courier New"/>
                <a:ea typeface="Courier New"/>
                <a:cs typeface="Courier New"/>
                <a:sym typeface="Courier New"/>
              </a:rPr>
              <a:t>ZOWE_OPT_HOST=credentials('eosHost');</a:t>
            </a:r>
            <a:endParaRPr/>
          </a:p>
          <a:p>
            <a:pPr marL="457200" marR="0" lvl="0" indent="-457200" algn="l" rtl="0">
              <a:lnSpc>
                <a:spcPct val="90000"/>
              </a:lnSpc>
              <a:spcBef>
                <a:spcPts val="1200"/>
              </a:spcBef>
              <a:spcAft>
                <a:spcPts val="0"/>
              </a:spcAft>
              <a:buClr>
                <a:schemeClr val="dk2"/>
              </a:buClr>
              <a:buSzPts val="2400"/>
              <a:buFont typeface="Arial"/>
              <a:buAutoNum type="arabicPeriod" startAt="6"/>
            </a:pPr>
            <a:r>
              <a:rPr lang="en-US" sz="2400" b="0">
                <a:solidFill>
                  <a:schemeClr val="dk1"/>
                </a:solidFill>
                <a:latin typeface="Arial"/>
                <a:ea typeface="Arial"/>
                <a:cs typeface="Arial"/>
                <a:sym typeface="Arial"/>
              </a:rPr>
              <a:t>Commit your changes: </a:t>
            </a:r>
            <a:r>
              <a:rPr lang="en-US" sz="2000" b="0">
                <a:solidFill>
                  <a:schemeClr val="dk1"/>
                </a:solidFill>
                <a:latin typeface="Courier New"/>
                <a:ea typeface="Courier New"/>
                <a:cs typeface="Courier New"/>
                <a:sym typeface="Courier New"/>
              </a:rPr>
              <a:t>git commit -a –m “Added build to Jenkinsfile”</a:t>
            </a:r>
            <a:endParaRPr sz="2000" b="0">
              <a:solidFill>
                <a:schemeClr val="dk1"/>
              </a:solidFill>
              <a:latin typeface="Courier New"/>
              <a:ea typeface="Courier New"/>
              <a:cs typeface="Courier New"/>
              <a:sym typeface="Courier New"/>
            </a:endParaRPr>
          </a:p>
          <a:p>
            <a:pPr marL="457200" marR="0" lvl="0" indent="-457200" algn="l" rtl="0">
              <a:lnSpc>
                <a:spcPct val="90000"/>
              </a:lnSpc>
              <a:spcBef>
                <a:spcPts val="1200"/>
              </a:spcBef>
              <a:spcAft>
                <a:spcPts val="0"/>
              </a:spcAft>
              <a:buClr>
                <a:schemeClr val="dk2"/>
              </a:buClr>
              <a:buSzPts val="2400"/>
              <a:buFont typeface="Arial"/>
              <a:buAutoNum type="arabicPeriod" startAt="6"/>
            </a:pPr>
            <a:r>
              <a:rPr lang="en-US" sz="2400" b="0">
                <a:solidFill>
                  <a:schemeClr val="dk1"/>
                </a:solidFill>
                <a:latin typeface="Arial"/>
                <a:ea typeface="Arial"/>
                <a:cs typeface="Arial"/>
                <a:sym typeface="Arial"/>
              </a:rPr>
              <a:t>Push your changes: </a:t>
            </a:r>
            <a:r>
              <a:rPr lang="en-US" sz="2000" b="0">
                <a:solidFill>
                  <a:schemeClr val="dk1"/>
                </a:solidFill>
                <a:latin typeface="Courier New"/>
                <a:ea typeface="Courier New"/>
                <a:cs typeface="Courier New"/>
                <a:sym typeface="Courier New"/>
              </a:rPr>
              <a:t>git push</a:t>
            </a:r>
            <a:endParaRPr/>
          </a:p>
          <a:p>
            <a:pPr marL="457200" marR="0" lvl="0" indent="-457200" algn="l" rtl="0">
              <a:lnSpc>
                <a:spcPct val="90000"/>
              </a:lnSpc>
              <a:spcBef>
                <a:spcPts val="1200"/>
              </a:spcBef>
              <a:spcAft>
                <a:spcPts val="0"/>
              </a:spcAft>
              <a:buClr>
                <a:schemeClr val="dk2"/>
              </a:buClr>
              <a:buSzPts val="2400"/>
              <a:buFont typeface="Arial"/>
              <a:buAutoNum type="arabicPeriod" startAt="6"/>
            </a:pPr>
            <a:r>
              <a:rPr lang="en-US" sz="2400" b="0">
                <a:solidFill>
                  <a:schemeClr val="dk1"/>
                </a:solidFill>
                <a:latin typeface="Arial"/>
                <a:ea typeface="Arial"/>
                <a:cs typeface="Arial"/>
                <a:sym typeface="Arial"/>
              </a:rPr>
              <a:t>Now we need to add our credential in Jenkins that we referenced in our Jenkinsfile. Navigate to your project in Jenkins (not your branch, URL: </a:t>
            </a:r>
            <a:r>
              <a:rPr lang="en-US" sz="2400" b="0" u="sng">
                <a:solidFill>
                  <a:schemeClr val="dk1"/>
                </a:solidFill>
                <a:latin typeface="Arial"/>
                <a:ea typeface="Arial"/>
                <a:cs typeface="Arial"/>
                <a:sym typeface="Arial"/>
                <a:hlinkClick r:id="rId3"/>
              </a:rPr>
              <a:t>http://jenkins-104.198.149.87.nip.io/job/Marbles_XXX/</a:t>
            </a:r>
            <a:r>
              <a:rPr lang="en-US" sz="2400" b="0">
                <a:solidFill>
                  <a:schemeClr val="dk1"/>
                </a:solidFill>
                <a:latin typeface="Arial"/>
                <a:ea typeface="Arial"/>
                <a:cs typeface="Arial"/>
                <a:sym typeface="Arial"/>
              </a:rPr>
              <a:t>). Click on                  in the left side navigation. Now click on the Marbles_XX (e.g.                ) under the “Stores scoped to Marbles_XXX” section. Now click on                                    . Finally, click on                  in the left side navigation to add credentials.</a:t>
            </a:r>
            <a:endParaRPr/>
          </a:p>
          <a:p>
            <a:pPr marL="457200" marR="0" lvl="0" indent="-330200" algn="l" rtl="0">
              <a:lnSpc>
                <a:spcPct val="90000"/>
              </a:lnSpc>
              <a:spcBef>
                <a:spcPts val="1200"/>
              </a:spcBef>
              <a:spcAft>
                <a:spcPts val="0"/>
              </a:spcAft>
              <a:buClr>
                <a:schemeClr val="dk2"/>
              </a:buClr>
              <a:buSzPts val="2000"/>
              <a:buFont typeface="Arial"/>
              <a:buNone/>
            </a:pPr>
            <a:endParaRPr sz="20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515" name="Google Shape;515;p57"/>
          <p:cNvPicPr preferRelativeResize="0"/>
          <p:nvPr/>
        </p:nvPicPr>
        <p:blipFill rotWithShape="1">
          <a:blip r:embed="rId4">
            <a:alphaModFix/>
          </a:blip>
          <a:srcRect/>
          <a:stretch/>
        </p:blipFill>
        <p:spPr>
          <a:xfrm>
            <a:off x="9801891" y="4367698"/>
            <a:ext cx="1190625" cy="361950"/>
          </a:xfrm>
          <a:prstGeom prst="rect">
            <a:avLst/>
          </a:prstGeom>
          <a:noFill/>
          <a:ln>
            <a:noFill/>
          </a:ln>
        </p:spPr>
      </p:pic>
      <p:pic>
        <p:nvPicPr>
          <p:cNvPr id="516" name="Google Shape;516;p57"/>
          <p:cNvPicPr preferRelativeResize="0"/>
          <p:nvPr/>
        </p:nvPicPr>
        <p:blipFill rotWithShape="1">
          <a:blip r:embed="rId5">
            <a:alphaModFix/>
          </a:blip>
          <a:srcRect/>
          <a:stretch/>
        </p:blipFill>
        <p:spPr>
          <a:xfrm>
            <a:off x="8967787" y="4694513"/>
            <a:ext cx="1238250" cy="333375"/>
          </a:xfrm>
          <a:prstGeom prst="rect">
            <a:avLst/>
          </a:prstGeom>
          <a:noFill/>
          <a:ln>
            <a:noFill/>
          </a:ln>
        </p:spPr>
      </p:pic>
      <p:pic>
        <p:nvPicPr>
          <p:cNvPr id="517" name="Google Shape;517;p57"/>
          <p:cNvPicPr preferRelativeResize="0"/>
          <p:nvPr/>
        </p:nvPicPr>
        <p:blipFill rotWithShape="1">
          <a:blip r:embed="rId6">
            <a:alphaModFix/>
          </a:blip>
          <a:srcRect/>
          <a:stretch/>
        </p:blipFill>
        <p:spPr>
          <a:xfrm>
            <a:off x="8556875" y="5007967"/>
            <a:ext cx="2838450" cy="333375"/>
          </a:xfrm>
          <a:prstGeom prst="rect">
            <a:avLst/>
          </a:prstGeom>
          <a:noFill/>
          <a:ln>
            <a:noFill/>
          </a:ln>
        </p:spPr>
      </p:pic>
      <p:pic>
        <p:nvPicPr>
          <p:cNvPr id="518" name="Google Shape;518;p57"/>
          <p:cNvPicPr preferRelativeResize="0"/>
          <p:nvPr/>
        </p:nvPicPr>
        <p:blipFill rotWithShape="1">
          <a:blip r:embed="rId7">
            <a:alphaModFix/>
          </a:blip>
          <a:srcRect/>
          <a:stretch/>
        </p:blipFill>
        <p:spPr>
          <a:xfrm>
            <a:off x="3260847" y="5429664"/>
            <a:ext cx="1362075" cy="285750"/>
          </a:xfrm>
          <a:prstGeom prst="rect">
            <a:avLst/>
          </a:prstGeom>
          <a:noFill/>
          <a:ln>
            <a:noFill/>
          </a:ln>
        </p:spPr>
      </p:pic>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Enhance Jenkinsfile to build project – Step 3</a:t>
            </a:r>
            <a:endParaRPr/>
          </a:p>
        </p:txBody>
      </p:sp>
      <p:sp>
        <p:nvSpPr>
          <p:cNvPr id="525" name="Google Shape;525;p5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26" name="Google Shape;526;p58"/>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10"/>
            </a:pPr>
            <a:r>
              <a:rPr lang="en-US" sz="2400" b="0">
                <a:solidFill>
                  <a:schemeClr val="dk1"/>
                </a:solidFill>
                <a:latin typeface="Arial"/>
                <a:ea typeface="Arial"/>
                <a:cs typeface="Arial"/>
                <a:sym typeface="Arial"/>
              </a:rPr>
              <a:t>Add </a:t>
            </a:r>
            <a:r>
              <a:rPr lang="en-US" sz="2000" b="0">
                <a:solidFill>
                  <a:schemeClr val="dk1"/>
                </a:solidFill>
                <a:latin typeface="Courier New"/>
                <a:ea typeface="Courier New"/>
                <a:cs typeface="Courier New"/>
                <a:sym typeface="Courier New"/>
              </a:rPr>
              <a:t>Username with password</a:t>
            </a:r>
            <a:r>
              <a:rPr lang="en-US" sz="2400" b="0">
                <a:solidFill>
                  <a:schemeClr val="dk1"/>
                </a:solidFill>
                <a:latin typeface="Arial"/>
                <a:ea typeface="Arial"/>
                <a:cs typeface="Arial"/>
                <a:sym typeface="Arial"/>
              </a:rPr>
              <a:t> credential</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Username: custxxx</a:t>
            </a:r>
            <a:endParaRPr sz="2000" b="0" i="0" u="none" strike="noStrike" cap="none">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Password: custxxx</a:t>
            </a:r>
            <a:endParaRPr sz="2000" b="0" i="0" u="none" strike="noStrike" cap="none">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ID: eosCreds</a:t>
            </a:r>
            <a:endParaRPr sz="2000" b="0" i="0" u="none" strike="noStrike" cap="none">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Description: Credentials to access workshop system</a:t>
            </a:r>
            <a:endParaRPr sz="2000" b="0" i="0" u="none" strike="noStrike" cap="none">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10"/>
            </a:pPr>
            <a:r>
              <a:rPr lang="en-US" sz="2400" b="0">
                <a:solidFill>
                  <a:schemeClr val="dk1"/>
                </a:solidFill>
                <a:latin typeface="Arial"/>
                <a:ea typeface="Arial"/>
                <a:cs typeface="Arial"/>
                <a:sym typeface="Arial"/>
              </a:rPr>
              <a:t>Add </a:t>
            </a:r>
            <a:r>
              <a:rPr lang="en-US" sz="2000" b="0">
                <a:solidFill>
                  <a:schemeClr val="dk1"/>
                </a:solidFill>
                <a:latin typeface="Courier New"/>
                <a:ea typeface="Courier New"/>
                <a:cs typeface="Courier New"/>
                <a:sym typeface="Courier New"/>
              </a:rPr>
              <a:t>Secret text</a:t>
            </a:r>
            <a:r>
              <a:rPr lang="en-US" sz="2000" b="0">
                <a:solidFill>
                  <a:schemeClr val="dk1"/>
                </a:solidFill>
                <a:latin typeface="Arial"/>
                <a:ea typeface="Arial"/>
                <a:cs typeface="Arial"/>
                <a:sym typeface="Arial"/>
              </a:rPr>
              <a:t> </a:t>
            </a:r>
            <a:r>
              <a:rPr lang="en-US" sz="2400" b="0">
                <a:solidFill>
                  <a:schemeClr val="dk1"/>
                </a:solidFill>
                <a:latin typeface="Arial"/>
                <a:ea typeface="Arial"/>
                <a:cs typeface="Arial"/>
                <a:sym typeface="Arial"/>
              </a:rPr>
              <a:t>credential</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Secret: 35.192.238.214</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ID: eosHost</a:t>
            </a:r>
            <a:endParaRPr sz="2000" b="0" i="0" u="none" strike="noStrike" cap="none">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Description: Hostname for workshop system</a:t>
            </a: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30200" algn="l" rtl="0">
              <a:lnSpc>
                <a:spcPct val="90000"/>
              </a:lnSpc>
              <a:spcBef>
                <a:spcPts val="1200"/>
              </a:spcBef>
              <a:spcAft>
                <a:spcPts val="0"/>
              </a:spcAft>
              <a:buClr>
                <a:schemeClr val="dk2"/>
              </a:buClr>
              <a:buSzPts val="2000"/>
              <a:buFont typeface="Arial"/>
              <a:buNone/>
            </a:pPr>
            <a:endParaRPr sz="20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body" idx="1"/>
          </p:nvPr>
        </p:nvSpPr>
        <p:spPr>
          <a:xfrm>
            <a:off x="413004" y="1371600"/>
            <a:ext cx="11365992" cy="5365571"/>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Accessing the workshop environment</a:t>
            </a:r>
            <a:endParaRPr dirty="0"/>
          </a:p>
          <a:p>
            <a:pPr marL="514350" lvl="1" indent="-227012" algn="l" rtl="0">
              <a:lnSpc>
                <a:spcPct val="90000"/>
              </a:lnSpc>
              <a:spcBef>
                <a:spcPts val="400"/>
              </a:spcBef>
              <a:spcAft>
                <a:spcPts val="0"/>
              </a:spcAft>
              <a:buSzPts val="2000"/>
              <a:buChar char="–"/>
            </a:pPr>
            <a:r>
              <a:rPr lang="en-US" dirty="0"/>
              <a:t>Eclipse CHE</a:t>
            </a:r>
            <a:endParaRPr dirty="0"/>
          </a:p>
          <a:p>
            <a:pPr marL="514350" lvl="1" indent="-227012" algn="l" rtl="0">
              <a:lnSpc>
                <a:spcPct val="90000"/>
              </a:lnSpc>
              <a:spcBef>
                <a:spcPts val="400"/>
              </a:spcBef>
              <a:spcAft>
                <a:spcPts val="0"/>
              </a:spcAft>
              <a:buSzPts val="2000"/>
              <a:buChar char="–"/>
            </a:pPr>
            <a:r>
              <a:rPr lang="en-US" dirty="0"/>
              <a:t>Jenkins</a:t>
            </a:r>
            <a:endParaRPr dirty="0"/>
          </a:p>
          <a:p>
            <a:pPr marL="228600" lvl="0" indent="-228600" algn="l" rtl="0">
              <a:lnSpc>
                <a:spcPct val="90000"/>
              </a:lnSpc>
              <a:spcBef>
                <a:spcPts val="1200"/>
              </a:spcBef>
              <a:spcAft>
                <a:spcPts val="0"/>
              </a:spcAft>
              <a:buSzPts val="2400"/>
              <a:buChar char="•"/>
            </a:pPr>
            <a:r>
              <a:rPr lang="en-US" dirty="0"/>
              <a:t>Introduction to a traditional mainframe Db2 application called “Marbles”</a:t>
            </a:r>
            <a:endParaRPr dirty="0"/>
          </a:p>
          <a:p>
            <a:pPr marL="228600" lvl="0" indent="-228600" algn="l" rtl="0">
              <a:lnSpc>
                <a:spcPct val="90000"/>
              </a:lnSpc>
              <a:spcBef>
                <a:spcPts val="1200"/>
              </a:spcBef>
              <a:spcAft>
                <a:spcPts val="0"/>
              </a:spcAft>
              <a:buSzPts val="2400"/>
              <a:buChar char="•"/>
            </a:pPr>
            <a:r>
              <a:rPr lang="en-US" dirty="0"/>
              <a:t>Learn about a simple Jenkins pipeline</a:t>
            </a:r>
            <a:endParaRPr dirty="0"/>
          </a:p>
          <a:p>
            <a:pPr marL="228600" lvl="0" indent="-228600" algn="l" rtl="0">
              <a:lnSpc>
                <a:spcPct val="90000"/>
              </a:lnSpc>
              <a:spcBef>
                <a:spcPts val="1200"/>
              </a:spcBef>
              <a:spcAft>
                <a:spcPts val="0"/>
              </a:spcAft>
              <a:buSzPts val="2400"/>
              <a:buChar char="•"/>
            </a:pPr>
            <a:r>
              <a:rPr lang="en-US" dirty="0"/>
              <a:t>Use Brightside’s CLI to implement handling of a ”Cost” column in Marbles</a:t>
            </a:r>
            <a:endParaRPr dirty="0"/>
          </a:p>
          <a:p>
            <a:pPr marL="228600" lvl="0" indent="-228600" algn="l" rtl="0">
              <a:lnSpc>
                <a:spcPct val="90000"/>
              </a:lnSpc>
              <a:spcBef>
                <a:spcPts val="1200"/>
              </a:spcBef>
              <a:spcAft>
                <a:spcPts val="0"/>
              </a:spcAft>
              <a:buSzPts val="2400"/>
              <a:buChar char="•"/>
            </a:pPr>
            <a:r>
              <a:rPr lang="en-US" dirty="0"/>
              <a:t>Create a Gulp task to perform a code build on the Mainframe</a:t>
            </a:r>
            <a:endParaRPr dirty="0"/>
          </a:p>
          <a:p>
            <a:pPr marL="228600" lvl="0" indent="-228600" algn="l" rtl="0">
              <a:lnSpc>
                <a:spcPct val="90000"/>
              </a:lnSpc>
              <a:spcBef>
                <a:spcPts val="1200"/>
              </a:spcBef>
              <a:spcAft>
                <a:spcPts val="0"/>
              </a:spcAft>
              <a:buSzPts val="2400"/>
              <a:buChar char="•"/>
            </a:pPr>
            <a:r>
              <a:rPr lang="en-US" dirty="0"/>
              <a:t>Implement a “Build” stage in Jenkins</a:t>
            </a:r>
            <a:endParaRPr dirty="0"/>
          </a:p>
          <a:p>
            <a:pPr marL="228600" lvl="0" indent="-228600" algn="l" rtl="0">
              <a:lnSpc>
                <a:spcPct val="90000"/>
              </a:lnSpc>
              <a:spcBef>
                <a:spcPts val="1200"/>
              </a:spcBef>
              <a:spcAft>
                <a:spcPts val="0"/>
              </a:spcAft>
              <a:buSzPts val="2400"/>
              <a:buChar char="•"/>
            </a:pPr>
            <a:r>
              <a:rPr lang="en-US" dirty="0"/>
              <a:t>Implement a “Deploy” stage in Jenkins</a:t>
            </a:r>
            <a:endParaRPr dirty="0"/>
          </a:p>
          <a:p>
            <a:pPr marL="228600" lvl="0" indent="-228600" algn="l" rtl="0">
              <a:lnSpc>
                <a:spcPct val="90000"/>
              </a:lnSpc>
              <a:spcBef>
                <a:spcPts val="1200"/>
              </a:spcBef>
              <a:spcAft>
                <a:spcPts val="0"/>
              </a:spcAft>
              <a:buSzPts val="2400"/>
              <a:buChar char="•"/>
            </a:pPr>
            <a:r>
              <a:rPr lang="en-US" dirty="0"/>
              <a:t>Summary of Day 1</a:t>
            </a:r>
            <a:endParaRPr dirty="0"/>
          </a:p>
          <a:p>
            <a:pPr marL="228600" lvl="0" indent="-228600" algn="l" rtl="0">
              <a:lnSpc>
                <a:spcPct val="90000"/>
              </a:lnSpc>
              <a:spcBef>
                <a:spcPts val="1200"/>
              </a:spcBef>
              <a:spcAft>
                <a:spcPts val="0"/>
              </a:spcAft>
              <a:buSzPts val="2400"/>
              <a:buChar char="•"/>
            </a:pPr>
            <a:r>
              <a:rPr lang="en-US" dirty="0"/>
              <a:t>Q&amp;A</a:t>
            </a:r>
            <a:endParaRPr dirty="0"/>
          </a:p>
          <a:p>
            <a:pPr marL="228600" lvl="0" indent="-76200" algn="l" rtl="0">
              <a:lnSpc>
                <a:spcPct val="90000"/>
              </a:lnSpc>
              <a:spcBef>
                <a:spcPts val="1200"/>
              </a:spcBef>
              <a:spcAft>
                <a:spcPts val="0"/>
              </a:spcAft>
              <a:buSzPts val="2400"/>
              <a:buNone/>
            </a:pPr>
            <a:endParaRPr dirty="0"/>
          </a:p>
        </p:txBody>
      </p:sp>
      <p:sp>
        <p:nvSpPr>
          <p:cNvPr id="158" name="Google Shape;158;p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1 Agenda</a:t>
            </a:r>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Run the pipeline – Step 3</a:t>
            </a:r>
            <a:endParaRPr/>
          </a:p>
        </p:txBody>
      </p:sp>
      <p:sp>
        <p:nvSpPr>
          <p:cNvPr id="532" name="Google Shape;532;p5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33" name="Google Shape;533;p59"/>
          <p:cNvSpPr txBox="1"/>
          <p:nvPr/>
        </p:nvSpPr>
        <p:spPr>
          <a:xfrm>
            <a:off x="565404" y="1285461"/>
            <a:ext cx="9000627"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we have the build stage implemented, let’s run it again to see if it’s successful.</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Return to your Jenkins project master branch</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Click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Debug any issues that may arise. Reach out to facilitator for guidance if needed.</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The Jenkins Blue Ocean plugin has been installed on this Jenkins machine. You can click                   in the left side navigation to view the pipeline in a popular UI. You can also view the console log in the build history 🡪</a:t>
            </a: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534" name="Google Shape;534;p59"/>
          <p:cNvPicPr preferRelativeResize="0"/>
          <p:nvPr/>
        </p:nvPicPr>
        <p:blipFill rotWithShape="1">
          <a:blip r:embed="rId3">
            <a:alphaModFix/>
          </a:blip>
          <a:srcRect/>
          <a:stretch/>
        </p:blipFill>
        <p:spPr>
          <a:xfrm>
            <a:off x="1914719" y="3114674"/>
            <a:ext cx="1028700" cy="314325"/>
          </a:xfrm>
          <a:prstGeom prst="rect">
            <a:avLst/>
          </a:prstGeom>
          <a:noFill/>
          <a:ln>
            <a:noFill/>
          </a:ln>
        </p:spPr>
      </p:pic>
      <p:pic>
        <p:nvPicPr>
          <p:cNvPr id="535" name="Google Shape;535;p59"/>
          <p:cNvPicPr preferRelativeResize="0"/>
          <p:nvPr/>
        </p:nvPicPr>
        <p:blipFill rotWithShape="1">
          <a:blip r:embed="rId4">
            <a:alphaModFix/>
          </a:blip>
          <a:srcRect/>
          <a:stretch/>
        </p:blipFill>
        <p:spPr>
          <a:xfrm>
            <a:off x="5338762" y="4682106"/>
            <a:ext cx="1514475" cy="371475"/>
          </a:xfrm>
          <a:prstGeom prst="rect">
            <a:avLst/>
          </a:prstGeom>
          <a:noFill/>
          <a:ln>
            <a:noFill/>
          </a:ln>
        </p:spPr>
      </p:pic>
      <p:pic>
        <p:nvPicPr>
          <p:cNvPr id="536" name="Google Shape;536;p59"/>
          <p:cNvPicPr preferRelativeResize="0"/>
          <p:nvPr/>
        </p:nvPicPr>
        <p:blipFill rotWithShape="1">
          <a:blip r:embed="rId5">
            <a:alphaModFix/>
          </a:blip>
          <a:srcRect/>
          <a:stretch/>
        </p:blipFill>
        <p:spPr>
          <a:xfrm>
            <a:off x="9469314" y="3992514"/>
            <a:ext cx="2157281" cy="2314175"/>
          </a:xfrm>
          <a:prstGeom prst="rect">
            <a:avLst/>
          </a:prstGeom>
          <a:noFill/>
          <a:ln>
            <a:noFill/>
          </a:ln>
        </p:spPr>
      </p:pic>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build stage output with the Facilitator</a:t>
            </a:r>
            <a:endParaRPr/>
          </a:p>
        </p:txBody>
      </p:sp>
      <p:sp>
        <p:nvSpPr>
          <p:cNvPr id="542" name="Google Shape;542;p60"/>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created and run the Build stage in Jenkins, it’s time to share this with the facilitator.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Find the URL of your successful Build stage run.</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Share the URL on the Slack channel for your workshop</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1"/>
          <p:cNvSpPr txBox="1">
            <a:spLocks noGrp="1"/>
          </p:cNvSpPr>
          <p:nvPr>
            <p:ph type="body" idx="1"/>
          </p:nvPr>
        </p:nvSpPr>
        <p:spPr>
          <a:xfrm>
            <a:off x="411480" y="3500950"/>
            <a:ext cx="10810702" cy="172354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dirty="0"/>
              <a:t>Section IV:</a:t>
            </a:r>
            <a:endParaRPr dirty="0"/>
          </a:p>
          <a:p>
            <a:pPr marL="0" marR="0" lvl="0" indent="0" algn="l" rtl="0">
              <a:lnSpc>
                <a:spcPct val="85000"/>
              </a:lnSpc>
              <a:spcBef>
                <a:spcPts val="1200"/>
              </a:spcBef>
              <a:spcAft>
                <a:spcPts val="0"/>
              </a:spcAft>
              <a:buClr>
                <a:schemeClr val="dk2"/>
              </a:buClr>
              <a:buSzPts val="4000"/>
              <a:buFont typeface="Arial"/>
              <a:buNone/>
            </a:pPr>
            <a:r>
              <a:rPr lang="en-US" dirty="0"/>
              <a:t>Add Execution/Deployment to Continuous Integration</a:t>
            </a:r>
            <a:endParaRPr dirty="0"/>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Deployment - Introduction</a:t>
            </a:r>
            <a:endParaRPr/>
          </a:p>
        </p:txBody>
      </p:sp>
      <p:sp>
        <p:nvSpPr>
          <p:cNvPr id="553" name="Google Shape;553;p6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Deployment is another step that is commonly automated. Once you’ve built your code and binary artifacts like load modules are ready, you may want to copy these artifacts to a system where you can run the program. </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Identify deployment steps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Identify requirements for parametrization in deployment</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Do the build artifacts come from a different location depending on whether it’s a dev build or a team build?</a:t>
            </a:r>
            <a:endParaRPr/>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a:solidFill>
                  <a:schemeClr val="dk1"/>
                </a:solidFill>
                <a:latin typeface="Arial"/>
                <a:ea typeface="Arial"/>
                <a:cs typeface="Arial"/>
                <a:sym typeface="Arial"/>
              </a:rPr>
              <a:t>Does the deployment system vary depending on the stage?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Automate the deployment</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Note: Deployment scripts should be written in a parameterized fashion so that the same script can be used to deploy for devtest, QA, system-test or even production.</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Steps for Section III</a:t>
            </a:r>
            <a:endParaRPr/>
          </a:p>
        </p:txBody>
      </p:sp>
      <p:sp>
        <p:nvSpPr>
          <p:cNvPr id="559" name="Google Shape;559;p6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60" name="Google Shape;560;p63"/>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Deployment for marbles requires us to copy the load modules, and activate the changes in the target CICS environment.</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Deploy manually using CLI commands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and implement a Deploy gulp task</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Create and implement a Deploy Jenkins stage</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Manual– Step 1</a:t>
            </a:r>
            <a:endParaRPr dirty="0"/>
          </a:p>
        </p:txBody>
      </p:sp>
      <p:sp>
        <p:nvSpPr>
          <p:cNvPr id="566" name="Google Shape;566;p6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67" name="Google Shape;567;p64"/>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When we compiled the LNK element on the mainframe in previous sections, creating load modules. We can deploy these load modules to the proper dataset location that Db2 is using.</a:t>
            </a:r>
            <a:endParaRPr dirty="0"/>
          </a:p>
          <a:p>
            <a:pPr marL="457200" marR="0" lvl="0" indent="-457200" algn="l" rtl="0">
              <a:lnSpc>
                <a:spcPct val="90000"/>
              </a:lnSpc>
              <a:spcBef>
                <a:spcPts val="1200"/>
              </a:spcBef>
              <a:spcAft>
                <a:spcPts val="0"/>
              </a:spcAft>
              <a:buClr>
                <a:schemeClr val="dk2"/>
              </a:buClr>
              <a:buSzPts val="2000"/>
              <a:buFont typeface="Arial"/>
              <a:buAutoNum type="arabicPeriod"/>
            </a:pPr>
            <a:r>
              <a:rPr lang="en-US" sz="2000" b="0" dirty="0">
                <a:solidFill>
                  <a:schemeClr val="dk1"/>
                </a:solidFill>
                <a:latin typeface="Arial"/>
                <a:ea typeface="Arial"/>
                <a:cs typeface="Arial"/>
                <a:sym typeface="Arial"/>
              </a:rPr>
              <a:t>Confirm that the load modules exists in the dataset</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To do this we will make use of some core Brightside commands. Core Brightside makes interacts with the mainframe via z/OSMF. Therefore we will need to create the following z/OSMF profile to get started.</a:t>
            </a:r>
            <a:endParaRPr dirty="0"/>
          </a:p>
          <a:p>
            <a:pPr marL="1085850" marR="0" lvl="2" indent="-457200" algn="l" rtl="0">
              <a:lnSpc>
                <a:spcPct val="90000"/>
              </a:lnSpc>
              <a:spcBef>
                <a:spcPts val="400"/>
              </a:spcBef>
              <a:spcAft>
                <a:spcPts val="0"/>
              </a:spcAft>
              <a:buClr>
                <a:schemeClr val="dk2"/>
              </a:buClr>
              <a:buSzPts val="1400"/>
              <a:buFont typeface="Arial"/>
              <a:buChar char="–"/>
            </a:pPr>
            <a:r>
              <a:rPr lang="en-US" sz="1400" b="0" i="0" u="none" strike="noStrike" cap="none" dirty="0" err="1">
                <a:solidFill>
                  <a:schemeClr val="dk1"/>
                </a:solidFill>
                <a:latin typeface="Courier New"/>
                <a:ea typeface="Courier New"/>
                <a:cs typeface="Courier New"/>
                <a:sym typeface="Courier New"/>
              </a:rPr>
              <a:t>zowe</a:t>
            </a:r>
            <a:r>
              <a:rPr lang="en-US" sz="1400" b="0" i="0" u="none" strike="noStrike" cap="none" dirty="0">
                <a:solidFill>
                  <a:schemeClr val="dk1"/>
                </a:solidFill>
                <a:latin typeface="Courier New"/>
                <a:ea typeface="Courier New"/>
                <a:cs typeface="Courier New"/>
                <a:sym typeface="Courier New"/>
              </a:rPr>
              <a:t> profiles create </a:t>
            </a:r>
            <a:r>
              <a:rPr lang="en-US" sz="1400" b="0" i="0" u="none" strike="noStrike" cap="none" dirty="0" err="1">
                <a:solidFill>
                  <a:schemeClr val="dk1"/>
                </a:solidFill>
                <a:latin typeface="Courier New"/>
                <a:ea typeface="Courier New"/>
                <a:cs typeface="Courier New"/>
                <a:sym typeface="Courier New"/>
              </a:rPr>
              <a:t>zosmf</a:t>
            </a:r>
            <a:r>
              <a:rPr lang="en-US" sz="1400" b="0" i="0" u="none" strike="noStrike" cap="none" dirty="0">
                <a:solidFill>
                  <a:schemeClr val="dk1"/>
                </a:solidFill>
                <a:latin typeface="Courier New"/>
                <a:ea typeface="Courier New"/>
                <a:cs typeface="Courier New"/>
                <a:sym typeface="Courier New"/>
              </a:rPr>
              <a:t> pe02brs --host 35.192.238.214 --port 443 --user </a:t>
            </a:r>
            <a:r>
              <a:rPr lang="en-US" sz="1400" b="0" i="0" u="none" strike="noStrike" cap="none" dirty="0" err="1">
                <a:solidFill>
                  <a:schemeClr val="dk1"/>
                </a:solidFill>
                <a:latin typeface="Courier New"/>
                <a:ea typeface="Courier New"/>
                <a:cs typeface="Courier New"/>
                <a:sym typeface="Courier New"/>
              </a:rPr>
              <a:t>custXXX</a:t>
            </a:r>
            <a:r>
              <a:rPr lang="en-US" sz="1400" b="0" i="0" u="none" strike="noStrike" cap="none" dirty="0">
                <a:solidFill>
                  <a:schemeClr val="dk1"/>
                </a:solidFill>
                <a:latin typeface="Courier New"/>
                <a:ea typeface="Courier New"/>
                <a:cs typeface="Courier New"/>
                <a:sym typeface="Courier New"/>
              </a:rPr>
              <a:t> --pass </a:t>
            </a:r>
            <a:r>
              <a:rPr lang="en-US" sz="1400" b="0" i="0" u="none" strike="noStrike" cap="none" dirty="0" err="1">
                <a:solidFill>
                  <a:schemeClr val="dk1"/>
                </a:solidFill>
                <a:latin typeface="Courier New"/>
                <a:ea typeface="Courier New"/>
                <a:cs typeface="Courier New"/>
                <a:sym typeface="Courier New"/>
              </a:rPr>
              <a:t>custXXX</a:t>
            </a:r>
            <a:r>
              <a:rPr lang="en-US" sz="1400" b="0" i="0" u="none" strike="noStrike" cap="none" dirty="0">
                <a:solidFill>
                  <a:schemeClr val="dk1"/>
                </a:solidFill>
                <a:latin typeface="Courier New"/>
                <a:ea typeface="Courier New"/>
                <a:cs typeface="Courier New"/>
                <a:sym typeface="Courier New"/>
              </a:rPr>
              <a:t> --reject-unauthorized false</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Verify the connection details you entered are correct and you can contact z/OSMF by issuing:</a:t>
            </a:r>
            <a:br>
              <a:rPr lang="en-US" sz="1800" b="0" i="0" u="none" strike="noStrike" cap="none" dirty="0">
                <a:solidFill>
                  <a:schemeClr val="dk1"/>
                </a:solidFill>
                <a:latin typeface="Arial"/>
                <a:ea typeface="Arial"/>
                <a:cs typeface="Arial"/>
                <a:sym typeface="Arial"/>
              </a:rPr>
            </a:br>
            <a:r>
              <a:rPr lang="en-US" sz="1600" dirty="0" err="1">
                <a:solidFill>
                  <a:schemeClr val="dk1"/>
                </a:solidFill>
                <a:latin typeface="Courier New"/>
                <a:cs typeface="Courier New"/>
                <a:sym typeface="Courier New"/>
              </a:rPr>
              <a:t>zowe</a:t>
            </a:r>
            <a:r>
              <a:rPr lang="en-US" sz="1600" b="0" i="0" u="none" strike="noStrike" cap="none" dirty="0">
                <a:solidFill>
                  <a:schemeClr val="dk1"/>
                </a:solidFill>
                <a:latin typeface="Courier New"/>
                <a:ea typeface="Courier New"/>
                <a:cs typeface="Courier New"/>
                <a:sym typeface="Courier New"/>
              </a:rPr>
              <a:t> </a:t>
            </a:r>
            <a:r>
              <a:rPr lang="en-US" sz="1600" b="0" i="0" u="none" strike="noStrike" cap="none" dirty="0" err="1">
                <a:solidFill>
                  <a:schemeClr val="dk1"/>
                </a:solidFill>
                <a:latin typeface="Courier New"/>
                <a:ea typeface="Courier New"/>
                <a:cs typeface="Courier New"/>
                <a:sym typeface="Courier New"/>
              </a:rPr>
              <a:t>zosmf</a:t>
            </a:r>
            <a:r>
              <a:rPr lang="en-US" sz="1600" b="0" i="0" u="none" strike="noStrike" cap="none" dirty="0">
                <a:solidFill>
                  <a:schemeClr val="dk1"/>
                </a:solidFill>
                <a:latin typeface="Courier New"/>
                <a:ea typeface="Courier New"/>
                <a:cs typeface="Courier New"/>
                <a:sym typeface="Courier New"/>
              </a:rPr>
              <a:t> check status</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We can now execute commands to ensure it works.</a:t>
            </a:r>
            <a:br>
              <a:rPr lang="en-US" sz="1600" b="0" i="0" u="none" strike="noStrike" cap="none" dirty="0">
                <a:solidFill>
                  <a:schemeClr val="dk1"/>
                </a:solidFill>
                <a:latin typeface="Courier New"/>
                <a:ea typeface="Courier New"/>
                <a:cs typeface="Courier New"/>
                <a:sym typeface="Courier New"/>
              </a:rPr>
            </a:br>
            <a:r>
              <a:rPr lang="en-US" sz="1600" b="0" i="0" u="none" strike="noStrike" cap="none" dirty="0">
                <a:solidFill>
                  <a:schemeClr val="dk1"/>
                </a:solidFill>
                <a:latin typeface="Courier New"/>
                <a:ea typeface="Courier New"/>
                <a:cs typeface="Courier New"/>
                <a:sym typeface="Courier New"/>
              </a:rPr>
              <a:t>bright files list </a:t>
            </a:r>
            <a:r>
              <a:rPr lang="en-US" sz="1600" dirty="0">
                <a:solidFill>
                  <a:schemeClr val="dk1"/>
                </a:solidFill>
                <a:latin typeface="Courier New"/>
                <a:ea typeface="Courier New"/>
                <a:cs typeface="Courier New"/>
                <a:sym typeface="Courier New"/>
              </a:rPr>
              <a:t>ds</a:t>
            </a:r>
            <a:r>
              <a:rPr lang="en-US" sz="1600" b="0" i="0" u="none" strike="noStrike" cap="none" dirty="0">
                <a:solidFill>
                  <a:schemeClr val="dk1"/>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CUSTXXX.BRIGHT.*”</a:t>
            </a:r>
            <a:br>
              <a:rPr lang="en-US" sz="1400" b="0" i="0" u="none" strike="noStrike" cap="none" dirty="0">
                <a:solidFill>
                  <a:schemeClr val="dk1"/>
                </a:solidFill>
                <a:latin typeface="Arial"/>
                <a:ea typeface="Arial"/>
                <a:cs typeface="Arial"/>
                <a:sym typeface="Arial"/>
              </a:rPr>
            </a:br>
            <a:r>
              <a:rPr lang="en-US" sz="1600" b="0" i="0" u="none" strike="noStrike" cap="none" dirty="0">
                <a:solidFill>
                  <a:schemeClr val="dk1"/>
                </a:solidFill>
                <a:latin typeface="Courier New"/>
                <a:ea typeface="Courier New"/>
                <a:cs typeface="Courier New"/>
                <a:sym typeface="Courier New"/>
              </a:rPr>
              <a:t>bright files list </a:t>
            </a:r>
            <a:r>
              <a:rPr lang="en-US" sz="1600" dirty="0">
                <a:solidFill>
                  <a:schemeClr val="dk1"/>
                </a:solidFill>
                <a:latin typeface="Courier New"/>
                <a:ea typeface="Courier New"/>
                <a:cs typeface="Courier New"/>
                <a:sym typeface="Courier New"/>
              </a:rPr>
              <a:t>am “CUSTXXX.BRIGHT.MARBLES.JCL”</a:t>
            </a:r>
            <a:endParaRPr sz="1800" b="0" i="0" u="none" strike="noStrike" cap="none" dirty="0">
              <a:solidFill>
                <a:schemeClr val="dk1"/>
              </a:solidFill>
              <a:latin typeface="Courier New"/>
              <a:ea typeface="Courier New"/>
              <a:cs typeface="Courier New"/>
              <a:sym typeface="Courier New"/>
            </a:endParaRPr>
          </a:p>
          <a:p>
            <a:pPr marL="1085850" marR="0" lvl="2" indent="-457200" algn="l" rtl="0">
              <a:lnSpc>
                <a:spcPct val="90000"/>
              </a:lnSpc>
              <a:spcBef>
                <a:spcPts val="400"/>
              </a:spcBef>
              <a:spcAft>
                <a:spcPts val="0"/>
              </a:spcAft>
              <a:buClr>
                <a:schemeClr val="dk2"/>
              </a:buClr>
              <a:buSzPts val="1400"/>
              <a:buFont typeface="Arial"/>
              <a:buChar char="–"/>
            </a:pPr>
            <a:r>
              <a:rPr lang="en-US" sz="1400" b="0" i="0" u="none" strike="noStrike" cap="none" dirty="0">
                <a:solidFill>
                  <a:schemeClr val="dk1"/>
                </a:solidFill>
                <a:latin typeface="Arial"/>
                <a:ea typeface="Arial"/>
                <a:cs typeface="Arial"/>
                <a:sym typeface="Arial"/>
              </a:rPr>
              <a:t>Pro tip: These commands can be combined with standard command-line utilities which is effective for seeking specific output. For example, grep is a command-line utility used to search input for lines that match a regular expression. Try opening Git Bash (you can simply search Windows for Git Bash) and running the following command which will only return lines that match MARBLEXX. This will easily confirm that your MARBLE entry is present:</a:t>
            </a:r>
            <a:br>
              <a:rPr lang="en-US" sz="1400" b="0" i="0" u="none" strike="noStrike" cap="none" dirty="0">
                <a:solidFill>
                  <a:schemeClr val="dk1"/>
                </a:solidFill>
                <a:latin typeface="Arial"/>
                <a:ea typeface="Arial"/>
                <a:cs typeface="Arial"/>
                <a:sym typeface="Arial"/>
              </a:rPr>
            </a:br>
            <a:r>
              <a:rPr lang="en-US" sz="1400" b="0" i="0" u="none" strike="noStrike" cap="none" dirty="0">
                <a:solidFill>
                  <a:schemeClr val="dk1"/>
                </a:solidFill>
                <a:latin typeface="Courier New"/>
                <a:ea typeface="Courier New"/>
                <a:cs typeface="Courier New"/>
                <a:sym typeface="Courier New"/>
              </a:rPr>
              <a:t>bright files list am “</a:t>
            </a:r>
            <a:r>
              <a:rPr lang="en-US" dirty="0">
                <a:solidFill>
                  <a:schemeClr val="dk1"/>
                </a:solidFill>
                <a:latin typeface="Courier New"/>
                <a:ea typeface="Courier New"/>
                <a:cs typeface="Courier New"/>
                <a:sym typeface="Courier New"/>
              </a:rPr>
              <a:t>CUSTXXX.BRIGHT.MARBLES.JCL”</a:t>
            </a:r>
            <a:r>
              <a:rPr lang="en-US" sz="1400" b="0" i="0" u="none" strike="noStrike" cap="none" dirty="0">
                <a:solidFill>
                  <a:schemeClr val="dk1"/>
                </a:solidFill>
                <a:latin typeface="Courier New"/>
                <a:ea typeface="Courier New"/>
                <a:cs typeface="Courier New"/>
                <a:sym typeface="Courier New"/>
              </a:rPr>
              <a:t> | grep </a:t>
            </a:r>
            <a:r>
              <a:rPr lang="en-US" dirty="0">
                <a:solidFill>
                  <a:schemeClr val="dk1"/>
                </a:solidFill>
                <a:latin typeface="Courier New"/>
                <a:ea typeface="Courier New"/>
                <a:cs typeface="Courier New"/>
                <a:sym typeface="Courier New"/>
              </a:rPr>
              <a:t>MBBLSP</a:t>
            </a:r>
            <a:endParaRPr sz="14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Manual – Step 1</a:t>
            </a:r>
            <a:endParaRPr dirty="0"/>
          </a:p>
        </p:txBody>
      </p:sp>
      <p:sp>
        <p:nvSpPr>
          <p:cNvPr id="573" name="Google Shape;573;p6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74" name="Google Shape;574;p65"/>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2"/>
            </a:pPr>
            <a:r>
              <a:rPr lang="en-US" sz="2400" b="0" dirty="0">
                <a:solidFill>
                  <a:schemeClr val="dk1"/>
                </a:solidFill>
                <a:latin typeface="Arial"/>
                <a:ea typeface="Arial"/>
                <a:cs typeface="Arial"/>
                <a:sym typeface="Arial"/>
              </a:rPr>
              <a:t>Verify the db2 command works as expected</a:t>
            </a:r>
            <a:endParaRPr dirty="0"/>
          </a:p>
          <a:p>
            <a:pPr marL="857250" marR="0" lvl="2" indent="-228600" algn="l" rtl="0">
              <a:lnSpc>
                <a:spcPct val="90000"/>
              </a:lnSpc>
              <a:spcBef>
                <a:spcPts val="400"/>
              </a:spcBef>
              <a:spcAft>
                <a:spcPts val="0"/>
              </a:spcAft>
              <a:buClr>
                <a:schemeClr val="dk2"/>
              </a:buClr>
              <a:buSzPts val="1600"/>
              <a:buFont typeface="Arial"/>
              <a:buChar char="–"/>
            </a:pPr>
            <a:r>
              <a:rPr lang="en-US" sz="1600" dirty="0" err="1">
                <a:solidFill>
                  <a:schemeClr val="dk1"/>
                </a:solidFill>
                <a:latin typeface="Courier New"/>
                <a:cs typeface="Courier New"/>
                <a:sym typeface="Courier New"/>
              </a:rPr>
              <a:t>Zowe</a:t>
            </a:r>
            <a:r>
              <a:rPr lang="en-US" sz="1600" dirty="0">
                <a:solidFill>
                  <a:schemeClr val="dk1"/>
                </a:solidFill>
                <a:latin typeface="Courier New"/>
                <a:cs typeface="Courier New"/>
                <a:sym typeface="Courier New"/>
              </a:rPr>
              <a:t> db2 call </a:t>
            </a:r>
            <a:r>
              <a:rPr lang="en-US" sz="1600" dirty="0" err="1">
                <a:solidFill>
                  <a:schemeClr val="dk1"/>
                </a:solidFill>
                <a:latin typeface="Courier New"/>
                <a:cs typeface="Courier New"/>
                <a:sym typeface="Courier New"/>
              </a:rPr>
              <a:t>sp</a:t>
            </a:r>
            <a:r>
              <a:rPr lang="en-US" sz="1600" dirty="0">
                <a:solidFill>
                  <a:schemeClr val="dk1"/>
                </a:solidFill>
                <a:latin typeface="Courier New"/>
                <a:cs typeface="Courier New"/>
                <a:sym typeface="Courier New"/>
              </a:rPr>
              <a:t> “EVENT.MBSTOR01(‘WHITE’,?,?)” --parameters 0 0</a:t>
            </a:r>
            <a:endParaRPr lang="en-US" dirty="0"/>
          </a:p>
          <a:p>
            <a:pPr marL="857250" marR="0" lvl="2" indent="-228600" algn="l" rtl="0">
              <a:lnSpc>
                <a:spcPct val="90000"/>
              </a:lnSpc>
              <a:spcBef>
                <a:spcPts val="400"/>
              </a:spcBef>
              <a:spcAft>
                <a:spcPts val="0"/>
              </a:spcAft>
              <a:buClr>
                <a:schemeClr val="dk2"/>
              </a:buClr>
              <a:buSzPts val="1600"/>
              <a:buFont typeface="Arial"/>
              <a:buChar char="–"/>
            </a:pPr>
            <a:r>
              <a:rPr lang="en-US" sz="2400" dirty="0">
                <a:solidFill>
                  <a:schemeClr val="dk1"/>
                </a:solidFill>
              </a:rPr>
              <a:t>Output should look similar to:</a:t>
            </a:r>
          </a:p>
          <a:p>
            <a:pPr marL="857250" marR="0" lvl="2" indent="-228600" algn="l" rtl="0">
              <a:lnSpc>
                <a:spcPct val="90000"/>
              </a:lnSpc>
              <a:spcBef>
                <a:spcPts val="400"/>
              </a:spcBef>
              <a:spcAft>
                <a:spcPts val="0"/>
              </a:spcAft>
              <a:buClr>
                <a:schemeClr val="dk2"/>
              </a:buClr>
              <a:buSzPts val="1600"/>
              <a:buFont typeface="Arial"/>
              <a:buChar char="–"/>
            </a:pPr>
            <a:endParaRPr lang="en-US" sz="2400" b="0" dirty="0">
              <a:solidFill>
                <a:schemeClr val="dk1"/>
              </a:solidFill>
              <a:latin typeface="Arial"/>
              <a:ea typeface="Arial"/>
              <a:cs typeface="Arial"/>
              <a:sym typeface="Arial"/>
            </a:endParaRPr>
          </a:p>
          <a:p>
            <a:pPr marL="857250" marR="0" lvl="2" indent="-228600" algn="l" rtl="0">
              <a:lnSpc>
                <a:spcPct val="90000"/>
              </a:lnSpc>
              <a:spcBef>
                <a:spcPts val="400"/>
              </a:spcBef>
              <a:spcAft>
                <a:spcPts val="0"/>
              </a:spcAft>
              <a:buClr>
                <a:schemeClr val="dk2"/>
              </a:buClr>
              <a:buSzPts val="1600"/>
              <a:buFont typeface="Arial"/>
              <a:buChar char="–"/>
            </a:pPr>
            <a:endParaRPr lang="en-US" sz="2400" dirty="0">
              <a:solidFill>
                <a:schemeClr val="dk1"/>
              </a:solidFill>
            </a:endParaRPr>
          </a:p>
          <a:p>
            <a:pPr marL="857250" marR="0" lvl="2" indent="-228600" algn="l" rtl="0">
              <a:lnSpc>
                <a:spcPct val="90000"/>
              </a:lnSpc>
              <a:spcBef>
                <a:spcPts val="400"/>
              </a:spcBef>
              <a:spcAft>
                <a:spcPts val="0"/>
              </a:spcAft>
              <a:buClr>
                <a:schemeClr val="dk2"/>
              </a:buClr>
              <a:buSzPts val="1600"/>
              <a:buFont typeface="Arial"/>
              <a:buChar char="–"/>
            </a:pPr>
            <a:endParaRPr lang="en-US" sz="2400" b="0" dirty="0">
              <a:solidFill>
                <a:schemeClr val="dk1"/>
              </a:solidFill>
              <a:latin typeface="Arial"/>
              <a:ea typeface="Arial"/>
              <a:cs typeface="Arial"/>
              <a:sym typeface="Arial"/>
            </a:endParaRPr>
          </a:p>
          <a:p>
            <a:pPr marL="857250" marR="0" lvl="2" indent="-228600" algn="l" rtl="0">
              <a:lnSpc>
                <a:spcPct val="90000"/>
              </a:lnSpc>
              <a:spcBef>
                <a:spcPts val="400"/>
              </a:spcBef>
              <a:spcAft>
                <a:spcPts val="0"/>
              </a:spcAft>
              <a:buClr>
                <a:schemeClr val="dk2"/>
              </a:buClr>
              <a:buSzPts val="1600"/>
              <a:buFont typeface="Arial"/>
              <a:buChar char="–"/>
            </a:pPr>
            <a:endParaRPr lang="en-US" sz="2400" dirty="0">
              <a:solidFill>
                <a:schemeClr val="dk1"/>
              </a:solidFill>
            </a:endParaRPr>
          </a:p>
          <a:p>
            <a:pPr marL="857250" marR="0" lvl="2" indent="-228600" algn="l" rtl="0">
              <a:lnSpc>
                <a:spcPct val="90000"/>
              </a:lnSpc>
              <a:spcBef>
                <a:spcPts val="400"/>
              </a:spcBef>
              <a:spcAft>
                <a:spcPts val="0"/>
              </a:spcAft>
              <a:buClr>
                <a:schemeClr val="dk2"/>
              </a:buClr>
              <a:buSzPts val="1600"/>
              <a:buFont typeface="Arial"/>
              <a:buChar char="–"/>
            </a:pPr>
            <a:endParaRPr lang="en-US" sz="2400" b="0" dirty="0">
              <a:solidFill>
                <a:schemeClr val="dk1"/>
              </a:solidFill>
              <a:latin typeface="Arial"/>
              <a:ea typeface="Arial"/>
              <a:cs typeface="Arial"/>
              <a:sym typeface="Arial"/>
            </a:endParaRPr>
          </a:p>
          <a:p>
            <a:pPr marL="857250" marR="0" lvl="2" indent="-228600" algn="l" rtl="0">
              <a:lnSpc>
                <a:spcPct val="90000"/>
              </a:lnSpc>
              <a:spcBef>
                <a:spcPts val="400"/>
              </a:spcBef>
              <a:spcAft>
                <a:spcPts val="0"/>
              </a:spcAft>
              <a:buClr>
                <a:schemeClr val="dk2"/>
              </a:buClr>
              <a:buSzPts val="1600"/>
              <a:buFont typeface="Arial"/>
              <a:buChar char="–"/>
            </a:pPr>
            <a:endParaRPr lang="en-US" sz="2400" dirty="0">
              <a:solidFill>
                <a:schemeClr val="dk1"/>
              </a:solidFill>
            </a:endParaRPr>
          </a:p>
          <a:p>
            <a:pPr marL="857250" marR="0" lvl="2" indent="-228600" algn="l" rtl="0">
              <a:lnSpc>
                <a:spcPct val="90000"/>
              </a:lnSpc>
              <a:spcBef>
                <a:spcPts val="400"/>
              </a:spcBef>
              <a:spcAft>
                <a:spcPts val="0"/>
              </a:spcAft>
              <a:buClr>
                <a:schemeClr val="dk2"/>
              </a:buClr>
              <a:buSzPts val="1600"/>
              <a:buFont typeface="Arial"/>
              <a:buChar char="–"/>
            </a:pPr>
            <a:endParaRPr lang="en-US" sz="2400" b="0" dirty="0">
              <a:solidFill>
                <a:schemeClr val="dk1"/>
              </a:solidFill>
              <a:latin typeface="Arial"/>
              <a:ea typeface="Arial"/>
              <a:cs typeface="Arial"/>
              <a:sym typeface="Arial"/>
            </a:endParaRPr>
          </a:p>
          <a:p>
            <a:pPr marL="857250" marR="0" lvl="2" indent="-228600" algn="l" rtl="0">
              <a:lnSpc>
                <a:spcPct val="90000"/>
              </a:lnSpc>
              <a:spcBef>
                <a:spcPts val="400"/>
              </a:spcBef>
              <a:spcAft>
                <a:spcPts val="0"/>
              </a:spcAft>
              <a:buClr>
                <a:schemeClr val="dk2"/>
              </a:buClr>
              <a:buSzPts val="1600"/>
              <a:buFont typeface="Arial"/>
              <a:buChar char="–"/>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67A65B3E-6F9F-478E-B145-6EA305492D0B}"/>
              </a:ext>
            </a:extLst>
          </p:cNvPr>
          <p:cNvPicPr>
            <a:picLocks noChangeAspect="1"/>
          </p:cNvPicPr>
          <p:nvPr/>
        </p:nvPicPr>
        <p:blipFill>
          <a:blip r:embed="rId3"/>
          <a:stretch>
            <a:fillRect/>
          </a:stretch>
        </p:blipFill>
        <p:spPr>
          <a:xfrm>
            <a:off x="1451496" y="2415443"/>
            <a:ext cx="2636748" cy="2232853"/>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Manual – Step 1</a:t>
            </a:r>
            <a:endParaRPr dirty="0"/>
          </a:p>
        </p:txBody>
      </p:sp>
      <p:sp>
        <p:nvSpPr>
          <p:cNvPr id="580" name="Google Shape;580;p6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81" name="Google Shape;581;p66"/>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3"/>
            </a:pPr>
            <a:r>
              <a:rPr lang="en-US" sz="2400" b="0" dirty="0">
                <a:solidFill>
                  <a:schemeClr val="dk1"/>
                </a:solidFill>
                <a:latin typeface="Arial"/>
                <a:ea typeface="Arial"/>
                <a:cs typeface="Arial"/>
                <a:sym typeface="Arial"/>
              </a:rPr>
              <a:t>Verify </a:t>
            </a:r>
            <a:r>
              <a:rPr lang="en-US" sz="2400" b="0" dirty="0" err="1">
                <a:solidFill>
                  <a:schemeClr val="dk1"/>
                </a:solidFill>
                <a:latin typeface="Arial"/>
                <a:ea typeface="Arial"/>
                <a:cs typeface="Arial"/>
                <a:sym typeface="Arial"/>
              </a:rPr>
              <a:t>cobol</a:t>
            </a:r>
            <a:r>
              <a:rPr lang="en-US" sz="2400" b="0" dirty="0">
                <a:solidFill>
                  <a:schemeClr val="dk1"/>
                </a:solidFill>
                <a:latin typeface="Arial"/>
                <a:ea typeface="Arial"/>
                <a:cs typeface="Arial"/>
                <a:sym typeface="Arial"/>
              </a:rPr>
              <a:t> commands run as expected</a:t>
            </a:r>
            <a:endParaRPr dirty="0"/>
          </a:p>
          <a:p>
            <a:pPr marL="514350" marR="0" lvl="1" indent="-227013" algn="l" rtl="0">
              <a:lnSpc>
                <a:spcPct val="90000"/>
              </a:lnSpc>
              <a:spcBef>
                <a:spcPts val="400"/>
              </a:spcBef>
              <a:spcAft>
                <a:spcPts val="0"/>
              </a:spcAft>
              <a:buClr>
                <a:schemeClr val="dk2"/>
              </a:buClr>
              <a:buSzPts val="1600"/>
              <a:buFont typeface="Arial"/>
              <a:buChar char="–"/>
            </a:pPr>
            <a:r>
              <a:rPr lang="en-US" sz="1600" dirty="0" err="1">
                <a:solidFill>
                  <a:schemeClr val="dk1"/>
                </a:solidFill>
                <a:latin typeface="Courier New"/>
                <a:ea typeface="Courier New"/>
                <a:cs typeface="Courier New"/>
                <a:sym typeface="Courier New"/>
              </a:rPr>
              <a:t>zowe</a:t>
            </a:r>
            <a:r>
              <a:rPr lang="en-US" sz="1600" b="0" i="0" u="none" strike="noStrike" cap="none" dirty="0">
                <a:solidFill>
                  <a:schemeClr val="dk1"/>
                </a:solidFill>
                <a:latin typeface="Courier New"/>
                <a:ea typeface="Courier New"/>
                <a:cs typeface="Courier New"/>
                <a:sym typeface="Courier New"/>
              </a:rPr>
              <a:t> jobs submit data-set “</a:t>
            </a:r>
            <a:r>
              <a:rPr lang="en-US" sz="1600" dirty="0">
                <a:solidFill>
                  <a:schemeClr val="dk1"/>
                </a:solidFill>
                <a:latin typeface="Courier New"/>
                <a:ea typeface="Courier New"/>
                <a:cs typeface="Courier New"/>
                <a:sym typeface="Courier New"/>
              </a:rPr>
              <a:t>CUSTXXX.BRIGHT.MARBLES.JCL(MBBLMNXX)”</a:t>
            </a:r>
            <a:r>
              <a:rPr lang="en-US" sz="1600" b="0" i="0" u="none" strike="noStrike" cap="none" dirty="0">
                <a:solidFill>
                  <a:schemeClr val="dk1"/>
                </a:solidFill>
                <a:latin typeface="Courier New"/>
                <a:ea typeface="Courier New"/>
                <a:cs typeface="Courier New"/>
                <a:sym typeface="Courier New"/>
              </a:rPr>
              <a:t> --view-all-spool-content</a:t>
            </a:r>
            <a:endParaRPr dirty="0"/>
          </a:p>
          <a:p>
            <a:pPr marL="514350" marR="0" lvl="1" indent="-100012" algn="l" rtl="0">
              <a:lnSpc>
                <a:spcPct val="90000"/>
              </a:lnSpc>
              <a:spcBef>
                <a:spcPts val="400"/>
              </a:spcBef>
              <a:spcAft>
                <a:spcPts val="0"/>
              </a:spcAft>
              <a:buClr>
                <a:schemeClr val="dk2"/>
              </a:buClr>
              <a:buSzPts val="2000"/>
              <a:buFont typeface="Arial"/>
              <a:buNone/>
            </a:pPr>
            <a:endParaRPr lang="en-US" sz="2000" b="0" i="0" u="none" strike="noStrike" cap="none" dirty="0">
              <a:solidFill>
                <a:schemeClr val="dk1"/>
              </a:solidFill>
              <a:latin typeface="Arial"/>
              <a:ea typeface="Arial"/>
              <a:cs typeface="Arial"/>
              <a:sym typeface="Arial"/>
            </a:endParaRPr>
          </a:p>
          <a:p>
            <a:pPr marL="514350" marR="0" lvl="1" indent="-227012"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Alternative approach</a:t>
            </a:r>
            <a:endParaRPr dirty="0"/>
          </a:p>
          <a:p>
            <a:pPr marL="857250" marR="0" lvl="2" indent="-228600" algn="l" rtl="0">
              <a:lnSpc>
                <a:spcPct val="90000"/>
              </a:lnSpc>
              <a:spcBef>
                <a:spcPts val="400"/>
              </a:spcBef>
              <a:spcAft>
                <a:spcPts val="0"/>
              </a:spcAft>
              <a:buClr>
                <a:schemeClr val="dk2"/>
              </a:buClr>
              <a:buSzPts val="1600"/>
              <a:buFont typeface="Arial"/>
              <a:buChar char="–"/>
            </a:pPr>
            <a:r>
              <a:rPr lang="en-US" sz="1600" dirty="0" err="1">
                <a:solidFill>
                  <a:schemeClr val="dk1"/>
                </a:solidFill>
                <a:latin typeface="Courier New"/>
                <a:ea typeface="Courier New"/>
                <a:cs typeface="Courier New"/>
                <a:sym typeface="Courier New"/>
              </a:rPr>
              <a:t>zowe</a:t>
            </a:r>
            <a:r>
              <a:rPr lang="en-US" sz="1600" b="0" i="0" u="none" strike="noStrike" cap="none" dirty="0">
                <a:solidFill>
                  <a:schemeClr val="dk1"/>
                </a:solidFill>
                <a:latin typeface="Courier New"/>
                <a:ea typeface="Courier New"/>
                <a:cs typeface="Courier New"/>
                <a:sym typeface="Courier New"/>
              </a:rPr>
              <a:t> jobs submit data-set </a:t>
            </a:r>
            <a:r>
              <a:rPr lang="en-US" sz="1600" dirty="0">
                <a:solidFill>
                  <a:schemeClr val="dk1"/>
                </a:solidFill>
                <a:latin typeface="Courier New"/>
                <a:ea typeface="Courier New"/>
                <a:cs typeface="Courier New"/>
                <a:sym typeface="Courier New"/>
              </a:rPr>
              <a:t>“CUSTXXX.BRIGHT.MARBLES.JCL(MBBLMNXX)”</a:t>
            </a:r>
          </a:p>
          <a:p>
            <a:pPr marL="1143000" marR="0" lvl="3" indent="-228600" algn="l" rtl="0">
              <a:lnSpc>
                <a:spcPct val="90000"/>
              </a:lnSpc>
              <a:spcBef>
                <a:spcPts val="400"/>
              </a:spcBef>
              <a:spcAft>
                <a:spcPts val="0"/>
              </a:spcAft>
              <a:buClr>
                <a:schemeClr val="dk2"/>
              </a:buClr>
              <a:buSzPts val="1600"/>
              <a:buFont typeface="Arial"/>
              <a:buChar char="–"/>
            </a:pPr>
            <a:r>
              <a:rPr lang="en-US" sz="1600" b="0" i="0" u="none" strike="noStrike" cap="none" dirty="0">
                <a:solidFill>
                  <a:schemeClr val="dk1"/>
                </a:solidFill>
                <a:latin typeface="Arial"/>
                <a:ea typeface="Arial"/>
                <a:cs typeface="Arial"/>
                <a:sym typeface="Arial"/>
              </a:rPr>
              <a:t>Example returned </a:t>
            </a:r>
            <a:r>
              <a:rPr lang="en-US" sz="1600" b="0" i="0" u="none" strike="noStrike" cap="none" dirty="0" err="1">
                <a:solidFill>
                  <a:schemeClr val="dk1"/>
                </a:solidFill>
                <a:latin typeface="Arial"/>
                <a:ea typeface="Arial"/>
                <a:cs typeface="Arial"/>
                <a:sym typeface="Arial"/>
              </a:rPr>
              <a:t>jobid</a:t>
            </a:r>
            <a:r>
              <a:rPr lang="en-US" sz="1600" b="0" i="0" u="none" strike="noStrike" cap="none" dirty="0">
                <a:solidFill>
                  <a:schemeClr val="dk1"/>
                </a:solidFill>
                <a:latin typeface="Arial"/>
                <a:ea typeface="Arial"/>
                <a:cs typeface="Arial"/>
                <a:sym typeface="Arial"/>
              </a:rPr>
              <a:t>:   JOBXXXXX</a:t>
            </a:r>
            <a:endParaRPr dirty="0"/>
          </a:p>
          <a:p>
            <a:pPr marL="857250" marR="0" lvl="2" indent="-228600" algn="l" rtl="0">
              <a:lnSpc>
                <a:spcPct val="90000"/>
              </a:lnSpc>
              <a:spcBef>
                <a:spcPts val="400"/>
              </a:spcBef>
              <a:spcAft>
                <a:spcPts val="0"/>
              </a:spcAft>
              <a:buClr>
                <a:schemeClr val="dk2"/>
              </a:buClr>
              <a:buSzPts val="1600"/>
              <a:buFont typeface="Arial"/>
              <a:buChar char="–"/>
            </a:pPr>
            <a:r>
              <a:rPr lang="en-US" sz="1600" b="0" i="0" u="none" strike="noStrike" cap="none" dirty="0" err="1">
                <a:solidFill>
                  <a:schemeClr val="dk1"/>
                </a:solidFill>
                <a:latin typeface="Courier New"/>
                <a:ea typeface="Courier New"/>
                <a:cs typeface="Courier New"/>
                <a:sym typeface="Courier New"/>
              </a:rPr>
              <a:t>zowe</a:t>
            </a:r>
            <a:r>
              <a:rPr lang="en-US" sz="1600" b="0" i="0" u="none" strike="noStrike" cap="none" dirty="0">
                <a:solidFill>
                  <a:schemeClr val="dk1"/>
                </a:solidFill>
                <a:latin typeface="Courier New"/>
                <a:ea typeface="Courier New"/>
                <a:cs typeface="Courier New"/>
                <a:sym typeface="Courier New"/>
              </a:rPr>
              <a:t> jobs view job-status-by-</a:t>
            </a:r>
            <a:r>
              <a:rPr lang="en-US" sz="1600" b="0" i="0" u="none" strike="noStrike" cap="none" dirty="0" err="1">
                <a:solidFill>
                  <a:schemeClr val="dk1"/>
                </a:solidFill>
                <a:latin typeface="Courier New"/>
                <a:ea typeface="Courier New"/>
                <a:cs typeface="Courier New"/>
                <a:sym typeface="Courier New"/>
              </a:rPr>
              <a:t>jobid</a:t>
            </a:r>
            <a:r>
              <a:rPr lang="en-US" sz="1600" b="0" i="0" u="none" strike="noStrike" cap="none" dirty="0">
                <a:solidFill>
                  <a:schemeClr val="dk1"/>
                </a:solidFill>
                <a:latin typeface="Courier New"/>
                <a:ea typeface="Courier New"/>
                <a:cs typeface="Courier New"/>
                <a:sym typeface="Courier New"/>
              </a:rPr>
              <a:t> JOBXXXXX</a:t>
            </a:r>
          </a:p>
          <a:p>
            <a:pPr marL="857250" lvl="3" indent="-228600">
              <a:lnSpc>
                <a:spcPct val="90000"/>
              </a:lnSpc>
              <a:spcBef>
                <a:spcPts val="400"/>
              </a:spcBef>
              <a:buClr>
                <a:schemeClr val="dk2"/>
              </a:buClr>
              <a:buSzPts val="1600"/>
              <a:buFont typeface="Arial"/>
              <a:buChar char="–"/>
            </a:pPr>
            <a:r>
              <a:rPr lang="en-US" sz="1600" dirty="0" err="1">
                <a:solidFill>
                  <a:schemeClr val="dk1"/>
                </a:solidFill>
                <a:latin typeface="Courier New"/>
                <a:cs typeface="Courier New"/>
                <a:sym typeface="Courier New"/>
              </a:rPr>
              <a:t>Zowe</a:t>
            </a:r>
            <a:r>
              <a:rPr lang="en-US" sz="1600" dirty="0">
                <a:solidFill>
                  <a:schemeClr val="dk1"/>
                </a:solidFill>
                <a:latin typeface="Courier New"/>
                <a:cs typeface="Courier New"/>
                <a:sym typeface="Courier New"/>
              </a:rPr>
              <a:t> jobs view </a:t>
            </a:r>
            <a:r>
              <a:rPr lang="en-US" sz="1600" dirty="0" err="1">
                <a:solidFill>
                  <a:schemeClr val="dk1"/>
                </a:solidFill>
                <a:latin typeface="Courier New"/>
                <a:cs typeface="Courier New"/>
                <a:sym typeface="Courier New"/>
              </a:rPr>
              <a:t>sfbi</a:t>
            </a:r>
            <a:r>
              <a:rPr lang="en-US" sz="1600" dirty="0">
                <a:solidFill>
                  <a:schemeClr val="dk1"/>
                </a:solidFill>
                <a:latin typeface="Courier New"/>
                <a:cs typeface="Courier New"/>
                <a:sym typeface="Courier New"/>
              </a:rPr>
              <a:t> JOBXXXX 118</a:t>
            </a:r>
            <a:endParaRPr lang="en-US" sz="1600" dirty="0"/>
          </a:p>
          <a:p>
            <a:pPr marL="914400" marR="0" lvl="3" algn="l" rtl="0">
              <a:lnSpc>
                <a:spcPct val="90000"/>
              </a:lnSpc>
              <a:spcBef>
                <a:spcPts val="400"/>
              </a:spcBef>
              <a:spcAft>
                <a:spcPts val="0"/>
              </a:spcAft>
              <a:buClr>
                <a:schemeClr val="dk2"/>
              </a:buClr>
              <a:buSzPts val="1600"/>
            </a:pPr>
            <a:endParaRPr lang="en-US" sz="1600" b="0" i="0" u="none" strike="noStrike" cap="none" dirty="0">
              <a:solidFill>
                <a:schemeClr val="dk1"/>
              </a:solidFill>
              <a:latin typeface="Arial"/>
              <a:ea typeface="Arial"/>
              <a:cs typeface="Arial"/>
              <a:sym typeface="Arial"/>
            </a:endParaRPr>
          </a:p>
          <a:p>
            <a:pPr marL="1143000" marR="0" lvl="3" indent="-228600" algn="l" rtl="0">
              <a:lnSpc>
                <a:spcPct val="90000"/>
              </a:lnSpc>
              <a:spcBef>
                <a:spcPts val="400"/>
              </a:spcBef>
              <a:spcAft>
                <a:spcPts val="0"/>
              </a:spcAft>
              <a:buClr>
                <a:schemeClr val="dk2"/>
              </a:buClr>
              <a:buSzPts val="1600"/>
              <a:buFont typeface="Arial"/>
              <a:buChar char="–"/>
            </a:pPr>
            <a:endParaRPr sz="16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D72FE28A-25E3-4258-9672-E2CFBB6128E8}"/>
              </a:ext>
            </a:extLst>
          </p:cNvPr>
          <p:cNvPicPr>
            <a:picLocks noChangeAspect="1"/>
          </p:cNvPicPr>
          <p:nvPr/>
        </p:nvPicPr>
        <p:blipFill>
          <a:blip r:embed="rId3"/>
          <a:stretch>
            <a:fillRect/>
          </a:stretch>
        </p:blipFill>
        <p:spPr>
          <a:xfrm>
            <a:off x="1542583" y="4108895"/>
            <a:ext cx="2789162" cy="358171"/>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gulp task – Step 2</a:t>
            </a:r>
            <a:endParaRPr/>
          </a:p>
        </p:txBody>
      </p:sp>
      <p:sp>
        <p:nvSpPr>
          <p:cNvPr id="594" name="Google Shape;594;p6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595" name="Google Shape;595;p68"/>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Similar to creating the gulp build tasks, we will now create gulp tasks to deploy our changes.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Create </a:t>
            </a:r>
            <a:r>
              <a:rPr lang="en-US" sz="2000" dirty="0">
                <a:solidFill>
                  <a:schemeClr val="dk1"/>
                </a:solidFill>
                <a:latin typeface="Courier New"/>
                <a:cs typeface="Courier New"/>
                <a:sym typeface="Courier New"/>
              </a:rPr>
              <a:t>verify-</a:t>
            </a:r>
            <a:r>
              <a:rPr lang="en-US" sz="2000" dirty="0" err="1">
                <a:solidFill>
                  <a:schemeClr val="dk1"/>
                </a:solidFill>
                <a:latin typeface="Courier New"/>
                <a:cs typeface="Courier New"/>
                <a:sym typeface="Courier New"/>
              </a:rPr>
              <a:t>cobol</a:t>
            </a:r>
            <a:r>
              <a:rPr lang="en-US" sz="2000" dirty="0">
                <a:solidFill>
                  <a:schemeClr val="dk1"/>
                </a:solidFill>
                <a:latin typeface="Courier New"/>
                <a:cs typeface="Courier New"/>
                <a:sym typeface="Courier New"/>
              </a:rPr>
              <a:t> </a:t>
            </a:r>
            <a:r>
              <a:rPr lang="en-US" sz="2400" b="0" dirty="0">
                <a:solidFill>
                  <a:schemeClr val="dk1"/>
                </a:solidFill>
                <a:latin typeface="Arial"/>
                <a:ea typeface="Arial"/>
                <a:cs typeface="Arial"/>
                <a:sym typeface="Arial"/>
              </a:rPr>
              <a:t>task to </a:t>
            </a:r>
            <a:r>
              <a:rPr lang="en-US" sz="2400" dirty="0">
                <a:solidFill>
                  <a:schemeClr val="dk1"/>
                </a:solidFill>
              </a:rPr>
              <a:t>verify the </a:t>
            </a:r>
            <a:r>
              <a:rPr lang="en-US" sz="2400" dirty="0" err="1">
                <a:solidFill>
                  <a:schemeClr val="dk1"/>
                </a:solidFill>
              </a:rPr>
              <a:t>cobol</a:t>
            </a:r>
            <a:r>
              <a:rPr lang="en-US" sz="2400" dirty="0">
                <a:solidFill>
                  <a:schemeClr val="dk1"/>
                </a:solidFill>
              </a:rPr>
              <a:t> code executes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Create </a:t>
            </a:r>
            <a:r>
              <a:rPr lang="en-US" sz="2000" dirty="0">
                <a:solidFill>
                  <a:schemeClr val="dk1"/>
                </a:solidFill>
                <a:latin typeface="Courier New"/>
                <a:cs typeface="Courier New"/>
                <a:sym typeface="Courier New"/>
              </a:rPr>
              <a:t>verify-</a:t>
            </a:r>
            <a:r>
              <a:rPr lang="en-US" sz="2000" dirty="0" err="1">
                <a:solidFill>
                  <a:schemeClr val="dk1"/>
                </a:solidFill>
                <a:latin typeface="Courier New"/>
                <a:cs typeface="Courier New"/>
                <a:sym typeface="Courier New"/>
              </a:rPr>
              <a:t>jcl</a:t>
            </a:r>
            <a:r>
              <a:rPr lang="en-US" sz="2400" b="0" dirty="0">
                <a:solidFill>
                  <a:schemeClr val="dk1"/>
                </a:solidFill>
                <a:latin typeface="Arial"/>
                <a:ea typeface="Arial"/>
                <a:cs typeface="Arial"/>
                <a:sym typeface="Arial"/>
              </a:rPr>
              <a:t> task to </a:t>
            </a:r>
            <a:r>
              <a:rPr lang="en-US" sz="2400" dirty="0">
                <a:solidFill>
                  <a:schemeClr val="dk1"/>
                </a:solidFill>
              </a:rPr>
              <a:t>verify the JCL code executes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Combine individual deploy tasks into one </a:t>
            </a:r>
            <a:r>
              <a:rPr lang="en-US" sz="2000" dirty="0">
                <a:solidFill>
                  <a:schemeClr val="dk1"/>
                </a:solidFill>
                <a:latin typeface="Courier New"/>
                <a:cs typeface="Courier New"/>
                <a:sym typeface="Courier New"/>
              </a:rPr>
              <a:t>verify</a:t>
            </a:r>
            <a:r>
              <a:rPr lang="en-US" sz="2400" b="0" dirty="0">
                <a:solidFill>
                  <a:schemeClr val="dk1"/>
                </a:solidFill>
                <a:latin typeface="Arial"/>
                <a:ea typeface="Arial"/>
                <a:cs typeface="Arial"/>
                <a:sym typeface="Arial"/>
              </a:rPr>
              <a:t> task.</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Commit and push code to GitHub.</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gulp task – Step 2</a:t>
            </a:r>
            <a:endParaRPr/>
          </a:p>
        </p:txBody>
      </p:sp>
      <p:sp>
        <p:nvSpPr>
          <p:cNvPr id="601" name="Google Shape;601;p6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02" name="Google Shape;602;p69"/>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Create </a:t>
            </a:r>
            <a:r>
              <a:rPr lang="en-US" sz="2000" b="0" dirty="0">
                <a:solidFill>
                  <a:schemeClr val="dk1"/>
                </a:solidFill>
                <a:latin typeface="Courier New"/>
                <a:ea typeface="Courier New"/>
                <a:cs typeface="Courier New"/>
                <a:sym typeface="Courier New"/>
              </a:rPr>
              <a:t>verify-</a:t>
            </a:r>
            <a:r>
              <a:rPr lang="en-US" sz="2000" b="0" dirty="0" err="1">
                <a:solidFill>
                  <a:schemeClr val="dk1"/>
                </a:solidFill>
                <a:latin typeface="Courier New"/>
                <a:ea typeface="Courier New"/>
                <a:cs typeface="Courier New"/>
                <a:sym typeface="Courier New"/>
              </a:rPr>
              <a:t>jcl</a:t>
            </a:r>
            <a:r>
              <a:rPr lang="en-US" sz="2400" b="0" dirty="0">
                <a:solidFill>
                  <a:schemeClr val="dk1"/>
                </a:solidFill>
                <a:latin typeface="Arial"/>
                <a:ea typeface="Arial"/>
                <a:cs typeface="Arial"/>
                <a:sym typeface="Arial"/>
              </a:rPr>
              <a:t> task to copy the verify the JCL works.</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Using the gulp build tasks as a reference, try constructing a gulp task called </a:t>
            </a:r>
            <a:r>
              <a:rPr lang="en-US" sz="1600" b="0" i="0" u="none" strike="noStrike" cap="none" dirty="0">
                <a:solidFill>
                  <a:schemeClr val="dk1"/>
                </a:solidFill>
                <a:latin typeface="Courier New"/>
                <a:ea typeface="Courier New"/>
                <a:cs typeface="Courier New"/>
                <a:sym typeface="Courier New"/>
              </a:rPr>
              <a:t>verify-</a:t>
            </a:r>
            <a:r>
              <a:rPr lang="en-US" sz="1600" b="0" i="0" u="none" strike="noStrike" cap="none" dirty="0" err="1">
                <a:solidFill>
                  <a:schemeClr val="dk1"/>
                </a:solidFill>
                <a:latin typeface="Courier New"/>
                <a:ea typeface="Courier New"/>
                <a:cs typeface="Courier New"/>
                <a:sym typeface="Courier New"/>
              </a:rPr>
              <a:t>jcl</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Be sure to account for the implementation of the DB2 ENV var. Jenkins will make use of this feature so a profile will not need to be created.</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appears when issuing </a:t>
            </a:r>
            <a:r>
              <a:rPr lang="en-US" sz="1600" b="0" i="0" u="none" strike="noStrike" cap="none" dirty="0">
                <a:solidFill>
                  <a:schemeClr val="dk1"/>
                </a:solidFill>
                <a:latin typeface="Courier New"/>
                <a:ea typeface="Courier New"/>
                <a:cs typeface="Courier New"/>
                <a:sym typeface="Courier New"/>
              </a:rPr>
              <a:t>gulp help</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completes without error</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Create </a:t>
            </a:r>
            <a:r>
              <a:rPr lang="en-US" sz="2000" b="0" dirty="0">
                <a:solidFill>
                  <a:schemeClr val="dk1"/>
                </a:solidFill>
                <a:latin typeface="Courier New"/>
                <a:ea typeface="Courier New"/>
                <a:cs typeface="Courier New"/>
                <a:sym typeface="Courier New"/>
              </a:rPr>
              <a:t>verify-</a:t>
            </a:r>
            <a:r>
              <a:rPr lang="en-US" sz="2000" b="0" dirty="0" err="1">
                <a:solidFill>
                  <a:schemeClr val="dk1"/>
                </a:solidFill>
                <a:latin typeface="Courier New"/>
                <a:ea typeface="Courier New"/>
                <a:cs typeface="Courier New"/>
                <a:sym typeface="Courier New"/>
              </a:rPr>
              <a:t>cobol</a:t>
            </a:r>
            <a:r>
              <a:rPr lang="en-US" sz="2000" b="0" dirty="0">
                <a:solidFill>
                  <a:schemeClr val="dk1"/>
                </a:solidFill>
                <a:latin typeface="Courier New"/>
                <a:ea typeface="Courier New"/>
                <a:cs typeface="Courier New"/>
                <a:sym typeface="Courier New"/>
              </a:rPr>
              <a:t> </a:t>
            </a:r>
            <a:r>
              <a:rPr lang="en-US" sz="2400" b="0" dirty="0">
                <a:solidFill>
                  <a:schemeClr val="dk1"/>
                </a:solidFill>
                <a:latin typeface="Arial"/>
                <a:ea typeface="Arial"/>
                <a:cs typeface="Arial"/>
                <a:sym typeface="Arial"/>
              </a:rPr>
              <a:t> task to </a:t>
            </a:r>
            <a:r>
              <a:rPr lang="en-US" sz="2400" dirty="0">
                <a:solidFill>
                  <a:schemeClr val="dk1"/>
                </a:solidFill>
              </a:rPr>
              <a:t>verify the COBOL works.</a:t>
            </a:r>
            <a:endParaRPr sz="2400" b="0" dirty="0">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Be sure account for the implementation of some ZOSMF ENV var. Jenkins will make use of this feature so a profile will not need to be created.</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appears when issuing </a:t>
            </a:r>
            <a:r>
              <a:rPr lang="en-US" sz="1600" b="0" i="0" u="none" strike="noStrike" cap="none" dirty="0">
                <a:solidFill>
                  <a:schemeClr val="dk1"/>
                </a:solidFill>
                <a:latin typeface="Courier New"/>
                <a:ea typeface="Courier New"/>
                <a:cs typeface="Courier New"/>
                <a:sym typeface="Courier New"/>
              </a:rPr>
              <a:t>gulp help</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completes without error</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413004" y="1371600"/>
            <a:ext cx="11365992" cy="3736407"/>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Review Day 1</a:t>
            </a:r>
            <a:endParaRPr dirty="0"/>
          </a:p>
          <a:p>
            <a:pPr marL="228600" lvl="0" indent="-228600" algn="l" rtl="0">
              <a:lnSpc>
                <a:spcPct val="90000"/>
              </a:lnSpc>
              <a:spcBef>
                <a:spcPts val="1200"/>
              </a:spcBef>
              <a:spcAft>
                <a:spcPts val="0"/>
              </a:spcAft>
              <a:buSzPts val="2400"/>
              <a:buChar char="•"/>
            </a:pPr>
            <a:r>
              <a:rPr lang="en-US" dirty="0"/>
              <a:t>Execute the Jenkins pipeline</a:t>
            </a:r>
            <a:endParaRPr dirty="0"/>
          </a:p>
          <a:p>
            <a:pPr marL="228600" lvl="0" indent="-228600" algn="l" rtl="0">
              <a:lnSpc>
                <a:spcPct val="90000"/>
              </a:lnSpc>
              <a:spcBef>
                <a:spcPts val="1200"/>
              </a:spcBef>
              <a:spcAft>
                <a:spcPts val="0"/>
              </a:spcAft>
              <a:buSzPts val="2400"/>
              <a:buChar char="•"/>
            </a:pPr>
            <a:r>
              <a:rPr lang="en-US" dirty="0"/>
              <a:t>Learn about automated testing concepts</a:t>
            </a:r>
            <a:endParaRPr dirty="0"/>
          </a:p>
          <a:p>
            <a:pPr marL="228600" lvl="0" indent="-228600" algn="l" rtl="0">
              <a:lnSpc>
                <a:spcPct val="90000"/>
              </a:lnSpc>
              <a:spcBef>
                <a:spcPts val="1200"/>
              </a:spcBef>
              <a:spcAft>
                <a:spcPts val="0"/>
              </a:spcAft>
              <a:buSzPts val="2400"/>
              <a:buChar char="•"/>
            </a:pPr>
            <a:r>
              <a:rPr lang="en-US" dirty="0"/>
              <a:t>Build a Jest automated test to verify a Db2 transaction</a:t>
            </a:r>
            <a:endParaRPr dirty="0"/>
          </a:p>
          <a:p>
            <a:pPr marL="228600" lvl="0" indent="-228600" algn="l" rtl="0">
              <a:lnSpc>
                <a:spcPct val="90000"/>
              </a:lnSpc>
              <a:spcBef>
                <a:spcPts val="1200"/>
              </a:spcBef>
              <a:spcAft>
                <a:spcPts val="0"/>
              </a:spcAft>
              <a:buSzPts val="2400"/>
              <a:buChar char="•"/>
            </a:pPr>
            <a:r>
              <a:rPr lang="en-US" dirty="0"/>
              <a:t>Implement “Test” stage in Jenkins</a:t>
            </a:r>
            <a:endParaRPr dirty="0"/>
          </a:p>
          <a:p>
            <a:pPr marL="228600" lvl="0" indent="-228600" algn="l" rtl="0">
              <a:lnSpc>
                <a:spcPct val="90000"/>
              </a:lnSpc>
              <a:spcBef>
                <a:spcPts val="1200"/>
              </a:spcBef>
              <a:spcAft>
                <a:spcPts val="0"/>
              </a:spcAft>
              <a:buSzPts val="2400"/>
              <a:buChar char="•"/>
            </a:pPr>
            <a:r>
              <a:rPr lang="en-US" dirty="0"/>
              <a:t>Summary of Day 2</a:t>
            </a:r>
            <a:endParaRPr dirty="0"/>
          </a:p>
          <a:p>
            <a:pPr marL="228600" lvl="0" indent="-228600" algn="l" rtl="0">
              <a:lnSpc>
                <a:spcPct val="90000"/>
              </a:lnSpc>
              <a:spcBef>
                <a:spcPts val="1200"/>
              </a:spcBef>
              <a:spcAft>
                <a:spcPts val="0"/>
              </a:spcAft>
              <a:buSzPts val="2400"/>
              <a:buChar char="•"/>
            </a:pPr>
            <a:r>
              <a:rPr lang="en-US" dirty="0"/>
              <a:t>Q&amp;A</a:t>
            </a:r>
            <a:endParaRPr dirty="0"/>
          </a:p>
          <a:p>
            <a:pPr marL="228600" lvl="0" indent="-76200" algn="l" rtl="0">
              <a:lnSpc>
                <a:spcPct val="90000"/>
              </a:lnSpc>
              <a:spcBef>
                <a:spcPts val="1200"/>
              </a:spcBef>
              <a:spcAft>
                <a:spcPts val="0"/>
              </a:spcAft>
              <a:buSzPts val="2400"/>
              <a:buNone/>
            </a:pPr>
            <a:endParaRPr dirty="0"/>
          </a:p>
        </p:txBody>
      </p:sp>
      <p:sp>
        <p:nvSpPr>
          <p:cNvPr id="164" name="Google Shape;164;p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2 Agenda</a:t>
            </a:r>
            <a:endParaRP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gulp task – Step 2</a:t>
            </a:r>
            <a:endParaRPr/>
          </a:p>
        </p:txBody>
      </p:sp>
      <p:sp>
        <p:nvSpPr>
          <p:cNvPr id="616" name="Google Shape;616;p71"/>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17" name="Google Shape;617;p71"/>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2"/>
              </a:buClr>
              <a:buSzPts val="2400"/>
              <a:buFont typeface="Arial"/>
              <a:buChar char="•"/>
            </a:pPr>
            <a:r>
              <a:rPr lang="en-US" sz="2400" b="0" dirty="0">
                <a:solidFill>
                  <a:schemeClr val="dk1"/>
                </a:solidFill>
                <a:latin typeface="Arial"/>
                <a:ea typeface="Arial"/>
                <a:cs typeface="Arial"/>
                <a:sym typeface="Arial"/>
              </a:rPr>
              <a:t>Sample </a:t>
            </a:r>
            <a:r>
              <a:rPr lang="en-US" sz="2000" b="0" dirty="0">
                <a:solidFill>
                  <a:schemeClr val="dk1"/>
                </a:solidFill>
                <a:latin typeface="Courier New"/>
                <a:ea typeface="Courier New"/>
                <a:cs typeface="Courier New"/>
                <a:sym typeface="Courier New"/>
              </a:rPr>
              <a:t>verify-</a:t>
            </a:r>
            <a:r>
              <a:rPr lang="en-US" sz="2000" b="0" dirty="0" err="1">
                <a:solidFill>
                  <a:schemeClr val="dk1"/>
                </a:solidFill>
                <a:latin typeface="Courier New"/>
                <a:ea typeface="Courier New"/>
                <a:cs typeface="Courier New"/>
                <a:sym typeface="Courier New"/>
              </a:rPr>
              <a:t>cobol</a:t>
            </a:r>
            <a:r>
              <a:rPr lang="en-US" sz="2400" b="0" dirty="0">
                <a:solidFill>
                  <a:schemeClr val="dk1"/>
                </a:solidFill>
                <a:latin typeface="Arial"/>
                <a:ea typeface="Arial"/>
                <a:cs typeface="Arial"/>
                <a:sym typeface="Arial"/>
              </a:rPr>
              <a:t> task to submit job</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31F74214-6D49-4988-B13A-00FC44BA64B7}"/>
              </a:ext>
            </a:extLst>
          </p:cNvPr>
          <p:cNvPicPr>
            <a:picLocks noChangeAspect="1"/>
          </p:cNvPicPr>
          <p:nvPr/>
        </p:nvPicPr>
        <p:blipFill>
          <a:blip r:embed="rId3"/>
          <a:stretch>
            <a:fillRect/>
          </a:stretch>
        </p:blipFill>
        <p:spPr>
          <a:xfrm>
            <a:off x="1815758" y="1890703"/>
            <a:ext cx="9051960" cy="3834236"/>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gulp task – Step 2</a:t>
            </a:r>
            <a:endParaRPr/>
          </a:p>
        </p:txBody>
      </p:sp>
      <p:sp>
        <p:nvSpPr>
          <p:cNvPr id="624" name="Google Shape;624;p7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25" name="Google Shape;625;p72"/>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Combine the tasks into a single </a:t>
            </a:r>
            <a:r>
              <a:rPr lang="en-US" sz="2000" b="0" dirty="0">
                <a:solidFill>
                  <a:schemeClr val="dk1"/>
                </a:solidFill>
                <a:latin typeface="Courier New"/>
                <a:ea typeface="Courier New"/>
                <a:cs typeface="Courier New"/>
                <a:sym typeface="Courier New"/>
              </a:rPr>
              <a:t>verify</a:t>
            </a:r>
            <a:r>
              <a:rPr lang="en-US" sz="2400" b="0" dirty="0">
                <a:solidFill>
                  <a:schemeClr val="dk1"/>
                </a:solidFill>
                <a:latin typeface="Arial"/>
                <a:ea typeface="Arial"/>
                <a:cs typeface="Arial"/>
                <a:sym typeface="Arial"/>
              </a:rPr>
              <a:t> task using </a:t>
            </a:r>
            <a:r>
              <a:rPr lang="en-US" sz="2000" b="0" dirty="0" err="1">
                <a:solidFill>
                  <a:schemeClr val="dk1"/>
                </a:solidFill>
                <a:latin typeface="Courier New"/>
                <a:ea typeface="Courier New"/>
                <a:cs typeface="Courier New"/>
                <a:sym typeface="Courier New"/>
              </a:rPr>
              <a:t>gulpSequence</a:t>
            </a:r>
            <a:r>
              <a:rPr lang="en-US" sz="2400" b="0" dirty="0">
                <a:solidFill>
                  <a:schemeClr val="dk1"/>
                </a:solidFill>
                <a:latin typeface="Arial"/>
                <a:ea typeface="Arial"/>
                <a:cs typeface="Arial"/>
                <a:sym typeface="Arial"/>
              </a:rPr>
              <a:t>.</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Using the task you created to combine the </a:t>
            </a:r>
            <a:r>
              <a:rPr lang="en-US" sz="1600" dirty="0">
                <a:solidFill>
                  <a:schemeClr val="dk1"/>
                </a:solidFill>
                <a:latin typeface="Courier New"/>
                <a:cs typeface="Courier New"/>
                <a:sym typeface="Courier New"/>
              </a:rPr>
              <a:t>verify-dataset-exists</a:t>
            </a:r>
            <a:r>
              <a:rPr lang="en-US" sz="1800" b="0" i="0" u="none" strike="noStrike" cap="none" dirty="0">
                <a:solidFill>
                  <a:schemeClr val="dk1"/>
                </a:solidFill>
                <a:latin typeface="Arial"/>
                <a:ea typeface="Arial"/>
                <a:cs typeface="Arial"/>
                <a:sym typeface="Arial"/>
              </a:rPr>
              <a:t> and </a:t>
            </a:r>
            <a:r>
              <a:rPr lang="en-US" sz="1600" b="0" i="0" u="none" strike="noStrike" cap="none" dirty="0">
                <a:solidFill>
                  <a:schemeClr val="dk1"/>
                </a:solidFill>
                <a:latin typeface="Courier New"/>
                <a:ea typeface="Courier New"/>
                <a:cs typeface="Courier New"/>
                <a:sym typeface="Courier New"/>
              </a:rPr>
              <a:t>build-</a:t>
            </a:r>
            <a:r>
              <a:rPr lang="en-US" sz="1600" b="0" i="0" u="none" strike="noStrike" cap="none" dirty="0" err="1">
                <a:solidFill>
                  <a:schemeClr val="dk1"/>
                </a:solidFill>
                <a:latin typeface="Courier New"/>
                <a:ea typeface="Courier New"/>
                <a:cs typeface="Courier New"/>
                <a:sym typeface="Courier New"/>
              </a:rPr>
              <a:t>jcl</a:t>
            </a:r>
            <a:r>
              <a:rPr lang="en-US" sz="1800" b="0" i="0" u="none" strike="noStrike" cap="none" dirty="0">
                <a:solidFill>
                  <a:schemeClr val="dk1"/>
                </a:solidFill>
                <a:latin typeface="Arial"/>
                <a:ea typeface="Arial"/>
                <a:cs typeface="Arial"/>
                <a:sym typeface="Arial"/>
              </a:rPr>
              <a:t> tasks into a single </a:t>
            </a:r>
            <a:r>
              <a:rPr lang="en-US" sz="1600" b="0" i="0" u="none" strike="noStrike" cap="none" dirty="0">
                <a:solidFill>
                  <a:schemeClr val="dk1"/>
                </a:solidFill>
                <a:latin typeface="Courier New"/>
                <a:ea typeface="Courier New"/>
                <a:cs typeface="Courier New"/>
                <a:sym typeface="Courier New"/>
              </a:rPr>
              <a:t>build</a:t>
            </a:r>
            <a:r>
              <a:rPr lang="en-US" sz="1800" b="0" i="0" u="none" strike="noStrike" cap="none" dirty="0">
                <a:solidFill>
                  <a:schemeClr val="dk1"/>
                </a:solidFill>
                <a:latin typeface="Arial"/>
                <a:ea typeface="Arial"/>
                <a:cs typeface="Arial"/>
                <a:sym typeface="Arial"/>
              </a:rPr>
              <a:t> task as a reference, combine the following tasks into a single </a:t>
            </a:r>
            <a:r>
              <a:rPr lang="en-US" sz="1600" b="0" i="0" u="none" strike="noStrike" cap="none" dirty="0">
                <a:solidFill>
                  <a:schemeClr val="dk1"/>
                </a:solidFill>
                <a:latin typeface="Courier New"/>
                <a:ea typeface="Courier New"/>
                <a:cs typeface="Courier New"/>
                <a:sym typeface="Courier New"/>
              </a:rPr>
              <a:t>verify</a:t>
            </a:r>
            <a:r>
              <a:rPr lang="en-US" sz="1800" b="0" i="0" u="none" strike="noStrike" cap="none" dirty="0">
                <a:solidFill>
                  <a:schemeClr val="dk1"/>
                </a:solidFill>
                <a:latin typeface="Arial"/>
                <a:ea typeface="Arial"/>
                <a:cs typeface="Arial"/>
                <a:sym typeface="Arial"/>
              </a:rPr>
              <a:t> task that will deploy the program:</a:t>
            </a:r>
            <a:endParaRPr dirty="0"/>
          </a:p>
          <a:p>
            <a:pPr marL="1085850" marR="0" lvl="2" indent="-457200" algn="l" rtl="0">
              <a:lnSpc>
                <a:spcPct val="90000"/>
              </a:lnSpc>
              <a:spcBef>
                <a:spcPts val="400"/>
              </a:spcBef>
              <a:spcAft>
                <a:spcPts val="0"/>
              </a:spcAft>
              <a:buClr>
                <a:schemeClr val="dk2"/>
              </a:buClr>
              <a:buSzPts val="1400"/>
              <a:buFont typeface="Arial"/>
              <a:buAutoNum type="arabicPeriod"/>
            </a:pPr>
            <a:r>
              <a:rPr lang="en-US" dirty="0">
                <a:solidFill>
                  <a:schemeClr val="dk1"/>
                </a:solidFill>
                <a:latin typeface="Courier New"/>
                <a:ea typeface="Courier New"/>
                <a:cs typeface="Courier New"/>
                <a:sym typeface="Courier New"/>
              </a:rPr>
              <a:t>verify-</a:t>
            </a:r>
            <a:r>
              <a:rPr lang="en-US" dirty="0" err="1">
                <a:solidFill>
                  <a:schemeClr val="dk1"/>
                </a:solidFill>
                <a:latin typeface="Courier New"/>
                <a:ea typeface="Courier New"/>
                <a:cs typeface="Courier New"/>
                <a:sym typeface="Courier New"/>
              </a:rPr>
              <a:t>cobol</a:t>
            </a:r>
            <a:endParaRPr sz="1400" b="0" i="0" u="none" strike="noStrike" cap="none" dirty="0">
              <a:solidFill>
                <a:schemeClr val="dk1"/>
              </a:solidFill>
              <a:latin typeface="Courier New"/>
              <a:ea typeface="Courier New"/>
              <a:cs typeface="Courier New"/>
              <a:sym typeface="Courier New"/>
            </a:endParaRPr>
          </a:p>
          <a:p>
            <a:pPr marL="1085850" marR="0" lvl="2" indent="-457200" algn="l" rtl="0">
              <a:lnSpc>
                <a:spcPct val="90000"/>
              </a:lnSpc>
              <a:spcBef>
                <a:spcPts val="400"/>
              </a:spcBef>
              <a:spcAft>
                <a:spcPts val="0"/>
              </a:spcAft>
              <a:buClr>
                <a:schemeClr val="dk2"/>
              </a:buClr>
              <a:buSzPts val="1400"/>
              <a:buFont typeface="Arial"/>
              <a:buAutoNum type="arabicPeriod"/>
            </a:pPr>
            <a:r>
              <a:rPr lang="en-US" dirty="0">
                <a:solidFill>
                  <a:schemeClr val="dk1"/>
                </a:solidFill>
                <a:latin typeface="Courier New"/>
                <a:cs typeface="Courier New"/>
                <a:sym typeface="Courier New"/>
              </a:rPr>
              <a:t>verify-</a:t>
            </a:r>
            <a:r>
              <a:rPr lang="en-US" dirty="0" err="1">
                <a:solidFill>
                  <a:schemeClr val="dk1"/>
                </a:solidFill>
                <a:latin typeface="Courier New"/>
                <a:cs typeface="Courier New"/>
                <a:sym typeface="Courier New"/>
              </a:rPr>
              <a:t>jcl</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appears when issuing </a:t>
            </a:r>
            <a:r>
              <a:rPr lang="en-US" sz="1600" b="0" i="0" u="none" strike="noStrike" cap="none" dirty="0">
                <a:solidFill>
                  <a:schemeClr val="dk1"/>
                </a:solidFill>
                <a:latin typeface="Courier New"/>
                <a:ea typeface="Courier New"/>
                <a:cs typeface="Courier New"/>
                <a:sym typeface="Courier New"/>
              </a:rPr>
              <a:t>gulp help</a:t>
            </a:r>
            <a:endParaRPr dirty="0"/>
          </a:p>
          <a:p>
            <a:pPr marL="742950" marR="0" lvl="1" indent="-457200" algn="l" rtl="0">
              <a:lnSpc>
                <a:spcPct val="90000"/>
              </a:lnSpc>
              <a:spcBef>
                <a:spcPts val="400"/>
              </a:spcBef>
              <a:spcAft>
                <a:spcPts val="0"/>
              </a:spcAft>
              <a:buClr>
                <a:schemeClr val="dk2"/>
              </a:buClr>
              <a:buSzPts val="1800"/>
              <a:buFont typeface="Arial"/>
              <a:buChar char="–"/>
            </a:pPr>
            <a:r>
              <a:rPr lang="en-US" sz="1800" b="0" i="0" u="none" strike="noStrike" cap="none" dirty="0">
                <a:solidFill>
                  <a:schemeClr val="dk1"/>
                </a:solidFill>
                <a:latin typeface="Arial"/>
                <a:ea typeface="Arial"/>
                <a:cs typeface="Arial"/>
                <a:sym typeface="Arial"/>
              </a:rPr>
              <a:t>Ensure your task completes without error</a:t>
            </a:r>
            <a:endParaRPr sz="2000" b="0" i="0" u="none" strike="noStrike" cap="none"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Commit and push code to GitHub</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Jenkins stage – Step 3</a:t>
            </a:r>
            <a:endParaRPr/>
          </a:p>
        </p:txBody>
      </p:sp>
      <p:sp>
        <p:nvSpPr>
          <p:cNvPr id="631" name="Google Shape;631;p73"/>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32" name="Google Shape;632;p73"/>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Similar to implementing the Build stage, we will now implement the Deploy stage in Jenkins.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Implement Deploy stage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Commit and Push Code to GitHub</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Log in to Jenkins and build your project</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Jenkins stage – Step 3</a:t>
            </a:r>
            <a:endParaRPr/>
          </a:p>
        </p:txBody>
      </p:sp>
      <p:sp>
        <p:nvSpPr>
          <p:cNvPr id="639" name="Google Shape;639;p7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40" name="Google Shape;640;p74"/>
          <p:cNvSpPr txBox="1"/>
          <p:nvPr/>
        </p:nvSpPr>
        <p:spPr>
          <a:xfrm>
            <a:off x="565404" y="1048070"/>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Implement Deploy stage</a:t>
            </a:r>
            <a:endParaRPr dirty="0"/>
          </a:p>
          <a:p>
            <a:pPr marL="742950" marR="0" lvl="1" indent="-457200" algn="l" rtl="0">
              <a:lnSpc>
                <a:spcPct val="90000"/>
              </a:lnSpc>
              <a:spcBef>
                <a:spcPts val="400"/>
              </a:spcBef>
              <a:spcAft>
                <a:spcPts val="0"/>
              </a:spcAft>
              <a:buClr>
                <a:schemeClr val="dk2"/>
              </a:buClr>
              <a:buSzPts val="1800"/>
              <a:buFont typeface="Arial"/>
              <a:buAutoNum type="arabicPeriod"/>
            </a:pPr>
            <a:r>
              <a:rPr lang="en-US" sz="1800" b="0" i="0" u="none" strike="noStrike" cap="none" dirty="0">
                <a:solidFill>
                  <a:schemeClr val="dk1"/>
                </a:solidFill>
                <a:latin typeface="Arial"/>
                <a:ea typeface="Arial"/>
                <a:cs typeface="Arial"/>
                <a:sym typeface="Arial"/>
              </a:rPr>
              <a:t>Remove the call to the Deploy script and the </a:t>
            </a:r>
            <a:r>
              <a:rPr lang="en-US" sz="1600" b="0" i="0" u="none" strike="noStrike" cap="none" dirty="0">
                <a:solidFill>
                  <a:schemeClr val="dk1"/>
                </a:solidFill>
                <a:latin typeface="Arial"/>
                <a:ea typeface="Arial"/>
                <a:cs typeface="Arial"/>
                <a:sym typeface="Arial"/>
              </a:rPr>
              <a:t>DEPLOY ENV</a:t>
            </a:r>
            <a:r>
              <a:rPr lang="en-US" sz="1800" b="0" i="0" u="none" strike="noStrike" cap="none" dirty="0">
                <a:solidFill>
                  <a:schemeClr val="dk1"/>
                </a:solidFill>
                <a:latin typeface="Arial"/>
                <a:ea typeface="Arial"/>
                <a:cs typeface="Arial"/>
                <a:sym typeface="Arial"/>
              </a:rPr>
              <a:t> var under the environment directive.</a:t>
            </a:r>
            <a:endParaRPr dirty="0"/>
          </a:p>
          <a:p>
            <a:pPr marL="742950" marR="0" lvl="1" indent="-457200" algn="l" rtl="0">
              <a:lnSpc>
                <a:spcPct val="90000"/>
              </a:lnSpc>
              <a:spcBef>
                <a:spcPts val="400"/>
              </a:spcBef>
              <a:spcAft>
                <a:spcPts val="0"/>
              </a:spcAft>
              <a:buClr>
                <a:schemeClr val="dk2"/>
              </a:buClr>
              <a:buSzPts val="1800"/>
              <a:buFont typeface="Arial"/>
              <a:buAutoNum type="arabicPeriod"/>
            </a:pPr>
            <a:r>
              <a:rPr lang="en-US" sz="1800" b="0" i="0" u="none" strike="noStrike" cap="none" dirty="0">
                <a:solidFill>
                  <a:schemeClr val="dk1"/>
                </a:solidFill>
                <a:latin typeface="Arial"/>
                <a:ea typeface="Arial"/>
                <a:cs typeface="Arial"/>
                <a:sym typeface="Arial"/>
              </a:rPr>
              <a:t>Uncomment </a:t>
            </a:r>
            <a:r>
              <a:rPr lang="en-US" sz="1800" b="0" i="0" u="none" strike="noStrike" cap="none" dirty="0" err="1">
                <a:solidFill>
                  <a:schemeClr val="dk1"/>
                </a:solidFill>
                <a:latin typeface="Arial"/>
                <a:ea typeface="Arial"/>
                <a:cs typeface="Arial"/>
                <a:sym typeface="Arial"/>
              </a:rPr>
              <a:t>withCredentials</a:t>
            </a:r>
            <a:r>
              <a:rPr lang="en-US" sz="1800" b="0" i="0" u="none" strike="noStrike" cap="none" dirty="0">
                <a:solidFill>
                  <a:schemeClr val="dk1"/>
                </a:solidFill>
                <a:latin typeface="Arial"/>
                <a:ea typeface="Arial"/>
                <a:cs typeface="Arial"/>
                <a:sym typeface="Arial"/>
              </a:rPr>
              <a:t> block</a:t>
            </a:r>
            <a:endParaRPr dirty="0"/>
          </a:p>
          <a:p>
            <a:pPr marL="742950" marR="0" lvl="1" indent="-457200" algn="l" rtl="0">
              <a:lnSpc>
                <a:spcPct val="90000"/>
              </a:lnSpc>
              <a:spcBef>
                <a:spcPts val="400"/>
              </a:spcBef>
              <a:spcAft>
                <a:spcPts val="0"/>
              </a:spcAft>
              <a:buClr>
                <a:schemeClr val="dk2"/>
              </a:buClr>
              <a:buSzPts val="1800"/>
              <a:buFont typeface="Arial"/>
              <a:buAutoNum type="arabicPeriod"/>
            </a:pPr>
            <a:r>
              <a:rPr lang="en-US" sz="1800" b="0" i="0" u="none" strike="noStrike" cap="none" dirty="0">
                <a:solidFill>
                  <a:schemeClr val="dk1"/>
                </a:solidFill>
                <a:latin typeface="Arial"/>
                <a:ea typeface="Arial"/>
                <a:cs typeface="Arial"/>
                <a:sym typeface="Arial"/>
              </a:rPr>
              <a:t>Call the </a:t>
            </a:r>
            <a:r>
              <a:rPr lang="en-US" sz="1600" b="0" i="0" u="none" strike="noStrike" cap="none" dirty="0">
                <a:solidFill>
                  <a:schemeClr val="dk1"/>
                </a:solidFill>
                <a:latin typeface="Courier New"/>
                <a:ea typeface="Courier New"/>
                <a:cs typeface="Courier New"/>
                <a:sym typeface="Courier New"/>
              </a:rPr>
              <a:t>gulp verify</a:t>
            </a:r>
            <a:r>
              <a:rPr lang="en-US" sz="1800" b="0" i="0" u="none" strike="noStrike" cap="none" dirty="0">
                <a:solidFill>
                  <a:schemeClr val="dk1"/>
                </a:solidFill>
                <a:latin typeface="Arial"/>
                <a:ea typeface="Arial"/>
                <a:cs typeface="Arial"/>
                <a:sym typeface="Arial"/>
              </a:rPr>
              <a:t> task that you created. This will need placed inside the inner </a:t>
            </a:r>
            <a:r>
              <a:rPr lang="en-US" sz="1800" b="0" i="0" u="none" strike="noStrike" cap="none" dirty="0" err="1">
                <a:solidFill>
                  <a:schemeClr val="dk1"/>
                </a:solidFill>
                <a:latin typeface="Arial"/>
                <a:ea typeface="Arial"/>
                <a:cs typeface="Arial"/>
                <a:sym typeface="Arial"/>
              </a:rPr>
              <a:t>withCredentials</a:t>
            </a:r>
            <a:r>
              <a:rPr lang="en-US" sz="1800" b="0" i="0" u="none" strike="noStrike" cap="none" dirty="0">
                <a:solidFill>
                  <a:schemeClr val="dk1"/>
                </a:solidFill>
                <a:latin typeface="Arial"/>
                <a:ea typeface="Arial"/>
                <a:cs typeface="Arial"/>
                <a:sym typeface="Arial"/>
              </a:rPr>
              <a:t> block. The FMP plugin currently uses --pass instead of --password, which requires us to use multiple variables.</a:t>
            </a:r>
            <a:endParaRPr dirty="0"/>
          </a:p>
          <a:p>
            <a:pPr marL="742950" marR="0" lvl="1" indent="-457200" algn="l" rtl="0">
              <a:lnSpc>
                <a:spcPct val="90000"/>
              </a:lnSpc>
              <a:spcBef>
                <a:spcPts val="400"/>
              </a:spcBef>
              <a:spcAft>
                <a:spcPts val="0"/>
              </a:spcAft>
              <a:buClr>
                <a:schemeClr val="dk2"/>
              </a:buClr>
              <a:buSzPts val="1800"/>
              <a:buFont typeface="Arial"/>
              <a:buAutoNum type="arabicPeriod"/>
            </a:pPr>
            <a:r>
              <a:rPr lang="en-US" sz="1800" b="0" i="0" u="none" strike="noStrike" cap="none" dirty="0">
                <a:solidFill>
                  <a:schemeClr val="dk1"/>
                </a:solidFill>
                <a:latin typeface="Arial"/>
                <a:ea typeface="Arial"/>
                <a:cs typeface="Arial"/>
                <a:sym typeface="Arial"/>
              </a:rPr>
              <a:t>Add the z/OSMF Connection Details using the appropriately named (ZOWE_OPT_) ENV vars:</a:t>
            </a:r>
            <a:endParaRPr dirty="0"/>
          </a:p>
          <a:p>
            <a:pPr marL="0" marR="0" lvl="0" indent="0" algn="l" rtl="0">
              <a:lnSpc>
                <a:spcPct val="90000"/>
              </a:lnSpc>
              <a:spcBef>
                <a:spcPts val="0"/>
              </a:spcBef>
              <a:spcAft>
                <a:spcPts val="0"/>
              </a:spcAft>
              <a:buClr>
                <a:schemeClr val="dk2"/>
              </a:buClr>
              <a:buSzPts val="1600"/>
              <a:buFont typeface="Arial"/>
              <a:buNone/>
            </a:pPr>
            <a:r>
              <a:rPr lang="en-US" sz="1600" b="0" dirty="0">
                <a:solidFill>
                  <a:schemeClr val="dk1"/>
                </a:solidFill>
                <a:latin typeface="Courier New"/>
                <a:ea typeface="Courier New"/>
                <a:cs typeface="Courier New"/>
                <a:sym typeface="Courier New"/>
              </a:rPr>
              <a:t>	// z/OSMF Connection Details</a:t>
            </a:r>
            <a:endParaRPr dirty="0"/>
          </a:p>
          <a:p>
            <a:pPr marL="0" marR="0" lvl="0" indent="0" algn="l" rtl="0">
              <a:lnSpc>
                <a:spcPct val="90000"/>
              </a:lnSpc>
              <a:spcBef>
                <a:spcPts val="0"/>
              </a:spcBef>
              <a:spcAft>
                <a:spcPts val="0"/>
              </a:spcAft>
              <a:buClr>
                <a:schemeClr val="dk2"/>
              </a:buClr>
              <a:buSzPts val="1600"/>
              <a:buFont typeface="Arial"/>
              <a:buNone/>
            </a:pPr>
            <a:r>
              <a:rPr lang="en-US" sz="1600" b="0" dirty="0">
                <a:solidFill>
                  <a:schemeClr val="dk1"/>
                </a:solidFill>
                <a:latin typeface="Courier New"/>
                <a:ea typeface="Courier New"/>
                <a:cs typeface="Courier New"/>
                <a:sym typeface="Courier New"/>
              </a:rPr>
              <a:t>	ZOWE_OPT_PORT="443"</a:t>
            </a:r>
            <a:endParaRPr dirty="0"/>
          </a:p>
          <a:p>
            <a:pPr marL="0" marR="0" lvl="0" indent="0" algn="l" rtl="0">
              <a:lnSpc>
                <a:spcPct val="90000"/>
              </a:lnSpc>
              <a:spcBef>
                <a:spcPts val="0"/>
              </a:spcBef>
              <a:spcAft>
                <a:spcPts val="0"/>
              </a:spcAft>
              <a:buClr>
                <a:schemeClr val="dk2"/>
              </a:buClr>
              <a:buSzPts val="1600"/>
              <a:buFont typeface="Arial"/>
              <a:buNone/>
            </a:pPr>
            <a:r>
              <a:rPr lang="en-US" sz="1600" b="0" dirty="0">
                <a:solidFill>
                  <a:schemeClr val="dk1"/>
                </a:solidFill>
                <a:latin typeface="Courier New"/>
                <a:ea typeface="Courier New"/>
                <a:cs typeface="Courier New"/>
                <a:sym typeface="Courier New"/>
              </a:rPr>
              <a:t>	ZOWE_OPT_REJECT_UNAUTHORIZED=false</a:t>
            </a:r>
            <a:endParaRPr lang="en-US" sz="1800" dirty="0">
              <a:solidFill>
                <a:schemeClr val="dk1"/>
              </a:solidFill>
              <a:ea typeface="Courier New"/>
            </a:endParaRPr>
          </a:p>
          <a:p>
            <a:pPr marL="0" marR="0" lvl="0" indent="0" algn="l" rtl="0">
              <a:lnSpc>
                <a:spcPct val="90000"/>
              </a:lnSpc>
              <a:spcBef>
                <a:spcPts val="0"/>
              </a:spcBef>
              <a:spcAft>
                <a:spcPts val="0"/>
              </a:spcAft>
              <a:buClr>
                <a:schemeClr val="dk2"/>
              </a:buClr>
              <a:buSzPts val="1600"/>
              <a:buFont typeface="Arial"/>
              <a:buNone/>
            </a:pPr>
            <a:endParaRPr lang="en-US" sz="1800" b="0" i="0" u="none" strike="noStrike" cap="none" dirty="0">
              <a:solidFill>
                <a:schemeClr val="dk1"/>
              </a:solidFill>
              <a:latin typeface="Arial"/>
              <a:cs typeface="Arial"/>
              <a:sym typeface="Arial"/>
            </a:endParaRPr>
          </a:p>
          <a:p>
            <a:pPr marL="0" marR="0" lvl="0" indent="0" algn="l" rtl="0">
              <a:lnSpc>
                <a:spcPct val="90000"/>
              </a:lnSpc>
              <a:spcBef>
                <a:spcPts val="0"/>
              </a:spcBef>
              <a:spcAft>
                <a:spcPts val="0"/>
              </a:spcAft>
              <a:buClr>
                <a:schemeClr val="dk2"/>
              </a:buClr>
              <a:buSzPts val="1600"/>
              <a:buFont typeface="Arial"/>
              <a:buNone/>
            </a:pPr>
            <a:r>
              <a:rPr lang="en-US" sz="1800" b="0" i="0" u="none" strike="noStrike" cap="none" dirty="0">
                <a:solidFill>
                  <a:schemeClr val="dk1"/>
                </a:solidFill>
                <a:latin typeface="Arial"/>
                <a:ea typeface="Arial"/>
                <a:cs typeface="Arial"/>
                <a:sym typeface="Arial"/>
              </a:rPr>
              <a:t>Note: Plugins also inherit the ZOWE_OPT_ vars, but can be overridden on the command line.</a:t>
            </a:r>
            <a:endParaRPr sz="20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Create and implement a Deploy Jenkins stage – Step 3</a:t>
            </a:r>
            <a:endParaRPr/>
          </a:p>
        </p:txBody>
      </p:sp>
      <p:sp>
        <p:nvSpPr>
          <p:cNvPr id="646" name="Google Shape;646;p7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
        <p:nvSpPr>
          <p:cNvPr id="647" name="Google Shape;647;p75"/>
          <p:cNvSpPr txBox="1"/>
          <p:nvPr/>
        </p:nvSpPr>
        <p:spPr>
          <a:xfrm>
            <a:off x="565404" y="1285461"/>
            <a:ext cx="11365992" cy="517362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Commit and Push Code to GitHub</a:t>
            </a:r>
            <a:endParaRPr/>
          </a:p>
          <a:p>
            <a:pPr marL="457200" marR="0" lvl="0" indent="-457200" algn="l" rtl="0">
              <a:lnSpc>
                <a:spcPct val="90000"/>
              </a:lnSpc>
              <a:spcBef>
                <a:spcPts val="1200"/>
              </a:spcBef>
              <a:spcAft>
                <a:spcPts val="0"/>
              </a:spcAft>
              <a:buClr>
                <a:schemeClr val="dk2"/>
              </a:buClr>
              <a:buSzPts val="2400"/>
              <a:buFont typeface="Arial"/>
              <a:buAutoNum type="arabicPeriod" startAt="2"/>
            </a:pPr>
            <a:r>
              <a:rPr lang="en-US" sz="2400" b="0">
                <a:solidFill>
                  <a:schemeClr val="dk1"/>
                </a:solidFill>
                <a:latin typeface="Arial"/>
                <a:ea typeface="Arial"/>
                <a:cs typeface="Arial"/>
                <a:sym typeface="Arial"/>
              </a:rPr>
              <a:t>Log in to Jenkins and build your project</a:t>
            </a:r>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Debug any issues that may arise. Reach out to facilitator for guidance if needed.</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742950" marR="0" lvl="1" indent="-330200" algn="l" rtl="0">
              <a:lnSpc>
                <a:spcPct val="90000"/>
              </a:lnSpc>
              <a:spcBef>
                <a:spcPts val="400"/>
              </a:spcBef>
              <a:spcAft>
                <a:spcPts val="0"/>
              </a:spcAft>
              <a:buClr>
                <a:schemeClr val="dk2"/>
              </a:buClr>
              <a:buSzPts val="2000"/>
              <a:buFont typeface="Arial"/>
              <a:buNone/>
            </a:pPr>
            <a:endParaRPr sz="2000" b="0" i="0" u="none" strike="noStrike" cap="none">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Deploy stage output with the Facilitator</a:t>
            </a:r>
            <a:endParaRPr/>
          </a:p>
        </p:txBody>
      </p:sp>
      <p:sp>
        <p:nvSpPr>
          <p:cNvPr id="653" name="Google Shape;653;p7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created and run the pipeline in Jenkins with the Deploy stage, it’s time to share this with the facilitator.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Find the URL of your successful run with the Deploy stage.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Share the URL on the Slack channel for your workshop</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77"/>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Day 1 Summary</a:t>
            </a:r>
            <a:endParaRP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7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1 Summary</a:t>
            </a:r>
            <a:endParaRPr/>
          </a:p>
        </p:txBody>
      </p:sp>
      <p:sp>
        <p:nvSpPr>
          <p:cNvPr id="664" name="Google Shape;664;p7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Congratulations on completing Day 1 of the CA Brightside workshop. You learned about the following topics today: </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Using CLI to interact with services on the mainframe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Building Gulp scripts to automate common mainframe actions for the individual developer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Building Jenkins stages to automate common mainframe actions for a team of developers.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 and Deployment are common actions that are automated in CI/CD</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79"/>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Day 1 Review</a:t>
            </a:r>
            <a:endParaRP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1 Review</a:t>
            </a:r>
            <a:endParaRPr/>
          </a:p>
        </p:txBody>
      </p:sp>
      <p:sp>
        <p:nvSpPr>
          <p:cNvPr id="675" name="Google Shape;675;p80"/>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Congratulations on completing Day 1 of the CA Brightside workshop. You learned about the following topics today: </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Using CLI to interact with services on the mainframe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Building Gulp scripts to automate common mainframe actions for the individual developer</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Building Jenkins stages to automate common mainframe actions for a team of developers.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Build and Deployment are common actions that are automated in CI/CD</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a:spLocks noGrp="1"/>
          </p:cNvSpPr>
          <p:nvPr>
            <p:ph type="body" idx="1"/>
          </p:nvPr>
        </p:nvSpPr>
        <p:spPr>
          <a:xfrm>
            <a:off x="411480" y="4178059"/>
            <a:ext cx="10007138" cy="104644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Accessing your Workshop Environment</a:t>
            </a:r>
            <a:endParaRPr/>
          </a:p>
        </p:txBody>
      </p:sp>
    </p:spTree>
  </p:cSld>
  <p:clrMapOvr>
    <a:masterClrMapping/>
  </p:clrMapOvr>
  <p:transition spd="med">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1"/>
          <p:cNvSpPr txBox="1">
            <a:spLocks noGrp="1"/>
          </p:cNvSpPr>
          <p:nvPr>
            <p:ph type="body" idx="1"/>
          </p:nvPr>
        </p:nvSpPr>
        <p:spPr>
          <a:xfrm>
            <a:off x="411480" y="4701279"/>
            <a:ext cx="8595360" cy="523220"/>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Day 2 Agenda</a:t>
            </a:r>
            <a:endParaRP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2"/>
          <p:cNvSpPr txBox="1">
            <a:spLocks noGrp="1"/>
          </p:cNvSpPr>
          <p:nvPr>
            <p:ph type="body" idx="1"/>
          </p:nvPr>
        </p:nvSpPr>
        <p:spPr>
          <a:xfrm>
            <a:off x="413004" y="1371600"/>
            <a:ext cx="11365992" cy="3736407"/>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a:t>Execute the Jenkins pipeline</a:t>
            </a:r>
            <a:endParaRPr/>
          </a:p>
          <a:p>
            <a:pPr marL="228600" lvl="0" indent="-228600" algn="l" rtl="0">
              <a:lnSpc>
                <a:spcPct val="90000"/>
              </a:lnSpc>
              <a:spcBef>
                <a:spcPts val="1200"/>
              </a:spcBef>
              <a:spcAft>
                <a:spcPts val="0"/>
              </a:spcAft>
              <a:buSzPts val="2400"/>
              <a:buChar char="•"/>
            </a:pPr>
            <a:r>
              <a:rPr lang="en-US"/>
              <a:t>Learn about automated testing concepts</a:t>
            </a:r>
            <a:endParaRPr/>
          </a:p>
          <a:p>
            <a:pPr marL="228600" lvl="0" indent="-228600" algn="l" rtl="0">
              <a:lnSpc>
                <a:spcPct val="90000"/>
              </a:lnSpc>
              <a:spcBef>
                <a:spcPts val="1200"/>
              </a:spcBef>
              <a:spcAft>
                <a:spcPts val="0"/>
              </a:spcAft>
              <a:buSzPts val="2400"/>
              <a:buChar char="•"/>
            </a:pPr>
            <a:r>
              <a:rPr lang="en-US"/>
              <a:t>Build a Mocha automated test to verify a CICS transaction</a:t>
            </a:r>
            <a:endParaRPr/>
          </a:p>
          <a:p>
            <a:pPr marL="228600" lvl="0" indent="-228600" algn="l" rtl="0">
              <a:lnSpc>
                <a:spcPct val="90000"/>
              </a:lnSpc>
              <a:spcBef>
                <a:spcPts val="1200"/>
              </a:spcBef>
              <a:spcAft>
                <a:spcPts val="0"/>
              </a:spcAft>
              <a:buSzPts val="2400"/>
              <a:buChar char="•"/>
            </a:pPr>
            <a:r>
              <a:rPr lang="en-US"/>
              <a:t>Implement “Test” stage in Jenkins</a:t>
            </a:r>
            <a:endParaRPr/>
          </a:p>
          <a:p>
            <a:pPr marL="228600" lvl="0" indent="-228600" algn="l" rtl="0">
              <a:lnSpc>
                <a:spcPct val="90000"/>
              </a:lnSpc>
              <a:spcBef>
                <a:spcPts val="1200"/>
              </a:spcBef>
              <a:spcAft>
                <a:spcPts val="0"/>
              </a:spcAft>
              <a:buSzPts val="2400"/>
              <a:buChar char="•"/>
            </a:pPr>
            <a:r>
              <a:rPr lang="en-US"/>
              <a:t>Test Marbles GUI with new enhancement</a:t>
            </a:r>
            <a:endParaRPr/>
          </a:p>
          <a:p>
            <a:pPr marL="228600" lvl="0" indent="-228600" algn="l" rtl="0">
              <a:lnSpc>
                <a:spcPct val="90000"/>
              </a:lnSpc>
              <a:spcBef>
                <a:spcPts val="1200"/>
              </a:spcBef>
              <a:spcAft>
                <a:spcPts val="0"/>
              </a:spcAft>
              <a:buSzPts val="2400"/>
              <a:buChar char="•"/>
            </a:pPr>
            <a:r>
              <a:rPr lang="en-US"/>
              <a:t>Summary of Day 2</a:t>
            </a:r>
            <a:endParaRPr/>
          </a:p>
          <a:p>
            <a:pPr marL="228600" lvl="0" indent="-228600" algn="l" rtl="0">
              <a:lnSpc>
                <a:spcPct val="90000"/>
              </a:lnSpc>
              <a:spcBef>
                <a:spcPts val="1200"/>
              </a:spcBef>
              <a:spcAft>
                <a:spcPts val="0"/>
              </a:spcAft>
              <a:buSzPts val="2400"/>
              <a:buChar char="•"/>
            </a:pPr>
            <a:r>
              <a:rPr lang="en-US"/>
              <a:t>Q&amp;A</a:t>
            </a:r>
            <a:endParaRPr/>
          </a:p>
          <a:p>
            <a:pPr marL="228600" lvl="0" indent="-76200" algn="l" rtl="0">
              <a:lnSpc>
                <a:spcPct val="90000"/>
              </a:lnSpc>
              <a:spcBef>
                <a:spcPts val="1200"/>
              </a:spcBef>
              <a:spcAft>
                <a:spcPts val="0"/>
              </a:spcAft>
              <a:buSzPts val="2400"/>
              <a:buNone/>
            </a:pPr>
            <a:endParaRPr/>
          </a:p>
        </p:txBody>
      </p:sp>
      <p:sp>
        <p:nvSpPr>
          <p:cNvPr id="686" name="Google Shape;686;p8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Day 2 Agenda</a:t>
            </a:r>
            <a:endParaRP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83"/>
          <p:cNvSpPr txBox="1">
            <a:spLocks noGrp="1"/>
          </p:cNvSpPr>
          <p:nvPr>
            <p:ph type="body" idx="1"/>
          </p:nvPr>
        </p:nvSpPr>
        <p:spPr>
          <a:xfrm>
            <a:off x="411479" y="4024170"/>
            <a:ext cx="10422775"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V:</a:t>
            </a:r>
            <a:endParaRPr/>
          </a:p>
          <a:p>
            <a:pPr marL="0" marR="0" lvl="0" indent="0" algn="l" rtl="0">
              <a:lnSpc>
                <a:spcPct val="85000"/>
              </a:lnSpc>
              <a:spcBef>
                <a:spcPts val="1200"/>
              </a:spcBef>
              <a:spcAft>
                <a:spcPts val="0"/>
              </a:spcAft>
              <a:buClr>
                <a:schemeClr val="dk2"/>
              </a:buClr>
              <a:buSzPts val="4000"/>
              <a:buFont typeface="Arial"/>
              <a:buNone/>
            </a:pPr>
            <a:r>
              <a:rPr lang="en-US"/>
              <a:t>Run the Continuous Integration Pipeline</a:t>
            </a:r>
            <a:endParaRP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4"/>
          <p:cNvSpPr txBox="1">
            <a:spLocks noGrp="1"/>
          </p:cNvSpPr>
          <p:nvPr>
            <p:ph type="body" idx="1"/>
          </p:nvPr>
        </p:nvSpPr>
        <p:spPr>
          <a:xfrm>
            <a:off x="413004" y="1371600"/>
            <a:ext cx="11365992" cy="2451953"/>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t>We’ve now implemented two stages in Jenkins – Build and Deploy. As a checkpoint, let’s manually run the pipeline and verify that it still runs successfully.</a:t>
            </a:r>
            <a:endParaRPr/>
          </a:p>
          <a:p>
            <a:pPr marL="457200" lvl="0" indent="-304800" algn="l" rtl="0">
              <a:lnSpc>
                <a:spcPct val="90000"/>
              </a:lnSpc>
              <a:spcBef>
                <a:spcPts val="1200"/>
              </a:spcBef>
              <a:spcAft>
                <a:spcPts val="0"/>
              </a:spcAft>
              <a:buSzPts val="2400"/>
              <a:buFont typeface="Arial"/>
              <a:buNone/>
            </a:pPr>
            <a:endParaRPr/>
          </a:p>
          <a:p>
            <a:pPr marL="457200" lvl="0" indent="-457200" algn="l" rtl="0">
              <a:lnSpc>
                <a:spcPct val="90000"/>
              </a:lnSpc>
              <a:spcBef>
                <a:spcPts val="1200"/>
              </a:spcBef>
              <a:spcAft>
                <a:spcPts val="0"/>
              </a:spcAft>
              <a:buSzPts val="2400"/>
              <a:buFont typeface="Arial"/>
              <a:buAutoNum type="arabicPeriod"/>
            </a:pPr>
            <a:r>
              <a:rPr lang="en-US"/>
              <a:t>Log in to Jenkins and build your project</a:t>
            </a:r>
            <a:endParaRPr/>
          </a:p>
          <a:p>
            <a:pPr marL="742950" lvl="1" indent="-457200" algn="l" rtl="0">
              <a:lnSpc>
                <a:spcPct val="90000"/>
              </a:lnSpc>
              <a:spcBef>
                <a:spcPts val="400"/>
              </a:spcBef>
              <a:spcAft>
                <a:spcPts val="0"/>
              </a:spcAft>
              <a:buSzPts val="2000"/>
              <a:buChar char="–"/>
            </a:pPr>
            <a:r>
              <a:rPr lang="en-US"/>
              <a:t>Debug any issues that may arise. Reach out to facilitator for guidance if needed.</a:t>
            </a:r>
            <a:endParaRPr/>
          </a:p>
          <a:p>
            <a:pPr marL="228600" lvl="0" indent="-76200" algn="l" rtl="0">
              <a:lnSpc>
                <a:spcPct val="90000"/>
              </a:lnSpc>
              <a:spcBef>
                <a:spcPts val="1200"/>
              </a:spcBef>
              <a:spcAft>
                <a:spcPts val="0"/>
              </a:spcAft>
              <a:buSzPts val="2400"/>
              <a:buNone/>
            </a:pPr>
            <a:endParaRPr/>
          </a:p>
        </p:txBody>
      </p:sp>
      <p:sp>
        <p:nvSpPr>
          <p:cNvPr id="697" name="Google Shape;697;p8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Run the pipeline – Step 1</a:t>
            </a:r>
            <a:endParaRP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Share the Deploy stage output with the Facilitator</a:t>
            </a:r>
            <a:endParaRPr/>
          </a:p>
        </p:txBody>
      </p:sp>
      <p:sp>
        <p:nvSpPr>
          <p:cNvPr id="703" name="Google Shape;703;p8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Now that you’ve created and run the pipeline in Jenkins with the Deploy stage, it’s time to share this with the facilitator.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Find the URL of your successful run with the Deploy stage.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Share the URL on the Slack channel for your workshop</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6"/>
          <p:cNvSpPr txBox="1">
            <a:spLocks noGrp="1"/>
          </p:cNvSpPr>
          <p:nvPr>
            <p:ph type="body" idx="1"/>
          </p:nvPr>
        </p:nvSpPr>
        <p:spPr>
          <a:xfrm>
            <a:off x="411480" y="4024170"/>
            <a:ext cx="8595360" cy="120032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a:t>Section VI:</a:t>
            </a:r>
            <a:endParaRPr/>
          </a:p>
          <a:p>
            <a:pPr marL="0" marR="0" lvl="0" indent="0" algn="l" rtl="0">
              <a:lnSpc>
                <a:spcPct val="85000"/>
              </a:lnSpc>
              <a:spcBef>
                <a:spcPts val="1200"/>
              </a:spcBef>
              <a:spcAft>
                <a:spcPts val="0"/>
              </a:spcAft>
              <a:buClr>
                <a:schemeClr val="dk2"/>
              </a:buClr>
              <a:buSzPts val="4000"/>
              <a:buFont typeface="Arial"/>
              <a:buNone/>
            </a:pPr>
            <a:r>
              <a:rPr lang="en-US"/>
              <a:t>Automated Testing</a:t>
            </a:r>
            <a:endParaRPr/>
          </a:p>
        </p:txBody>
      </p:sp>
    </p:spTree>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8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What is automated testing?</a:t>
            </a:r>
            <a:endParaRPr/>
          </a:p>
        </p:txBody>
      </p:sp>
      <p:sp>
        <p:nvSpPr>
          <p:cNvPr id="714" name="Google Shape;714;p87"/>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Different types of automated testing</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Unit Tests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Integration Tests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System Tests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Performance Tests</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8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Types of Automated Tests</a:t>
            </a:r>
            <a:endParaRPr/>
          </a:p>
        </p:txBody>
      </p:sp>
      <p:sp>
        <p:nvSpPr>
          <p:cNvPr id="720" name="Google Shape;720;p8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Unit Tests</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Front-end code (JavaScript)</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Web code (Java)</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Back-end code (COBOL / CICS)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Integration Tests</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UI</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Web Server</a:t>
            </a:r>
            <a:endParaRPr dirty="0"/>
          </a:p>
          <a:p>
            <a:pPr marL="742950" marR="0" lvl="1" indent="-457200" algn="l" rtl="0">
              <a:lnSpc>
                <a:spcPct val="90000"/>
              </a:lnSpc>
              <a:spcBef>
                <a:spcPts val="400"/>
              </a:spcBef>
              <a:spcAft>
                <a:spcPts val="0"/>
              </a:spcAft>
              <a:buClr>
                <a:schemeClr val="dk2"/>
              </a:buClr>
              <a:buSzPts val="2000"/>
              <a:buFont typeface="Arial"/>
              <a:buAutoNum type="arabicPeriod"/>
            </a:pPr>
            <a:r>
              <a:rPr lang="en-US" sz="2000" b="0" i="0" u="none" strike="noStrike" cap="none" dirty="0">
                <a:solidFill>
                  <a:schemeClr val="dk1"/>
                </a:solidFill>
                <a:latin typeface="Arial"/>
                <a:ea typeface="Arial"/>
                <a:cs typeface="Arial"/>
                <a:sym typeface="Arial"/>
              </a:rPr>
              <a:t>Db2</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System Tests</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Performance Tests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Automating Tests</a:t>
            </a:r>
            <a:endParaRPr/>
          </a:p>
        </p:txBody>
      </p:sp>
      <p:sp>
        <p:nvSpPr>
          <p:cNvPr id="726" name="Google Shape;726;p8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a:solidFill>
                  <a:schemeClr val="dk1"/>
                </a:solidFill>
                <a:latin typeface="Arial"/>
                <a:ea typeface="Arial"/>
                <a:cs typeface="Arial"/>
                <a:sym typeface="Arial"/>
              </a:rPr>
              <a:t>Automating tests comes down to two choices: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Write scripts in your language of choice and manage them manually.</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Choose a scripting framework that suits your needs and skills.</a:t>
            </a:r>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r>
              <a:rPr lang="en-US" sz="2400" b="0">
                <a:solidFill>
                  <a:schemeClr val="dk1"/>
                </a:solidFill>
                <a:latin typeface="Arial"/>
                <a:ea typeface="Arial"/>
                <a:cs typeface="Arial"/>
                <a:sym typeface="Arial"/>
              </a:rPr>
              <a:t>Popular testing frameworks: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Mocha</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Robot</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Jest</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Jasmine</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JMeter</a:t>
            </a:r>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0"/>
          <p:cNvSpPr txBox="1">
            <a:spLocks noGrp="1"/>
          </p:cNvSpPr>
          <p:nvPr>
            <p:ph type="body" idx="1"/>
          </p:nvPr>
        </p:nvSpPr>
        <p:spPr>
          <a:xfrm>
            <a:off x="411479" y="3500950"/>
            <a:ext cx="10930598" cy="1723549"/>
          </a:xfrm>
          <a:prstGeom prst="rect">
            <a:avLst/>
          </a:prstGeom>
          <a:noFill/>
          <a:ln>
            <a:noFill/>
          </a:ln>
        </p:spPr>
        <p:txBody>
          <a:bodyPr spcFirstLastPara="1" wrap="square" lIns="0" tIns="0" rIns="0" bIns="0" anchor="b" anchorCtr="0">
            <a:spAutoFit/>
          </a:bodyPr>
          <a:lstStyle/>
          <a:p>
            <a:pPr marL="0" marR="0" lvl="0" indent="0" algn="l" rtl="0">
              <a:lnSpc>
                <a:spcPct val="85000"/>
              </a:lnSpc>
              <a:spcBef>
                <a:spcPts val="0"/>
              </a:spcBef>
              <a:spcAft>
                <a:spcPts val="0"/>
              </a:spcAft>
              <a:buClr>
                <a:schemeClr val="dk2"/>
              </a:buClr>
              <a:buSzPts val="4000"/>
              <a:buFont typeface="Arial"/>
              <a:buNone/>
            </a:pPr>
            <a:r>
              <a:rPr lang="en-US" dirty="0"/>
              <a:t>Section VII:</a:t>
            </a:r>
            <a:endParaRPr dirty="0"/>
          </a:p>
          <a:p>
            <a:pPr marL="0" marR="0" lvl="0" indent="0" algn="l" rtl="0">
              <a:lnSpc>
                <a:spcPct val="85000"/>
              </a:lnSpc>
              <a:spcBef>
                <a:spcPts val="1200"/>
              </a:spcBef>
              <a:spcAft>
                <a:spcPts val="0"/>
              </a:spcAft>
              <a:buClr>
                <a:schemeClr val="dk2"/>
              </a:buClr>
              <a:buSzPts val="4000"/>
              <a:buFont typeface="Arial"/>
              <a:buNone/>
            </a:pPr>
            <a:r>
              <a:rPr lang="en-US" dirty="0"/>
              <a:t>Automate Testing of a Db2 Stored Procedure</a:t>
            </a:r>
            <a:endParaRPr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1113489" y="2311648"/>
            <a:ext cx="10396763" cy="2387943"/>
          </a:xfrm>
          <a:prstGeom prst="cloud">
            <a:avLst/>
          </a:prstGeom>
          <a:solidFill>
            <a:schemeClr val="dk2">
              <a:alpha val="21960"/>
            </a:schemeClr>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p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Workshop Environment</a:t>
            </a:r>
            <a:endParaRPr/>
          </a:p>
        </p:txBody>
      </p:sp>
      <p:sp>
        <p:nvSpPr>
          <p:cNvPr id="177" name="Google Shape;177;p9"/>
          <p:cNvSpPr/>
          <p:nvPr/>
        </p:nvSpPr>
        <p:spPr>
          <a:xfrm>
            <a:off x="2574675" y="2731957"/>
            <a:ext cx="2623278" cy="1394085"/>
          </a:xfrm>
          <a:prstGeom prst="roundRect">
            <a:avLst>
              <a:gd name="adj" fmla="val 16667"/>
            </a:avLst>
          </a:prstGeom>
          <a:solidFill>
            <a:schemeClr val="accent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Hosted Desktop Environment</a:t>
            </a:r>
            <a:endParaRPr/>
          </a:p>
        </p:txBody>
      </p:sp>
      <p:pic>
        <p:nvPicPr>
          <p:cNvPr id="178" name="Google Shape;178;p9" descr="Open position at ICOS Carbon Portal for a Software ..."/>
          <p:cNvPicPr preferRelativeResize="0"/>
          <p:nvPr/>
        </p:nvPicPr>
        <p:blipFill rotWithShape="1">
          <a:blip r:embed="rId3">
            <a:alphaModFix/>
          </a:blip>
          <a:srcRect/>
          <a:stretch/>
        </p:blipFill>
        <p:spPr>
          <a:xfrm>
            <a:off x="5829714" y="917565"/>
            <a:ext cx="964315" cy="964315"/>
          </a:xfrm>
          <a:prstGeom prst="rect">
            <a:avLst/>
          </a:prstGeom>
          <a:noFill/>
          <a:ln>
            <a:noFill/>
          </a:ln>
        </p:spPr>
      </p:pic>
      <p:sp>
        <p:nvSpPr>
          <p:cNvPr id="179" name="Google Shape;179;p9"/>
          <p:cNvSpPr/>
          <p:nvPr/>
        </p:nvSpPr>
        <p:spPr>
          <a:xfrm>
            <a:off x="7376821" y="2731956"/>
            <a:ext cx="2623278" cy="1394085"/>
          </a:xfrm>
          <a:prstGeom prst="roundRect">
            <a:avLst>
              <a:gd name="adj" fmla="val 16667"/>
            </a:avLst>
          </a:prstGeom>
          <a:solidFill>
            <a:schemeClr val="accent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Hosted Jenkins Instance</a:t>
            </a:r>
            <a:endParaRPr/>
          </a:p>
        </p:txBody>
      </p:sp>
      <p:sp>
        <p:nvSpPr>
          <p:cNvPr id="180" name="Google Shape;180;p9"/>
          <p:cNvSpPr/>
          <p:nvPr/>
        </p:nvSpPr>
        <p:spPr>
          <a:xfrm>
            <a:off x="6468174" y="4912604"/>
            <a:ext cx="2623278" cy="1394085"/>
          </a:xfrm>
          <a:prstGeom prst="roundRect">
            <a:avLst>
              <a:gd name="adj" fmla="val 16667"/>
            </a:avLst>
          </a:prstGeom>
          <a:solidFill>
            <a:schemeClr val="accent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z/OS LPAR</a:t>
            </a:r>
            <a:br>
              <a:rPr lang="en-US" sz="1800" dirty="0">
                <a:solidFill>
                  <a:schemeClr val="lt1"/>
                </a:solidFill>
                <a:latin typeface="Arial"/>
                <a:ea typeface="Arial"/>
                <a:cs typeface="Arial"/>
                <a:sym typeface="Arial"/>
              </a:rPr>
            </a:br>
            <a:r>
              <a:rPr lang="en-US" sz="1800" dirty="0">
                <a:solidFill>
                  <a:schemeClr val="lt1"/>
                </a:solidFill>
                <a:latin typeface="Arial"/>
                <a:ea typeface="Arial"/>
                <a:cs typeface="Arial"/>
                <a:sym typeface="Arial"/>
              </a:rPr>
              <a:t>z/OSMF | Db2</a:t>
            </a:r>
            <a:br>
              <a:rPr lang="en-US" sz="1800" dirty="0">
                <a:solidFill>
                  <a:schemeClr val="lt1"/>
                </a:solidFill>
                <a:latin typeface="Arial"/>
                <a:ea typeface="Arial"/>
                <a:cs typeface="Arial"/>
                <a:sym typeface="Arial"/>
              </a:rPr>
            </a:br>
            <a:r>
              <a:rPr lang="en-US" sz="1800" dirty="0">
                <a:solidFill>
                  <a:schemeClr val="lt1"/>
                </a:solidFill>
                <a:latin typeface="Arial"/>
                <a:ea typeface="Arial"/>
                <a:cs typeface="Arial"/>
                <a:sym typeface="Arial"/>
              </a:rPr>
              <a:t>Mainframe (COBOL) </a:t>
            </a:r>
            <a:endParaRPr dirty="0"/>
          </a:p>
          <a:p>
            <a:pPr marL="0" marR="0" lvl="0" indent="0" algn="ctr" rtl="0">
              <a:spcBef>
                <a:spcPts val="0"/>
              </a:spcBef>
              <a:spcAft>
                <a:spcPts val="0"/>
              </a:spcAft>
              <a:buNone/>
            </a:pPr>
            <a:r>
              <a:rPr lang="en-US" sz="1800" dirty="0">
                <a:solidFill>
                  <a:schemeClr val="lt1"/>
                </a:solidFill>
                <a:latin typeface="Arial"/>
                <a:ea typeface="Arial"/>
                <a:cs typeface="Arial"/>
                <a:sym typeface="Arial"/>
              </a:rPr>
              <a:t>File Master</a:t>
            </a:r>
            <a:endParaRPr dirty="0"/>
          </a:p>
        </p:txBody>
      </p:sp>
      <p:cxnSp>
        <p:nvCxnSpPr>
          <p:cNvPr id="181" name="Google Shape;181;p9"/>
          <p:cNvCxnSpPr>
            <a:stCxn id="178" idx="2"/>
            <a:endCxn id="177" idx="0"/>
          </p:cNvCxnSpPr>
          <p:nvPr/>
        </p:nvCxnSpPr>
        <p:spPr>
          <a:xfrm rot="5400000">
            <a:off x="4674022" y="1094230"/>
            <a:ext cx="850200" cy="2425500"/>
          </a:xfrm>
          <a:prstGeom prst="curvedConnector3">
            <a:avLst>
              <a:gd name="adj1" fmla="val 50000"/>
            </a:avLst>
          </a:prstGeom>
          <a:noFill/>
          <a:ln w="12700" cap="flat" cmpd="sng">
            <a:solidFill>
              <a:schemeClr val="dk1"/>
            </a:solidFill>
            <a:prstDash val="solid"/>
            <a:round/>
            <a:headEnd type="none" w="sm" len="sm"/>
            <a:tailEnd type="triangle" w="med" len="med"/>
          </a:ln>
        </p:spPr>
      </p:cxnSp>
      <p:sp>
        <p:nvSpPr>
          <p:cNvPr id="182" name="Google Shape;182;p9"/>
          <p:cNvSpPr txBox="1"/>
          <p:nvPr/>
        </p:nvSpPr>
        <p:spPr>
          <a:xfrm>
            <a:off x="4493037" y="2029918"/>
            <a:ext cx="1212111"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000">
                <a:solidFill>
                  <a:schemeClr val="dk1"/>
                </a:solidFill>
                <a:latin typeface="Arial"/>
                <a:ea typeface="Arial"/>
                <a:cs typeface="Arial"/>
                <a:sym typeface="Arial"/>
              </a:rPr>
              <a:t>Remote Desktop</a:t>
            </a:r>
            <a:endParaRPr/>
          </a:p>
        </p:txBody>
      </p:sp>
      <p:cxnSp>
        <p:nvCxnSpPr>
          <p:cNvPr id="183" name="Google Shape;183;p9"/>
          <p:cNvCxnSpPr>
            <a:stCxn id="178" idx="2"/>
            <a:endCxn id="179" idx="0"/>
          </p:cNvCxnSpPr>
          <p:nvPr/>
        </p:nvCxnSpPr>
        <p:spPr>
          <a:xfrm rot="-5400000" flipH="1">
            <a:off x="7075072" y="1118680"/>
            <a:ext cx="850200" cy="2376600"/>
          </a:xfrm>
          <a:prstGeom prst="curvedConnector3">
            <a:avLst>
              <a:gd name="adj1" fmla="val 49993"/>
            </a:avLst>
          </a:prstGeom>
          <a:noFill/>
          <a:ln w="12700" cap="flat" cmpd="sng">
            <a:solidFill>
              <a:schemeClr val="dk1"/>
            </a:solidFill>
            <a:prstDash val="solid"/>
            <a:round/>
            <a:headEnd type="none" w="sm" len="sm"/>
            <a:tailEnd type="triangle" w="med" len="med"/>
          </a:ln>
        </p:spPr>
      </p:cxnSp>
      <p:sp>
        <p:nvSpPr>
          <p:cNvPr id="184" name="Google Shape;184;p9"/>
          <p:cNvSpPr txBox="1"/>
          <p:nvPr/>
        </p:nvSpPr>
        <p:spPr>
          <a:xfrm>
            <a:off x="7088017" y="2029918"/>
            <a:ext cx="1212111"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000">
                <a:solidFill>
                  <a:schemeClr val="dk1"/>
                </a:solidFill>
                <a:latin typeface="Arial"/>
                <a:ea typeface="Arial"/>
                <a:cs typeface="Arial"/>
                <a:sym typeface="Arial"/>
              </a:rPr>
              <a:t>Web Browser</a:t>
            </a:r>
            <a:endParaRPr/>
          </a:p>
        </p:txBody>
      </p:sp>
      <p:cxnSp>
        <p:nvCxnSpPr>
          <p:cNvPr id="185" name="Google Shape;185;p9"/>
          <p:cNvCxnSpPr>
            <a:stCxn id="177" idx="2"/>
            <a:endCxn id="180" idx="0"/>
          </p:cNvCxnSpPr>
          <p:nvPr/>
        </p:nvCxnSpPr>
        <p:spPr>
          <a:xfrm rot="-5400000" flipH="1">
            <a:off x="5439714" y="2572642"/>
            <a:ext cx="786600" cy="3893400"/>
          </a:xfrm>
          <a:prstGeom prst="curvedConnector3">
            <a:avLst>
              <a:gd name="adj1" fmla="val 50000"/>
            </a:avLst>
          </a:prstGeom>
          <a:noFill/>
          <a:ln w="12700" cap="flat" cmpd="sng">
            <a:solidFill>
              <a:schemeClr val="dk1"/>
            </a:solidFill>
            <a:prstDash val="solid"/>
            <a:round/>
            <a:headEnd type="none" w="sm" len="sm"/>
            <a:tailEnd type="triangle" w="med" len="med"/>
          </a:ln>
        </p:spPr>
      </p:cxnSp>
      <p:cxnSp>
        <p:nvCxnSpPr>
          <p:cNvPr id="186" name="Google Shape;186;p9"/>
          <p:cNvCxnSpPr>
            <a:stCxn id="179" idx="3"/>
            <a:endCxn id="180" idx="0"/>
          </p:cNvCxnSpPr>
          <p:nvPr/>
        </p:nvCxnSpPr>
        <p:spPr>
          <a:xfrm flipH="1">
            <a:off x="7779799" y="3428999"/>
            <a:ext cx="2220300" cy="1483500"/>
          </a:xfrm>
          <a:prstGeom prst="curvedConnector4">
            <a:avLst>
              <a:gd name="adj1" fmla="val -10296"/>
              <a:gd name="adj2" fmla="val 73496"/>
            </a:avLst>
          </a:prstGeom>
          <a:noFill/>
          <a:ln w="12700" cap="flat" cmpd="sng">
            <a:solidFill>
              <a:schemeClr val="dk1"/>
            </a:solidFill>
            <a:prstDash val="solid"/>
            <a:round/>
            <a:headEnd type="none" w="sm" len="sm"/>
            <a:tailEnd type="triangle" w="med" len="med"/>
          </a:ln>
        </p:spPr>
      </p:cxnSp>
      <p:pic>
        <p:nvPicPr>
          <p:cNvPr id="187" name="Google Shape;187;p9"/>
          <p:cNvPicPr preferRelativeResize="0"/>
          <p:nvPr/>
        </p:nvPicPr>
        <p:blipFill rotWithShape="1">
          <a:blip r:embed="rId4">
            <a:alphaModFix amt="35000"/>
          </a:blip>
          <a:srcRect/>
          <a:stretch/>
        </p:blipFill>
        <p:spPr>
          <a:xfrm>
            <a:off x="5702270" y="2906839"/>
            <a:ext cx="1219200" cy="1219200"/>
          </a:xfrm>
          <a:prstGeom prst="rect">
            <a:avLst/>
          </a:prstGeom>
          <a:noFill/>
          <a:ln>
            <a:noFill/>
          </a:ln>
        </p:spPr>
      </p:pic>
      <p:sp>
        <p:nvSpPr>
          <p:cNvPr id="188" name="Google Shape;188;p9"/>
          <p:cNvSpPr/>
          <p:nvPr/>
        </p:nvSpPr>
        <p:spPr>
          <a:xfrm>
            <a:off x="3646383" y="4912604"/>
            <a:ext cx="2623278" cy="1394085"/>
          </a:xfrm>
          <a:prstGeom prst="roundRect">
            <a:avLst>
              <a:gd name="adj" fmla="val 16667"/>
            </a:avLst>
          </a:prstGeom>
          <a:solidFill>
            <a:schemeClr val="accent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GitHub.com</a:t>
            </a:r>
            <a:endParaRPr sz="1800">
              <a:solidFill>
                <a:schemeClr val="lt1"/>
              </a:solidFill>
              <a:latin typeface="Arial"/>
              <a:ea typeface="Arial"/>
              <a:cs typeface="Arial"/>
              <a:sym typeface="Arial"/>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a:p>
            <a:pPr marL="285750" marR="0" lvl="0" indent="-285750" algn="ctr"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Jenkinsfile</a:t>
            </a:r>
            <a:endParaRPr sz="1800">
              <a:solidFill>
                <a:schemeClr val="lt1"/>
              </a:solidFill>
              <a:latin typeface="Arial"/>
              <a:ea typeface="Arial"/>
              <a:cs typeface="Arial"/>
              <a:sym typeface="Arial"/>
            </a:endParaRPr>
          </a:p>
          <a:p>
            <a:pPr marL="285750" marR="0" lvl="0" indent="-285750" algn="ctr"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Build Scripts</a:t>
            </a:r>
            <a:endParaRPr/>
          </a:p>
          <a:p>
            <a:pPr marL="285750" marR="0" lvl="0" indent="-285750" algn="ctr"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Automated Tests</a:t>
            </a: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89" name="Google Shape;189;p9" descr="A close up of a logo&#10;&#10;Description automatically generated"/>
          <p:cNvPicPr preferRelativeResize="0"/>
          <p:nvPr/>
        </p:nvPicPr>
        <p:blipFill rotWithShape="1">
          <a:blip r:embed="rId5">
            <a:alphaModFix amt="35000"/>
          </a:blip>
          <a:srcRect/>
          <a:stretch/>
        </p:blipFill>
        <p:spPr>
          <a:xfrm>
            <a:off x="8861447" y="5038146"/>
            <a:ext cx="1003300" cy="1143000"/>
          </a:xfrm>
          <a:prstGeom prst="rect">
            <a:avLst/>
          </a:prstGeom>
          <a:noFill/>
          <a:ln>
            <a:noFill/>
          </a:ln>
        </p:spPr>
      </p:pic>
      <p:pic>
        <p:nvPicPr>
          <p:cNvPr id="190" name="Google Shape;190;p9"/>
          <p:cNvPicPr preferRelativeResize="0"/>
          <p:nvPr/>
        </p:nvPicPr>
        <p:blipFill rotWithShape="1">
          <a:blip r:embed="rId6">
            <a:alphaModFix amt="35000"/>
          </a:blip>
          <a:srcRect/>
          <a:stretch/>
        </p:blipFill>
        <p:spPr>
          <a:xfrm>
            <a:off x="2665833" y="4870074"/>
            <a:ext cx="1488558" cy="1488558"/>
          </a:xfrm>
          <a:prstGeom prst="rect">
            <a:avLst/>
          </a:prstGeom>
          <a:noFill/>
          <a:ln>
            <a:noFill/>
          </a:ln>
        </p:spPr>
      </p:pic>
      <p:cxnSp>
        <p:nvCxnSpPr>
          <p:cNvPr id="191" name="Google Shape;191;p9"/>
          <p:cNvCxnSpPr>
            <a:stCxn id="177" idx="1"/>
            <a:endCxn id="188" idx="0"/>
          </p:cNvCxnSpPr>
          <p:nvPr/>
        </p:nvCxnSpPr>
        <p:spPr>
          <a:xfrm>
            <a:off x="2574675" y="3429000"/>
            <a:ext cx="2383200" cy="1483500"/>
          </a:xfrm>
          <a:prstGeom prst="curvedConnector4">
            <a:avLst>
              <a:gd name="adj1" fmla="val -9593"/>
              <a:gd name="adj2" fmla="val 73497"/>
            </a:avLst>
          </a:prstGeom>
          <a:noFill/>
          <a:ln w="12700" cap="flat" cmpd="sng">
            <a:solidFill>
              <a:schemeClr val="dk1"/>
            </a:solidFill>
            <a:prstDash val="solid"/>
            <a:round/>
            <a:headEnd type="none" w="sm" len="sm"/>
            <a:tailEnd type="triangle" w="med" len="med"/>
          </a:ln>
        </p:spPr>
      </p:cxnSp>
      <p:cxnSp>
        <p:nvCxnSpPr>
          <p:cNvPr id="192" name="Google Shape;192;p9"/>
          <p:cNvCxnSpPr>
            <a:endCxn id="188" idx="0"/>
          </p:cNvCxnSpPr>
          <p:nvPr/>
        </p:nvCxnSpPr>
        <p:spPr>
          <a:xfrm flipH="1">
            <a:off x="4958022" y="4126004"/>
            <a:ext cx="3730500" cy="786600"/>
          </a:xfrm>
          <a:prstGeom prst="curvedConnector2">
            <a:avLst/>
          </a:prstGeom>
          <a:noFill/>
          <a:ln w="12700" cap="flat" cmpd="sng">
            <a:solidFill>
              <a:schemeClr val="dk1"/>
            </a:solidFill>
            <a:prstDash val="solid"/>
            <a:round/>
            <a:headEnd type="none" w="sm" len="sm"/>
            <a:tailEnd type="triangle" w="med" len="med"/>
          </a:ln>
        </p:spPr>
      </p:cxnSp>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91"/>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Db2 Manual Test</a:t>
            </a:r>
            <a:endParaRPr dirty="0"/>
          </a:p>
        </p:txBody>
      </p:sp>
      <p:sp>
        <p:nvSpPr>
          <p:cNvPr id="737" name="Google Shape;737;p91"/>
          <p:cNvSpPr txBox="1"/>
          <p:nvPr/>
        </p:nvSpPr>
        <p:spPr>
          <a:xfrm>
            <a:off x="413004" y="1133060"/>
            <a:ext cx="11365992" cy="53117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Manually test your deployed program to ensure the MABRLE was successfully created.</a:t>
            </a:r>
            <a:endParaRPr lang="en-US" dirty="0"/>
          </a:p>
          <a:p>
            <a:pPr marL="857250" indent="-228600">
              <a:lnSpc>
                <a:spcPct val="90000"/>
              </a:lnSpc>
              <a:spcBef>
                <a:spcPts val="400"/>
              </a:spcBef>
              <a:buClr>
                <a:schemeClr val="dk2"/>
              </a:buClr>
              <a:buSzPts val="1600"/>
              <a:buFont typeface="Arial"/>
              <a:buChar char="–"/>
            </a:pPr>
            <a:r>
              <a:rPr lang="en-US" sz="1600" b="0" i="0" u="none" strike="noStrike" cap="none" dirty="0">
                <a:solidFill>
                  <a:schemeClr val="dk1"/>
                </a:solidFill>
                <a:latin typeface="Arial"/>
                <a:ea typeface="Arial"/>
                <a:cs typeface="Arial"/>
                <a:sym typeface="Arial"/>
              </a:rPr>
              <a:t>Recall that you previously issued the following command to ensure your program was successfully updated and deployed:</a:t>
            </a:r>
            <a:br>
              <a:rPr lang="en-US" sz="1600" b="0" i="0" u="none" strike="noStrike" cap="none" dirty="0">
                <a:solidFill>
                  <a:schemeClr val="dk1"/>
                </a:solidFill>
                <a:latin typeface="Arial"/>
                <a:ea typeface="Arial"/>
                <a:cs typeface="Arial"/>
                <a:sym typeface="Arial"/>
              </a:rPr>
            </a:br>
            <a:r>
              <a:rPr lang="en-US" b="0" i="0" u="none" strike="noStrike" cap="none" dirty="0" err="1">
                <a:solidFill>
                  <a:schemeClr val="dk1"/>
                </a:solidFill>
                <a:latin typeface="Arial"/>
                <a:ea typeface="Arial"/>
                <a:cs typeface="Arial"/>
                <a:sym typeface="Arial"/>
              </a:rPr>
              <a:t>zowe</a:t>
            </a:r>
            <a:r>
              <a:rPr lang="en-US" b="0" i="0" u="none" strike="noStrike" cap="none" dirty="0">
                <a:solidFill>
                  <a:schemeClr val="dk1"/>
                </a:solidFill>
                <a:latin typeface="Arial"/>
                <a:ea typeface="Arial"/>
                <a:cs typeface="Arial"/>
                <a:sym typeface="Arial"/>
              </a:rPr>
              <a:t> db2 call </a:t>
            </a:r>
            <a:r>
              <a:rPr lang="en-US" b="0" i="0" u="none" strike="noStrike" cap="none" dirty="0" err="1">
                <a:solidFill>
                  <a:schemeClr val="dk1"/>
                </a:solidFill>
                <a:latin typeface="Arial"/>
                <a:ea typeface="Arial"/>
                <a:cs typeface="Arial"/>
                <a:sym typeface="Arial"/>
              </a:rPr>
              <a:t>sp</a:t>
            </a:r>
            <a:r>
              <a:rPr lang="en-US" b="0" i="0" u="none" strike="noStrike" cap="none" dirty="0">
                <a:solidFill>
                  <a:schemeClr val="dk1"/>
                </a:solidFill>
                <a:latin typeface="Arial"/>
                <a:ea typeface="Arial"/>
                <a:cs typeface="Arial"/>
                <a:sym typeface="Arial"/>
              </a:rPr>
              <a:t> “CU</a:t>
            </a:r>
            <a:r>
              <a:rPr lang="en-US" dirty="0">
                <a:solidFill>
                  <a:schemeClr val="dk1"/>
                </a:solidFill>
              </a:rPr>
              <a:t>STXXX.</a:t>
            </a:r>
            <a:r>
              <a:rPr lang="en-US" b="0" i="0" u="none" strike="noStrike" cap="none" dirty="0">
                <a:solidFill>
                  <a:schemeClr val="dk1"/>
                </a:solidFill>
                <a:latin typeface="Arial"/>
                <a:ea typeface="Arial"/>
                <a:cs typeface="Arial"/>
                <a:sym typeface="Arial"/>
              </a:rPr>
              <a:t>BRIGHT.MARBLES.MBBLSPXX(‘&lt;COLOR&gt;',?, ?)" --parameters 0 0</a:t>
            </a:r>
            <a:r>
              <a:rPr lang="en-US" sz="2000" b="0" i="0" u="none" strike="noStrike" cap="none" dirty="0">
                <a:solidFill>
                  <a:schemeClr val="dk1"/>
                </a:solidFill>
                <a:latin typeface="Arial"/>
                <a:ea typeface="Arial"/>
                <a:cs typeface="Arial"/>
                <a:sym typeface="Arial"/>
              </a:rPr>
              <a:t> </a:t>
            </a:r>
            <a:endParaRPr lang="en-US" dirty="0"/>
          </a:p>
          <a:p>
            <a:pPr marL="1143000" marR="0" lvl="3" indent="-228600" algn="l" rtl="0">
              <a:lnSpc>
                <a:spcPct val="90000"/>
              </a:lnSpc>
              <a:spcBef>
                <a:spcPts val="400"/>
              </a:spcBef>
              <a:spcAft>
                <a:spcPts val="0"/>
              </a:spcAft>
              <a:buClr>
                <a:schemeClr val="dk2"/>
              </a:buClr>
              <a:buSzPts val="1200"/>
              <a:buFont typeface="Arial"/>
              <a:buChar char="–"/>
            </a:pPr>
            <a:r>
              <a:rPr lang="en-US" sz="1200" b="0" i="0" u="none" strike="noStrike" cap="none" dirty="0">
                <a:solidFill>
                  <a:schemeClr val="dk1"/>
                </a:solidFill>
                <a:latin typeface="Arial"/>
                <a:ea typeface="Arial"/>
                <a:cs typeface="Arial"/>
                <a:sym typeface="Arial"/>
              </a:rPr>
              <a:t>Validate that the correct inventory count is returned for your color.</a:t>
            </a:r>
            <a:endParaRPr dirty="0"/>
          </a:p>
          <a:p>
            <a:pPr marL="514350" lvl="3" indent="-227013">
              <a:lnSpc>
                <a:spcPct val="90000"/>
              </a:lnSpc>
              <a:spcBef>
                <a:spcPts val="400"/>
              </a:spcBef>
              <a:buClr>
                <a:schemeClr val="dk2"/>
              </a:buClr>
              <a:buSzPts val="1600"/>
              <a:buFont typeface="Arial"/>
              <a:buChar char="–"/>
            </a:pPr>
            <a:r>
              <a:rPr lang="en-US" sz="1600" b="0" i="0" u="none" strike="noStrike" cap="none" dirty="0">
                <a:solidFill>
                  <a:schemeClr val="dk1"/>
                </a:solidFill>
                <a:latin typeface="Arial"/>
                <a:ea typeface="Arial"/>
                <a:cs typeface="Arial"/>
                <a:sym typeface="Arial"/>
              </a:rPr>
              <a:t>Calling Program – compiles and builds the </a:t>
            </a:r>
            <a:r>
              <a:rPr lang="en-US" sz="1600" b="0" i="0" u="none" strike="noStrike" cap="none" dirty="0" err="1">
                <a:solidFill>
                  <a:schemeClr val="dk1"/>
                </a:solidFill>
                <a:latin typeface="Arial"/>
                <a:ea typeface="Arial"/>
                <a:cs typeface="Arial"/>
                <a:sym typeface="Arial"/>
              </a:rPr>
              <a:t>cobol</a:t>
            </a:r>
            <a:r>
              <a:rPr lang="en-US" sz="1600" b="0" i="0" u="none" strike="noStrike" cap="none" dirty="0">
                <a:solidFill>
                  <a:schemeClr val="dk1"/>
                </a:solidFill>
                <a:latin typeface="Arial"/>
                <a:ea typeface="Arial"/>
                <a:cs typeface="Arial"/>
                <a:sym typeface="Arial"/>
              </a:rPr>
              <a:t> program</a:t>
            </a:r>
            <a:endParaRPr dirty="0"/>
          </a:p>
          <a:p>
            <a:pPr marL="857250" marR="0" lvl="2" indent="-228600" algn="l" rtl="0">
              <a:lnSpc>
                <a:spcPct val="90000"/>
              </a:lnSpc>
              <a:spcBef>
                <a:spcPts val="400"/>
              </a:spcBef>
              <a:spcAft>
                <a:spcPts val="0"/>
              </a:spcAft>
              <a:buClr>
                <a:schemeClr val="dk2"/>
              </a:buClr>
              <a:buSzPts val="1400"/>
              <a:buFont typeface="Arial"/>
              <a:buChar char="–"/>
            </a:pPr>
            <a:r>
              <a:rPr lang="en-US" sz="1400" b="0" i="0" u="none" strike="noStrike" cap="none" dirty="0" err="1">
                <a:solidFill>
                  <a:schemeClr val="dk1"/>
                </a:solidFill>
                <a:latin typeface="Arial"/>
                <a:ea typeface="Arial"/>
                <a:cs typeface="Arial"/>
                <a:sym typeface="Arial"/>
              </a:rPr>
              <a:t>zowe</a:t>
            </a:r>
            <a:r>
              <a:rPr lang="en-US" sz="1400" b="0" i="0" u="none" strike="noStrike" cap="none" dirty="0">
                <a:solidFill>
                  <a:schemeClr val="dk1"/>
                </a:solidFill>
                <a:latin typeface="Arial"/>
                <a:ea typeface="Arial"/>
                <a:cs typeface="Arial"/>
                <a:sym typeface="Arial"/>
              </a:rPr>
              <a:t> zos-jobs submit data-set "CUSTXXX.BRIGHT.MARBLES.JCL(MBBLMNXX)" </a:t>
            </a:r>
            <a:endParaRPr dirty="0"/>
          </a:p>
          <a:p>
            <a:pPr marL="857250" marR="0" lvl="2" indent="-228600" algn="l" rtl="0">
              <a:lnSpc>
                <a:spcPct val="90000"/>
              </a:lnSpc>
              <a:spcBef>
                <a:spcPts val="400"/>
              </a:spcBef>
              <a:spcAft>
                <a:spcPts val="0"/>
              </a:spcAft>
              <a:buClr>
                <a:schemeClr val="dk2"/>
              </a:buClr>
              <a:buSzPts val="1400"/>
              <a:buFont typeface="Arial"/>
              <a:buChar char="–"/>
            </a:pPr>
            <a:r>
              <a:rPr lang="en-US" sz="1200" b="0" i="0" u="none" strike="noStrike" cap="none" dirty="0">
                <a:solidFill>
                  <a:schemeClr val="dk1"/>
                </a:solidFill>
                <a:latin typeface="Arial"/>
                <a:ea typeface="Arial"/>
                <a:cs typeface="Arial"/>
                <a:sym typeface="Arial"/>
              </a:rPr>
              <a:t>Validate that the table is returned with the correct color, and the associated inventory count</a:t>
            </a:r>
            <a:endParaRPr dirty="0"/>
          </a:p>
          <a:p>
            <a:pPr marL="1428750" marR="0" lvl="4" indent="-228600" algn="l" rtl="0">
              <a:lnSpc>
                <a:spcPct val="90000"/>
              </a:lnSpc>
              <a:spcBef>
                <a:spcPts val="400"/>
              </a:spcBef>
              <a:spcAft>
                <a:spcPts val="0"/>
              </a:spcAft>
              <a:buClr>
                <a:schemeClr val="dk2"/>
              </a:buClr>
              <a:buSzPts val="1200"/>
              <a:buFont typeface="Arial"/>
              <a:buChar char="–"/>
            </a:pPr>
            <a:r>
              <a:rPr lang="en-US" sz="1200" b="0" i="0" u="none" strike="noStrike" cap="none" dirty="0">
                <a:solidFill>
                  <a:schemeClr val="dk1"/>
                </a:solidFill>
                <a:latin typeface="Arial"/>
                <a:ea typeface="Arial"/>
                <a:cs typeface="Arial"/>
                <a:sym typeface="Arial"/>
              </a:rPr>
              <a:t>Substitute your assigned number for “xx”.</a:t>
            </a:r>
            <a:r>
              <a:rPr lang="en-US" sz="1800" b="0" i="0" u="none" strike="noStrike" cap="none" dirty="0">
                <a:solidFill>
                  <a:schemeClr val="dk1"/>
                </a:solidFill>
                <a:latin typeface="Arial"/>
                <a:ea typeface="Arial"/>
                <a:cs typeface="Arial"/>
                <a:sym typeface="Arial"/>
              </a:rPr>
              <a:t> </a:t>
            </a:r>
            <a:endParaRPr dirty="0"/>
          </a:p>
          <a:p>
            <a:pPr marL="0" marR="0" lvl="0" indent="0" algn="l" rtl="0">
              <a:lnSpc>
                <a:spcPct val="90000"/>
              </a:lnSpc>
              <a:spcBef>
                <a:spcPts val="1200"/>
              </a:spcBef>
              <a:spcAft>
                <a:spcPts val="0"/>
              </a:spcAft>
              <a:buClr>
                <a:schemeClr val="dk2"/>
              </a:buClr>
              <a:buSzPts val="2000"/>
              <a:buFont typeface="Arial"/>
              <a:buNone/>
            </a:pPr>
            <a:r>
              <a:rPr lang="en-US" sz="2000" b="0" dirty="0">
                <a:solidFill>
                  <a:schemeClr val="dk1"/>
                </a:solidFill>
                <a:latin typeface="Arial"/>
                <a:ea typeface="Arial"/>
                <a:cs typeface="Arial"/>
                <a:sym typeface="Arial"/>
              </a:rPr>
              <a:t>Now we will run a batch job that submits </a:t>
            </a:r>
            <a:r>
              <a:rPr lang="en-US" sz="2000" b="0" dirty="0" err="1">
                <a:solidFill>
                  <a:schemeClr val="dk1"/>
                </a:solidFill>
                <a:latin typeface="Arial"/>
                <a:ea typeface="Arial"/>
                <a:cs typeface="Arial"/>
                <a:sym typeface="Arial"/>
              </a:rPr>
              <a:t>sql</a:t>
            </a:r>
            <a:r>
              <a:rPr lang="en-US" sz="2000" b="0" dirty="0">
                <a:solidFill>
                  <a:schemeClr val="dk1"/>
                </a:solidFill>
                <a:latin typeface="Arial"/>
                <a:ea typeface="Arial"/>
                <a:cs typeface="Arial"/>
                <a:sym typeface="Arial"/>
              </a:rPr>
              <a:t> to gather the contents of the table of Marbles so that we can verify our marble was successfully created with the appropriate quantity and cost.</a:t>
            </a:r>
            <a:endParaRPr dirty="0"/>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Use Brightside to submit “CUSTXXX.BRIGHT.MARBLES.JCL(MBBLSPXX)” and get the </a:t>
            </a:r>
            <a:r>
              <a:rPr lang="en-US" sz="2000" b="0" i="0" u="none" strike="noStrike" cap="none" dirty="0" err="1">
                <a:solidFill>
                  <a:schemeClr val="dk1"/>
                </a:solidFill>
                <a:latin typeface="Arial"/>
                <a:ea typeface="Arial"/>
                <a:cs typeface="Arial"/>
                <a:sym typeface="Arial"/>
              </a:rPr>
              <a:t>jobID</a:t>
            </a:r>
            <a:endParaRPr sz="2000" b="0" i="0" u="none" strike="noStrike" cap="none" dirty="0">
              <a:solidFill>
                <a:schemeClr val="dk1"/>
              </a:solidFill>
              <a:latin typeface="Arial"/>
              <a:ea typeface="Arial"/>
              <a:cs typeface="Arial"/>
              <a:sym typeface="Arial"/>
            </a:endParaRPr>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Use Brightside to view the status of the job to ensure that it has completed</a:t>
            </a:r>
            <a:endParaRPr dirty="0"/>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Use Brightside to list the spool files of the job</a:t>
            </a:r>
            <a:endParaRPr dirty="0"/>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Use Brightside to view the spool file that contains the table of Marbles</a:t>
            </a:r>
            <a:endParaRPr dirty="0"/>
          </a:p>
          <a:p>
            <a:pPr marL="742950" marR="0" lvl="1" indent="-457200" algn="l" rtl="0">
              <a:lnSpc>
                <a:spcPct val="90000"/>
              </a:lnSpc>
              <a:spcBef>
                <a:spcPts val="400"/>
              </a:spcBef>
              <a:spcAft>
                <a:spcPts val="0"/>
              </a:spcAft>
              <a:buClr>
                <a:schemeClr val="dk2"/>
              </a:buClr>
              <a:buSzPts val="2000"/>
              <a:buFont typeface="Arial"/>
              <a:buChar char="–"/>
            </a:pPr>
            <a:r>
              <a:rPr lang="en-US" sz="2000" b="0" i="0" u="none" strike="noStrike" cap="none" dirty="0">
                <a:solidFill>
                  <a:schemeClr val="dk1"/>
                </a:solidFill>
                <a:latin typeface="Arial"/>
                <a:ea typeface="Arial"/>
                <a:cs typeface="Arial"/>
                <a:sym typeface="Arial"/>
              </a:rPr>
              <a:t>Ensure that your Marble is in the table with the expected quantity and cost.</a:t>
            </a:r>
            <a:br>
              <a:rPr lang="en-US" sz="2000" b="0" i="0" u="none" strike="noStrike" cap="none" dirty="0">
                <a:solidFill>
                  <a:schemeClr val="dk1"/>
                </a:solidFill>
                <a:latin typeface="Arial"/>
                <a:ea typeface="Arial"/>
                <a:cs typeface="Arial"/>
                <a:sym typeface="Arial"/>
              </a:rPr>
            </a:br>
            <a:endParaRPr sz="2000" b="0" i="0" u="none" strike="noStrike" cap="none"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spTree>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2"/>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Db2 Test Scenario</a:t>
            </a:r>
            <a:endParaRPr dirty="0"/>
          </a:p>
        </p:txBody>
      </p:sp>
      <p:sp>
        <p:nvSpPr>
          <p:cNvPr id="743" name="Google Shape;743;p92"/>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r>
              <a:rPr lang="en-US" sz="2400" b="0" dirty="0">
                <a:solidFill>
                  <a:schemeClr val="dk1"/>
                </a:solidFill>
                <a:latin typeface="Arial"/>
                <a:ea typeface="Arial"/>
                <a:cs typeface="Arial"/>
                <a:sym typeface="Arial"/>
              </a:rPr>
              <a:t>A framework has been provided that tests that the quantity of marbles in inventory is manipulated appropriately. We will be updating the test plan to account for the cost being updated appropriately as well. The current test plan is as follows:</a:t>
            </a:r>
            <a:endParaRPr dirty="0"/>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84BB3124-1A24-4313-9F50-F948C7D99F86}"/>
              </a:ext>
            </a:extLst>
          </p:cNvPr>
          <p:cNvPicPr>
            <a:picLocks noChangeAspect="1"/>
          </p:cNvPicPr>
          <p:nvPr/>
        </p:nvPicPr>
        <p:blipFill>
          <a:blip r:embed="rId3"/>
          <a:stretch>
            <a:fillRect/>
          </a:stretch>
        </p:blipFill>
        <p:spPr>
          <a:xfrm>
            <a:off x="2360607" y="2327800"/>
            <a:ext cx="7146980" cy="3768199"/>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9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MochaJS</a:t>
            </a:r>
            <a:endParaRPr/>
          </a:p>
        </p:txBody>
      </p:sp>
      <p:pic>
        <p:nvPicPr>
          <p:cNvPr id="750" name="Google Shape;750;p93"/>
          <p:cNvPicPr preferRelativeResize="0"/>
          <p:nvPr/>
        </p:nvPicPr>
        <p:blipFill rotWithShape="1">
          <a:blip r:embed="rId3">
            <a:alphaModFix/>
          </a:blip>
          <a:srcRect/>
          <a:stretch/>
        </p:blipFill>
        <p:spPr>
          <a:xfrm>
            <a:off x="985541" y="1500844"/>
            <a:ext cx="10793455" cy="4805845"/>
          </a:xfrm>
          <a:prstGeom prst="rect">
            <a:avLst/>
          </a:prstGeom>
          <a:noFill/>
          <a:ln>
            <a:noFill/>
          </a:ln>
        </p:spPr>
      </p:pic>
    </p:spTree>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94"/>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and Review Project – Step 1</a:t>
            </a:r>
            <a:endParaRPr/>
          </a:p>
        </p:txBody>
      </p:sp>
      <p:sp>
        <p:nvSpPr>
          <p:cNvPr id="756" name="Google Shape;756;p94"/>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The project was initialized when you ran the </a:t>
            </a:r>
            <a:r>
              <a:rPr lang="en-US" sz="2000" b="0">
                <a:solidFill>
                  <a:schemeClr val="dk1"/>
                </a:solidFill>
                <a:latin typeface="Courier New"/>
                <a:ea typeface="Courier New"/>
                <a:cs typeface="Courier New"/>
                <a:sym typeface="Courier New"/>
              </a:rPr>
              <a:t>npm install</a:t>
            </a:r>
            <a:r>
              <a:rPr lang="en-US" sz="2400" b="0">
                <a:solidFill>
                  <a:schemeClr val="dk1"/>
                </a:solidFill>
                <a:latin typeface="Arial"/>
                <a:ea typeface="Arial"/>
                <a:cs typeface="Arial"/>
                <a:sym typeface="Arial"/>
              </a:rPr>
              <a:t> command to initialize gulp earlier in the workshop. </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All tests for this workshop are located in test/test.js.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In test.js find                                                 . This is our initial suite of inventory manipulation tests.</a:t>
            </a:r>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a:solidFill>
                  <a:schemeClr val="dk1"/>
                </a:solidFill>
                <a:latin typeface="Arial"/>
                <a:ea typeface="Arial"/>
                <a:cs typeface="Arial"/>
                <a:sym typeface="Arial"/>
              </a:rPr>
              <a:t>The following snippet simply ensures the marble inventory for our color is reset to zero before we begin testing.</a:t>
            </a:r>
            <a:endParaRPr/>
          </a:p>
          <a:p>
            <a:pPr marL="0" marR="0" lvl="0" indent="0" algn="l" rtl="0">
              <a:lnSpc>
                <a:spcPct val="90000"/>
              </a:lnSpc>
              <a:spcBef>
                <a:spcPts val="1200"/>
              </a:spcBef>
              <a:spcAft>
                <a:spcPts val="0"/>
              </a:spcAft>
              <a:buClr>
                <a:schemeClr val="dk2"/>
              </a:buClr>
              <a:buSzPts val="2400"/>
              <a:buFont typeface="Arial"/>
              <a:buNone/>
            </a:pPr>
            <a:br>
              <a:rPr lang="en-US" sz="2400" b="0">
                <a:solidFill>
                  <a:schemeClr val="dk1"/>
                </a:solidFill>
                <a:latin typeface="Arial"/>
                <a:ea typeface="Arial"/>
                <a:cs typeface="Arial"/>
                <a:sym typeface="Arial"/>
              </a:rPr>
            </a:br>
            <a:endParaRPr sz="20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757" name="Google Shape;757;p94"/>
          <p:cNvPicPr preferRelativeResize="0"/>
          <p:nvPr/>
        </p:nvPicPr>
        <p:blipFill rotWithShape="1">
          <a:blip r:embed="rId3">
            <a:alphaModFix/>
          </a:blip>
          <a:srcRect/>
          <a:stretch/>
        </p:blipFill>
        <p:spPr>
          <a:xfrm>
            <a:off x="2724857" y="2967400"/>
            <a:ext cx="3971925" cy="200025"/>
          </a:xfrm>
          <a:prstGeom prst="rect">
            <a:avLst/>
          </a:prstGeom>
          <a:noFill/>
          <a:ln>
            <a:noFill/>
          </a:ln>
        </p:spPr>
      </p:pic>
      <p:pic>
        <p:nvPicPr>
          <p:cNvPr id="758" name="Google Shape;758;p94"/>
          <p:cNvPicPr preferRelativeResize="0"/>
          <p:nvPr/>
        </p:nvPicPr>
        <p:blipFill rotWithShape="1">
          <a:blip r:embed="rId4">
            <a:alphaModFix/>
          </a:blip>
          <a:srcRect/>
          <a:stretch/>
        </p:blipFill>
        <p:spPr>
          <a:xfrm>
            <a:off x="2976562" y="4739214"/>
            <a:ext cx="6238875" cy="1104900"/>
          </a:xfrm>
          <a:prstGeom prst="rect">
            <a:avLst/>
          </a:prstGeom>
          <a:noFill/>
          <a:ln>
            <a:noFill/>
          </a:ln>
        </p:spPr>
      </p:pic>
    </p:spTree>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95"/>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and Review Project – Step 1</a:t>
            </a:r>
            <a:endParaRPr/>
          </a:p>
        </p:txBody>
      </p:sp>
      <p:sp>
        <p:nvSpPr>
          <p:cNvPr id="764" name="Google Shape;764;p95"/>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5"/>
            </a:pPr>
            <a:r>
              <a:rPr lang="en-US" sz="2400" b="0" dirty="0">
                <a:solidFill>
                  <a:schemeClr val="dk1"/>
                </a:solidFill>
                <a:latin typeface="Arial"/>
                <a:ea typeface="Arial"/>
                <a:cs typeface="Arial"/>
                <a:sym typeface="Arial"/>
              </a:rPr>
              <a:t>The following snippet shows the first test. Within the test, a marble is created and the contents of the database are verified, and the tests asserts that 1 marble of the specified color is in the inventory.</a:t>
            </a: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br>
              <a:rPr lang="en-US" sz="2400" b="0" dirty="0">
                <a:solidFill>
                  <a:schemeClr val="dk1"/>
                </a:solidFill>
                <a:latin typeface="Arial"/>
                <a:ea typeface="Arial"/>
                <a:cs typeface="Arial"/>
                <a:sym typeface="Arial"/>
              </a:rPr>
            </a:br>
            <a:endParaRPr sz="2000" b="0" dirty="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838E164-929B-4A64-BD7D-8B3A882519F9}"/>
              </a:ext>
            </a:extLst>
          </p:cNvPr>
          <p:cNvPicPr>
            <a:picLocks noChangeAspect="1"/>
          </p:cNvPicPr>
          <p:nvPr/>
        </p:nvPicPr>
        <p:blipFill>
          <a:blip r:embed="rId3"/>
          <a:stretch>
            <a:fillRect/>
          </a:stretch>
        </p:blipFill>
        <p:spPr>
          <a:xfrm>
            <a:off x="3123321" y="2778723"/>
            <a:ext cx="7516288" cy="3303422"/>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6"/>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and Review Project – Step 1</a:t>
            </a:r>
            <a:endParaRPr/>
          </a:p>
        </p:txBody>
      </p:sp>
      <p:sp>
        <p:nvSpPr>
          <p:cNvPr id="771" name="Google Shape;771;p96"/>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6"/>
            </a:pPr>
            <a:r>
              <a:rPr lang="en-US" sz="2400" b="0" dirty="0">
                <a:solidFill>
                  <a:schemeClr val="dk1"/>
                </a:solidFill>
                <a:latin typeface="Arial"/>
                <a:ea typeface="Arial"/>
                <a:cs typeface="Arial"/>
                <a:sym typeface="Arial"/>
              </a:rPr>
              <a:t>The </a:t>
            </a:r>
            <a:r>
              <a:rPr lang="en-US" sz="2400" b="0" dirty="0" err="1">
                <a:solidFill>
                  <a:schemeClr val="dk1"/>
                </a:solidFill>
                <a:latin typeface="Arial"/>
                <a:ea typeface="Arial"/>
                <a:cs typeface="Arial"/>
                <a:sym typeface="Arial"/>
              </a:rPr>
              <a:t>createMarble</a:t>
            </a:r>
            <a:r>
              <a:rPr lang="en-US" sz="2400" b="0" dirty="0">
                <a:solidFill>
                  <a:schemeClr val="dk1"/>
                </a:solidFill>
                <a:latin typeface="Arial"/>
                <a:ea typeface="Arial"/>
                <a:cs typeface="Arial"/>
                <a:sym typeface="Arial"/>
              </a:rPr>
              <a:t> function issues a </a:t>
            </a:r>
            <a:r>
              <a:rPr lang="en-US" sz="2000" b="0" dirty="0">
                <a:solidFill>
                  <a:schemeClr val="dk1"/>
                </a:solidFill>
                <a:latin typeface="Courier New"/>
                <a:ea typeface="Courier New"/>
                <a:cs typeface="Courier New"/>
                <a:sym typeface="Courier New"/>
              </a:rPr>
              <a:t>bright db2 execute </a:t>
            </a:r>
            <a:r>
              <a:rPr lang="en-US" sz="2000" b="0" dirty="0" err="1">
                <a:solidFill>
                  <a:schemeClr val="dk1"/>
                </a:solidFill>
                <a:latin typeface="Courier New"/>
                <a:ea typeface="Courier New"/>
                <a:cs typeface="Courier New"/>
                <a:sym typeface="Courier New"/>
              </a:rPr>
              <a:t>sql</a:t>
            </a:r>
            <a:r>
              <a:rPr lang="en-US" sz="2400" b="0" dirty="0">
                <a:solidFill>
                  <a:schemeClr val="dk1"/>
                </a:solidFill>
                <a:latin typeface="Arial"/>
                <a:ea typeface="Arial"/>
                <a:cs typeface="Arial"/>
                <a:sym typeface="Arial"/>
              </a:rPr>
              <a:t> command to execute a </a:t>
            </a:r>
            <a:r>
              <a:rPr lang="en-US" sz="2400" b="0" dirty="0" err="1">
                <a:solidFill>
                  <a:schemeClr val="dk1"/>
                </a:solidFill>
                <a:latin typeface="Arial"/>
                <a:ea typeface="Arial"/>
                <a:cs typeface="Arial"/>
                <a:sym typeface="Arial"/>
              </a:rPr>
              <a:t>sql</a:t>
            </a:r>
            <a:r>
              <a:rPr lang="en-US" sz="2400" b="0" dirty="0">
                <a:solidFill>
                  <a:schemeClr val="dk1"/>
                </a:solidFill>
                <a:latin typeface="Arial"/>
                <a:ea typeface="Arial"/>
                <a:cs typeface="Arial"/>
                <a:sym typeface="Arial"/>
              </a:rPr>
              <a:t> statement to create a marble of a specified color with an initial specified inventory. If the initial inventory is not specified, the function defaults it to 1. Once the command completes, it will call an optional callback.</a:t>
            </a: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br>
              <a:rPr lang="en-US" sz="2400" b="0" dirty="0">
                <a:solidFill>
                  <a:schemeClr val="dk1"/>
                </a:solidFill>
                <a:latin typeface="Arial"/>
                <a:ea typeface="Arial"/>
                <a:cs typeface="Arial"/>
                <a:sym typeface="Arial"/>
              </a:rPr>
            </a:br>
            <a:endParaRPr sz="2000" b="0" dirty="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DD797E32-5A3A-40D0-A760-62451C112B52}"/>
              </a:ext>
            </a:extLst>
          </p:cNvPr>
          <p:cNvPicPr>
            <a:picLocks noChangeAspect="1"/>
          </p:cNvPicPr>
          <p:nvPr/>
        </p:nvPicPr>
        <p:blipFill>
          <a:blip r:embed="rId3"/>
          <a:stretch>
            <a:fillRect/>
          </a:stretch>
        </p:blipFill>
        <p:spPr>
          <a:xfrm>
            <a:off x="1831308" y="3168775"/>
            <a:ext cx="9286614" cy="2556164"/>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and Review Project – Step 1</a:t>
            </a:r>
            <a:endParaRPr/>
          </a:p>
        </p:txBody>
      </p:sp>
      <p:sp>
        <p:nvSpPr>
          <p:cNvPr id="778" name="Google Shape;778;p97"/>
          <p:cNvSpPr txBox="1"/>
          <p:nvPr/>
        </p:nvSpPr>
        <p:spPr>
          <a:xfrm>
            <a:off x="413004" y="1133061"/>
            <a:ext cx="6377095"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7"/>
            </a:pPr>
            <a:r>
              <a:rPr lang="en-US" sz="2400" b="0">
                <a:solidFill>
                  <a:schemeClr val="dk1"/>
                </a:solidFill>
                <a:latin typeface="Arial"/>
                <a:ea typeface="Arial"/>
                <a:cs typeface="Arial"/>
                <a:sym typeface="Arial"/>
              </a:rPr>
              <a:t>The getMarbleQuantity function submits a job the runs SQL to retrieve the contents of the Marbles table. It waits for the job to complete and then retrieves the spool file of interest (which has an id of 104). It then parses the spool file for a regular expression that represents the row of output in the Marbles table that contains the designated color. Rows have a specific structure where columns are separated by “|”. Finally, a callback is made upon completion and the quantity is returned as a parameter.</a:t>
            </a: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br>
              <a:rPr lang="en-US" sz="2400" b="0">
                <a:solidFill>
                  <a:schemeClr val="dk1"/>
                </a:solidFill>
                <a:latin typeface="Arial"/>
                <a:ea typeface="Arial"/>
                <a:cs typeface="Arial"/>
                <a:sym typeface="Arial"/>
              </a:rPr>
            </a:br>
            <a:endParaRPr sz="20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D338E448-4D29-42D6-B799-086273BDCFD6}"/>
              </a:ext>
            </a:extLst>
          </p:cNvPr>
          <p:cNvPicPr>
            <a:picLocks noChangeAspect="1"/>
          </p:cNvPicPr>
          <p:nvPr/>
        </p:nvPicPr>
        <p:blipFill>
          <a:blip r:embed="rId3"/>
          <a:stretch>
            <a:fillRect/>
          </a:stretch>
        </p:blipFill>
        <p:spPr>
          <a:xfrm>
            <a:off x="7047568" y="1319592"/>
            <a:ext cx="4445192" cy="4218816"/>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98"/>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Initialize and Review Project – Step 1</a:t>
            </a:r>
            <a:endParaRPr/>
          </a:p>
        </p:txBody>
      </p:sp>
      <p:sp>
        <p:nvSpPr>
          <p:cNvPr id="785" name="Google Shape;785;p98"/>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8"/>
            </a:pPr>
            <a:r>
              <a:rPr lang="en-US" sz="2400" b="0">
                <a:solidFill>
                  <a:schemeClr val="dk1"/>
                </a:solidFill>
                <a:latin typeface="Arial"/>
                <a:ea typeface="Arial"/>
                <a:cs typeface="Arial"/>
                <a:sym typeface="Arial"/>
              </a:rPr>
              <a:t>You could run the existing mocha tests and produce a report by issuing </a:t>
            </a:r>
            <a:br>
              <a:rPr lang="en-US" sz="2400" b="0">
                <a:solidFill>
                  <a:schemeClr val="dk1"/>
                </a:solidFill>
                <a:latin typeface="Arial"/>
                <a:ea typeface="Arial"/>
                <a:cs typeface="Arial"/>
                <a:sym typeface="Arial"/>
              </a:rPr>
            </a:br>
            <a:r>
              <a:rPr lang="en-US" sz="2000" b="0">
                <a:solidFill>
                  <a:schemeClr val="dk1"/>
                </a:solidFill>
                <a:latin typeface="Courier New"/>
                <a:ea typeface="Courier New"/>
                <a:cs typeface="Courier New"/>
                <a:sym typeface="Courier New"/>
              </a:rPr>
              <a:t>mocha --reporter mochawesome</a:t>
            </a:r>
            <a:r>
              <a:rPr lang="en-US" sz="2400" b="0">
                <a:solidFill>
                  <a:schemeClr val="dk1"/>
                </a:solidFill>
                <a:latin typeface="Arial"/>
                <a:ea typeface="Arial"/>
                <a:cs typeface="Arial"/>
                <a:sym typeface="Arial"/>
              </a:rPr>
              <a:t>. </a:t>
            </a:r>
            <a:br>
              <a:rPr lang="en-US" sz="2400" b="0">
                <a:solidFill>
                  <a:schemeClr val="dk1"/>
                </a:solidFill>
                <a:latin typeface="Arial"/>
                <a:ea typeface="Arial"/>
                <a:cs typeface="Arial"/>
                <a:sym typeface="Arial"/>
              </a:rPr>
            </a:br>
            <a:r>
              <a:rPr lang="en-US" sz="2400" b="0">
                <a:solidFill>
                  <a:schemeClr val="dk1"/>
                </a:solidFill>
                <a:latin typeface="Arial"/>
                <a:ea typeface="Arial"/>
                <a:cs typeface="Arial"/>
                <a:sym typeface="Arial"/>
              </a:rPr>
              <a:t>However, if you look in your </a:t>
            </a:r>
            <a:r>
              <a:rPr lang="en-US" sz="2000" b="0">
                <a:solidFill>
                  <a:schemeClr val="dk1"/>
                </a:solidFill>
                <a:latin typeface="Courier New"/>
                <a:ea typeface="Courier New"/>
                <a:cs typeface="Courier New"/>
                <a:sym typeface="Courier New"/>
              </a:rPr>
              <a:t>package.json</a:t>
            </a:r>
            <a:r>
              <a:rPr lang="en-US" sz="2400" b="0">
                <a:solidFill>
                  <a:schemeClr val="dk1"/>
                </a:solidFill>
                <a:latin typeface="Arial"/>
                <a:ea typeface="Arial"/>
                <a:cs typeface="Arial"/>
                <a:sym typeface="Arial"/>
              </a:rPr>
              <a:t> at your project’s root, you will see:</a:t>
            </a:r>
            <a:br>
              <a:rPr lang="en-US" sz="2400" b="0">
                <a:solidFill>
                  <a:schemeClr val="dk1"/>
                </a:solidFill>
                <a:latin typeface="Arial"/>
                <a:ea typeface="Arial"/>
                <a:cs typeface="Arial"/>
                <a:sym typeface="Arial"/>
              </a:rPr>
            </a:br>
            <a:br>
              <a:rPr lang="en-US" sz="2400" b="0">
                <a:solidFill>
                  <a:schemeClr val="dk1"/>
                </a:solidFill>
                <a:latin typeface="Arial"/>
                <a:ea typeface="Arial"/>
                <a:cs typeface="Arial"/>
                <a:sym typeface="Arial"/>
              </a:rPr>
            </a:br>
            <a:br>
              <a:rPr lang="en-US" sz="2400" b="0">
                <a:solidFill>
                  <a:schemeClr val="dk1"/>
                </a:solidFill>
                <a:latin typeface="Arial"/>
                <a:ea typeface="Arial"/>
                <a:cs typeface="Arial"/>
                <a:sym typeface="Arial"/>
              </a:rPr>
            </a:br>
            <a:br>
              <a:rPr lang="en-US" sz="2400" b="0">
                <a:solidFill>
                  <a:schemeClr val="dk1"/>
                </a:solidFill>
                <a:latin typeface="Arial"/>
                <a:ea typeface="Arial"/>
                <a:cs typeface="Arial"/>
                <a:sym typeface="Arial"/>
              </a:rPr>
            </a:br>
            <a:br>
              <a:rPr lang="en-US" sz="2400" b="0">
                <a:solidFill>
                  <a:schemeClr val="dk1"/>
                </a:solidFill>
                <a:latin typeface="Arial"/>
                <a:ea typeface="Arial"/>
                <a:cs typeface="Arial"/>
                <a:sym typeface="Arial"/>
              </a:rPr>
            </a:br>
            <a:r>
              <a:rPr lang="en-US" sz="2400" b="0">
                <a:solidFill>
                  <a:schemeClr val="dk1"/>
                </a:solidFill>
                <a:latin typeface="Arial"/>
                <a:ea typeface="Arial"/>
                <a:cs typeface="Arial"/>
                <a:sym typeface="Arial"/>
              </a:rPr>
              <a:t>This demonstrates how to set up a test script. This test script can then be run with the </a:t>
            </a:r>
            <a:r>
              <a:rPr lang="en-US" sz="2000" b="0">
                <a:solidFill>
                  <a:schemeClr val="dk1"/>
                </a:solidFill>
                <a:latin typeface="Courier New"/>
                <a:ea typeface="Courier New"/>
                <a:cs typeface="Courier New"/>
                <a:sym typeface="Courier New"/>
              </a:rPr>
              <a:t>npm test</a:t>
            </a:r>
            <a:r>
              <a:rPr lang="en-US" sz="2400" b="0">
                <a:solidFill>
                  <a:schemeClr val="dk1"/>
                </a:solidFill>
                <a:latin typeface="Arial"/>
                <a:ea typeface="Arial"/>
                <a:cs typeface="Arial"/>
                <a:sym typeface="Arial"/>
              </a:rPr>
              <a:t> from your terminal at your project’s root. </a:t>
            </a:r>
            <a:endParaRPr/>
          </a:p>
          <a:p>
            <a:pPr marL="457200" marR="0" lvl="0" indent="-457200" algn="l" rtl="0">
              <a:lnSpc>
                <a:spcPct val="90000"/>
              </a:lnSpc>
              <a:spcBef>
                <a:spcPts val="1200"/>
              </a:spcBef>
              <a:spcAft>
                <a:spcPts val="0"/>
              </a:spcAft>
              <a:buClr>
                <a:schemeClr val="dk2"/>
              </a:buClr>
              <a:buSzPts val="2400"/>
              <a:buFont typeface="Arial"/>
              <a:buAutoNum type="arabicPeriod" startAt="8"/>
            </a:pPr>
            <a:r>
              <a:rPr lang="en-US" sz="2400" b="0">
                <a:solidFill>
                  <a:schemeClr val="dk1"/>
                </a:solidFill>
                <a:latin typeface="Arial"/>
                <a:ea typeface="Arial"/>
                <a:cs typeface="Arial"/>
                <a:sym typeface="Arial"/>
              </a:rPr>
              <a:t>Run the tests and verify they all pass. Work with the facilitator should any issues arise.</a:t>
            </a:r>
            <a:br>
              <a:rPr lang="en-US" sz="2400" b="0">
                <a:solidFill>
                  <a:schemeClr val="dk1"/>
                </a:solidFill>
                <a:latin typeface="Arial"/>
                <a:ea typeface="Arial"/>
                <a:cs typeface="Arial"/>
                <a:sym typeface="Arial"/>
              </a:rPr>
            </a:br>
            <a:endParaRPr sz="2000" b="0">
              <a:solidFill>
                <a:schemeClr val="dk1"/>
              </a:solidFill>
              <a:latin typeface="Courier New"/>
              <a:ea typeface="Courier New"/>
              <a:cs typeface="Courier New"/>
              <a:sym typeface="Courier New"/>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a:solidFill>
                <a:schemeClr val="dk1"/>
              </a:solidFill>
              <a:latin typeface="Arial"/>
              <a:ea typeface="Arial"/>
              <a:cs typeface="Arial"/>
              <a:sym typeface="Arial"/>
            </a:endParaRPr>
          </a:p>
        </p:txBody>
      </p:sp>
      <p:pic>
        <p:nvPicPr>
          <p:cNvPr id="786" name="Google Shape;786;p98"/>
          <p:cNvPicPr preferRelativeResize="0"/>
          <p:nvPr/>
        </p:nvPicPr>
        <p:blipFill rotWithShape="1">
          <a:blip r:embed="rId3">
            <a:alphaModFix/>
          </a:blip>
          <a:srcRect/>
          <a:stretch/>
        </p:blipFill>
        <p:spPr>
          <a:xfrm>
            <a:off x="4113008" y="3031449"/>
            <a:ext cx="2571750" cy="581025"/>
          </a:xfrm>
          <a:prstGeom prst="rect">
            <a:avLst/>
          </a:prstGeom>
          <a:noFill/>
          <a:ln>
            <a:noFill/>
          </a:ln>
        </p:spPr>
      </p:pic>
    </p:spTree>
  </p:cSld>
  <p:clrMapOvr>
    <a:masterClrMapping/>
  </p:clrMapOvr>
  <p:transition spd="med">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99"/>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792" name="Google Shape;792;p99"/>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Now that we have ensured all the existing tests for marble inventory manipulation pass, let’s adjust the test case for creating a single marble so that it creates a single marble with a cost of 1.</a:t>
            </a:r>
            <a:endParaRPr dirty="0"/>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First, locate the following test</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and update the title from </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‘should create a single marble’</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to ‘should create a single</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marble with a cost of 1’ </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a:pPr>
            <a:r>
              <a:rPr lang="en-US" sz="2400" b="0" dirty="0">
                <a:solidFill>
                  <a:schemeClr val="dk1"/>
                </a:solidFill>
                <a:latin typeface="Arial"/>
                <a:ea typeface="Arial"/>
                <a:cs typeface="Arial"/>
                <a:sym typeface="Arial"/>
              </a:rPr>
              <a:t>Change the </a:t>
            </a:r>
            <a:r>
              <a:rPr lang="en-US" sz="2400" b="0" dirty="0" err="1">
                <a:solidFill>
                  <a:schemeClr val="dk1"/>
                </a:solidFill>
                <a:latin typeface="Arial"/>
                <a:ea typeface="Arial"/>
                <a:cs typeface="Arial"/>
                <a:sym typeface="Arial"/>
              </a:rPr>
              <a:t>createMarble</a:t>
            </a:r>
            <a:r>
              <a:rPr lang="en-US" sz="2400" b="0" dirty="0">
                <a:solidFill>
                  <a:schemeClr val="dk1"/>
                </a:solidFill>
                <a:latin typeface="Arial"/>
                <a:ea typeface="Arial"/>
                <a:cs typeface="Arial"/>
                <a:sym typeface="Arial"/>
              </a:rPr>
              <a:t> function call to </a:t>
            </a:r>
            <a:r>
              <a:rPr lang="en-US" sz="2400" b="0" dirty="0" err="1">
                <a:solidFill>
                  <a:schemeClr val="dk1"/>
                </a:solidFill>
                <a:latin typeface="Arial"/>
                <a:ea typeface="Arial"/>
                <a:cs typeface="Arial"/>
                <a:sym typeface="Arial"/>
              </a:rPr>
              <a:t>createMarble</a:t>
            </a:r>
            <a:r>
              <a:rPr lang="en-US" sz="2400" b="0" dirty="0">
                <a:solidFill>
                  <a:schemeClr val="dk1"/>
                </a:solidFill>
                <a:latin typeface="Arial"/>
                <a:ea typeface="Arial"/>
                <a:cs typeface="Arial"/>
                <a:sym typeface="Arial"/>
              </a:rPr>
              <a:t>(COLOR, 1, 1, …</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Also, adjust the </a:t>
            </a:r>
            <a:r>
              <a:rPr lang="en-US" sz="2400" b="0" dirty="0" err="1">
                <a:solidFill>
                  <a:schemeClr val="dk1"/>
                </a:solidFill>
                <a:latin typeface="Arial"/>
                <a:ea typeface="Arial"/>
                <a:cs typeface="Arial"/>
                <a:sym typeface="Arial"/>
              </a:rPr>
              <a:t>createMarble</a:t>
            </a:r>
            <a:r>
              <a:rPr lang="en-US" sz="2400" b="0" dirty="0">
                <a:solidFill>
                  <a:schemeClr val="dk1"/>
                </a:solidFill>
                <a:latin typeface="Arial"/>
                <a:ea typeface="Arial"/>
                <a:cs typeface="Arial"/>
                <a:sym typeface="Arial"/>
              </a:rPr>
              <a:t> function call in the test case titled: </a:t>
            </a:r>
            <a:br>
              <a:rPr lang="en-US" sz="2400" b="0" dirty="0">
                <a:solidFill>
                  <a:schemeClr val="dk1"/>
                </a:solidFill>
                <a:latin typeface="Arial"/>
                <a:ea typeface="Arial"/>
                <a:cs typeface="Arial"/>
                <a:sym typeface="Arial"/>
              </a:rPr>
            </a:br>
            <a:r>
              <a:rPr lang="en-US" sz="2000" b="0" dirty="0">
                <a:solidFill>
                  <a:schemeClr val="dk1"/>
                </a:solidFill>
                <a:latin typeface="Courier New"/>
                <a:ea typeface="Courier New"/>
                <a:cs typeface="Courier New"/>
                <a:sym typeface="Courier New"/>
              </a:rPr>
              <a:t>should not create a marble of a color that already exists</a:t>
            </a:r>
            <a:br>
              <a:rPr lang="en-US" sz="2400" b="0" dirty="0">
                <a:solidFill>
                  <a:schemeClr val="dk1"/>
                </a:solidFill>
                <a:latin typeface="Arial"/>
                <a:ea typeface="Arial"/>
                <a:cs typeface="Arial"/>
                <a:sym typeface="Arial"/>
              </a:rPr>
            </a:br>
            <a:r>
              <a:rPr lang="en-US" sz="2400" b="0" dirty="0">
                <a:solidFill>
                  <a:schemeClr val="dk1"/>
                </a:solidFill>
                <a:latin typeface="Arial"/>
                <a:ea typeface="Arial"/>
                <a:cs typeface="Arial"/>
                <a:sym typeface="Arial"/>
              </a:rPr>
              <a:t>Next, we will update the </a:t>
            </a:r>
            <a:r>
              <a:rPr lang="en-US" sz="2400" b="0" dirty="0" err="1">
                <a:solidFill>
                  <a:schemeClr val="dk1"/>
                </a:solidFill>
                <a:latin typeface="Arial"/>
                <a:ea typeface="Arial"/>
                <a:cs typeface="Arial"/>
                <a:sym typeface="Arial"/>
              </a:rPr>
              <a:t>createMarble</a:t>
            </a:r>
            <a:r>
              <a:rPr lang="en-US" sz="2400" b="0" dirty="0">
                <a:solidFill>
                  <a:schemeClr val="dk1"/>
                </a:solidFill>
                <a:latin typeface="Arial"/>
                <a:ea typeface="Arial"/>
                <a:cs typeface="Arial"/>
                <a:sym typeface="Arial"/>
              </a:rPr>
              <a:t> function to accept a cost parameter.</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5743C4E9-6683-458B-8D00-CF35B2353EC5}"/>
              </a:ext>
            </a:extLst>
          </p:cNvPr>
          <p:cNvPicPr>
            <a:picLocks noChangeAspect="1"/>
          </p:cNvPicPr>
          <p:nvPr/>
        </p:nvPicPr>
        <p:blipFill>
          <a:blip r:embed="rId3"/>
          <a:stretch>
            <a:fillRect/>
          </a:stretch>
        </p:blipFill>
        <p:spPr>
          <a:xfrm>
            <a:off x="5578686" y="2759672"/>
            <a:ext cx="4442845" cy="1920406"/>
          </a:xfrm>
          <a:prstGeom prst="rect">
            <a:avLst/>
          </a:prstGeom>
        </p:spPr>
      </p:pic>
    </p:spTree>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00"/>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Implement Test – Step 2</a:t>
            </a:r>
            <a:endParaRPr/>
          </a:p>
        </p:txBody>
      </p:sp>
      <p:sp>
        <p:nvSpPr>
          <p:cNvPr id="799" name="Google Shape;799;p100"/>
          <p:cNvSpPr txBox="1"/>
          <p:nvPr/>
        </p:nvSpPr>
        <p:spPr>
          <a:xfrm>
            <a:off x="413004" y="1133061"/>
            <a:ext cx="11365992" cy="5173628"/>
          </a:xfrm>
          <a:prstGeom prst="rect">
            <a:avLst/>
          </a:prstGeom>
          <a:noFill/>
          <a:ln>
            <a:noFill/>
          </a:ln>
        </p:spPr>
        <p:txBody>
          <a:bodyPr spcFirstLastPara="1" wrap="square" lIns="91425" tIns="45700" rIns="91425" bIns="45700" anchor="t" anchorCtr="0">
            <a:noAutofit/>
          </a:bodyPr>
          <a:lstStyle/>
          <a:p>
            <a:pPr marL="457200" marR="0" lvl="0" indent="-304800" algn="l" rtl="0">
              <a:lnSpc>
                <a:spcPct val="90000"/>
              </a:lnSpc>
              <a:spcBef>
                <a:spcPts val="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Locate the following function:</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Add another number parameter after quantity called cost with a default value of 1. (Use the quantity parameter as a reference).</a:t>
            </a:r>
            <a:endParaRPr dirty="0"/>
          </a:p>
          <a:p>
            <a:pPr marL="457200" marR="0" lvl="0" indent="-457200" algn="l" rtl="0">
              <a:lnSpc>
                <a:spcPct val="90000"/>
              </a:lnSpc>
              <a:spcBef>
                <a:spcPts val="1200"/>
              </a:spcBef>
              <a:spcAft>
                <a:spcPts val="0"/>
              </a:spcAft>
              <a:buClr>
                <a:schemeClr val="dk2"/>
              </a:buClr>
              <a:buSzPts val="2400"/>
              <a:buFont typeface="Arial"/>
              <a:buAutoNum type="arabicPeriod" startAt="4"/>
            </a:pPr>
            <a:r>
              <a:rPr lang="en-US" sz="2400" b="0" dirty="0">
                <a:solidFill>
                  <a:schemeClr val="dk1"/>
                </a:solidFill>
                <a:latin typeface="Arial"/>
                <a:ea typeface="Arial"/>
                <a:cs typeface="Arial"/>
                <a:sym typeface="Arial"/>
              </a:rPr>
              <a:t>Adjust the </a:t>
            </a:r>
            <a:r>
              <a:rPr lang="en-US" sz="2000" b="0" dirty="0" err="1">
                <a:solidFill>
                  <a:schemeClr val="dk1"/>
                </a:solidFill>
                <a:latin typeface="Courier New"/>
                <a:ea typeface="Courier New"/>
                <a:cs typeface="Courier New"/>
                <a:sym typeface="Courier New"/>
              </a:rPr>
              <a:t>zoew</a:t>
            </a:r>
            <a:r>
              <a:rPr lang="en-US" sz="2400" b="0" dirty="0">
                <a:solidFill>
                  <a:schemeClr val="dk1"/>
                </a:solidFill>
                <a:latin typeface="Arial"/>
                <a:ea typeface="Arial"/>
                <a:cs typeface="Arial"/>
                <a:sym typeface="Arial"/>
              </a:rPr>
              <a:t> command being issued to include another space and the cost. Next, we will update our function that retrieves the quantity of marbles of a specific color to also retrieve the cost.</a:t>
            </a:r>
            <a:endParaRPr dirty="0"/>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a:p>
            <a:pPr marL="457200" marR="0" lvl="0" indent="-304800" algn="l" rtl="0">
              <a:lnSpc>
                <a:spcPct val="90000"/>
              </a:lnSpc>
              <a:spcBef>
                <a:spcPts val="1200"/>
              </a:spcBef>
              <a:spcAft>
                <a:spcPts val="0"/>
              </a:spcAft>
              <a:buClr>
                <a:schemeClr val="dk2"/>
              </a:buClr>
              <a:buSzPts val="2400"/>
              <a:buFont typeface="Arial"/>
              <a:buNone/>
            </a:pPr>
            <a:endParaRPr sz="2400" b="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A305B9CE-3D41-4450-B703-4FA69A175DF0}"/>
              </a:ext>
            </a:extLst>
          </p:cNvPr>
          <p:cNvPicPr>
            <a:picLocks noChangeAspect="1"/>
          </p:cNvPicPr>
          <p:nvPr/>
        </p:nvPicPr>
        <p:blipFill>
          <a:blip r:embed="rId3"/>
          <a:stretch>
            <a:fillRect/>
          </a:stretch>
        </p:blipFill>
        <p:spPr>
          <a:xfrm>
            <a:off x="1585247" y="2244437"/>
            <a:ext cx="8305426" cy="1396581"/>
          </a:xfrm>
          <a:prstGeom prst="rect">
            <a:avLst/>
          </a:prstGeom>
          <a:effectLst>
            <a:outerShdw blurRad="50800" dist="38100" algn="l" rotWithShape="0">
              <a:prstClr val="black">
                <a:alpha val="40000"/>
              </a:prstClr>
            </a:outerShdw>
          </a:effectLst>
        </p:spPr>
      </p:pic>
    </p:spTree>
  </p:cSld>
  <p:clrMapOvr>
    <a:masterClrMapping/>
  </p:clrMapOvr>
  <p:transition spd="med">
    <p:fade/>
  </p:transition>
</p:sld>
</file>

<file path=ppt/theme/theme1.xml><?xml version="1.0" encoding="utf-8"?>
<a:theme xmlns:a="http://schemas.openxmlformats.org/drawingml/2006/main" name="Broadcom_Theme">
  <a:themeElements>
    <a:clrScheme name="Broadcom_Ltd">
      <a:dk1>
        <a:srgbClr val="000000"/>
      </a:dk1>
      <a:lt1>
        <a:srgbClr val="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6068</Words>
  <Application>Microsoft Office PowerPoint</Application>
  <PresentationFormat>Widescreen</PresentationFormat>
  <Paragraphs>1124</Paragraphs>
  <Slides>119</Slides>
  <Notes>119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119</vt:i4>
      </vt:variant>
    </vt:vector>
  </HeadingPairs>
  <TitlesOfParts>
    <vt:vector size="124" baseType="lpstr">
      <vt:lpstr>Arial</vt:lpstr>
      <vt:lpstr>Calibri</vt:lpstr>
      <vt:lpstr>Cordia New</vt:lpstr>
      <vt:lpstr>Courier New</vt:lpstr>
      <vt:lpstr>Broadcom_Theme</vt:lpstr>
      <vt:lpstr>PowerPoint Presentation</vt:lpstr>
      <vt:lpstr>PowerPoint Presentation</vt:lpstr>
      <vt:lpstr>PowerPoint Presentation</vt:lpstr>
      <vt:lpstr>Goals</vt:lpstr>
      <vt:lpstr>Technical Skills</vt:lpstr>
      <vt:lpstr>Day 1 Agenda</vt:lpstr>
      <vt:lpstr>Day 2 Agenda</vt:lpstr>
      <vt:lpstr>PowerPoint Presentation</vt:lpstr>
      <vt:lpstr>Workshop Environment</vt:lpstr>
      <vt:lpstr>Attendee ID</vt:lpstr>
      <vt:lpstr>Developer Environment</vt:lpstr>
      <vt:lpstr>CI/CD Orchestrator - Jenkins</vt:lpstr>
      <vt:lpstr>z/OS Services</vt:lpstr>
      <vt:lpstr>Marbles</vt:lpstr>
      <vt:lpstr>PowerPoint Presentation</vt:lpstr>
      <vt:lpstr>Marbles App</vt:lpstr>
      <vt:lpstr>Demo</vt:lpstr>
      <vt:lpstr>State of Marbles App – Before Workshop</vt:lpstr>
      <vt:lpstr>Desired State of Marbles App – After Workshop</vt:lpstr>
      <vt:lpstr>Current behavior of Marbles – Before Workshop</vt:lpstr>
      <vt:lpstr>Desired Build and Test Process of Marbles – After Workshop</vt:lpstr>
      <vt:lpstr>PowerPoint Presentation</vt:lpstr>
      <vt:lpstr>Simple Pipeline Demo</vt:lpstr>
      <vt:lpstr>PowerPoint Presentation</vt:lpstr>
      <vt:lpstr>Steps for Section I</vt:lpstr>
      <vt:lpstr>Accessing Che Environment</vt:lpstr>
      <vt:lpstr>Accessing Che Environment</vt:lpstr>
      <vt:lpstr>Create zOSMF profile and Db2 profile - Step 1</vt:lpstr>
      <vt:lpstr>List Elements available- Step 2</vt:lpstr>
      <vt:lpstr>Validate current execution - Step 2</vt:lpstr>
      <vt:lpstr>Download the stored prodecure from the mainframe - Step 3</vt:lpstr>
      <vt:lpstr>Edit the Cobol Stored Procedure in Eclipse CHE- Step 3 continued</vt:lpstr>
      <vt:lpstr>Edit the Cobol Main Program in Eclipse CHE- Step 4</vt:lpstr>
      <vt:lpstr>Edit the Cobol Stored Procedure in Eclipse CHE- Step 4 continued</vt:lpstr>
      <vt:lpstr>Upload the elements to the mainframe - Step 5</vt:lpstr>
      <vt:lpstr>Compile the source element - Step 6</vt:lpstr>
      <vt:lpstr>PowerPoint Presentation</vt:lpstr>
      <vt:lpstr>Prerequisites</vt:lpstr>
      <vt:lpstr>Automate the Code Build - Introduction</vt:lpstr>
      <vt:lpstr>Steps for Section II</vt:lpstr>
      <vt:lpstr>Clone the git project – Step 1</vt:lpstr>
      <vt:lpstr>Initialize your project – Step 2 </vt:lpstr>
      <vt:lpstr>Create a Build task in Gulp – Step 3</vt:lpstr>
      <vt:lpstr>Create a Build task in Gulp – Step 3</vt:lpstr>
      <vt:lpstr>Create a Build task in Gulp – Step 3</vt:lpstr>
      <vt:lpstr>Combine build tasks into single task – Step 4</vt:lpstr>
      <vt:lpstr>Commit and push changes to GitHub – Step 5</vt:lpstr>
      <vt:lpstr>Share the build task output with the Facilitator</vt:lpstr>
      <vt:lpstr>PowerPoint Presentation</vt:lpstr>
      <vt:lpstr>Continuous Integration - Introduction</vt:lpstr>
      <vt:lpstr>Steps for Section III</vt:lpstr>
      <vt:lpstr>Log in to Jenkins – Step 1</vt:lpstr>
      <vt:lpstr>Review Jenkinsfile – Step 2</vt:lpstr>
      <vt:lpstr>Review Jenkinsfile – Step 2</vt:lpstr>
      <vt:lpstr>Enhance Jenkinsfile to build project – Step 3</vt:lpstr>
      <vt:lpstr>CA Brightside Command Line Precedence</vt:lpstr>
      <vt:lpstr>Enhance Jenkinsfile to build project – Step 3</vt:lpstr>
      <vt:lpstr>Enhance Jenkinsfile to build project – Step 3</vt:lpstr>
      <vt:lpstr>Enhance Jenkinsfile to build project – Step 3</vt:lpstr>
      <vt:lpstr>Run the pipeline – Step 3</vt:lpstr>
      <vt:lpstr>Share the build stage output with the Facilitator</vt:lpstr>
      <vt:lpstr>PowerPoint Presentation</vt:lpstr>
      <vt:lpstr>Deployment - Introduction</vt:lpstr>
      <vt:lpstr>Steps for Section III</vt:lpstr>
      <vt:lpstr>Manual– Step 1</vt:lpstr>
      <vt:lpstr>Manual – Step 1</vt:lpstr>
      <vt:lpstr>Manual – Step 1</vt:lpstr>
      <vt:lpstr>Create and implement a Deploy gulp task – Step 2</vt:lpstr>
      <vt:lpstr>Create and implement a Deploy gulp task – Step 2</vt:lpstr>
      <vt:lpstr>Create and implement a Deploy gulp task – Step 2</vt:lpstr>
      <vt:lpstr>Create and implement a Deploy gulp task – Step 2</vt:lpstr>
      <vt:lpstr>Create and implement a Deploy Jenkins stage – Step 3</vt:lpstr>
      <vt:lpstr>Create and implement a Deploy Jenkins stage – Step 3</vt:lpstr>
      <vt:lpstr>Create and implement a Deploy Jenkins stage – Step 3</vt:lpstr>
      <vt:lpstr>Share the Deploy stage output with the Facilitator</vt:lpstr>
      <vt:lpstr>PowerPoint Presentation</vt:lpstr>
      <vt:lpstr>Day 1 Summary</vt:lpstr>
      <vt:lpstr>PowerPoint Presentation</vt:lpstr>
      <vt:lpstr>Day 1 Review</vt:lpstr>
      <vt:lpstr>PowerPoint Presentation</vt:lpstr>
      <vt:lpstr>Day 2 Agenda</vt:lpstr>
      <vt:lpstr>PowerPoint Presentation</vt:lpstr>
      <vt:lpstr>Run the pipeline – Step 1</vt:lpstr>
      <vt:lpstr>Share the Deploy stage output with the Facilitator</vt:lpstr>
      <vt:lpstr>PowerPoint Presentation</vt:lpstr>
      <vt:lpstr>What is automated testing?</vt:lpstr>
      <vt:lpstr>Types of Automated Tests</vt:lpstr>
      <vt:lpstr>Automating Tests</vt:lpstr>
      <vt:lpstr>PowerPoint Presentation</vt:lpstr>
      <vt:lpstr>Db2 Manual Test</vt:lpstr>
      <vt:lpstr>Db2 Test Scenario</vt:lpstr>
      <vt:lpstr>MochaJS</vt:lpstr>
      <vt:lpstr>Initialize and Review Project – Step 1</vt:lpstr>
      <vt:lpstr>Initialize and Review Project – Step 1</vt:lpstr>
      <vt:lpstr>Initialize and Review Project – Step 1</vt:lpstr>
      <vt:lpstr>Initialize and Review Project – Step 1</vt:lpstr>
      <vt:lpstr>Initialize and Review Project – Step 1</vt:lpstr>
      <vt:lpstr>Implement Test – Step 2</vt:lpstr>
      <vt:lpstr>Implement Test – Step 2</vt:lpstr>
      <vt:lpstr>Implement Test – Step 2</vt:lpstr>
      <vt:lpstr>Implement Test – Step 2</vt:lpstr>
      <vt:lpstr>Implement Test – Step 2</vt:lpstr>
      <vt:lpstr>Implement Test – Step 2</vt:lpstr>
      <vt:lpstr>Run Test – Step 3</vt:lpstr>
      <vt:lpstr>Share the Automated Test run with the Facilitator</vt:lpstr>
      <vt:lpstr>PowerPoint Presentation</vt:lpstr>
      <vt:lpstr>Testing  Step in CI - Introduction</vt:lpstr>
      <vt:lpstr>Create Test stage – Step 1</vt:lpstr>
      <vt:lpstr>Run pipeline – Step 3</vt:lpstr>
      <vt:lpstr>Share the Test stage output with the Facilitator</vt:lpstr>
      <vt:lpstr>PowerPoint Presentation</vt:lpstr>
      <vt:lpstr>Archive Artifacts</vt:lpstr>
      <vt:lpstr>PowerPoint Presentation</vt:lpstr>
      <vt:lpstr>Test Drive Marbles</vt:lpstr>
      <vt:lpstr>Test Drive the automation</vt:lpstr>
      <vt:lpstr>PowerPoint Presentation</vt:lpstr>
      <vt:lpstr>Day 2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Solomon</dc:creator>
  <cp:lastModifiedBy>McQuitty, Thomas J</cp:lastModifiedBy>
  <cp:revision>10</cp:revision>
  <dcterms:created xsi:type="dcterms:W3CDTF">2019-01-04T16:32:06Z</dcterms:created>
  <dcterms:modified xsi:type="dcterms:W3CDTF">2019-07-19T18:57:11Z</dcterms:modified>
</cp:coreProperties>
</file>