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  <p:sldId id="339" r:id="rId3"/>
    <p:sldId id="337" r:id="rId4"/>
    <p:sldId id="334" r:id="rId5"/>
    <p:sldId id="332" r:id="rId6"/>
    <p:sldId id="333" r:id="rId7"/>
    <p:sldId id="268" r:id="rId8"/>
    <p:sldId id="336" r:id="rId9"/>
    <p:sldId id="330" r:id="rId1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E682219-B4E3-F897-8DA5-0D92FB30B3F4}" name="Gästanvändare" initials="Gä" userId="S::urn:spo:anon#072acb71c2a7684728616200a87278fdf5950aca06f596d4cfe89a35ad356095::" providerId="AD"/>
  <p188:author id="{F8B7C36E-F524-1BD3-6CFC-7BF2E35DE82D}" name="Hanna Igefjord" initials="HI" userId="S::hanna.igefjord@parlametric.com::8c726a0b-809f-4a02-99fa-bbc267f6b3a4" providerId="AD"/>
  <p188:author id="{6B1DCDAE-920E-A19A-FF8F-A7C390A30162}" name="Alexandru Tamas" initials="AT" userId="S::kri15ata@lu.se::a98e6cef-87a4-4e4b-a7f9-9eb69628506b" providerId="AD"/>
  <p188:author id="{90A5AEB2-E8E0-71BD-E892-D0B9C7D74161}" name="Alexandru Tamas" initials="AT" userId="S::alexandru@parlametric.com::fe019bb5-f1d4-4886-8329-b824a86a6a3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32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06CF975-91F8-2872-42BF-851946260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9750A93-FE83-507D-00BE-0BEB48003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394D99C-2CB8-3882-5AB8-1A6FA0F4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1DD4-6AC7-45FA-9881-01D54B54B758}" type="datetimeFigureOut">
              <a:rPr lang="sv-SE" smtClean="0"/>
              <a:t>2024-04-03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46B3000-D02D-D6FA-BEB8-9BA29DE05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6385A88-86E4-B0DD-8021-08B4E262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FFF2-C07E-419B-8494-94818DEFD0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562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0C0672-3101-98FE-E1BC-BA9F9202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99D8CCD-A030-0ECF-7256-B5141A050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17D2BFA-2773-3690-0EAC-BA29448B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1DD4-6AC7-45FA-9881-01D54B54B758}" type="datetimeFigureOut">
              <a:rPr lang="sv-SE" smtClean="0"/>
              <a:t>2024-04-03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D685331-ABE9-1F1F-8184-74E9F19DF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F9478B4-0844-808E-BDB6-7B81C9F9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FFF2-C07E-419B-8494-94818DEFD0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781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88AF882B-23C5-779C-9C9E-163A5A80E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A20655B-AD34-E245-018F-4534B4BB4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1371367-40BA-A40B-0B39-2E51AB33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1DD4-6AC7-45FA-9881-01D54B54B758}" type="datetimeFigureOut">
              <a:rPr lang="sv-SE" smtClean="0"/>
              <a:t>2024-04-03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A0F5D83-363E-CB4C-B3C6-B1580F42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D7B3F76-FBD1-66AD-FD35-7F358F42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FFF2-C07E-419B-8494-94818DEFD0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2843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konst&#10;&#10;Automatiskt genererad beskrivning">
            <a:extLst>
              <a:ext uri="{FF2B5EF4-FFF2-40B4-BE49-F238E27FC236}">
                <a16:creationId xmlns:a16="http://schemas.microsoft.com/office/drawing/2014/main" id="{94E41B6E-DF37-56E6-FC72-967E228DC4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48" r="31453"/>
          <a:stretch/>
        </p:blipFill>
        <p:spPr>
          <a:xfrm>
            <a:off x="6683145" y="-1"/>
            <a:ext cx="5508855" cy="4337825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2AE3EF14-A18A-74AD-E493-62D8510E5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74650"/>
            <a:ext cx="105156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v-SE"/>
              <a:t>Rubrik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8E1F8F09-B3ED-220A-ADC2-ACE27C1325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BF0CC-0C9E-4F43-895E-07F19632EC7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text 6">
            <a:extLst>
              <a:ext uri="{FF2B5EF4-FFF2-40B4-BE49-F238E27FC236}">
                <a16:creationId xmlns:a16="http://schemas.microsoft.com/office/drawing/2014/main" id="{62038B93-1A60-9921-860C-3F5ABF2C7C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89831" y="1784735"/>
            <a:ext cx="4152900" cy="542925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FFB600"/>
                </a:solidFill>
                <a:latin typeface="TT Commons DemiBold" panose="02000506030000020004" pitchFamily="50" charset="0"/>
              </a:defRPr>
            </a:lvl1pPr>
          </a:lstStyle>
          <a:p>
            <a:pPr lvl="0"/>
            <a:r>
              <a:rPr lang="sv-SE"/>
              <a:t>Rubrik</a:t>
            </a:r>
          </a:p>
        </p:txBody>
      </p:sp>
      <p:sp>
        <p:nvSpPr>
          <p:cNvPr id="8" name="Platshållare för text 6">
            <a:extLst>
              <a:ext uri="{FF2B5EF4-FFF2-40B4-BE49-F238E27FC236}">
                <a16:creationId xmlns:a16="http://schemas.microsoft.com/office/drawing/2014/main" id="{6FCBD786-4582-233D-777D-4D7DC6127D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89831" y="2408623"/>
            <a:ext cx="5257800" cy="1772852"/>
          </a:xfrm>
        </p:spPr>
        <p:txBody>
          <a:bodyPr anchor="t">
            <a:normAutofit/>
          </a:bodyPr>
          <a:lstStyle>
            <a:lvl1pPr marL="0" indent="0">
              <a:buNone/>
              <a:defRPr sz="1600">
                <a:solidFill>
                  <a:srgbClr val="FAF6F0"/>
                </a:solidFill>
                <a:latin typeface="+mn-lt"/>
              </a:defRPr>
            </a:lvl1pPr>
          </a:lstStyle>
          <a:p>
            <a:pPr lvl="0"/>
            <a:r>
              <a:rPr lang="sv-SE"/>
              <a:t>- </a:t>
            </a:r>
            <a:r>
              <a:rPr lang="sv-SE" err="1"/>
              <a:t>Lorem</a:t>
            </a:r>
            <a:r>
              <a:rPr lang="sv-SE"/>
              <a:t> </a:t>
            </a:r>
            <a:r>
              <a:rPr lang="sv-SE" err="1"/>
              <a:t>ipsum</a:t>
            </a:r>
            <a:endParaRPr lang="sv-SE"/>
          </a:p>
          <a:p>
            <a:pPr lvl="0"/>
            <a:endParaRPr lang="sv-SE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- </a:t>
            </a:r>
            <a:r>
              <a:rPr lang="sv-SE" err="1"/>
              <a:t>Lorem</a:t>
            </a:r>
            <a:r>
              <a:rPr lang="sv-SE"/>
              <a:t> </a:t>
            </a:r>
            <a:r>
              <a:rPr lang="sv-SE" err="1"/>
              <a:t>ipsum</a:t>
            </a:r>
            <a:endParaRPr lang="sv-SE"/>
          </a:p>
          <a:p>
            <a:pPr lvl="0"/>
            <a:endParaRPr lang="sv-SE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- </a:t>
            </a:r>
            <a:r>
              <a:rPr lang="sv-SE" err="1"/>
              <a:t>Lorem</a:t>
            </a:r>
            <a:r>
              <a:rPr lang="sv-SE"/>
              <a:t> </a:t>
            </a:r>
            <a:r>
              <a:rPr lang="sv-SE" err="1"/>
              <a:t>ipsum</a:t>
            </a:r>
            <a:endParaRPr lang="sv-SE"/>
          </a:p>
          <a:p>
            <a:pPr lvl="0"/>
            <a:endParaRPr lang="sv-SE"/>
          </a:p>
        </p:txBody>
      </p:sp>
      <p:sp>
        <p:nvSpPr>
          <p:cNvPr id="9" name="Platshållare för bild 8">
            <a:extLst>
              <a:ext uri="{FF2B5EF4-FFF2-40B4-BE49-F238E27FC236}">
                <a16:creationId xmlns:a16="http://schemas.microsoft.com/office/drawing/2014/main" id="{9893FC60-42F8-EE91-DBF3-F0ECDD8BC9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199" y="1784735"/>
            <a:ext cx="4445000" cy="4319203"/>
          </a:xfrm>
        </p:spPr>
        <p:txBody>
          <a:bodyPr/>
          <a:lstStyle/>
          <a:p>
            <a:endParaRPr lang="sv-SE"/>
          </a:p>
        </p:txBody>
      </p:sp>
      <p:sp>
        <p:nvSpPr>
          <p:cNvPr id="11" name="Platshållare för text 10">
            <a:extLst>
              <a:ext uri="{FF2B5EF4-FFF2-40B4-BE49-F238E27FC236}">
                <a16:creationId xmlns:a16="http://schemas.microsoft.com/office/drawing/2014/main" id="{C0130D8A-0B91-964F-7512-285AB42E7FC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89831" y="4642384"/>
            <a:ext cx="5257800" cy="146107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sv-SE" err="1"/>
              <a:t>Lorem</a:t>
            </a:r>
            <a:r>
              <a:rPr lang="sv-SE"/>
              <a:t> </a:t>
            </a:r>
            <a:r>
              <a:rPr lang="sv-SE" err="1"/>
              <a:t>ipsum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8148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B3C7F490-783D-59E6-68FF-D1785D4E18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BF0CC-0C9E-4F43-895E-07F19632EC7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C31406A6-DC35-C5F3-FD1D-9E06A6B41E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325" y="2514600"/>
            <a:ext cx="4733925" cy="1162050"/>
          </a:xfrm>
        </p:spPr>
        <p:txBody>
          <a:bodyPr>
            <a:noAutofit/>
          </a:bodyPr>
          <a:lstStyle>
            <a:lvl1pPr marL="0" indent="0">
              <a:buNone/>
              <a:defRPr sz="8000">
                <a:latin typeface="+mj-lt"/>
              </a:defRPr>
            </a:lvl1pPr>
          </a:lstStyle>
          <a:p>
            <a:pPr lvl="0"/>
            <a:r>
              <a:rPr lang="sv-SE" err="1"/>
              <a:t>Lorem</a:t>
            </a:r>
            <a:endParaRPr lang="sv-SE"/>
          </a:p>
        </p:txBody>
      </p:sp>
      <p:sp>
        <p:nvSpPr>
          <p:cNvPr id="6" name="Platshållare för text 4">
            <a:extLst>
              <a:ext uri="{FF2B5EF4-FFF2-40B4-BE49-F238E27FC236}">
                <a16:creationId xmlns:a16="http://schemas.microsoft.com/office/drawing/2014/main" id="{5B2D09C5-1F7C-184A-0B4A-FE119F2A54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5325" y="3676650"/>
            <a:ext cx="4733925" cy="981075"/>
          </a:xfrm>
        </p:spPr>
        <p:txBody>
          <a:bodyPr>
            <a:noAutofit/>
          </a:bodyPr>
          <a:lstStyle>
            <a:lvl1pPr marL="0" indent="0">
              <a:buNone/>
              <a:defRPr sz="6000">
                <a:latin typeface="+mj-lt"/>
              </a:defRPr>
            </a:lvl1pPr>
          </a:lstStyle>
          <a:p>
            <a:pPr lvl="0"/>
            <a:r>
              <a:rPr lang="sv-SE" err="1"/>
              <a:t>Ipsum</a:t>
            </a:r>
            <a:endParaRPr lang="sv-SE"/>
          </a:p>
        </p:txBody>
      </p:sp>
      <p:sp>
        <p:nvSpPr>
          <p:cNvPr id="7" name="Platshållare för text 4">
            <a:extLst>
              <a:ext uri="{FF2B5EF4-FFF2-40B4-BE49-F238E27FC236}">
                <a16:creationId xmlns:a16="http://schemas.microsoft.com/office/drawing/2014/main" id="{A3437681-C86A-8C92-1024-7F9F742E5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325" y="4657725"/>
            <a:ext cx="4733925" cy="1162050"/>
          </a:xfrm>
        </p:spPr>
        <p:txBody>
          <a:bodyPr>
            <a:noAutofit/>
          </a:bodyPr>
          <a:lstStyle>
            <a:lvl1pPr marL="0" indent="0">
              <a:buNone/>
              <a:defRPr sz="8000">
                <a:latin typeface="+mj-lt"/>
              </a:defRPr>
            </a:lvl1pPr>
          </a:lstStyle>
          <a:p>
            <a:pPr lvl="0"/>
            <a:r>
              <a:rPr lang="sv-SE" err="1"/>
              <a:t>dolor</a:t>
            </a:r>
            <a:endParaRPr lang="sv-SE"/>
          </a:p>
        </p:txBody>
      </p:sp>
      <p:sp>
        <p:nvSpPr>
          <p:cNvPr id="10" name="Platshållare för bild 9">
            <a:extLst>
              <a:ext uri="{FF2B5EF4-FFF2-40B4-BE49-F238E27FC236}">
                <a16:creationId xmlns:a16="http://schemas.microsoft.com/office/drawing/2014/main" id="{87501443-8F8E-134C-D020-1F184C26A1C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29250" y="1928812"/>
            <a:ext cx="3657600" cy="23336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sv-SE"/>
              <a:t>IKON</a:t>
            </a:r>
          </a:p>
        </p:txBody>
      </p:sp>
    </p:spTree>
    <p:extLst>
      <p:ext uri="{BB962C8B-B14F-4D97-AF65-F5344CB8AC3E}">
        <p14:creationId xmlns:p14="http://schemas.microsoft.com/office/powerpoint/2010/main" val="1781679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 3">
            <a:extLst>
              <a:ext uri="{FF2B5EF4-FFF2-40B4-BE49-F238E27FC236}">
                <a16:creationId xmlns:a16="http://schemas.microsoft.com/office/drawing/2014/main" id="{9F7EC194-EFD8-9556-7057-DD7EA11A078D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996113" y="0"/>
            <a:ext cx="4357687" cy="6858000"/>
          </a:xfrm>
        </p:spPr>
        <p:txBody>
          <a:bodyPr/>
          <a:lstStyle/>
          <a:p>
            <a:endParaRPr lang="sv-SE"/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FD83CEB1-56D4-1291-9F1E-71CE2277C6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BF0CC-0C9E-4F43-895E-07F19632EC7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" name="Platshållare för text 11">
            <a:extLst>
              <a:ext uri="{FF2B5EF4-FFF2-40B4-BE49-F238E27FC236}">
                <a16:creationId xmlns:a16="http://schemas.microsoft.com/office/drawing/2014/main" id="{882EA3D3-74F1-88F6-33FA-8F3AA0420D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8137" y="272264"/>
            <a:ext cx="3648075" cy="622300"/>
          </a:xfrm>
        </p:spPr>
        <p:txBody>
          <a:bodyPr/>
          <a:lstStyle>
            <a:lvl1pPr marL="0" indent="0" algn="l">
              <a:buNone/>
              <a:defRPr sz="3600">
                <a:solidFill>
                  <a:srgbClr val="FAF6F0"/>
                </a:solidFill>
                <a:latin typeface="+mj-lt"/>
              </a:defRPr>
            </a:lvl1pPr>
          </a:lstStyle>
          <a:p>
            <a:pPr lvl="0"/>
            <a:r>
              <a:rPr lang="sv-SE"/>
              <a:t>Rubrik</a:t>
            </a:r>
          </a:p>
        </p:txBody>
      </p:sp>
    </p:spTree>
    <p:extLst>
      <p:ext uri="{BB962C8B-B14F-4D97-AF65-F5344CB8AC3E}">
        <p14:creationId xmlns:p14="http://schemas.microsoft.com/office/powerpoint/2010/main" val="3319829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7C3031F4-6735-901B-2D16-C9E2D8F992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BF0CC-0C9E-4F43-895E-07F19632EC7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text 11">
            <a:extLst>
              <a:ext uri="{FF2B5EF4-FFF2-40B4-BE49-F238E27FC236}">
                <a16:creationId xmlns:a16="http://schemas.microsoft.com/office/drawing/2014/main" id="{42A2A05F-783D-399B-F4F5-58C43183D4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0953" y="86645"/>
            <a:ext cx="3586949" cy="622300"/>
          </a:xfrm>
        </p:spPr>
        <p:txBody>
          <a:bodyPr/>
          <a:lstStyle>
            <a:lvl1pPr marL="0" indent="0" algn="l">
              <a:buNone/>
              <a:defRPr sz="3600">
                <a:solidFill>
                  <a:srgbClr val="FAF6F0"/>
                </a:solidFill>
                <a:latin typeface="+mj-lt"/>
              </a:defRPr>
            </a:lvl1pPr>
          </a:lstStyle>
          <a:p>
            <a:pPr lvl="0"/>
            <a:r>
              <a:rPr lang="sv-SE"/>
              <a:t>Rubrik</a:t>
            </a:r>
          </a:p>
        </p:txBody>
      </p:sp>
      <p:sp>
        <p:nvSpPr>
          <p:cNvPr id="8" name="Platshållare för text 33">
            <a:extLst>
              <a:ext uri="{FF2B5EF4-FFF2-40B4-BE49-F238E27FC236}">
                <a16:creationId xmlns:a16="http://schemas.microsoft.com/office/drawing/2014/main" id="{60594FB8-FDE0-876C-8EC5-97B505206A8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0953" y="1010981"/>
            <a:ext cx="3586949" cy="534536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FAF6F0"/>
                </a:solidFill>
              </a:defRPr>
            </a:lvl1pPr>
          </a:lstStyle>
          <a:p>
            <a:pPr lvl="0"/>
            <a:r>
              <a:rPr lang="sv-SE"/>
              <a:t>Underrubrik (Fetstil)</a:t>
            </a:r>
          </a:p>
          <a:p>
            <a:pPr lvl="0"/>
            <a:r>
              <a:rPr lang="sv-SE" err="1"/>
              <a:t>Lorem</a:t>
            </a:r>
            <a:r>
              <a:rPr lang="sv-SE"/>
              <a:t> </a:t>
            </a:r>
            <a:r>
              <a:rPr lang="sv-SE" err="1"/>
              <a:t>ipsum</a:t>
            </a:r>
            <a:r>
              <a:rPr lang="sv-SE"/>
              <a:t> </a:t>
            </a:r>
            <a:r>
              <a:rPr lang="sv-SE" err="1"/>
              <a:t>dolor</a:t>
            </a:r>
            <a:r>
              <a:rPr lang="sv-SE"/>
              <a:t> </a:t>
            </a:r>
            <a:r>
              <a:rPr lang="sv-SE" err="1"/>
              <a:t>sit</a:t>
            </a:r>
            <a:r>
              <a:rPr lang="sv-SE"/>
              <a:t> </a:t>
            </a:r>
            <a:r>
              <a:rPr lang="sv-SE" err="1"/>
              <a:t>amet</a:t>
            </a:r>
            <a:r>
              <a:rPr lang="sv-SE"/>
              <a:t>, </a:t>
            </a:r>
            <a:r>
              <a:rPr lang="sv-SE" err="1"/>
              <a:t>consectetur</a:t>
            </a:r>
            <a:r>
              <a:rPr lang="sv-SE"/>
              <a:t> </a:t>
            </a:r>
            <a:r>
              <a:rPr lang="sv-SE" err="1"/>
              <a:t>adipiscing</a:t>
            </a:r>
            <a:r>
              <a:rPr lang="sv-SE"/>
              <a:t> elit, sed do </a:t>
            </a:r>
            <a:r>
              <a:rPr lang="sv-SE" err="1"/>
              <a:t>eiusmod</a:t>
            </a:r>
            <a:r>
              <a:rPr lang="sv-SE"/>
              <a:t> </a:t>
            </a:r>
            <a:r>
              <a:rPr lang="sv-SE" err="1"/>
              <a:t>tempor</a:t>
            </a:r>
            <a:r>
              <a:rPr lang="sv-SE"/>
              <a:t> </a:t>
            </a:r>
            <a:r>
              <a:rPr lang="sv-SE" err="1"/>
              <a:t>incididunt</a:t>
            </a:r>
            <a:r>
              <a:rPr lang="sv-SE"/>
              <a:t> ut </a:t>
            </a:r>
            <a:r>
              <a:rPr lang="sv-SE" err="1"/>
              <a:t>labore</a:t>
            </a:r>
            <a:r>
              <a:rPr lang="sv-SE"/>
              <a:t> et </a:t>
            </a:r>
            <a:r>
              <a:rPr lang="sv-SE" err="1"/>
              <a:t>dolore</a:t>
            </a:r>
            <a:r>
              <a:rPr lang="sv-SE"/>
              <a:t> </a:t>
            </a:r>
            <a:r>
              <a:rPr lang="sv-SE" err="1"/>
              <a:t>magna</a:t>
            </a:r>
            <a:r>
              <a:rPr lang="sv-SE"/>
              <a:t> </a:t>
            </a:r>
            <a:r>
              <a:rPr lang="sv-SE" err="1"/>
              <a:t>aliqua</a:t>
            </a:r>
            <a:r>
              <a:rPr lang="sv-SE"/>
              <a:t>. </a:t>
            </a:r>
            <a:r>
              <a:rPr lang="sv-SE" err="1"/>
              <a:t>Diam</a:t>
            </a:r>
            <a:r>
              <a:rPr lang="sv-SE"/>
              <a:t> </a:t>
            </a:r>
            <a:r>
              <a:rPr lang="sv-SE" err="1"/>
              <a:t>quam</a:t>
            </a:r>
            <a:r>
              <a:rPr lang="sv-SE"/>
              <a:t> </a:t>
            </a:r>
            <a:r>
              <a:rPr lang="sv-SE" err="1"/>
              <a:t>nulla</a:t>
            </a:r>
            <a:r>
              <a:rPr lang="sv-SE"/>
              <a:t> porttitor massa id </a:t>
            </a:r>
            <a:r>
              <a:rPr lang="sv-SE" err="1"/>
              <a:t>neque</a:t>
            </a:r>
            <a:r>
              <a:rPr lang="sv-SE"/>
              <a:t>. </a:t>
            </a:r>
            <a:r>
              <a:rPr lang="sv-SE" err="1"/>
              <a:t>Enim</a:t>
            </a:r>
            <a:r>
              <a:rPr lang="sv-SE"/>
              <a:t> </a:t>
            </a:r>
            <a:r>
              <a:rPr lang="sv-SE" err="1"/>
              <a:t>lobortis</a:t>
            </a:r>
            <a:r>
              <a:rPr lang="sv-SE"/>
              <a:t> </a:t>
            </a:r>
            <a:r>
              <a:rPr lang="sv-SE" err="1"/>
              <a:t>scelerisque</a:t>
            </a:r>
            <a:r>
              <a:rPr lang="sv-SE"/>
              <a:t> </a:t>
            </a:r>
            <a:r>
              <a:rPr lang="sv-SE" err="1"/>
              <a:t>fermentum</a:t>
            </a:r>
            <a:r>
              <a:rPr lang="sv-SE"/>
              <a:t> </a:t>
            </a:r>
            <a:r>
              <a:rPr lang="sv-SE" err="1"/>
              <a:t>dui</a:t>
            </a:r>
            <a:r>
              <a:rPr lang="sv-SE"/>
              <a:t> </a:t>
            </a:r>
            <a:r>
              <a:rPr lang="sv-SE" err="1"/>
              <a:t>faucibus</a:t>
            </a:r>
            <a:r>
              <a:rPr lang="sv-SE"/>
              <a:t>. </a:t>
            </a:r>
            <a:r>
              <a:rPr lang="sv-SE" err="1"/>
              <a:t>Nibh</a:t>
            </a:r>
            <a:r>
              <a:rPr lang="sv-SE"/>
              <a:t> tortor id </a:t>
            </a:r>
            <a:r>
              <a:rPr lang="sv-SE" err="1"/>
              <a:t>aliquet</a:t>
            </a:r>
            <a:r>
              <a:rPr lang="sv-SE"/>
              <a:t> </a:t>
            </a:r>
            <a:r>
              <a:rPr lang="sv-SE" err="1"/>
              <a:t>lectus</a:t>
            </a:r>
            <a:r>
              <a:rPr lang="sv-SE"/>
              <a:t>. </a:t>
            </a:r>
            <a:r>
              <a:rPr lang="sv-SE" err="1"/>
              <a:t>Augue</a:t>
            </a:r>
            <a:r>
              <a:rPr lang="sv-SE"/>
              <a:t> interdum </a:t>
            </a:r>
            <a:r>
              <a:rPr lang="sv-SE" err="1"/>
              <a:t>velit</a:t>
            </a:r>
            <a:r>
              <a:rPr lang="sv-SE"/>
              <a:t> </a:t>
            </a:r>
            <a:r>
              <a:rPr lang="sv-SE" err="1"/>
              <a:t>euismod</a:t>
            </a:r>
            <a:r>
              <a:rPr lang="sv-SE"/>
              <a:t> in </a:t>
            </a:r>
            <a:r>
              <a:rPr lang="sv-SE" err="1"/>
              <a:t>pellentesque</a:t>
            </a:r>
            <a:r>
              <a:rPr lang="sv-SE"/>
              <a:t> massa placerat </a:t>
            </a:r>
            <a:r>
              <a:rPr lang="sv-SE" err="1"/>
              <a:t>duis</a:t>
            </a:r>
            <a:r>
              <a:rPr lang="sv-SE"/>
              <a:t> </a:t>
            </a:r>
            <a:r>
              <a:rPr lang="sv-SE" err="1"/>
              <a:t>ultricies</a:t>
            </a:r>
            <a:r>
              <a:rPr lang="sv-SE"/>
              <a:t>. </a:t>
            </a:r>
            <a:r>
              <a:rPr lang="sv-SE" err="1"/>
              <a:t>Egestas</a:t>
            </a:r>
            <a:r>
              <a:rPr lang="sv-SE"/>
              <a:t> </a:t>
            </a:r>
            <a:r>
              <a:rPr lang="sv-SE" err="1"/>
              <a:t>tellus</a:t>
            </a:r>
            <a:r>
              <a:rPr lang="sv-SE"/>
              <a:t> </a:t>
            </a:r>
            <a:r>
              <a:rPr lang="sv-SE" err="1"/>
              <a:t>rutrum</a:t>
            </a:r>
            <a:r>
              <a:rPr lang="sv-SE"/>
              <a:t> </a:t>
            </a:r>
            <a:r>
              <a:rPr lang="sv-SE" err="1"/>
              <a:t>tellus</a:t>
            </a:r>
            <a:r>
              <a:rPr lang="sv-SE"/>
              <a:t> </a:t>
            </a:r>
            <a:r>
              <a:rPr lang="sv-SE" err="1"/>
              <a:t>pellentesque</a:t>
            </a:r>
            <a:r>
              <a:rPr lang="sv-SE"/>
              <a:t> eu </a:t>
            </a:r>
            <a:r>
              <a:rPr lang="sv-SE" err="1"/>
              <a:t>tincidunt</a:t>
            </a:r>
            <a:r>
              <a:rPr lang="sv-SE"/>
              <a:t> tortor. </a:t>
            </a:r>
            <a:r>
              <a:rPr lang="sv-SE" err="1"/>
              <a:t>Risus</a:t>
            </a:r>
            <a:r>
              <a:rPr lang="sv-SE"/>
              <a:t> at </a:t>
            </a:r>
            <a:r>
              <a:rPr lang="sv-SE" err="1"/>
              <a:t>ultrices</a:t>
            </a:r>
            <a:r>
              <a:rPr lang="sv-SE"/>
              <a:t> mi tempus </a:t>
            </a:r>
            <a:r>
              <a:rPr lang="sv-SE" err="1"/>
              <a:t>imperdiet</a:t>
            </a:r>
            <a:r>
              <a:rPr lang="sv-SE"/>
              <a:t> </a:t>
            </a:r>
            <a:r>
              <a:rPr lang="sv-SE" err="1"/>
              <a:t>nulla</a:t>
            </a:r>
            <a:r>
              <a:rPr lang="sv-SE"/>
              <a:t>. Et </a:t>
            </a:r>
            <a:r>
              <a:rPr lang="sv-SE" err="1"/>
              <a:t>netus</a:t>
            </a:r>
            <a:r>
              <a:rPr lang="sv-SE"/>
              <a:t> et </a:t>
            </a:r>
            <a:r>
              <a:rPr lang="sv-SE" err="1"/>
              <a:t>malesuada</a:t>
            </a:r>
            <a:r>
              <a:rPr lang="sv-SE"/>
              <a:t> </a:t>
            </a:r>
            <a:r>
              <a:rPr lang="sv-SE" err="1"/>
              <a:t>fames</a:t>
            </a:r>
            <a:r>
              <a:rPr lang="sv-SE"/>
              <a:t>. </a:t>
            </a:r>
            <a:r>
              <a:rPr lang="sv-SE" err="1"/>
              <a:t>Sollicitudin</a:t>
            </a:r>
            <a:r>
              <a:rPr lang="sv-SE"/>
              <a:t> </a:t>
            </a:r>
            <a:r>
              <a:rPr lang="sv-SE" err="1"/>
              <a:t>nibh</a:t>
            </a:r>
            <a:r>
              <a:rPr lang="sv-SE"/>
              <a:t> </a:t>
            </a:r>
            <a:r>
              <a:rPr lang="sv-SE" err="1"/>
              <a:t>sit</a:t>
            </a:r>
            <a:r>
              <a:rPr lang="sv-SE"/>
              <a:t> </a:t>
            </a:r>
            <a:r>
              <a:rPr lang="sv-SE" err="1"/>
              <a:t>amet</a:t>
            </a:r>
            <a:r>
              <a:rPr lang="sv-SE"/>
              <a:t> </a:t>
            </a:r>
            <a:r>
              <a:rPr lang="sv-SE" err="1"/>
              <a:t>commodo</a:t>
            </a:r>
            <a:r>
              <a:rPr lang="sv-SE"/>
              <a:t> </a:t>
            </a:r>
            <a:r>
              <a:rPr lang="sv-SE" err="1"/>
              <a:t>nulla</a:t>
            </a:r>
            <a:r>
              <a:rPr lang="sv-SE"/>
              <a:t> </a:t>
            </a:r>
            <a:r>
              <a:rPr lang="sv-SE" err="1"/>
              <a:t>facilisi</a:t>
            </a:r>
            <a:r>
              <a:rPr lang="sv-SE"/>
              <a:t> </a:t>
            </a:r>
            <a:r>
              <a:rPr lang="sv-SE" err="1"/>
              <a:t>nullam</a:t>
            </a:r>
            <a:r>
              <a:rPr lang="sv-SE"/>
              <a:t> </a:t>
            </a:r>
            <a:r>
              <a:rPr lang="sv-SE" err="1"/>
              <a:t>vehicula</a:t>
            </a:r>
            <a:r>
              <a:rPr lang="sv-SE"/>
              <a:t> </a:t>
            </a:r>
            <a:r>
              <a:rPr lang="sv-SE" err="1"/>
              <a:t>ipsum</a:t>
            </a:r>
            <a:r>
              <a:rPr lang="sv-SE"/>
              <a:t>. Vitae </a:t>
            </a:r>
            <a:r>
              <a:rPr lang="sv-SE" err="1"/>
              <a:t>sapien</a:t>
            </a:r>
            <a:r>
              <a:rPr lang="sv-SE"/>
              <a:t> </a:t>
            </a:r>
            <a:r>
              <a:rPr lang="sv-SE" err="1"/>
              <a:t>pellentesque</a:t>
            </a:r>
            <a:r>
              <a:rPr lang="sv-SE"/>
              <a:t> </a:t>
            </a:r>
            <a:r>
              <a:rPr lang="sv-SE" err="1"/>
              <a:t>habitant</a:t>
            </a:r>
            <a:r>
              <a:rPr lang="sv-SE"/>
              <a:t> </a:t>
            </a:r>
            <a:r>
              <a:rPr lang="sv-SE" err="1"/>
              <a:t>morbi</a:t>
            </a:r>
            <a:r>
              <a:rPr lang="sv-SE"/>
              <a:t> </a:t>
            </a:r>
            <a:r>
              <a:rPr lang="sv-SE" err="1"/>
              <a:t>tristique</a:t>
            </a:r>
            <a:r>
              <a:rPr lang="sv-SE"/>
              <a:t> </a:t>
            </a:r>
            <a:r>
              <a:rPr lang="sv-SE" err="1"/>
              <a:t>senectus</a:t>
            </a:r>
            <a:r>
              <a:rPr lang="sv-SE"/>
              <a:t> et </a:t>
            </a:r>
            <a:r>
              <a:rPr lang="sv-SE" err="1"/>
              <a:t>netus</a:t>
            </a:r>
            <a:r>
              <a:rPr lang="sv-SE"/>
              <a:t>. Purus in massa </a:t>
            </a:r>
            <a:r>
              <a:rPr lang="sv-SE" err="1"/>
              <a:t>tempor</a:t>
            </a:r>
            <a:r>
              <a:rPr lang="sv-SE"/>
              <a:t> </a:t>
            </a:r>
            <a:r>
              <a:rPr lang="sv-SE" err="1"/>
              <a:t>nec</a:t>
            </a:r>
            <a:r>
              <a:rPr lang="sv-SE"/>
              <a:t> </a:t>
            </a:r>
            <a:r>
              <a:rPr lang="sv-SE" err="1"/>
              <a:t>feugiat</a:t>
            </a:r>
            <a:r>
              <a:rPr lang="sv-SE"/>
              <a:t> </a:t>
            </a:r>
            <a:r>
              <a:rPr lang="sv-SE" err="1"/>
              <a:t>nisl</a:t>
            </a:r>
            <a:r>
              <a:rPr lang="sv-SE"/>
              <a:t> </a:t>
            </a:r>
            <a:r>
              <a:rPr lang="sv-SE" err="1"/>
              <a:t>pretium</a:t>
            </a:r>
            <a:r>
              <a:rPr lang="sv-SE"/>
              <a:t> </a:t>
            </a:r>
            <a:r>
              <a:rPr lang="sv-SE" err="1"/>
              <a:t>fusce</a:t>
            </a:r>
            <a:r>
              <a:rPr lang="sv-SE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err="1"/>
              <a:t>Lorem</a:t>
            </a:r>
            <a:r>
              <a:rPr lang="sv-SE"/>
              <a:t> </a:t>
            </a:r>
            <a:r>
              <a:rPr lang="sv-SE" err="1"/>
              <a:t>ipsum</a:t>
            </a:r>
            <a:r>
              <a:rPr lang="sv-SE"/>
              <a:t> </a:t>
            </a:r>
            <a:r>
              <a:rPr lang="sv-SE" err="1"/>
              <a:t>dolor</a:t>
            </a:r>
            <a:r>
              <a:rPr lang="sv-SE"/>
              <a:t> </a:t>
            </a:r>
            <a:r>
              <a:rPr lang="sv-SE" err="1"/>
              <a:t>sit</a:t>
            </a:r>
            <a:r>
              <a:rPr lang="sv-SE"/>
              <a:t> </a:t>
            </a:r>
            <a:r>
              <a:rPr lang="sv-SE" err="1"/>
              <a:t>amet</a:t>
            </a:r>
            <a:r>
              <a:rPr lang="sv-SE"/>
              <a:t>, </a:t>
            </a:r>
            <a:r>
              <a:rPr lang="sv-SE" err="1"/>
              <a:t>consectetur</a:t>
            </a:r>
            <a:r>
              <a:rPr lang="sv-SE"/>
              <a:t> </a:t>
            </a:r>
            <a:r>
              <a:rPr lang="sv-SE" err="1"/>
              <a:t>adipiscing</a:t>
            </a:r>
            <a:r>
              <a:rPr lang="sv-SE"/>
              <a:t> elit, sed do </a:t>
            </a:r>
            <a:r>
              <a:rPr lang="sv-SE" err="1"/>
              <a:t>eiusmod</a:t>
            </a:r>
            <a:r>
              <a:rPr lang="sv-SE"/>
              <a:t> </a:t>
            </a:r>
            <a:r>
              <a:rPr lang="sv-SE" err="1"/>
              <a:t>tempor</a:t>
            </a:r>
            <a:r>
              <a:rPr lang="sv-SE"/>
              <a:t> </a:t>
            </a:r>
            <a:r>
              <a:rPr lang="sv-SE" err="1"/>
              <a:t>incididunt</a:t>
            </a:r>
            <a:r>
              <a:rPr lang="sv-SE"/>
              <a:t> ut </a:t>
            </a:r>
            <a:r>
              <a:rPr lang="sv-SE" err="1"/>
              <a:t>labore</a:t>
            </a:r>
            <a:r>
              <a:rPr lang="sv-SE"/>
              <a:t> et </a:t>
            </a:r>
            <a:r>
              <a:rPr lang="sv-SE" err="1"/>
              <a:t>dolore</a:t>
            </a:r>
            <a:r>
              <a:rPr lang="sv-SE"/>
              <a:t> </a:t>
            </a:r>
            <a:r>
              <a:rPr lang="sv-SE" err="1"/>
              <a:t>magna</a:t>
            </a:r>
            <a:r>
              <a:rPr lang="sv-SE"/>
              <a:t> </a:t>
            </a:r>
            <a:r>
              <a:rPr lang="sv-SE" err="1"/>
              <a:t>aliqua</a:t>
            </a:r>
            <a:r>
              <a:rPr lang="sv-SE"/>
              <a:t>. </a:t>
            </a:r>
            <a:r>
              <a:rPr lang="sv-SE" err="1"/>
              <a:t>Diam</a:t>
            </a:r>
            <a:r>
              <a:rPr lang="sv-SE"/>
              <a:t> </a:t>
            </a:r>
            <a:r>
              <a:rPr lang="sv-SE" err="1"/>
              <a:t>quam</a:t>
            </a:r>
            <a:r>
              <a:rPr lang="sv-SE"/>
              <a:t> </a:t>
            </a:r>
            <a:r>
              <a:rPr lang="sv-SE" err="1"/>
              <a:t>nulla</a:t>
            </a:r>
            <a:r>
              <a:rPr lang="sv-SE"/>
              <a:t> porttitor massa id </a:t>
            </a:r>
            <a:r>
              <a:rPr lang="sv-SE" err="1"/>
              <a:t>neque</a:t>
            </a:r>
            <a:r>
              <a:rPr lang="sv-SE"/>
              <a:t>. </a:t>
            </a:r>
            <a:r>
              <a:rPr lang="sv-SE" err="1"/>
              <a:t>Enim</a:t>
            </a:r>
            <a:r>
              <a:rPr lang="sv-SE"/>
              <a:t> </a:t>
            </a:r>
            <a:r>
              <a:rPr lang="sv-SE" err="1"/>
              <a:t>lobortis</a:t>
            </a:r>
            <a:r>
              <a:rPr lang="sv-SE"/>
              <a:t> </a:t>
            </a:r>
            <a:r>
              <a:rPr lang="sv-SE" err="1"/>
              <a:t>scelerisque</a:t>
            </a:r>
            <a:r>
              <a:rPr lang="sv-SE"/>
              <a:t> </a:t>
            </a:r>
            <a:r>
              <a:rPr lang="sv-SE" err="1"/>
              <a:t>fermentum</a:t>
            </a:r>
            <a:r>
              <a:rPr lang="sv-SE"/>
              <a:t> </a:t>
            </a:r>
            <a:r>
              <a:rPr lang="sv-SE" err="1"/>
              <a:t>dui</a:t>
            </a:r>
            <a:r>
              <a:rPr lang="sv-SE"/>
              <a:t> </a:t>
            </a:r>
            <a:r>
              <a:rPr lang="sv-SE" err="1"/>
              <a:t>faucibus</a:t>
            </a:r>
            <a:r>
              <a:rPr lang="sv-SE"/>
              <a:t>. </a:t>
            </a:r>
            <a:r>
              <a:rPr lang="sv-SE" err="1"/>
              <a:t>Nibh</a:t>
            </a:r>
            <a:r>
              <a:rPr lang="sv-SE"/>
              <a:t> tortor id </a:t>
            </a:r>
            <a:r>
              <a:rPr lang="sv-SE" err="1"/>
              <a:t>aliquet</a:t>
            </a:r>
            <a:r>
              <a:rPr lang="sv-SE"/>
              <a:t> </a:t>
            </a:r>
            <a:r>
              <a:rPr lang="sv-SE" err="1"/>
              <a:t>lectus</a:t>
            </a:r>
            <a:r>
              <a:rPr lang="sv-SE"/>
              <a:t>. </a:t>
            </a:r>
            <a:r>
              <a:rPr lang="sv-SE" err="1"/>
              <a:t>Augue</a:t>
            </a:r>
            <a:r>
              <a:rPr lang="sv-SE"/>
              <a:t> interdum </a:t>
            </a:r>
            <a:r>
              <a:rPr lang="sv-SE" err="1"/>
              <a:t>velit</a:t>
            </a:r>
            <a:r>
              <a:rPr lang="sv-SE"/>
              <a:t> </a:t>
            </a:r>
            <a:r>
              <a:rPr lang="sv-SE" err="1"/>
              <a:t>euismod</a:t>
            </a:r>
            <a:r>
              <a:rPr lang="sv-SE"/>
              <a:t> in </a:t>
            </a:r>
            <a:r>
              <a:rPr lang="sv-SE" err="1"/>
              <a:t>pellentesque</a:t>
            </a:r>
            <a:r>
              <a:rPr lang="sv-SE"/>
              <a:t> massa placerat </a:t>
            </a:r>
            <a:r>
              <a:rPr lang="sv-SE" err="1"/>
              <a:t>duis</a:t>
            </a:r>
            <a:r>
              <a:rPr lang="sv-SE"/>
              <a:t> </a:t>
            </a:r>
            <a:r>
              <a:rPr lang="sv-SE" err="1"/>
              <a:t>ultricies</a:t>
            </a:r>
            <a:r>
              <a:rPr lang="sv-SE"/>
              <a:t>. </a:t>
            </a:r>
            <a:r>
              <a:rPr lang="sv-SE" err="1"/>
              <a:t>Egestas</a:t>
            </a:r>
            <a:r>
              <a:rPr lang="sv-SE"/>
              <a:t> </a:t>
            </a:r>
            <a:r>
              <a:rPr lang="sv-SE" err="1"/>
              <a:t>tellus</a:t>
            </a:r>
            <a:r>
              <a:rPr lang="sv-SE"/>
              <a:t> </a:t>
            </a:r>
            <a:r>
              <a:rPr lang="sv-SE" err="1"/>
              <a:t>rutrum</a:t>
            </a:r>
            <a:r>
              <a:rPr lang="sv-SE"/>
              <a:t> </a:t>
            </a:r>
            <a:r>
              <a:rPr lang="sv-SE" err="1"/>
              <a:t>tellus</a:t>
            </a:r>
            <a:r>
              <a:rPr lang="sv-SE"/>
              <a:t> </a:t>
            </a:r>
            <a:r>
              <a:rPr lang="sv-SE" err="1"/>
              <a:t>pellentesque</a:t>
            </a:r>
            <a:r>
              <a:rPr lang="sv-SE"/>
              <a:t> eu </a:t>
            </a:r>
            <a:r>
              <a:rPr lang="sv-SE" err="1"/>
              <a:t>tincidunt</a:t>
            </a:r>
            <a:r>
              <a:rPr lang="sv-SE"/>
              <a:t> tortor. </a:t>
            </a:r>
            <a:r>
              <a:rPr lang="sv-SE" err="1"/>
              <a:t>Risus</a:t>
            </a:r>
            <a:r>
              <a:rPr lang="sv-SE"/>
              <a:t> at </a:t>
            </a:r>
            <a:r>
              <a:rPr lang="sv-SE" err="1"/>
              <a:t>ultrices</a:t>
            </a:r>
            <a:r>
              <a:rPr lang="sv-SE"/>
              <a:t> mi tempus </a:t>
            </a:r>
            <a:r>
              <a:rPr lang="sv-SE" err="1"/>
              <a:t>imperdiet</a:t>
            </a:r>
            <a:r>
              <a:rPr lang="sv-SE"/>
              <a:t> </a:t>
            </a:r>
            <a:r>
              <a:rPr lang="sv-SE" err="1"/>
              <a:t>nulla</a:t>
            </a:r>
            <a:r>
              <a:rPr lang="sv-SE"/>
              <a:t>. Et </a:t>
            </a:r>
            <a:r>
              <a:rPr lang="sv-SE" err="1"/>
              <a:t>netus</a:t>
            </a:r>
            <a:r>
              <a:rPr lang="sv-SE"/>
              <a:t> et </a:t>
            </a:r>
            <a:r>
              <a:rPr lang="sv-SE" err="1"/>
              <a:t>malesuada</a:t>
            </a:r>
            <a:r>
              <a:rPr lang="sv-SE"/>
              <a:t> </a:t>
            </a:r>
            <a:r>
              <a:rPr lang="sv-SE" err="1"/>
              <a:t>fames</a:t>
            </a:r>
            <a:r>
              <a:rPr lang="sv-SE"/>
              <a:t>. </a:t>
            </a:r>
            <a:r>
              <a:rPr lang="sv-SE" err="1"/>
              <a:t>Sollicitudin</a:t>
            </a:r>
            <a:r>
              <a:rPr lang="sv-SE"/>
              <a:t> </a:t>
            </a:r>
            <a:r>
              <a:rPr lang="sv-SE" err="1"/>
              <a:t>nibh</a:t>
            </a:r>
            <a:r>
              <a:rPr lang="sv-SE"/>
              <a:t> </a:t>
            </a:r>
            <a:r>
              <a:rPr lang="sv-SE" err="1"/>
              <a:t>sit</a:t>
            </a:r>
            <a:r>
              <a:rPr lang="sv-SE"/>
              <a:t> </a:t>
            </a:r>
            <a:r>
              <a:rPr lang="sv-SE" err="1"/>
              <a:t>amet</a:t>
            </a:r>
            <a:r>
              <a:rPr lang="sv-SE"/>
              <a:t> </a:t>
            </a:r>
            <a:r>
              <a:rPr lang="sv-SE" err="1"/>
              <a:t>commodo</a:t>
            </a:r>
            <a:r>
              <a:rPr lang="sv-SE"/>
              <a:t> </a:t>
            </a:r>
            <a:r>
              <a:rPr lang="sv-SE" err="1"/>
              <a:t>nulla</a:t>
            </a:r>
            <a:r>
              <a:rPr lang="sv-SE"/>
              <a:t> </a:t>
            </a:r>
            <a:r>
              <a:rPr lang="sv-SE" err="1"/>
              <a:t>facilisi</a:t>
            </a:r>
            <a:r>
              <a:rPr lang="sv-SE"/>
              <a:t> </a:t>
            </a:r>
            <a:r>
              <a:rPr lang="sv-SE" err="1"/>
              <a:t>nullam</a:t>
            </a:r>
            <a:r>
              <a:rPr lang="sv-SE"/>
              <a:t> </a:t>
            </a:r>
            <a:r>
              <a:rPr lang="sv-SE" err="1"/>
              <a:t>vehicula</a:t>
            </a:r>
            <a:r>
              <a:rPr lang="sv-SE"/>
              <a:t> </a:t>
            </a:r>
            <a:r>
              <a:rPr lang="sv-SE" err="1"/>
              <a:t>ipsum</a:t>
            </a:r>
            <a:r>
              <a:rPr lang="sv-SE"/>
              <a:t>. Vitae </a:t>
            </a:r>
            <a:r>
              <a:rPr lang="sv-SE" err="1"/>
              <a:t>sapien</a:t>
            </a:r>
            <a:r>
              <a:rPr lang="sv-SE"/>
              <a:t> </a:t>
            </a:r>
            <a:r>
              <a:rPr lang="sv-SE" err="1"/>
              <a:t>pellentesque</a:t>
            </a:r>
            <a:r>
              <a:rPr lang="sv-SE"/>
              <a:t> </a:t>
            </a:r>
            <a:r>
              <a:rPr lang="sv-SE" err="1"/>
              <a:t>habitant</a:t>
            </a:r>
            <a:r>
              <a:rPr lang="sv-SE"/>
              <a:t> </a:t>
            </a:r>
            <a:r>
              <a:rPr lang="sv-SE" err="1"/>
              <a:t>morbi</a:t>
            </a:r>
            <a:r>
              <a:rPr lang="sv-SE"/>
              <a:t> </a:t>
            </a:r>
            <a:r>
              <a:rPr lang="sv-SE" err="1"/>
              <a:t>tristique</a:t>
            </a:r>
            <a:r>
              <a:rPr lang="sv-SE"/>
              <a:t> </a:t>
            </a:r>
            <a:r>
              <a:rPr lang="sv-SE" err="1"/>
              <a:t>senectus</a:t>
            </a:r>
            <a:r>
              <a:rPr lang="sv-SE"/>
              <a:t> et </a:t>
            </a:r>
            <a:r>
              <a:rPr lang="sv-SE" err="1"/>
              <a:t>netus</a:t>
            </a:r>
            <a:r>
              <a:rPr lang="sv-SE"/>
              <a:t>. Purus in massa </a:t>
            </a:r>
            <a:r>
              <a:rPr lang="sv-SE" err="1"/>
              <a:t>tempor</a:t>
            </a:r>
            <a:r>
              <a:rPr lang="sv-SE"/>
              <a:t> </a:t>
            </a:r>
            <a:r>
              <a:rPr lang="sv-SE" err="1"/>
              <a:t>nec</a:t>
            </a:r>
            <a:r>
              <a:rPr lang="sv-SE"/>
              <a:t> </a:t>
            </a:r>
            <a:r>
              <a:rPr lang="sv-SE" err="1"/>
              <a:t>feugiat</a:t>
            </a:r>
            <a:r>
              <a:rPr lang="sv-SE"/>
              <a:t> </a:t>
            </a:r>
            <a:r>
              <a:rPr lang="sv-SE" err="1"/>
              <a:t>nisl</a:t>
            </a:r>
            <a:r>
              <a:rPr lang="sv-SE"/>
              <a:t> </a:t>
            </a:r>
            <a:r>
              <a:rPr lang="sv-SE" err="1"/>
              <a:t>pretium</a:t>
            </a:r>
            <a:r>
              <a:rPr lang="sv-SE"/>
              <a:t> </a:t>
            </a:r>
            <a:r>
              <a:rPr lang="sv-SE" err="1"/>
              <a:t>fusce</a:t>
            </a:r>
            <a:r>
              <a:rPr lang="sv-SE"/>
              <a:t>. </a:t>
            </a:r>
          </a:p>
          <a:p>
            <a:pPr lvl="0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722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9057D32-AEF0-C2B6-C769-2BD367D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5FA13ED-3D6F-675C-5425-FAACD2BF3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450B513-1831-3DB5-7524-982EEA79D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1DD4-6AC7-45FA-9881-01D54B54B758}" type="datetimeFigureOut">
              <a:rPr lang="sv-SE" smtClean="0"/>
              <a:t>2024-04-03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D6851F9-8DB8-5E96-3CDE-B1498C27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6F2DFBA-B167-7D86-8014-D1A1BAD5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FFF2-C07E-419B-8494-94818DEFD0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3687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979CAA1-D903-8783-C42C-56DAAC86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8DE8E30-D222-6120-50C3-9BFFD90F7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591C48E-83B6-D0F3-68EA-7A81561C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1DD4-6AC7-45FA-9881-01D54B54B758}" type="datetimeFigureOut">
              <a:rPr lang="sv-SE" smtClean="0"/>
              <a:t>2024-04-03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35FE03D-BFE1-245D-272D-C64A74C04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FE437A3-5AAF-A533-01F0-B766B683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FFF2-C07E-419B-8494-94818DEFD0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2251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C0CBE03-7E5C-50AB-A44D-E38CE9C0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1BBC1FE-3736-C7B7-64C4-0AC5663AB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B7323C5-E73B-44A3-26EF-6CA7148F1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2C2EBA9-C7B3-85B5-1230-63512E3D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1DD4-6AC7-45FA-9881-01D54B54B758}" type="datetimeFigureOut">
              <a:rPr lang="sv-SE" smtClean="0"/>
              <a:t>2024-04-03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5A826C2-BF1B-E994-FBC7-89BF81B8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B2BE3FC-301A-6B6C-DEE9-F783599C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FFF2-C07E-419B-8494-94818DEFD0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609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C94EE4E-9D40-D0E8-D03D-378269F6F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6B0E8B2-A8AA-A98D-8E69-0E1B3647E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58648009-674E-7890-7C03-8571C9757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0B074A98-A3D4-F9E8-E067-FCF5347BE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1245C92F-C00A-C324-5FB8-75A6A99C2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E092929-E474-828B-D013-397635CC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1DD4-6AC7-45FA-9881-01D54B54B758}" type="datetimeFigureOut">
              <a:rPr lang="sv-SE" smtClean="0"/>
              <a:t>2024-04-03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CEB80ED4-3457-469A-BC80-C0851A16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70BC57E2-B5D5-15F9-1467-AB06804F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FFF2-C07E-419B-8494-94818DEFD0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862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C958A0-A903-23E8-BE6F-602E37FE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3704A766-32FB-0509-2636-0A0BD69B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1DD4-6AC7-45FA-9881-01D54B54B758}" type="datetimeFigureOut">
              <a:rPr lang="sv-SE" smtClean="0"/>
              <a:t>2024-04-03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103C3EC-0051-9D9B-45D2-8022BD7FA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18E8D67-037D-745A-46CC-22CEC41F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FFF2-C07E-419B-8494-94818DEFD0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112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193A3A74-2552-1729-C9F7-7AFC0196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1DD4-6AC7-45FA-9881-01D54B54B758}" type="datetimeFigureOut">
              <a:rPr lang="sv-SE" smtClean="0"/>
              <a:t>2024-04-03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E8E4F63C-450E-EF09-F1D6-268E3BE9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6555774-5A79-7D00-01D2-1ED88791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FFF2-C07E-419B-8494-94818DEFD0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772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8F1981A-4C35-2150-19F8-A5BFD8B7C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6B825F9-0D9D-2CB6-C48E-BF191C20B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BB28066-9C20-0E02-AB7B-FC83A4D01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2B72DD7-EE77-A768-4F6F-7DD1B4E8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1DD4-6AC7-45FA-9881-01D54B54B758}" type="datetimeFigureOut">
              <a:rPr lang="sv-SE" smtClean="0"/>
              <a:t>2024-04-03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AA2C531-DF6F-B659-9CF6-67E1CB048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465EAB2-D6DF-75A2-CFF5-777789B5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FFF2-C07E-419B-8494-94818DEFD0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434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15A035F-7EB3-68FC-2F31-38A2F6391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519A5B18-0416-6318-53E6-12C569346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FD2C5FF-D3CB-6F46-B358-69B7DEF13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2B36039-7A83-BE19-EBDB-3690BECE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1DD4-6AC7-45FA-9881-01D54B54B758}" type="datetimeFigureOut">
              <a:rPr lang="sv-SE" smtClean="0"/>
              <a:t>2024-04-03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44D5FBA-0820-07DD-C2E0-E4F96172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0407419-0E59-3712-30C1-38487CA0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FFF2-C07E-419B-8494-94818DEFD0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796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27B7D803-554E-F944-3580-62936994A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807BAB7-A79E-63DF-BCCE-7400CF4DD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5FE-FB1D-426A-4F8D-F36A80CDC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3A1DD4-6AC7-45FA-9881-01D54B54B758}" type="datetimeFigureOut">
              <a:rPr lang="sv-SE" smtClean="0"/>
              <a:t>2024-04-03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DEF152C-D61D-FD30-11F0-25AC3CA23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4AC90B2-A5F1-98E9-6B35-4BA0CA5B3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20FFF2-C07E-419B-8494-94818DEFD0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743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5" r:id="rId13"/>
    <p:sldLayoutId id="2147483666" r:id="rId14"/>
    <p:sldLayoutId id="214748366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>
            <a:extLst>
              <a:ext uri="{FF2B5EF4-FFF2-40B4-BE49-F238E27FC236}">
                <a16:creationId xmlns:a16="http://schemas.microsoft.com/office/drawing/2014/main" id="{A48D6FE8-0ACA-0F96-6A32-770254CA3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6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0445EC1-AD65-8A16-619C-70FBA6DE3E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71962" y="340503"/>
            <a:ext cx="3648075" cy="622300"/>
          </a:xfrm>
        </p:spPr>
        <p:txBody>
          <a:bodyPr/>
          <a:lstStyle/>
          <a:p>
            <a:r>
              <a:rPr lang="sv-SE" dirty="0" err="1">
                <a:solidFill>
                  <a:schemeClr val="tx1"/>
                </a:solidFill>
              </a:rPr>
              <a:t>Provided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dataset</a:t>
            </a:r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0C23C8C9-AD54-3C38-62EE-9658B3771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2" t="1716"/>
          <a:stretch/>
        </p:blipFill>
        <p:spPr>
          <a:xfrm>
            <a:off x="1865194" y="962803"/>
            <a:ext cx="8461611" cy="524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87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: rundade hörn 13">
            <a:extLst>
              <a:ext uri="{FF2B5EF4-FFF2-40B4-BE49-F238E27FC236}">
                <a16:creationId xmlns:a16="http://schemas.microsoft.com/office/drawing/2014/main" id="{F5BC8740-2BEB-8CF0-5E8D-D6640167017F}"/>
              </a:ext>
            </a:extLst>
          </p:cNvPr>
          <p:cNvSpPr/>
          <p:nvPr/>
        </p:nvSpPr>
        <p:spPr>
          <a:xfrm>
            <a:off x="607948" y="2837453"/>
            <a:ext cx="6192347" cy="1929856"/>
          </a:xfrm>
          <a:prstGeom prst="roundRect">
            <a:avLst>
              <a:gd name="adj" fmla="val 9114"/>
            </a:avLst>
          </a:prstGeom>
          <a:solidFill>
            <a:srgbClr val="F3E8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80BFB17C-96E1-3284-A05E-07A3E20A2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88" y="-196380"/>
            <a:ext cx="10515600" cy="968375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GT Flexa" panose="00000500000000000000" pitchFamily="2" charset="0"/>
                <a:ea typeface="GT Flexa" panose="00000500000000000000" pitchFamily="2" charset="0"/>
              </a:rPr>
              <a:t>How is this brand performing in total?</a:t>
            </a:r>
            <a:endParaRPr lang="sv-SE" sz="3400" dirty="0">
              <a:latin typeface="GT Flexa" panose="00000500000000000000" pitchFamily="2" charset="0"/>
              <a:ea typeface="GT Flexa" panose="00000500000000000000" pitchFamily="2" charset="0"/>
            </a:endParaRP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E0CEF041-FB31-E871-3080-2F9608CD43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BF0CC-0C9E-4F43-895E-07F19632EC70}" type="slidenum">
              <a:rPr lang="sv-SE" smtClean="0"/>
              <a:pPr/>
              <a:t>3</a:t>
            </a:fld>
            <a:endParaRPr lang="sv-SE"/>
          </a:p>
        </p:txBody>
      </p:sp>
      <p:graphicFrame>
        <p:nvGraphicFramePr>
          <p:cNvPr id="5" name="Tabell 4">
            <a:extLst>
              <a:ext uri="{FF2B5EF4-FFF2-40B4-BE49-F238E27FC236}">
                <a16:creationId xmlns:a16="http://schemas.microsoft.com/office/drawing/2014/main" id="{F41CF7EE-6AD0-D096-2903-E629F54AA2B6}"/>
              </a:ext>
            </a:extLst>
          </p:cNvPr>
          <p:cNvGraphicFramePr>
            <a:graphicFrameLocks noGrp="1"/>
          </p:cNvGraphicFramePr>
          <p:nvPr/>
        </p:nvGraphicFramePr>
        <p:xfrm>
          <a:off x="0" y="726859"/>
          <a:ext cx="7371525" cy="1678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7443">
                  <a:extLst>
                    <a:ext uri="{9D8B030D-6E8A-4147-A177-3AD203B41FA5}">
                      <a16:colId xmlns:a16="http://schemas.microsoft.com/office/drawing/2014/main" val="4260003359"/>
                    </a:ext>
                  </a:extLst>
                </a:gridCol>
                <a:gridCol w="682268">
                  <a:extLst>
                    <a:ext uri="{9D8B030D-6E8A-4147-A177-3AD203B41FA5}">
                      <a16:colId xmlns:a16="http://schemas.microsoft.com/office/drawing/2014/main" val="1808289241"/>
                    </a:ext>
                  </a:extLst>
                </a:gridCol>
                <a:gridCol w="682268">
                  <a:extLst>
                    <a:ext uri="{9D8B030D-6E8A-4147-A177-3AD203B41FA5}">
                      <a16:colId xmlns:a16="http://schemas.microsoft.com/office/drawing/2014/main" val="1145310422"/>
                    </a:ext>
                  </a:extLst>
                </a:gridCol>
                <a:gridCol w="121292">
                  <a:extLst>
                    <a:ext uri="{9D8B030D-6E8A-4147-A177-3AD203B41FA5}">
                      <a16:colId xmlns:a16="http://schemas.microsoft.com/office/drawing/2014/main" val="2288530061"/>
                    </a:ext>
                  </a:extLst>
                </a:gridCol>
                <a:gridCol w="715622">
                  <a:extLst>
                    <a:ext uri="{9D8B030D-6E8A-4147-A177-3AD203B41FA5}">
                      <a16:colId xmlns:a16="http://schemas.microsoft.com/office/drawing/2014/main" val="2010706071"/>
                    </a:ext>
                  </a:extLst>
                </a:gridCol>
                <a:gridCol w="682268">
                  <a:extLst>
                    <a:ext uri="{9D8B030D-6E8A-4147-A177-3AD203B41FA5}">
                      <a16:colId xmlns:a16="http://schemas.microsoft.com/office/drawing/2014/main" val="4080288278"/>
                    </a:ext>
                  </a:extLst>
                </a:gridCol>
                <a:gridCol w="682268">
                  <a:extLst>
                    <a:ext uri="{9D8B030D-6E8A-4147-A177-3AD203B41FA5}">
                      <a16:colId xmlns:a16="http://schemas.microsoft.com/office/drawing/2014/main" val="233603980"/>
                    </a:ext>
                  </a:extLst>
                </a:gridCol>
                <a:gridCol w="682268">
                  <a:extLst>
                    <a:ext uri="{9D8B030D-6E8A-4147-A177-3AD203B41FA5}">
                      <a16:colId xmlns:a16="http://schemas.microsoft.com/office/drawing/2014/main" val="3185148638"/>
                    </a:ext>
                  </a:extLst>
                </a:gridCol>
                <a:gridCol w="121292">
                  <a:extLst>
                    <a:ext uri="{9D8B030D-6E8A-4147-A177-3AD203B41FA5}">
                      <a16:colId xmlns:a16="http://schemas.microsoft.com/office/drawing/2014/main" val="456038489"/>
                    </a:ext>
                  </a:extLst>
                </a:gridCol>
                <a:gridCol w="682268">
                  <a:extLst>
                    <a:ext uri="{9D8B030D-6E8A-4147-A177-3AD203B41FA5}">
                      <a16:colId xmlns:a16="http://schemas.microsoft.com/office/drawing/2014/main" val="120249572"/>
                    </a:ext>
                  </a:extLst>
                </a:gridCol>
                <a:gridCol w="682268">
                  <a:extLst>
                    <a:ext uri="{9D8B030D-6E8A-4147-A177-3AD203B41FA5}">
                      <a16:colId xmlns:a16="http://schemas.microsoft.com/office/drawing/2014/main" val="393262493"/>
                    </a:ext>
                  </a:extLst>
                </a:gridCol>
              </a:tblGrid>
              <a:tr h="169207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>
                          <a:effectLst/>
                        </a:rPr>
                        <a:t>SALES FIGURES</a:t>
                      </a:r>
                      <a:endParaRPr lang="sv-S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u="none" strike="noStrike">
                          <a:effectLst/>
                        </a:rPr>
                        <a:t> </a:t>
                      </a:r>
                      <a:endParaRPr lang="sv-SE" sz="800" b="1" i="0" u="none" strike="noStrike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>
                          <a:effectLst/>
                        </a:rPr>
                        <a:t>Gross Sales KPI</a:t>
                      </a:r>
                      <a:endParaRPr lang="sv-S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u="none" strike="noStrike">
                          <a:effectLst/>
                        </a:rPr>
                        <a:t> </a:t>
                      </a:r>
                      <a:endParaRPr lang="sv-SE" sz="800" b="1" i="0" u="none" strike="noStrike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>
                          <a:effectLst/>
                        </a:rPr>
                        <a:t> </a:t>
                      </a:r>
                      <a:endParaRPr lang="sv-S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614395"/>
                  </a:ext>
                </a:extLst>
              </a:tr>
              <a:tr h="169207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 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5751166"/>
                  </a:ext>
                </a:extLst>
              </a:tr>
              <a:tr h="969755"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100" u="none" strike="noStrike" dirty="0" err="1">
                          <a:effectLst/>
                        </a:rPr>
                        <a:t>Category</a:t>
                      </a:r>
                      <a:endParaRPr lang="sv-S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100" u="none" strike="noStrike">
                          <a:effectLst/>
                        </a:rPr>
                        <a:t>Split </a:t>
                      </a:r>
                      <a:br>
                        <a:rPr lang="sv-SE" sz="1100" u="none" strike="noStrike">
                          <a:effectLst/>
                        </a:rPr>
                      </a:br>
                      <a:r>
                        <a:rPr lang="sv-SE" sz="1100" u="none" strike="noStrike">
                          <a:effectLst/>
                        </a:rPr>
                        <a:t>(Net Sales)</a:t>
                      </a:r>
                      <a:endParaRPr lang="sv-S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100" u="none" strike="noStrike">
                          <a:effectLst/>
                        </a:rPr>
                        <a:t>Net </a:t>
                      </a:r>
                      <a:br>
                        <a:rPr lang="sv-SE" sz="1100" u="none" strike="noStrike">
                          <a:effectLst/>
                        </a:rPr>
                      </a:br>
                      <a:r>
                        <a:rPr lang="sv-SE" sz="1100" u="none" strike="noStrike">
                          <a:effectLst/>
                        </a:rPr>
                        <a:t>Sales</a:t>
                      </a:r>
                      <a:endParaRPr lang="sv-S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u="none" strike="noStrike">
                          <a:effectLst/>
                        </a:rPr>
                        <a:t>-</a:t>
                      </a:r>
                      <a:endParaRPr lang="sv-SE" sz="800" b="0" i="0" u="none" strike="noStrike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% of goods returned from customers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100" u="none" strike="noStrike" dirty="0">
                          <a:effectLst/>
                        </a:rPr>
                        <a:t>IM%</a:t>
                      </a:r>
                      <a:endParaRPr lang="sv-S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100" u="none" strike="noStrike" dirty="0">
                          <a:effectLst/>
                        </a:rPr>
                        <a:t>Gross </a:t>
                      </a:r>
                      <a:r>
                        <a:rPr lang="sv-SE" sz="1100" u="none" strike="noStrike" dirty="0" err="1">
                          <a:effectLst/>
                        </a:rPr>
                        <a:t>Combined</a:t>
                      </a:r>
                      <a:br>
                        <a:rPr lang="sv-SE" sz="1100" u="none" strike="noStrike" dirty="0">
                          <a:effectLst/>
                        </a:rPr>
                      </a:br>
                      <a:r>
                        <a:rPr lang="sv-SE" sz="1100" u="none" strike="noStrike" dirty="0" err="1">
                          <a:effectLst/>
                        </a:rPr>
                        <a:t>Discount</a:t>
                      </a:r>
                      <a:r>
                        <a:rPr lang="sv-SE" sz="1100" u="none" strike="noStrike" dirty="0">
                          <a:effectLst/>
                        </a:rPr>
                        <a:t>%</a:t>
                      </a:r>
                      <a:endParaRPr lang="sv-S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100" u="none" strike="noStrike" dirty="0">
                          <a:effectLst/>
                        </a:rPr>
                        <a:t>Gross</a:t>
                      </a:r>
                      <a:br>
                        <a:rPr lang="sv-SE" sz="1100" u="none" strike="noStrike" dirty="0">
                          <a:effectLst/>
                        </a:rPr>
                      </a:br>
                      <a:r>
                        <a:rPr lang="sv-SE" sz="1100" u="none" strike="noStrike" dirty="0">
                          <a:effectLst/>
                        </a:rPr>
                        <a:t>EM%</a:t>
                      </a:r>
                      <a:endParaRPr lang="sv-S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u="none" strike="noStrike">
                          <a:effectLst/>
                        </a:rPr>
                        <a:t>-</a:t>
                      </a:r>
                      <a:endParaRPr lang="sv-SE" sz="800" b="0" i="0" u="none" strike="noStrike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100" u="none" strike="noStrike">
                          <a:effectLst/>
                        </a:rPr>
                        <a:t>ST%</a:t>
                      </a:r>
                      <a:br>
                        <a:rPr lang="sv-SE" sz="1100" u="none" strike="noStrike">
                          <a:effectLst/>
                        </a:rPr>
                      </a:br>
                      <a:r>
                        <a:rPr lang="sv-SE" sz="1100" u="none" strike="noStrike">
                          <a:effectLst/>
                        </a:rPr>
                        <a:t>IN-SEASON</a:t>
                      </a:r>
                      <a:endParaRPr lang="sv-S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100" u="none" strike="noStrike" dirty="0">
                          <a:effectLst/>
                        </a:rPr>
                        <a:t>Options</a:t>
                      </a:r>
                      <a:br>
                        <a:rPr lang="sv-SE" sz="1100" u="none" strike="noStrike" dirty="0">
                          <a:effectLst/>
                        </a:rPr>
                      </a:br>
                      <a:r>
                        <a:rPr lang="sv-SE" sz="1100" u="none" strike="noStrike" dirty="0" err="1">
                          <a:effectLst/>
                        </a:rPr>
                        <a:t>Bought</a:t>
                      </a:r>
                      <a:endParaRPr lang="sv-S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5213622"/>
                  </a:ext>
                </a:extLst>
              </a:tr>
              <a:tr h="169207">
                <a:tc>
                  <a:txBody>
                    <a:bodyPr/>
                    <a:lstStyle/>
                    <a:p>
                      <a:pPr algn="ctr" fontAlgn="ctr"/>
                      <a:endParaRPr lang="sv-S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100" u="none" strike="noStrike">
                          <a:effectLst/>
                        </a:rPr>
                        <a:t> </a:t>
                      </a:r>
                      <a:endParaRPr lang="sv-S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100" u="none" strike="noStrike">
                          <a:effectLst/>
                        </a:rPr>
                        <a:t> </a:t>
                      </a:r>
                      <a:endParaRPr lang="sv-S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u="none" strike="noStrike">
                          <a:effectLst/>
                        </a:rPr>
                        <a:t> </a:t>
                      </a:r>
                      <a:endParaRPr lang="sv-SE" sz="800" b="0" i="0" u="none" strike="noStrike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100" u="none" strike="noStrike">
                          <a:effectLst/>
                        </a:rPr>
                        <a:t> </a:t>
                      </a:r>
                      <a:endParaRPr lang="sv-S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100" u="none" strike="noStrike" dirty="0">
                          <a:effectLst/>
                        </a:rPr>
                        <a:t> </a:t>
                      </a:r>
                      <a:endParaRPr lang="sv-S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100" u="none" strike="noStrike">
                          <a:effectLst/>
                        </a:rPr>
                        <a:t> </a:t>
                      </a:r>
                      <a:endParaRPr lang="sv-S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100" u="none" strike="noStrike">
                          <a:effectLst/>
                        </a:rPr>
                        <a:t> </a:t>
                      </a:r>
                      <a:endParaRPr lang="sv-S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u="none" strike="noStrike">
                          <a:effectLst/>
                        </a:rPr>
                        <a:t> </a:t>
                      </a:r>
                      <a:endParaRPr lang="sv-SE" sz="800" b="0" i="0" u="none" strike="noStrike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100" u="none" strike="noStrike">
                          <a:effectLst/>
                        </a:rPr>
                        <a:t> </a:t>
                      </a:r>
                      <a:endParaRPr lang="sv-S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100" u="none" strike="noStrike">
                          <a:effectLst/>
                        </a:rPr>
                        <a:t> </a:t>
                      </a:r>
                      <a:endParaRPr lang="sv-S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9029003"/>
                  </a:ext>
                </a:extLst>
              </a:tr>
              <a:tr h="169207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>
                          <a:effectLst/>
                        </a:rPr>
                        <a:t>Total</a:t>
                      </a:r>
                      <a:endParaRPr lang="sv-S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>
                          <a:effectLst/>
                        </a:rPr>
                        <a:t>100,0%</a:t>
                      </a:r>
                      <a:endParaRPr lang="sv-S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>
                          <a:effectLst/>
                        </a:rPr>
                        <a:t>221</a:t>
                      </a:r>
                      <a:endParaRPr lang="sv-S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u="none" strike="noStrike">
                          <a:effectLst/>
                        </a:rPr>
                        <a:t>-</a:t>
                      </a:r>
                      <a:endParaRPr lang="sv-SE" sz="800" b="0" i="0" u="none" strike="noStrike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>
                          <a:effectLst/>
                        </a:rPr>
                        <a:t>49,3%</a:t>
                      </a:r>
                      <a:endParaRPr lang="sv-S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 dirty="0">
                          <a:effectLst/>
                        </a:rPr>
                        <a:t>58,1%</a:t>
                      </a:r>
                      <a:endParaRPr lang="sv-S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>
                          <a:effectLst/>
                        </a:rPr>
                        <a:t>14%</a:t>
                      </a:r>
                      <a:endParaRPr lang="sv-S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>
                          <a:effectLst/>
                        </a:rPr>
                        <a:t>51,5%</a:t>
                      </a:r>
                      <a:endParaRPr lang="sv-S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u="none" strike="noStrike">
                          <a:effectLst/>
                        </a:rPr>
                        <a:t>-</a:t>
                      </a:r>
                      <a:endParaRPr lang="sv-SE" sz="800" b="0" i="0" u="none" strike="noStrike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>
                          <a:effectLst/>
                        </a:rPr>
                        <a:t>38,2%</a:t>
                      </a:r>
                      <a:endParaRPr lang="sv-S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 dirty="0">
                          <a:effectLst/>
                        </a:rPr>
                        <a:t>49</a:t>
                      </a:r>
                      <a:endParaRPr lang="sv-S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1980952"/>
                  </a:ext>
                </a:extLst>
              </a:tr>
            </a:tbl>
          </a:graphicData>
        </a:graphic>
      </p:graphicFrame>
      <p:pic>
        <p:nvPicPr>
          <p:cNvPr id="12" name="Bildobjekt 11">
            <a:extLst>
              <a:ext uri="{FF2B5EF4-FFF2-40B4-BE49-F238E27FC236}">
                <a16:creationId xmlns:a16="http://schemas.microsoft.com/office/drawing/2014/main" id="{24275419-DD0D-933C-30F6-1E3F330251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18" t="228" r="8322" b="78943"/>
          <a:stretch/>
        </p:blipFill>
        <p:spPr>
          <a:xfrm>
            <a:off x="0" y="5233361"/>
            <a:ext cx="7898296" cy="1624639"/>
          </a:xfrm>
          <a:prstGeom prst="rect">
            <a:avLst/>
          </a:prstGeom>
        </p:spPr>
      </p:pic>
      <p:sp>
        <p:nvSpPr>
          <p:cNvPr id="17" name="Rektangel 16">
            <a:extLst>
              <a:ext uri="{FF2B5EF4-FFF2-40B4-BE49-F238E27FC236}">
                <a16:creationId xmlns:a16="http://schemas.microsoft.com/office/drawing/2014/main" id="{F241D1B7-F0A9-47F3-4011-86450D0A5B20}"/>
              </a:ext>
            </a:extLst>
          </p:cNvPr>
          <p:cNvSpPr/>
          <p:nvPr/>
        </p:nvSpPr>
        <p:spPr>
          <a:xfrm>
            <a:off x="7999563" y="0"/>
            <a:ext cx="4192437" cy="6858000"/>
          </a:xfrm>
          <a:prstGeom prst="rect">
            <a:avLst/>
          </a:prstGeom>
          <a:solidFill>
            <a:srgbClr val="F3E8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5ABAFABB-7955-4B46-6C9E-FF43CE2841B2}"/>
              </a:ext>
            </a:extLst>
          </p:cNvPr>
          <p:cNvSpPr txBox="1"/>
          <p:nvPr/>
        </p:nvSpPr>
        <p:spPr>
          <a:xfrm>
            <a:off x="8368876" y="136525"/>
            <a:ext cx="3394079" cy="90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Discrepancies</a:t>
            </a:r>
            <a:r>
              <a:rPr lang="sv-SE" sz="1000" dirty="0"/>
              <a:t> </a:t>
            </a:r>
            <a:r>
              <a:rPr lang="sv-SE" sz="1000" dirty="0" err="1"/>
              <a:t>were</a:t>
            </a:r>
            <a:r>
              <a:rPr lang="sv-SE" sz="1000" dirty="0"/>
              <a:t> </a:t>
            </a:r>
            <a:r>
              <a:rPr lang="sv-SE" sz="1000" dirty="0" err="1"/>
              <a:t>displayed</a:t>
            </a:r>
            <a:r>
              <a:rPr lang="sv-SE" sz="1000" dirty="0"/>
              <a:t> in </a:t>
            </a:r>
            <a:r>
              <a:rPr lang="sv-SE" sz="1000" dirty="0" err="1"/>
              <a:t>net</a:t>
            </a:r>
            <a:r>
              <a:rPr lang="sv-SE" sz="1000" dirty="0"/>
              <a:t> </a:t>
            </a:r>
            <a:r>
              <a:rPr lang="sv-SE" sz="1000" dirty="0" err="1"/>
              <a:t>sale</a:t>
            </a:r>
            <a:r>
              <a:rPr lang="sv-SE" sz="1000" dirty="0"/>
              <a:t> </a:t>
            </a:r>
            <a:r>
              <a:rPr lang="sv-SE" sz="1000" dirty="0" err="1"/>
              <a:t>orignaly</a:t>
            </a:r>
            <a:r>
              <a:rPr lang="sv-SE" sz="1000" dirty="0"/>
              <a:t> (n=221). </a:t>
            </a:r>
            <a:r>
              <a:rPr lang="sv-SE" sz="1000" dirty="0" err="1"/>
              <a:t>After</a:t>
            </a:r>
            <a:r>
              <a:rPr lang="sv-SE" sz="1000" dirty="0"/>
              <a:t> </a:t>
            </a:r>
            <a:r>
              <a:rPr lang="sv-SE" sz="1000" dirty="0" err="1"/>
              <a:t>controlling</a:t>
            </a:r>
            <a:r>
              <a:rPr lang="sv-SE" sz="1000" dirty="0"/>
              <a:t> </a:t>
            </a:r>
            <a:r>
              <a:rPr lang="sv-SE" sz="1000" dirty="0" err="1"/>
              <a:t>this</a:t>
            </a:r>
            <a:r>
              <a:rPr lang="sv-SE" sz="1000" dirty="0"/>
              <a:t> output total </a:t>
            </a:r>
            <a:r>
              <a:rPr lang="sv-SE" sz="1000" dirty="0" err="1"/>
              <a:t>net</a:t>
            </a:r>
            <a:r>
              <a:rPr lang="sv-SE" sz="1000" dirty="0"/>
              <a:t> </a:t>
            </a:r>
            <a:r>
              <a:rPr lang="sv-SE" sz="1000" dirty="0" err="1"/>
              <a:t>sales</a:t>
            </a:r>
            <a:r>
              <a:rPr lang="sv-SE" sz="1000" dirty="0"/>
              <a:t> </a:t>
            </a:r>
            <a:r>
              <a:rPr lang="sv-SE" sz="1000" dirty="0" err="1"/>
              <a:t>accounted</a:t>
            </a:r>
            <a:r>
              <a:rPr lang="sv-SE" sz="1000" dirty="0"/>
              <a:t> for (n=222) </a:t>
            </a:r>
            <a:r>
              <a:rPr lang="sv-SE" sz="1000" dirty="0" err="1"/>
              <a:t>items</a:t>
            </a:r>
            <a:r>
              <a:rPr lang="sv-SE" sz="1000" dirty="0"/>
              <a:t>.  </a:t>
            </a:r>
            <a:r>
              <a:rPr lang="sv-SE" sz="1000" dirty="0" err="1"/>
              <a:t>ST_in_seasone</a:t>
            </a:r>
            <a:r>
              <a:rPr lang="sv-SE" sz="1000" dirty="0"/>
              <a:t> also </a:t>
            </a:r>
            <a:r>
              <a:rPr lang="sv-SE" sz="1000" dirty="0" err="1"/>
              <a:t>displayed</a:t>
            </a:r>
            <a:r>
              <a:rPr lang="sv-SE" sz="1000" dirty="0"/>
              <a:t> an </a:t>
            </a:r>
            <a:r>
              <a:rPr lang="sv-SE" sz="1000" dirty="0" err="1"/>
              <a:t>inaccurate</a:t>
            </a:r>
            <a:r>
              <a:rPr lang="sv-SE" sz="1000" dirty="0"/>
              <a:t> </a:t>
            </a:r>
            <a:r>
              <a:rPr lang="sv-SE" sz="1000" dirty="0" err="1"/>
              <a:t>number</a:t>
            </a:r>
            <a:r>
              <a:rPr lang="sv-SE" sz="1000" dirty="0"/>
              <a:t>. </a:t>
            </a:r>
            <a:br>
              <a:rPr lang="sv-SE" sz="1000" dirty="0"/>
            </a:br>
            <a:r>
              <a:rPr lang="en-US" sz="1000" dirty="0"/>
              <a:t>This discrepancy necessitated a recalibration of all previously provided metrics to ensure accuracy.</a:t>
            </a:r>
            <a:br>
              <a:rPr lang="sv-SE" sz="1000" dirty="0"/>
            </a:br>
            <a:endParaRPr lang="sv-SE" sz="1000" dirty="0"/>
          </a:p>
          <a:p>
            <a:r>
              <a:rPr lang="en-US" sz="1000" dirty="0"/>
              <a:t>To account for the observed imbalance in the dataset, I employed a weighted mean for the calculations. This approach allows a more accurate representation of the impact of each data point. </a:t>
            </a:r>
            <a:br>
              <a:rPr lang="sv-SE" sz="1000" dirty="0"/>
            </a:br>
            <a:r>
              <a:rPr lang="sv-SE" sz="1000" dirty="0"/>
              <a:t>The final table displays the </a:t>
            </a:r>
            <a:r>
              <a:rPr lang="sv-SE" sz="1000" dirty="0" err="1"/>
              <a:t>adjusted</a:t>
            </a:r>
            <a:r>
              <a:rPr lang="sv-SE" sz="1000" dirty="0"/>
              <a:t> </a:t>
            </a:r>
            <a:r>
              <a:rPr lang="sv-SE" sz="1000" dirty="0" err="1"/>
              <a:t>values</a:t>
            </a:r>
            <a:r>
              <a:rPr lang="sv-SE" sz="1000" dirty="0"/>
              <a:t> for the </a:t>
            </a:r>
            <a:r>
              <a:rPr lang="sv-SE" sz="1000" dirty="0" err="1"/>
              <a:t>brand’s</a:t>
            </a:r>
            <a:r>
              <a:rPr lang="sv-SE" sz="1000" dirty="0"/>
              <a:t> overall </a:t>
            </a:r>
            <a:r>
              <a:rPr lang="sv-SE" sz="1000" dirty="0" err="1"/>
              <a:t>performance</a:t>
            </a:r>
            <a:r>
              <a:rPr lang="sv-SE" sz="1000" dirty="0"/>
              <a:t>. </a:t>
            </a:r>
          </a:p>
          <a:p>
            <a:br>
              <a:rPr lang="sv-SE" sz="1000" dirty="0"/>
            </a:br>
            <a:r>
              <a:rPr lang="sv-SE" sz="1000" b="1" dirty="0" err="1"/>
              <a:t>Key</a:t>
            </a:r>
            <a:r>
              <a:rPr lang="sv-SE" sz="1000" b="1" dirty="0"/>
              <a:t> </a:t>
            </a:r>
            <a:r>
              <a:rPr lang="sv-SE" sz="1000" b="1" dirty="0" err="1"/>
              <a:t>metrics</a:t>
            </a:r>
            <a:r>
              <a:rPr lang="sv-SE" sz="1000" b="1" dirty="0"/>
              <a:t> for the brand. </a:t>
            </a:r>
          </a:p>
          <a:p>
            <a:endParaRPr lang="sv-SE" sz="1000" dirty="0"/>
          </a:p>
          <a:p>
            <a:pPr marL="228600" indent="-228600">
              <a:buAutoNum type="arabicPeriod"/>
            </a:pPr>
            <a:r>
              <a:rPr lang="en-US" sz="1000" b="1" dirty="0"/>
              <a:t>Total Units Sold</a:t>
            </a:r>
            <a:r>
              <a:rPr lang="en-US" sz="1000" dirty="0"/>
              <a:t>: The brand has recorded sales of 222 units. This figure represents the gross sales prior to adjustments for any returns or discounts.</a:t>
            </a:r>
            <a:br>
              <a:rPr lang="en-US" sz="1000" dirty="0"/>
            </a:br>
            <a:endParaRPr lang="en-US" sz="1000" dirty="0"/>
          </a:p>
          <a:p>
            <a:pPr marL="228600" indent="-228600">
              <a:buAutoNum type="arabicPeriod"/>
            </a:pPr>
            <a:r>
              <a:rPr lang="en-US" sz="1000" b="1" dirty="0"/>
              <a:t>Return Rate</a:t>
            </a:r>
            <a:r>
              <a:rPr lang="en-US" sz="1000" dirty="0"/>
              <a:t>: Approximately 47% of sold products are returned by customers. The high return rate may be attributed to factors such as product fit, quality, or unmet customer expectations. We recommend conducting an in-depth analysis to identify the primary causes and mitigate their impact on profitability.</a:t>
            </a:r>
            <a:br>
              <a:rPr lang="en-US" sz="1000" dirty="0"/>
            </a:br>
            <a:endParaRPr lang="en-US" sz="1000" dirty="0"/>
          </a:p>
          <a:p>
            <a:pPr marL="228600" indent="-228600">
              <a:buAutoNum type="arabicPeriod"/>
            </a:pPr>
            <a:r>
              <a:rPr lang="en-US" sz="1000" b="1" dirty="0"/>
              <a:t>Discounting Strategy: </a:t>
            </a:r>
            <a:r>
              <a:rPr lang="en-US" sz="1000" dirty="0"/>
              <a:t>The average discount offered by the brand stands at 13.8%. Should revenue performance be below expectations, it is advisable to evaluate the discount strategy and consider introducing alternative discount ranges.</a:t>
            </a:r>
            <a:br>
              <a:rPr lang="en-US" sz="1000" dirty="0"/>
            </a:br>
            <a:endParaRPr lang="en-US" sz="1000" dirty="0"/>
          </a:p>
          <a:p>
            <a:pPr marL="228600" indent="-228600">
              <a:buAutoNum type="arabicPeriod"/>
            </a:pPr>
            <a:r>
              <a:rPr lang="en-US" sz="1000" b="1" dirty="0"/>
              <a:t>Gross Margin: </a:t>
            </a:r>
            <a:r>
              <a:rPr lang="en-US" sz="1000" dirty="0"/>
              <a:t>The brand maintains a robust gross margin of 51.7%.</a:t>
            </a:r>
            <a:br>
              <a:rPr lang="en-US" sz="1000" dirty="0"/>
            </a:br>
            <a:endParaRPr lang="en-US" sz="1000" dirty="0"/>
          </a:p>
          <a:p>
            <a:pPr marL="228600" indent="-228600">
              <a:buAutoNum type="arabicPeriod"/>
            </a:pPr>
            <a:r>
              <a:rPr lang="en-US" sz="1000" b="1" dirty="0"/>
              <a:t>In-Season Sales Rate: </a:t>
            </a:r>
            <a:r>
              <a:rPr lang="en-US" sz="1000" dirty="0"/>
              <a:t>44.3% of items are sold within their respective seasons, which is designated as '</a:t>
            </a:r>
            <a:r>
              <a:rPr lang="en-US" sz="1000" dirty="0" err="1"/>
              <a:t>ST_in_Season</a:t>
            </a:r>
            <a:r>
              <a:rPr lang="en-US" sz="1000" dirty="0"/>
              <a:t>'. Given this metric, it may be prudent to reevaluate the production volume. Reducing the amount of product manufactured is advisable unless other metrics indicate a different strategy would be more beneficial."</a:t>
            </a:r>
          </a:p>
          <a:p>
            <a:pPr marL="228600" indent="-228600">
              <a:buAutoNum type="arabicPeriod"/>
            </a:pPr>
            <a:endParaRPr lang="en-US" sz="1000" dirty="0"/>
          </a:p>
          <a:p>
            <a:endParaRPr lang="sv-SE" sz="1000" dirty="0"/>
          </a:p>
          <a:p>
            <a:endParaRPr lang="sv-SE" sz="1000" dirty="0"/>
          </a:p>
          <a:p>
            <a:endParaRPr lang="sv-SE" sz="1000" dirty="0"/>
          </a:p>
          <a:p>
            <a:endParaRPr lang="sv-SE" sz="1000" dirty="0"/>
          </a:p>
          <a:p>
            <a:endParaRPr lang="sv-SE" sz="1000" dirty="0"/>
          </a:p>
          <a:p>
            <a:endParaRPr lang="sv-SE" sz="1000" dirty="0"/>
          </a:p>
          <a:p>
            <a:endParaRPr lang="sv-SE" sz="1000" dirty="0"/>
          </a:p>
          <a:p>
            <a:endParaRPr lang="sv-SE" sz="1000" dirty="0"/>
          </a:p>
          <a:p>
            <a:endParaRPr lang="sv-SE" sz="1000" dirty="0"/>
          </a:p>
          <a:p>
            <a:endParaRPr lang="sv-SE" sz="1000" dirty="0"/>
          </a:p>
          <a:p>
            <a:endParaRPr lang="sv-SE" sz="1000" dirty="0"/>
          </a:p>
          <a:p>
            <a:endParaRPr lang="sv-SE" sz="1000" dirty="0"/>
          </a:p>
          <a:p>
            <a:endParaRPr lang="sv-SE" sz="1000" dirty="0"/>
          </a:p>
          <a:p>
            <a:endParaRPr lang="sv-SE" sz="1000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D6B46D10-FB94-5F9A-8544-DC93E37EB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63" y="3098898"/>
            <a:ext cx="5728797" cy="1432199"/>
          </a:xfrm>
          <a:prstGeom prst="rect">
            <a:avLst/>
          </a:prstGeom>
        </p:spPr>
      </p:pic>
      <p:sp>
        <p:nvSpPr>
          <p:cNvPr id="11" name="Frihandsfigur: Form 10">
            <a:extLst>
              <a:ext uri="{FF2B5EF4-FFF2-40B4-BE49-F238E27FC236}">
                <a16:creationId xmlns:a16="http://schemas.microsoft.com/office/drawing/2014/main" id="{E1442188-748A-918D-524C-57F238780F03}"/>
              </a:ext>
            </a:extLst>
          </p:cNvPr>
          <p:cNvSpPr/>
          <p:nvPr/>
        </p:nvSpPr>
        <p:spPr>
          <a:xfrm>
            <a:off x="6526401" y="2086252"/>
            <a:ext cx="1222965" cy="3290895"/>
          </a:xfrm>
          <a:custGeom>
            <a:avLst/>
            <a:gdLst>
              <a:gd name="connsiteX0" fmla="*/ 913086 w 1222965"/>
              <a:gd name="connsiteY0" fmla="*/ 0 h 3290895"/>
              <a:gd name="connsiteX1" fmla="*/ 1197172 w 1222965"/>
              <a:gd name="connsiteY1" fmla="*/ 878890 h 3290895"/>
              <a:gd name="connsiteX2" fmla="*/ 336038 w 1222965"/>
              <a:gd name="connsiteY2" fmla="*/ 1526960 h 3290895"/>
              <a:gd name="connsiteX3" fmla="*/ 1143906 w 1222965"/>
              <a:gd name="connsiteY3" fmla="*/ 2228296 h 3290895"/>
              <a:gd name="connsiteX4" fmla="*/ 78585 w 1222965"/>
              <a:gd name="connsiteY4" fmla="*/ 3222595 h 3290895"/>
              <a:gd name="connsiteX5" fmla="*/ 78585 w 1222965"/>
              <a:gd name="connsiteY5" fmla="*/ 3204839 h 329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965" h="3290895">
                <a:moveTo>
                  <a:pt x="913086" y="0"/>
                </a:moveTo>
                <a:cubicBezTo>
                  <a:pt x="1103216" y="312198"/>
                  <a:pt x="1293347" y="624397"/>
                  <a:pt x="1197172" y="878890"/>
                </a:cubicBezTo>
                <a:cubicBezTo>
                  <a:pt x="1100997" y="1133383"/>
                  <a:pt x="344916" y="1302059"/>
                  <a:pt x="336038" y="1526960"/>
                </a:cubicBezTo>
                <a:cubicBezTo>
                  <a:pt x="327160" y="1751861"/>
                  <a:pt x="1186815" y="1945690"/>
                  <a:pt x="1143906" y="2228296"/>
                </a:cubicBezTo>
                <a:cubicBezTo>
                  <a:pt x="1100997" y="2510902"/>
                  <a:pt x="78585" y="3222595"/>
                  <a:pt x="78585" y="3222595"/>
                </a:cubicBezTo>
                <a:cubicBezTo>
                  <a:pt x="-98969" y="3385352"/>
                  <a:pt x="80064" y="3206319"/>
                  <a:pt x="78585" y="320483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0842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16608E7E-9B62-CDA9-847B-B75E27322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895" y="3584126"/>
            <a:ext cx="6580073" cy="327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ktangel 14">
            <a:extLst>
              <a:ext uri="{FF2B5EF4-FFF2-40B4-BE49-F238E27FC236}">
                <a16:creationId xmlns:a16="http://schemas.microsoft.com/office/drawing/2014/main" id="{A38B0408-BF28-674B-FCF5-A5787EF3D0B3}"/>
              </a:ext>
            </a:extLst>
          </p:cNvPr>
          <p:cNvSpPr/>
          <p:nvPr/>
        </p:nvSpPr>
        <p:spPr>
          <a:xfrm>
            <a:off x="376032" y="0"/>
            <a:ext cx="4726909" cy="6858000"/>
          </a:xfrm>
          <a:prstGeom prst="rect">
            <a:avLst/>
          </a:prstGeom>
          <a:solidFill>
            <a:srgbClr val="C8CE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C0A3BEF4-65CF-DC88-A08F-363A4C67EE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BF0CC-0C9E-4F43-895E-07F19632EC70}" type="slidenum">
              <a:rPr lang="sv-SE" smtClean="0"/>
              <a:pPr/>
              <a:t>4</a:t>
            </a:fld>
            <a:endParaRPr lang="sv-SE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AE2390B8-4E8B-5181-D098-95ADDE5AF5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53" y="86645"/>
            <a:ext cx="3834515" cy="6223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Brand Performance Assessment: Achievement of Stated Targets?</a:t>
            </a:r>
            <a:endParaRPr lang="sv-SE" dirty="0">
              <a:solidFill>
                <a:schemeClr val="tx1"/>
              </a:solidFill>
              <a:latin typeface="GT Flexa" panose="00000500000000000000" pitchFamily="2" charset="0"/>
              <a:ea typeface="GT Flexa" panose="00000500000000000000" pitchFamily="2" charset="0"/>
            </a:endParaRP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D2FBBE67-4534-6296-A139-8B7428CEF0E3}"/>
              </a:ext>
            </a:extLst>
          </p:cNvPr>
          <p:cNvSpPr txBox="1"/>
          <p:nvPr/>
        </p:nvSpPr>
        <p:spPr>
          <a:xfrm>
            <a:off x="671058" y="817125"/>
            <a:ext cx="409069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sv-SE" sz="1100" dirty="0"/>
          </a:p>
          <a:p>
            <a:pPr marL="0" indent="0">
              <a:lnSpc>
                <a:spcPct val="100000"/>
              </a:lnSpc>
              <a:buNone/>
            </a:pPr>
            <a:endParaRPr lang="sv-SE" sz="1100" i="1" dirty="0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2C1A0BFE-B02D-4F8F-8FAC-5E2D126B48BC}"/>
              </a:ext>
            </a:extLst>
          </p:cNvPr>
          <p:cNvSpPr txBox="1"/>
          <p:nvPr/>
        </p:nvSpPr>
        <p:spPr>
          <a:xfrm>
            <a:off x="654042" y="1047957"/>
            <a:ext cx="3536148" cy="594008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dirty="0">
                <a:effectLst/>
                <a:latin typeface="Söhne"/>
              </a:rPr>
              <a:t>How much did the brand sell?</a:t>
            </a:r>
            <a:br>
              <a:rPr lang="en-US" sz="1200" b="0" i="0" dirty="0">
                <a:effectLst/>
                <a:latin typeface="Söhne"/>
              </a:rPr>
            </a:br>
            <a:r>
              <a:rPr lang="en-US" sz="1050" b="0" i="0" dirty="0">
                <a:effectLst/>
                <a:latin typeface="Söhne"/>
              </a:rPr>
              <a:t>Graph 1 presents a visual comparison between the brand's </a:t>
            </a:r>
            <a:r>
              <a:rPr lang="en-US" sz="1050" i="0" dirty="0">
                <a:effectLst/>
                <a:latin typeface="Söhne"/>
              </a:rPr>
              <a:t>Total Net Sale</a:t>
            </a:r>
            <a:r>
              <a:rPr lang="en-US" sz="1050" b="0" i="0" dirty="0">
                <a:effectLst/>
                <a:latin typeface="Söhne"/>
              </a:rPr>
              <a:t>s and </a:t>
            </a:r>
            <a:r>
              <a:rPr lang="en-US" sz="1050" i="0" dirty="0">
                <a:effectLst/>
                <a:latin typeface="Söhne"/>
              </a:rPr>
              <a:t>Total Effective Sales</a:t>
            </a:r>
            <a:r>
              <a:rPr lang="en-US" sz="1050" b="0" i="0" dirty="0">
                <a:effectLst/>
                <a:latin typeface="Söhne"/>
              </a:rPr>
              <a:t>. The Total Net Sales are marked at </a:t>
            </a:r>
            <a:r>
              <a:rPr lang="en-US" sz="1050" b="1" i="0" dirty="0">
                <a:effectLst/>
                <a:latin typeface="Söhne"/>
              </a:rPr>
              <a:t>222</a:t>
            </a:r>
            <a:r>
              <a:rPr lang="en-US" sz="1050" b="0" i="0" dirty="0">
                <a:effectLst/>
                <a:latin typeface="Söhne"/>
              </a:rPr>
              <a:t> units. The Total Effective Sales, which are the actual sales realized after accounting for returns</a:t>
            </a:r>
            <a:r>
              <a:rPr lang="en-US" sz="1050" dirty="0">
                <a:latin typeface="Söhne"/>
              </a:rPr>
              <a:t> &amp;</a:t>
            </a:r>
            <a:r>
              <a:rPr lang="en-US" sz="1050" b="0" i="0" dirty="0">
                <a:effectLst/>
                <a:latin typeface="Söhne"/>
              </a:rPr>
              <a:t> discounts, is </a:t>
            </a:r>
            <a:r>
              <a:rPr lang="en-US" sz="1050" b="1" i="0" dirty="0">
                <a:effectLst/>
                <a:latin typeface="Söhne"/>
              </a:rPr>
              <a:t>101</a:t>
            </a:r>
            <a:r>
              <a:rPr lang="en-US" sz="1050" b="0" i="0" dirty="0">
                <a:effectLst/>
                <a:latin typeface="Söhne"/>
              </a:rPr>
              <a:t> units. This equates to </a:t>
            </a:r>
            <a:r>
              <a:rPr lang="en-US" sz="1050" b="1" i="0" dirty="0">
                <a:effectLst/>
                <a:latin typeface="Söhne"/>
              </a:rPr>
              <a:t>45.5%</a:t>
            </a:r>
            <a:r>
              <a:rPr lang="en-US" sz="1050" b="0" i="0" dirty="0">
                <a:effectLst/>
                <a:latin typeface="Söhne"/>
              </a:rPr>
              <a:t> of the Total Net Sales.</a:t>
            </a:r>
            <a:br>
              <a:rPr lang="en-US" sz="1050" b="0" i="0" dirty="0">
                <a:effectLst/>
                <a:latin typeface="Söhne"/>
              </a:rPr>
            </a:br>
            <a:r>
              <a:rPr lang="en-US" sz="1050" b="0" i="0" dirty="0">
                <a:effectLst/>
                <a:latin typeface="Söhne"/>
              </a:rPr>
              <a:t>In order to better understand if this is </a:t>
            </a:r>
            <a:r>
              <a:rPr lang="en-US" sz="1050" dirty="0">
                <a:latin typeface="Söhne"/>
              </a:rPr>
              <a:t>profitable for the business more parameters need to be accounted for such as Cost to produce product (</a:t>
            </a:r>
            <a:r>
              <a:rPr lang="sv-SE" sz="1050" b="0" i="0" dirty="0">
                <a:effectLst/>
                <a:latin typeface="Google Sans"/>
              </a:rPr>
              <a:t>COGS), </a:t>
            </a:r>
            <a:r>
              <a:rPr lang="sv-SE" sz="1050" b="0" i="0" dirty="0" err="1">
                <a:effectLst/>
                <a:latin typeface="Google Sans"/>
              </a:rPr>
              <a:t>Funds</a:t>
            </a:r>
            <a:r>
              <a:rPr lang="sv-SE" sz="1050" b="0" i="0" dirty="0">
                <a:effectLst/>
                <a:latin typeface="Google Sans"/>
              </a:rPr>
              <a:t> </a:t>
            </a:r>
            <a:r>
              <a:rPr lang="sv-SE" sz="1050" b="0" i="0" dirty="0" err="1">
                <a:effectLst/>
                <a:latin typeface="Google Sans"/>
              </a:rPr>
              <a:t>spent</a:t>
            </a:r>
            <a:r>
              <a:rPr lang="sv-SE" sz="1050" b="0" i="0" dirty="0">
                <a:effectLst/>
                <a:latin typeface="Google Sans"/>
              </a:rPr>
              <a:t> on marketing/ADS and/or </a:t>
            </a:r>
            <a:r>
              <a:rPr lang="sv-SE" sz="1050" b="0" i="0" dirty="0" err="1">
                <a:effectLst/>
                <a:latin typeface="Google Sans"/>
              </a:rPr>
              <a:t>ability</a:t>
            </a:r>
            <a:r>
              <a:rPr lang="sv-SE" sz="1050" b="0" i="0" dirty="0">
                <a:effectLst/>
                <a:latin typeface="Google Sans"/>
              </a:rPr>
              <a:t> to </a:t>
            </a:r>
            <a:r>
              <a:rPr lang="sv-SE" sz="1050" b="0" i="0" dirty="0" err="1">
                <a:effectLst/>
                <a:latin typeface="Google Sans"/>
              </a:rPr>
              <a:t>sell</a:t>
            </a:r>
            <a:r>
              <a:rPr lang="sv-SE" sz="1050" b="0" i="0" dirty="0">
                <a:effectLst/>
                <a:latin typeface="Google Sans"/>
              </a:rPr>
              <a:t> the </a:t>
            </a:r>
            <a:r>
              <a:rPr lang="sv-SE" sz="1050" b="0" i="0" dirty="0" err="1">
                <a:effectLst/>
                <a:latin typeface="Google Sans"/>
              </a:rPr>
              <a:t>remaining</a:t>
            </a:r>
            <a:r>
              <a:rPr lang="sv-SE" sz="1050" b="0" i="0" dirty="0">
                <a:effectLst/>
                <a:latin typeface="Google Sans"/>
              </a:rPr>
              <a:t> </a:t>
            </a:r>
            <a:r>
              <a:rPr lang="sv-SE" sz="1050" b="0" i="0" dirty="0" err="1">
                <a:effectLst/>
                <a:latin typeface="Google Sans"/>
              </a:rPr>
              <a:t>products</a:t>
            </a:r>
            <a:r>
              <a:rPr lang="sv-SE" sz="1050" dirty="0">
                <a:latin typeface="Google Sans"/>
              </a:rPr>
              <a:t>. </a:t>
            </a:r>
            <a:r>
              <a:rPr lang="sv-SE" sz="1050" b="0" i="0" dirty="0">
                <a:effectLst/>
                <a:latin typeface="Google Sans"/>
              </a:rPr>
              <a:t>  </a:t>
            </a:r>
            <a:endParaRPr kumimoji="0" lang="sv-SE" sz="105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T Flexa"/>
              <a:ea typeface="GT Flexa" panose="00000500000000000000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05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T Commons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05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Sell</a:t>
            </a:r>
            <a:r>
              <a:rPr kumimoji="0" lang="sv-SE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-through (ST) Target</a:t>
            </a:r>
            <a:r>
              <a:rPr kumimoji="0" lang="sv-SE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:</a:t>
            </a:r>
            <a:br>
              <a:rPr lang="sv-SE" sz="105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</a:rPr>
            </a:br>
            <a:r>
              <a:rPr kumimoji="0" lang="sv-SE" sz="105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The taget </a:t>
            </a:r>
            <a:r>
              <a:rPr kumimoji="0" lang="sv-SE" sz="1050" b="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was</a:t>
            </a:r>
            <a:r>
              <a:rPr kumimoji="0" lang="sv-SE" sz="105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 set to 38% and the </a:t>
            </a:r>
            <a:r>
              <a:rPr kumimoji="0" lang="sv-SE" sz="1050" b="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buissnes</a:t>
            </a:r>
            <a:r>
              <a:rPr kumimoji="0" lang="sv-SE" sz="105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 </a:t>
            </a:r>
            <a:r>
              <a:rPr kumimoji="0" lang="sv-SE" sz="1050" b="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achived</a:t>
            </a:r>
            <a:r>
              <a:rPr kumimoji="0" lang="sv-SE" sz="105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 a </a:t>
            </a:r>
            <a:r>
              <a:rPr kumimoji="0" lang="sv-SE" sz="1050" b="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higher</a:t>
            </a:r>
            <a:r>
              <a:rPr kumimoji="0" lang="sv-SE" sz="105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 </a:t>
            </a:r>
            <a:r>
              <a:rPr kumimoji="0" lang="sv-SE" sz="1050" b="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sell</a:t>
            </a:r>
            <a:r>
              <a:rPr kumimoji="0" lang="sv-SE" sz="105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 </a:t>
            </a:r>
            <a:r>
              <a:rPr kumimoji="0" lang="sv-SE" sz="1050" b="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though</a:t>
            </a:r>
            <a:r>
              <a:rPr kumimoji="0" lang="sv-SE" sz="105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, 44.3%. Target </a:t>
            </a:r>
            <a:r>
              <a:rPr kumimoji="0" lang="sv-SE" sz="1050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outpreformed</a:t>
            </a:r>
            <a:r>
              <a:rPr kumimoji="0" lang="sv-SE" sz="105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.</a:t>
            </a:r>
            <a:r>
              <a:rPr kumimoji="0" lang="sv-SE" sz="105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 </a:t>
            </a:r>
            <a:br>
              <a:rPr kumimoji="0" lang="sv-SE" sz="105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</a:br>
            <a:br>
              <a:rPr lang="sv-SE" sz="105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</a:rPr>
            </a:br>
            <a:r>
              <a:rPr kumimoji="0" lang="sv-SE" sz="105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Return</a:t>
            </a:r>
            <a:r>
              <a:rPr kumimoji="0" lang="sv-SE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 Rate Target</a:t>
            </a:r>
            <a:r>
              <a:rPr kumimoji="0" lang="sv-SE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:</a:t>
            </a:r>
            <a:br>
              <a:rPr lang="sv-SE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</a:rPr>
            </a:br>
            <a:r>
              <a:rPr kumimoji="0" lang="sv-SE" sz="105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The taget </a:t>
            </a:r>
            <a:r>
              <a:rPr kumimoji="0" lang="sv-SE" sz="1050" b="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was</a:t>
            </a:r>
            <a:r>
              <a:rPr kumimoji="0" lang="sv-SE" sz="105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 set to 38% and the </a:t>
            </a:r>
            <a:r>
              <a:rPr kumimoji="0" lang="sv-SE" sz="1050" b="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buissnes</a:t>
            </a:r>
            <a:r>
              <a:rPr kumimoji="0" lang="sv-SE" sz="105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 </a:t>
            </a:r>
            <a:r>
              <a:rPr kumimoji="0" lang="sv-SE" sz="1050" b="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achived</a:t>
            </a:r>
            <a:r>
              <a:rPr kumimoji="0" lang="sv-SE" sz="105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 a </a:t>
            </a:r>
            <a:r>
              <a:rPr kumimoji="0" lang="sv-SE" sz="1050" b="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higher</a:t>
            </a:r>
            <a:r>
              <a:rPr kumimoji="0" lang="sv-SE" sz="105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 </a:t>
            </a:r>
            <a:r>
              <a:rPr kumimoji="0" lang="sv-SE" sz="1050" b="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sell</a:t>
            </a:r>
            <a:r>
              <a:rPr kumimoji="0" lang="sv-SE" sz="105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 </a:t>
            </a:r>
            <a:r>
              <a:rPr kumimoji="0" lang="sv-SE" sz="1050" b="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though</a:t>
            </a:r>
            <a:r>
              <a:rPr kumimoji="0" lang="sv-SE" sz="105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, 44.3%. Taget </a:t>
            </a:r>
            <a:r>
              <a:rPr kumimoji="0" lang="sv-SE" sz="1050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underpreformed</a:t>
            </a:r>
            <a:r>
              <a:rPr lang="sv-SE" sz="1050" i="1" dirty="0">
                <a:latin typeface="TT Commons"/>
              </a:rPr>
              <a:t>. </a:t>
            </a:r>
            <a:r>
              <a:rPr lang="sv-SE" sz="1050" i="1" dirty="0" err="1">
                <a:latin typeface="TT Commons"/>
              </a:rPr>
              <a:t>Concider</a:t>
            </a:r>
            <a:r>
              <a:rPr lang="sv-SE" sz="1050" i="1" dirty="0">
                <a:latin typeface="TT Commons"/>
              </a:rPr>
              <a:t> </a:t>
            </a:r>
            <a:r>
              <a:rPr lang="sv-SE" sz="1050" i="1" dirty="0" err="1">
                <a:latin typeface="TT Commons"/>
              </a:rPr>
              <a:t>evaluating</a:t>
            </a:r>
            <a:r>
              <a:rPr lang="sv-SE" sz="1050" i="1" dirty="0">
                <a:latin typeface="TT Commons"/>
              </a:rPr>
              <a:t> parameters </a:t>
            </a:r>
            <a:r>
              <a:rPr lang="sv-SE" sz="1050" i="1" dirty="0" err="1">
                <a:latin typeface="TT Commons"/>
              </a:rPr>
              <a:t>that</a:t>
            </a:r>
            <a:r>
              <a:rPr lang="sv-SE" sz="1050" i="1" dirty="0">
                <a:latin typeface="TT Commons"/>
              </a:rPr>
              <a:t> </a:t>
            </a:r>
            <a:r>
              <a:rPr lang="sv-SE" sz="1050" i="1" dirty="0" err="1">
                <a:latin typeface="TT Commons"/>
              </a:rPr>
              <a:t>affect</a:t>
            </a:r>
            <a:r>
              <a:rPr lang="sv-SE" sz="1050" i="1" dirty="0">
                <a:latin typeface="TT Commons"/>
              </a:rPr>
              <a:t> </a:t>
            </a:r>
            <a:r>
              <a:rPr lang="sv-SE" sz="1050" i="1" dirty="0" err="1">
                <a:latin typeface="TT Commons"/>
              </a:rPr>
              <a:t>return</a:t>
            </a:r>
            <a:r>
              <a:rPr lang="sv-SE" sz="1050" i="1" dirty="0">
                <a:latin typeface="TT Commons"/>
              </a:rPr>
              <a:t> rates in </a:t>
            </a:r>
            <a:r>
              <a:rPr lang="sv-SE" sz="1050" i="1" dirty="0" err="1">
                <a:latin typeface="TT Commons"/>
              </a:rPr>
              <a:t>future</a:t>
            </a:r>
            <a:r>
              <a:rPr lang="sv-SE" sz="1050" i="1" dirty="0">
                <a:latin typeface="TT Commons"/>
              </a:rPr>
              <a:t> </a:t>
            </a:r>
            <a:r>
              <a:rPr lang="sv-SE" sz="1050" i="1" dirty="0" err="1">
                <a:latin typeface="TT Commons"/>
              </a:rPr>
              <a:t>analysis</a:t>
            </a:r>
            <a:r>
              <a:rPr lang="sv-SE" sz="1050" i="1" dirty="0">
                <a:latin typeface="TT Commons"/>
              </a:rPr>
              <a:t>. </a:t>
            </a:r>
            <a:endParaRPr lang="sv-SE" sz="105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T Common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05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T Commons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05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Combined</a:t>
            </a:r>
            <a:r>
              <a:rPr kumimoji="0" lang="sv-SE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 </a:t>
            </a:r>
            <a:r>
              <a:rPr kumimoji="0" lang="sv-SE" sz="105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discount</a:t>
            </a:r>
            <a:r>
              <a:rPr kumimoji="0" lang="sv-SE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 </a:t>
            </a:r>
            <a:r>
              <a:rPr lang="sv-SE" sz="1050" b="1" dirty="0">
                <a:latin typeface="TT Commons"/>
              </a:rPr>
              <a:t>T</a:t>
            </a:r>
            <a:r>
              <a:rPr kumimoji="0" lang="sv-SE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arge</a:t>
            </a:r>
            <a:r>
              <a:rPr kumimoji="0" lang="sv-SE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:</a:t>
            </a:r>
            <a:r>
              <a:rPr kumimoji="0" lang="sv-SE" sz="105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 </a:t>
            </a:r>
            <a:br>
              <a:rPr lang="sv-SE" sz="105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</a:rPr>
            </a:br>
            <a:r>
              <a:rPr kumimoji="0" lang="sv-SE" sz="105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The taget </a:t>
            </a:r>
            <a:r>
              <a:rPr kumimoji="0" lang="sv-SE" sz="1050" b="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was</a:t>
            </a:r>
            <a:r>
              <a:rPr kumimoji="0" lang="sv-SE" sz="105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 set to 18% and the </a:t>
            </a:r>
            <a:r>
              <a:rPr kumimoji="0" lang="sv-SE" sz="1050" b="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buissnes</a:t>
            </a:r>
            <a:r>
              <a:rPr kumimoji="0" lang="sv-SE" sz="105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 </a:t>
            </a:r>
            <a:r>
              <a:rPr kumimoji="0" lang="sv-SE" sz="1050" b="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achived</a:t>
            </a:r>
            <a:r>
              <a:rPr kumimoji="0" lang="sv-SE" sz="105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 a </a:t>
            </a:r>
            <a:r>
              <a:rPr lang="sv-SE" sz="1050" i="1" dirty="0" err="1">
                <a:latin typeface="TT Commons"/>
              </a:rPr>
              <a:t>lower</a:t>
            </a:r>
            <a:r>
              <a:rPr lang="sv-SE" sz="1050" i="1" dirty="0">
                <a:latin typeface="TT Commons"/>
              </a:rPr>
              <a:t> rate</a:t>
            </a:r>
            <a:r>
              <a:rPr kumimoji="0" lang="sv-SE" sz="105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, 13.8%. </a:t>
            </a:r>
            <a:r>
              <a:rPr kumimoji="0" lang="sv-SE" sz="105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Ambivalent parameter</a:t>
            </a:r>
            <a:r>
              <a:rPr kumimoji="0" lang="sv-SE" sz="105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. The </a:t>
            </a:r>
            <a:r>
              <a:rPr kumimoji="0" lang="sv-SE" sz="1050" b="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target</a:t>
            </a:r>
            <a:r>
              <a:rPr kumimoji="0" lang="sv-SE" sz="105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 </a:t>
            </a:r>
            <a:r>
              <a:rPr kumimoji="0" lang="sv-SE" sz="1050" b="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was</a:t>
            </a:r>
            <a:r>
              <a:rPr kumimoji="0" lang="sv-SE" sz="105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  </a:t>
            </a:r>
            <a:r>
              <a:rPr kumimoji="0" lang="sv-SE" sz="1050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outprefromed</a:t>
            </a:r>
            <a:r>
              <a:rPr kumimoji="0" lang="sv-SE" sz="105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, </a:t>
            </a:r>
            <a:r>
              <a:rPr kumimoji="0" lang="sv-SE" sz="105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however</a:t>
            </a:r>
            <a:r>
              <a:rPr kumimoji="0" lang="sv-SE" sz="105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, </a:t>
            </a:r>
            <a:r>
              <a:rPr kumimoji="0" lang="sv-SE" sz="105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Higher</a:t>
            </a:r>
            <a:r>
              <a:rPr kumimoji="0" lang="sv-SE" sz="105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 </a:t>
            </a:r>
            <a:r>
              <a:rPr kumimoji="0" lang="sv-SE" sz="105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disconts</a:t>
            </a:r>
            <a:r>
              <a:rPr kumimoji="0" lang="sv-SE" sz="105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 </a:t>
            </a:r>
            <a:r>
              <a:rPr kumimoji="0" lang="sv-SE" sz="105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may</a:t>
            </a:r>
            <a:r>
              <a:rPr kumimoji="0" lang="sv-SE" sz="105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 </a:t>
            </a:r>
            <a:r>
              <a:rPr kumimoji="0" lang="sv-SE" sz="105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affect</a:t>
            </a:r>
            <a:r>
              <a:rPr kumimoji="0" lang="sv-SE" sz="105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 </a:t>
            </a:r>
            <a:r>
              <a:rPr kumimoji="0" lang="sv-SE" sz="105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other</a:t>
            </a:r>
            <a:r>
              <a:rPr kumimoji="0" lang="sv-SE" sz="105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 parameters </a:t>
            </a:r>
            <a:r>
              <a:rPr kumimoji="0" lang="sv-SE" sz="105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such</a:t>
            </a:r>
            <a:r>
              <a:rPr kumimoji="0" lang="sv-SE" sz="105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 as </a:t>
            </a:r>
            <a:r>
              <a:rPr kumimoji="0" lang="sv-SE" sz="105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Sell-though</a:t>
            </a:r>
            <a:r>
              <a:rPr kumimoji="0" lang="sv-SE" sz="105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 and</a:t>
            </a:r>
            <a:r>
              <a:rPr lang="sv-SE" sz="1050" i="1" dirty="0">
                <a:latin typeface="TT Commons"/>
              </a:rPr>
              <a:t>/or </a:t>
            </a:r>
            <a:r>
              <a:rPr lang="sv-SE" sz="1050" i="1" dirty="0" err="1">
                <a:latin typeface="TT Commons"/>
              </a:rPr>
              <a:t>return</a:t>
            </a:r>
            <a:r>
              <a:rPr lang="sv-SE" sz="1050" i="1" dirty="0">
                <a:latin typeface="TT Commons"/>
              </a:rPr>
              <a:t> rates. Thus If the brand </a:t>
            </a:r>
            <a:r>
              <a:rPr lang="sv-SE" sz="1050" i="1" dirty="0" err="1">
                <a:latin typeface="TT Commons"/>
              </a:rPr>
              <a:t>had</a:t>
            </a:r>
            <a:r>
              <a:rPr lang="sv-SE" sz="1050" i="1" dirty="0">
                <a:latin typeface="TT Commons"/>
              </a:rPr>
              <a:t> </a:t>
            </a:r>
            <a:r>
              <a:rPr lang="sv-SE" sz="1050" i="1" dirty="0" err="1">
                <a:latin typeface="TT Commons"/>
              </a:rPr>
              <a:t>higher</a:t>
            </a:r>
            <a:r>
              <a:rPr lang="sv-SE" sz="1050" i="1" dirty="0">
                <a:latin typeface="TT Commons"/>
              </a:rPr>
              <a:t> </a:t>
            </a:r>
            <a:r>
              <a:rPr lang="sv-SE" sz="1050" i="1" dirty="0" err="1">
                <a:latin typeface="TT Commons"/>
              </a:rPr>
              <a:t>discounts</a:t>
            </a:r>
            <a:r>
              <a:rPr lang="sv-SE" sz="1050" i="1" dirty="0">
                <a:latin typeface="TT Commons"/>
              </a:rPr>
              <a:t> </a:t>
            </a:r>
            <a:r>
              <a:rPr kumimoji="0" lang="sv-SE" sz="105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 </a:t>
            </a:r>
            <a:r>
              <a:rPr kumimoji="0" lang="sv-SE" sz="105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this</a:t>
            </a:r>
            <a:r>
              <a:rPr kumimoji="0" lang="sv-SE" sz="105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 </a:t>
            </a:r>
            <a:r>
              <a:rPr kumimoji="0" lang="sv-SE" sz="105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affect</a:t>
            </a:r>
            <a:r>
              <a:rPr kumimoji="0" lang="sv-SE" sz="105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 </a:t>
            </a:r>
            <a:r>
              <a:rPr kumimoji="0" lang="sv-SE" sz="105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returnrates</a:t>
            </a:r>
            <a:r>
              <a:rPr kumimoji="0" lang="sv-SE" sz="105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 and/or </a:t>
            </a:r>
            <a:r>
              <a:rPr kumimoji="0" lang="sv-SE" sz="105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increase</a:t>
            </a:r>
            <a:r>
              <a:rPr kumimoji="0" lang="sv-SE" sz="105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 </a:t>
            </a:r>
            <a:r>
              <a:rPr kumimoji="0" lang="sv-SE" sz="105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Sell</a:t>
            </a:r>
            <a:r>
              <a:rPr lang="sv-SE" sz="1050" i="1" dirty="0">
                <a:latin typeface="TT Commons"/>
              </a:rPr>
              <a:t>-through (ST). It is </a:t>
            </a:r>
            <a:r>
              <a:rPr lang="sv-SE" sz="1050" i="1" dirty="0" err="1">
                <a:latin typeface="TT Commons"/>
              </a:rPr>
              <a:t>therefore</a:t>
            </a:r>
            <a:r>
              <a:rPr lang="sv-SE" sz="1050" i="1" dirty="0">
                <a:latin typeface="TT Commons"/>
              </a:rPr>
              <a:t> </a:t>
            </a:r>
            <a:r>
              <a:rPr lang="sv-SE" sz="1050" i="1" dirty="0" err="1">
                <a:latin typeface="TT Commons"/>
              </a:rPr>
              <a:t>missleading</a:t>
            </a:r>
            <a:r>
              <a:rPr lang="sv-SE" sz="1050" i="1" dirty="0">
                <a:latin typeface="TT Commons"/>
              </a:rPr>
              <a:t> to </a:t>
            </a:r>
            <a:r>
              <a:rPr lang="sv-SE" sz="1050" i="1" dirty="0" err="1">
                <a:latin typeface="TT Commons"/>
              </a:rPr>
              <a:t>evaluate</a:t>
            </a:r>
            <a:r>
              <a:rPr lang="sv-SE" sz="1050" i="1" dirty="0">
                <a:latin typeface="TT Commons"/>
              </a:rPr>
              <a:t> the </a:t>
            </a:r>
            <a:r>
              <a:rPr lang="sv-SE" sz="1050" i="1" dirty="0" err="1">
                <a:latin typeface="TT Commons"/>
              </a:rPr>
              <a:t>direction</a:t>
            </a:r>
            <a:r>
              <a:rPr lang="sv-SE" sz="1050" i="1" dirty="0">
                <a:latin typeface="TT Commons"/>
              </a:rPr>
              <a:t> </a:t>
            </a:r>
            <a:r>
              <a:rPr lang="sv-SE" sz="1050" i="1" dirty="0" err="1">
                <a:latin typeface="TT Commons"/>
              </a:rPr>
              <a:t>of</a:t>
            </a:r>
            <a:r>
              <a:rPr lang="sv-SE" sz="1050" i="1" dirty="0">
                <a:latin typeface="TT Commons"/>
              </a:rPr>
              <a:t> the </a:t>
            </a:r>
            <a:r>
              <a:rPr lang="sv-SE" sz="1050" i="1" dirty="0" err="1">
                <a:latin typeface="TT Commons"/>
              </a:rPr>
              <a:t>effect</a:t>
            </a:r>
            <a:r>
              <a:rPr lang="sv-SE" sz="1050" i="1" dirty="0">
                <a:latin typeface="TT Commons"/>
              </a:rPr>
              <a:t> </a:t>
            </a:r>
            <a:r>
              <a:rPr lang="sv-SE" sz="1050" i="1" dirty="0" err="1">
                <a:latin typeface="TT Commons"/>
              </a:rPr>
              <a:t>souly</a:t>
            </a:r>
            <a:r>
              <a:rPr lang="sv-SE" sz="1050" i="1" dirty="0">
                <a:latin typeface="TT Commons"/>
              </a:rPr>
              <a:t> </a:t>
            </a:r>
            <a:r>
              <a:rPr lang="sv-SE" sz="1050" i="1" dirty="0" err="1">
                <a:latin typeface="TT Commons"/>
              </a:rPr>
              <a:t>based</a:t>
            </a:r>
            <a:r>
              <a:rPr lang="sv-SE" sz="1050" i="1" dirty="0">
                <a:latin typeface="TT Commons"/>
              </a:rPr>
              <a:t> on </a:t>
            </a:r>
            <a:r>
              <a:rPr lang="sv-SE" sz="1050" i="1" dirty="0" err="1">
                <a:latin typeface="TT Commons"/>
              </a:rPr>
              <a:t>this</a:t>
            </a:r>
            <a:r>
              <a:rPr lang="sv-SE" sz="1050" i="1" dirty="0">
                <a:latin typeface="TT Commons"/>
              </a:rPr>
              <a:t> KPI. 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050" b="1" i="1" dirty="0">
              <a:latin typeface="TT Common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050" b="1" i="1" dirty="0">
                <a:latin typeface="TT Commons"/>
              </a:rPr>
              <a:t>Exit </a:t>
            </a:r>
            <a:r>
              <a:rPr lang="sv-SE" sz="1050" b="1" i="1" dirty="0" err="1">
                <a:latin typeface="TT Commons"/>
              </a:rPr>
              <a:t>margin</a:t>
            </a:r>
            <a:r>
              <a:rPr lang="sv-SE" sz="1050" b="1" i="1" dirty="0">
                <a:latin typeface="TT Commons"/>
              </a:rPr>
              <a:t> (EM):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05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The taget </a:t>
            </a:r>
            <a:r>
              <a:rPr kumimoji="0" lang="sv-SE" sz="1050" b="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was</a:t>
            </a:r>
            <a:r>
              <a:rPr kumimoji="0" lang="sv-SE" sz="105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 set to 48% and the </a:t>
            </a:r>
            <a:r>
              <a:rPr kumimoji="0" lang="sv-SE" sz="1050" b="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buissnes</a:t>
            </a:r>
            <a:r>
              <a:rPr kumimoji="0" lang="sv-SE" sz="105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 </a:t>
            </a:r>
            <a:r>
              <a:rPr kumimoji="0" lang="sv-SE" sz="1050" b="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achived</a:t>
            </a:r>
            <a:r>
              <a:rPr kumimoji="0" lang="sv-SE" sz="105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 a </a:t>
            </a:r>
            <a:r>
              <a:rPr kumimoji="0" lang="sv-SE" sz="1050" b="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higher</a:t>
            </a:r>
            <a:r>
              <a:rPr kumimoji="0" lang="sv-SE" sz="105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 </a:t>
            </a:r>
            <a:r>
              <a:rPr kumimoji="0" lang="sv-SE" sz="1050" b="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sell</a:t>
            </a:r>
            <a:r>
              <a:rPr kumimoji="0" lang="sv-SE" sz="105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 </a:t>
            </a:r>
            <a:r>
              <a:rPr kumimoji="0" lang="sv-SE" sz="1050" b="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though</a:t>
            </a:r>
            <a:r>
              <a:rPr kumimoji="0" lang="sv-SE" sz="105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, 51.7%. Target </a:t>
            </a:r>
            <a:r>
              <a:rPr kumimoji="0" lang="sv-SE" sz="1050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outpreformed</a:t>
            </a:r>
            <a:r>
              <a:rPr kumimoji="0" lang="sv-SE" sz="105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T Commons"/>
                <a:ea typeface="+mn-ea"/>
                <a:cs typeface="+mn-cs"/>
              </a:rPr>
              <a:t>.</a:t>
            </a:r>
            <a:endParaRPr lang="sv-SE" sz="1050" b="1" i="1" dirty="0">
              <a:latin typeface="TT Common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T Commons"/>
            </a:endParaRPr>
          </a:p>
        </p:txBody>
      </p:sp>
      <p:pic>
        <p:nvPicPr>
          <p:cNvPr id="1030" name="Picture 6" descr="Output image">
            <a:extLst>
              <a:ext uri="{FF2B5EF4-FFF2-40B4-BE49-F238E27FC236}">
                <a16:creationId xmlns:a16="http://schemas.microsoft.com/office/drawing/2014/main" id="{61E80EBA-BE42-E3F1-85F2-E1FE36298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851" y="69604"/>
            <a:ext cx="4094200" cy="305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9D5639A-2A6D-7CF1-547A-C48037DAA691}"/>
              </a:ext>
            </a:extLst>
          </p:cNvPr>
          <p:cNvSpPr txBox="1">
            <a:spLocks/>
          </p:cNvSpPr>
          <p:nvPr/>
        </p:nvSpPr>
        <p:spPr>
          <a:xfrm>
            <a:off x="9519067" y="859963"/>
            <a:ext cx="2453101" cy="11620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dirty="0"/>
              <a:t>45.5%</a:t>
            </a:r>
            <a:br>
              <a:rPr lang="sv-SE" dirty="0"/>
            </a:br>
            <a:r>
              <a:rPr lang="sv-SE" sz="2000" dirty="0"/>
              <a:t>Total </a:t>
            </a:r>
            <a:r>
              <a:rPr lang="sv-SE" sz="2000" dirty="0" err="1"/>
              <a:t>Effective</a:t>
            </a:r>
            <a:r>
              <a:rPr lang="sv-SE" sz="2000" dirty="0"/>
              <a:t> </a:t>
            </a:r>
            <a:r>
              <a:rPr lang="sv-SE" sz="2000" dirty="0" err="1"/>
              <a:t>Sales</a:t>
            </a:r>
            <a:br>
              <a:rPr lang="sv-SE" dirty="0"/>
            </a:br>
            <a:endParaRPr lang="sv-SE" dirty="0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9164FF15-BCEC-2B7A-6B9D-C634AA70F02E}"/>
              </a:ext>
            </a:extLst>
          </p:cNvPr>
          <p:cNvSpPr txBox="1"/>
          <p:nvPr/>
        </p:nvSpPr>
        <p:spPr>
          <a:xfrm>
            <a:off x="613937" y="708945"/>
            <a:ext cx="3701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Total Effective Sales = Net Sales×(1−Return Rate)×(1−Discount Rate)</a:t>
            </a:r>
            <a:endParaRPr lang="sv-SE" sz="900" dirty="0"/>
          </a:p>
        </p:txBody>
      </p:sp>
    </p:spTree>
    <p:extLst>
      <p:ext uri="{BB962C8B-B14F-4D97-AF65-F5344CB8AC3E}">
        <p14:creationId xmlns:p14="http://schemas.microsoft.com/office/powerpoint/2010/main" val="207281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735946-9612-E356-F20B-8DA54B5955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BF0CC-0C9E-4F43-895E-07F19632EC70}" type="slidenum">
              <a:rPr lang="sv-SE" smtClean="0"/>
              <a:pPr/>
              <a:t>5</a:t>
            </a:fld>
            <a:endParaRPr lang="sv-SE"/>
          </a:p>
        </p:txBody>
      </p:sp>
      <p:sp>
        <p:nvSpPr>
          <p:cNvPr id="9" name="textruta 22">
            <a:extLst>
              <a:ext uri="{FF2B5EF4-FFF2-40B4-BE49-F238E27FC236}">
                <a16:creationId xmlns:a16="http://schemas.microsoft.com/office/drawing/2014/main" id="{23598C00-74CF-F732-3DA1-1982B807C6A2}"/>
              </a:ext>
            </a:extLst>
          </p:cNvPr>
          <p:cNvSpPr txBox="1"/>
          <p:nvPr/>
        </p:nvSpPr>
        <p:spPr>
          <a:xfrm>
            <a:off x="215248" y="792976"/>
            <a:ext cx="116719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000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Grapsh</a:t>
            </a:r>
            <a:r>
              <a:rPr lang="sv-SE" sz="2000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sv-SE" sz="2000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below</a:t>
            </a:r>
            <a:r>
              <a:rPr lang="sv-SE" sz="2000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display </a:t>
            </a:r>
            <a:r>
              <a:rPr lang="sv-SE" sz="2000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net</a:t>
            </a:r>
            <a:r>
              <a:rPr lang="sv-SE" sz="2000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sv-SE" sz="2000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sales</a:t>
            </a:r>
            <a:r>
              <a:rPr lang="sv-SE" sz="2000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by </a:t>
            </a:r>
            <a:r>
              <a:rPr lang="sv-SE" sz="2000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category</a:t>
            </a:r>
            <a:r>
              <a:rPr lang="sv-SE" sz="2000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and </a:t>
            </a:r>
            <a:r>
              <a:rPr lang="sv-SE" sz="2000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effective</a:t>
            </a:r>
            <a:r>
              <a:rPr lang="sv-SE" sz="2000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sv-SE" sz="2000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sales</a:t>
            </a:r>
            <a:r>
              <a:rPr lang="sv-SE" sz="2000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by </a:t>
            </a:r>
            <a:r>
              <a:rPr lang="sv-SE" sz="2000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category</a:t>
            </a:r>
            <a:r>
              <a:rPr lang="sv-SE" sz="2000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</a:p>
          <a:p>
            <a:endParaRPr lang="sv-SE" sz="2000" i="1" dirty="0">
              <a:solidFill>
                <a:schemeClr val="tx1">
                  <a:lumMod val="85000"/>
                  <a:lumOff val="15000"/>
                </a:schemeClr>
              </a:solidFill>
              <a:latin typeface="Söhne"/>
            </a:endParaRP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E0A50DF5-29D5-A964-66B0-FC7F21B713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8137" y="125176"/>
            <a:ext cx="7895081" cy="62110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3400" b="0" dirty="0">
                <a:solidFill>
                  <a:schemeClr val="tx1"/>
                </a:solidFill>
                <a:effectLst/>
                <a:latin typeface="GT Flexa" panose="00000500000000000000" pitchFamily="2" charset="0"/>
                <a:ea typeface="GT Flexa" panose="00000500000000000000" pitchFamily="2" charset="0"/>
              </a:rPr>
              <a:t>How is this brand performing by category?</a:t>
            </a:r>
            <a:endParaRPr lang="sv-SE" sz="3400" dirty="0">
              <a:solidFill>
                <a:schemeClr val="tx1"/>
              </a:solidFill>
              <a:latin typeface="GT Flexa" panose="00000500000000000000" pitchFamily="2" charset="0"/>
              <a:ea typeface="GT Flexa" panose="00000500000000000000" pitchFamily="2" charset="0"/>
            </a:endParaRPr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54F7FB5E-ADD7-D152-AD9E-6DAD07732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5" y="1899640"/>
            <a:ext cx="4155324" cy="4283839"/>
          </a:xfrm>
          <a:prstGeom prst="rect">
            <a:avLst/>
          </a:prstGeom>
        </p:spPr>
      </p:pic>
      <p:pic>
        <p:nvPicPr>
          <p:cNvPr id="16" name="Bildobjekt 15">
            <a:extLst>
              <a:ext uri="{FF2B5EF4-FFF2-40B4-BE49-F238E27FC236}">
                <a16:creationId xmlns:a16="http://schemas.microsoft.com/office/drawing/2014/main" id="{F6A997FE-6E8C-0B3A-A6E7-0C73661C7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675" y="1899639"/>
            <a:ext cx="4155325" cy="4283839"/>
          </a:xfrm>
          <a:prstGeom prst="rect">
            <a:avLst/>
          </a:prstGeom>
        </p:spPr>
      </p:pic>
      <p:sp>
        <p:nvSpPr>
          <p:cNvPr id="17" name="textruta 16">
            <a:extLst>
              <a:ext uri="{FF2B5EF4-FFF2-40B4-BE49-F238E27FC236}">
                <a16:creationId xmlns:a16="http://schemas.microsoft.com/office/drawing/2014/main" id="{B1144A65-8555-6266-DAA0-46709AF68D04}"/>
              </a:ext>
            </a:extLst>
          </p:cNvPr>
          <p:cNvSpPr txBox="1"/>
          <p:nvPr/>
        </p:nvSpPr>
        <p:spPr>
          <a:xfrm>
            <a:off x="4239579" y="2208721"/>
            <a:ext cx="3542898" cy="24247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60000"/>
              </a:lnSpc>
              <a:spcAft>
                <a:spcPts val="800"/>
              </a:spcAft>
            </a:pPr>
            <a:r>
              <a:rPr lang="sv-SE" sz="1400" b="1" kern="100" dirty="0" err="1">
                <a:solidFill>
                  <a:srgbClr val="0D0D0D"/>
                </a:solidFill>
                <a:cs typeface="Calibri"/>
              </a:rPr>
              <a:t>How</a:t>
            </a:r>
            <a:r>
              <a:rPr lang="sv-SE" sz="1400" b="1" kern="100" dirty="0">
                <a:solidFill>
                  <a:srgbClr val="0D0D0D"/>
                </a:solidFill>
                <a:cs typeface="Calibri"/>
              </a:rPr>
              <a:t> </a:t>
            </a:r>
            <a:r>
              <a:rPr lang="sv-SE" sz="1400" b="1" kern="100" dirty="0" err="1">
                <a:solidFill>
                  <a:srgbClr val="0D0D0D"/>
                </a:solidFill>
                <a:cs typeface="Calibri"/>
              </a:rPr>
              <a:t>are</a:t>
            </a:r>
            <a:r>
              <a:rPr lang="sv-SE" sz="1400" b="1" kern="100" dirty="0">
                <a:solidFill>
                  <a:srgbClr val="0D0D0D"/>
                </a:solidFill>
                <a:cs typeface="Calibri"/>
              </a:rPr>
              <a:t> the </a:t>
            </a:r>
            <a:r>
              <a:rPr lang="sv-SE" sz="1400" b="1" kern="100" dirty="0" err="1">
                <a:solidFill>
                  <a:srgbClr val="0D0D0D"/>
                </a:solidFill>
                <a:cs typeface="Calibri"/>
              </a:rPr>
              <a:t>product</a:t>
            </a:r>
            <a:r>
              <a:rPr lang="sv-SE" sz="1400" b="1" kern="100" dirty="0">
                <a:solidFill>
                  <a:srgbClr val="0D0D0D"/>
                </a:solidFill>
                <a:cs typeface="Calibri"/>
              </a:rPr>
              <a:t> </a:t>
            </a:r>
            <a:r>
              <a:rPr lang="sv-SE" sz="1400" b="1" kern="100" dirty="0" err="1">
                <a:solidFill>
                  <a:srgbClr val="0D0D0D"/>
                </a:solidFill>
                <a:cs typeface="Calibri"/>
              </a:rPr>
              <a:t>Preforming</a:t>
            </a:r>
            <a:r>
              <a:rPr lang="sv-SE" sz="1400" b="1" kern="100" dirty="0">
                <a:solidFill>
                  <a:srgbClr val="0D0D0D"/>
                </a:solidFill>
                <a:cs typeface="Calibri"/>
              </a:rPr>
              <a:t>?</a:t>
            </a:r>
          </a:p>
          <a:p>
            <a:pPr algn="just"/>
            <a:endParaRPr lang="sv-SE" sz="1400" dirty="0"/>
          </a:p>
          <a:p>
            <a:pPr algn="just"/>
            <a:r>
              <a:rPr lang="sv-SE" sz="1400" i="1" dirty="0"/>
              <a:t>The </a:t>
            </a:r>
            <a:r>
              <a:rPr lang="sv-SE" sz="1400" i="1" dirty="0" err="1"/>
              <a:t>two</a:t>
            </a:r>
            <a:r>
              <a:rPr lang="sv-SE" sz="1400" i="1" dirty="0"/>
              <a:t> </a:t>
            </a:r>
            <a:r>
              <a:rPr lang="sv-SE" sz="1400" i="1" dirty="0" err="1"/>
              <a:t>main</a:t>
            </a:r>
            <a:r>
              <a:rPr lang="sv-SE" sz="1400" i="1" dirty="0"/>
              <a:t> </a:t>
            </a:r>
            <a:r>
              <a:rPr lang="sv-SE" sz="1400" i="1" dirty="0" err="1"/>
              <a:t>diffrances</a:t>
            </a:r>
            <a:r>
              <a:rPr lang="sv-SE" sz="1400" i="1" dirty="0"/>
              <a:t> </a:t>
            </a:r>
            <a:r>
              <a:rPr lang="sv-SE" sz="1400" i="1" dirty="0" err="1"/>
              <a:t>illsutrated</a:t>
            </a:r>
            <a:r>
              <a:rPr lang="sv-SE" sz="1400" i="1" dirty="0"/>
              <a:t> by the </a:t>
            </a:r>
            <a:r>
              <a:rPr lang="sv-SE" sz="1400" i="1" dirty="0" err="1"/>
              <a:t>graphs</a:t>
            </a:r>
            <a:r>
              <a:rPr lang="sv-SE" sz="1400" i="1" dirty="0"/>
              <a:t> </a:t>
            </a:r>
            <a:r>
              <a:rPr lang="sv-SE" sz="1400" i="1" dirty="0" err="1"/>
              <a:t>are</a:t>
            </a:r>
            <a:r>
              <a:rPr lang="sv-SE" sz="1400" i="1" dirty="0"/>
              <a:t> </a:t>
            </a:r>
          </a:p>
          <a:p>
            <a:pPr algn="just"/>
            <a:endParaRPr lang="sv-SE" sz="1400" dirty="0"/>
          </a:p>
          <a:p>
            <a:pPr marL="228600" indent="-228600" algn="just">
              <a:buAutoNum type="arabicPeriod"/>
            </a:pPr>
            <a:r>
              <a:rPr lang="sv-SE" sz="1400" dirty="0" err="1"/>
              <a:t>Acessories</a:t>
            </a:r>
            <a:r>
              <a:rPr lang="sv-SE" sz="1400" dirty="0"/>
              <a:t> </a:t>
            </a:r>
            <a:r>
              <a:rPr lang="sv-SE" sz="1400" dirty="0" err="1"/>
              <a:t>are</a:t>
            </a:r>
            <a:r>
              <a:rPr lang="sv-SE" sz="1400" dirty="0"/>
              <a:t> </a:t>
            </a:r>
            <a:r>
              <a:rPr lang="sv-SE" sz="1400" dirty="0" err="1"/>
              <a:t>preforming</a:t>
            </a:r>
            <a:r>
              <a:rPr lang="sv-SE" sz="1400" dirty="0"/>
              <a:t> to a </a:t>
            </a:r>
            <a:r>
              <a:rPr lang="sv-SE" sz="1400" dirty="0" err="1"/>
              <a:t>greater</a:t>
            </a:r>
            <a:r>
              <a:rPr lang="sv-SE" sz="1400" dirty="0"/>
              <a:t> </a:t>
            </a:r>
            <a:r>
              <a:rPr lang="sv-SE" sz="1400" dirty="0" err="1"/>
              <a:t>extent</a:t>
            </a:r>
            <a:r>
              <a:rPr lang="sv-SE" sz="1400" dirty="0"/>
              <a:t> </a:t>
            </a:r>
            <a:r>
              <a:rPr lang="sv-SE" sz="1400" dirty="0" err="1"/>
              <a:t>than</a:t>
            </a:r>
            <a:r>
              <a:rPr lang="sv-SE" sz="1400" dirty="0"/>
              <a:t> </a:t>
            </a:r>
            <a:r>
              <a:rPr lang="sv-SE" sz="1400" dirty="0" err="1"/>
              <a:t>coats</a:t>
            </a:r>
            <a:r>
              <a:rPr lang="sv-SE" sz="1400" dirty="0"/>
              <a:t> </a:t>
            </a:r>
            <a:r>
              <a:rPr lang="sv-SE" sz="1400" dirty="0" err="1"/>
              <a:t>after</a:t>
            </a:r>
            <a:r>
              <a:rPr lang="sv-SE" sz="1400" dirty="0"/>
              <a:t> </a:t>
            </a:r>
            <a:r>
              <a:rPr lang="sv-SE" sz="1400" dirty="0" err="1"/>
              <a:t>accounting</a:t>
            </a:r>
            <a:r>
              <a:rPr lang="sv-SE" sz="1400" dirty="0"/>
              <a:t> for </a:t>
            </a:r>
            <a:r>
              <a:rPr lang="sv-SE" sz="1400" dirty="0" err="1"/>
              <a:t>returns</a:t>
            </a:r>
            <a:r>
              <a:rPr lang="sv-SE" sz="1400" dirty="0"/>
              <a:t> and </a:t>
            </a:r>
            <a:r>
              <a:rPr lang="sv-SE" sz="1400" dirty="0" err="1"/>
              <a:t>disconts</a:t>
            </a:r>
            <a:r>
              <a:rPr lang="sv-SE" sz="1400" dirty="0"/>
              <a:t>. </a:t>
            </a:r>
          </a:p>
          <a:p>
            <a:pPr marL="228600" indent="-228600" algn="just">
              <a:buAutoNum type="arabicPeriod"/>
            </a:pPr>
            <a:r>
              <a:rPr lang="sv-SE" sz="1400" dirty="0" err="1"/>
              <a:t>Blouses</a:t>
            </a:r>
            <a:r>
              <a:rPr lang="sv-SE" sz="1400" dirty="0"/>
              <a:t> </a:t>
            </a:r>
            <a:r>
              <a:rPr lang="sv-SE" sz="1400" dirty="0" err="1"/>
              <a:t>ourprefrom</a:t>
            </a:r>
            <a:r>
              <a:rPr lang="sv-SE" sz="1400" dirty="0"/>
              <a:t> skirts (small </a:t>
            </a:r>
            <a:r>
              <a:rPr lang="sv-SE" sz="1400" dirty="0" err="1"/>
              <a:t>diffrance</a:t>
            </a:r>
            <a:r>
              <a:rPr lang="sv-SE" sz="1400" dirty="0"/>
              <a:t>) </a:t>
            </a:r>
          </a:p>
          <a:p>
            <a:pPr algn="just"/>
            <a:endParaRPr lang="en-SE" sz="1050" dirty="0"/>
          </a:p>
        </p:txBody>
      </p:sp>
      <p:sp>
        <p:nvSpPr>
          <p:cNvPr id="6" name="Pil: höger 5">
            <a:extLst>
              <a:ext uri="{FF2B5EF4-FFF2-40B4-BE49-F238E27FC236}">
                <a16:creationId xmlns:a16="http://schemas.microsoft.com/office/drawing/2014/main" id="{8DC927CB-18E0-99EF-A18A-A662FDF2BEAE}"/>
              </a:ext>
            </a:extLst>
          </p:cNvPr>
          <p:cNvSpPr/>
          <p:nvPr/>
        </p:nvSpPr>
        <p:spPr>
          <a:xfrm rot="10800000">
            <a:off x="10067277" y="3265652"/>
            <a:ext cx="941033" cy="1633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Pil: höger 6">
            <a:extLst>
              <a:ext uri="{FF2B5EF4-FFF2-40B4-BE49-F238E27FC236}">
                <a16:creationId xmlns:a16="http://schemas.microsoft.com/office/drawing/2014/main" id="{1A018348-F0A3-97E4-8311-305B44B0A828}"/>
              </a:ext>
            </a:extLst>
          </p:cNvPr>
          <p:cNvSpPr/>
          <p:nvPr/>
        </p:nvSpPr>
        <p:spPr>
          <a:xfrm rot="10800000">
            <a:off x="9511683" y="5087054"/>
            <a:ext cx="941033" cy="1633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DCE2343B-B88A-98AA-3A0F-1045F26C1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435" y="5087054"/>
            <a:ext cx="5465575" cy="123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45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objekt 15">
            <a:extLst>
              <a:ext uri="{FF2B5EF4-FFF2-40B4-BE49-F238E27FC236}">
                <a16:creationId xmlns:a16="http://schemas.microsoft.com/office/drawing/2014/main" id="{24491C87-6F11-4AA7-FD68-D939F943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273" y="1419807"/>
            <a:ext cx="4798727" cy="4017674"/>
          </a:xfrm>
          <a:prstGeom prst="rect">
            <a:avLst/>
          </a:prstGeom>
        </p:spPr>
      </p:pic>
      <p:sp>
        <p:nvSpPr>
          <p:cNvPr id="17" name="Rektangel 16">
            <a:extLst>
              <a:ext uri="{FF2B5EF4-FFF2-40B4-BE49-F238E27FC236}">
                <a16:creationId xmlns:a16="http://schemas.microsoft.com/office/drawing/2014/main" id="{B061B0E6-6A47-C2DD-BC4B-573F03355FB3}"/>
              </a:ext>
            </a:extLst>
          </p:cNvPr>
          <p:cNvSpPr/>
          <p:nvPr/>
        </p:nvSpPr>
        <p:spPr>
          <a:xfrm>
            <a:off x="0" y="1064711"/>
            <a:ext cx="7393273" cy="4554854"/>
          </a:xfrm>
          <a:prstGeom prst="rect">
            <a:avLst/>
          </a:prstGeom>
          <a:solidFill>
            <a:srgbClr val="F3E8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2176B7B1-3C49-474F-F03A-9B960009F1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BF0CC-0C9E-4F43-895E-07F19632EC70}" type="slidenum">
              <a:rPr lang="sv-SE" smtClean="0"/>
              <a:pPr/>
              <a:t>6</a:t>
            </a:fld>
            <a:endParaRPr lang="sv-SE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118D01F-86F6-3D43-F795-69399F5D47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9053" y="257757"/>
            <a:ext cx="11458459" cy="1162050"/>
          </a:xfrm>
        </p:spPr>
        <p:txBody>
          <a:bodyPr/>
          <a:lstStyle/>
          <a:p>
            <a:r>
              <a:rPr lang="sv-SE" sz="5400" dirty="0"/>
              <a:t>Is </a:t>
            </a:r>
            <a:r>
              <a:rPr lang="sv-SE" sz="5400" dirty="0" err="1"/>
              <a:t>there</a:t>
            </a:r>
            <a:r>
              <a:rPr lang="sv-SE" sz="5400" dirty="0"/>
              <a:t> a </a:t>
            </a:r>
            <a:r>
              <a:rPr lang="sv-SE" sz="5400" dirty="0" err="1"/>
              <a:t>diffrance</a:t>
            </a:r>
            <a:r>
              <a:rPr lang="sv-SE" sz="5400" dirty="0"/>
              <a:t> in </a:t>
            </a:r>
            <a:r>
              <a:rPr lang="sv-SE" sz="5400" dirty="0" err="1"/>
              <a:t>retrun</a:t>
            </a:r>
            <a:r>
              <a:rPr lang="sv-SE" sz="5400" dirty="0"/>
              <a:t> rates? 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9BC9ABED-7136-938D-968F-ECDB06EDA8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243" y="1533635"/>
            <a:ext cx="7238785" cy="4376576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v-SE" sz="1600" dirty="0" err="1"/>
              <a:t>Some</a:t>
            </a:r>
            <a:r>
              <a:rPr lang="sv-SE" sz="1600" dirty="0"/>
              <a:t> </a:t>
            </a:r>
            <a:r>
              <a:rPr lang="sv-SE" sz="1600" dirty="0" err="1"/>
              <a:t>items</a:t>
            </a:r>
            <a:r>
              <a:rPr lang="sv-SE" sz="1600" dirty="0"/>
              <a:t> do display </a:t>
            </a:r>
            <a:r>
              <a:rPr lang="sv-SE" sz="1600" dirty="0" err="1"/>
              <a:t>higher</a:t>
            </a:r>
            <a:r>
              <a:rPr lang="sv-SE" sz="1600" dirty="0"/>
              <a:t> </a:t>
            </a:r>
            <a:r>
              <a:rPr lang="sv-SE" sz="1600" dirty="0" err="1"/>
              <a:t>retrun</a:t>
            </a:r>
            <a:r>
              <a:rPr lang="sv-SE" sz="1600" dirty="0"/>
              <a:t> rates.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v-SE" sz="1600" b="1" dirty="0" err="1"/>
              <a:t>Accessories</a:t>
            </a:r>
            <a:r>
              <a:rPr lang="sv-SE" sz="1600" dirty="0"/>
              <a:t>,</a:t>
            </a:r>
            <a:r>
              <a:rPr lang="sv-SE" sz="1600" b="1" dirty="0"/>
              <a:t> </a:t>
            </a:r>
            <a:r>
              <a:rPr lang="sv-SE" sz="1600" b="1" dirty="0" err="1"/>
              <a:t>dresses</a:t>
            </a:r>
            <a:r>
              <a:rPr lang="sv-SE" sz="1600" b="1" dirty="0"/>
              <a:t> </a:t>
            </a:r>
            <a:r>
              <a:rPr lang="sv-SE" sz="1600" dirty="0"/>
              <a:t>and </a:t>
            </a:r>
            <a:r>
              <a:rPr lang="sv-SE" sz="1600" b="1" dirty="0" err="1"/>
              <a:t>Knitwear</a:t>
            </a:r>
            <a:r>
              <a:rPr lang="sv-SE" sz="1600" dirty="0"/>
              <a:t> account for the </a:t>
            </a:r>
            <a:r>
              <a:rPr lang="sv-SE" sz="1600" dirty="0" err="1"/>
              <a:t>lowest</a:t>
            </a:r>
            <a:r>
              <a:rPr lang="sv-SE" sz="1600" dirty="0"/>
              <a:t> </a:t>
            </a:r>
            <a:r>
              <a:rPr lang="sv-SE" sz="1600" dirty="0" err="1"/>
              <a:t>amounts</a:t>
            </a:r>
            <a:r>
              <a:rPr lang="sv-SE" sz="1600" dirty="0"/>
              <a:t> </a:t>
            </a:r>
            <a:r>
              <a:rPr lang="sv-SE" sz="1600" dirty="0" err="1"/>
              <a:t>of</a:t>
            </a:r>
            <a:r>
              <a:rPr lang="sv-SE" sz="1600" dirty="0"/>
              <a:t> </a:t>
            </a:r>
            <a:r>
              <a:rPr lang="sv-SE" sz="1600" dirty="0" err="1"/>
              <a:t>return</a:t>
            </a:r>
            <a:r>
              <a:rPr lang="sv-SE" sz="1600" dirty="0"/>
              <a:t> rates.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v-SE" sz="1600" b="1" dirty="0"/>
              <a:t>Jackets</a:t>
            </a:r>
            <a:r>
              <a:rPr lang="sv-SE" sz="1600" dirty="0"/>
              <a:t>, </a:t>
            </a:r>
            <a:r>
              <a:rPr lang="sv-SE" sz="1600" b="1" dirty="0" err="1"/>
              <a:t>Trousers</a:t>
            </a:r>
            <a:r>
              <a:rPr lang="sv-SE" sz="1600" dirty="0"/>
              <a:t> and </a:t>
            </a:r>
            <a:r>
              <a:rPr lang="sv-SE" sz="1600" b="1" dirty="0"/>
              <a:t>Coats</a:t>
            </a:r>
            <a:r>
              <a:rPr lang="sv-SE" sz="1600" dirty="0"/>
              <a:t> account for the </a:t>
            </a:r>
            <a:r>
              <a:rPr lang="sv-SE" sz="1600" dirty="0" err="1"/>
              <a:t>highest</a:t>
            </a:r>
            <a:r>
              <a:rPr lang="sv-SE" sz="1600" dirty="0"/>
              <a:t> </a:t>
            </a:r>
            <a:r>
              <a:rPr lang="sv-SE" sz="1600" dirty="0" err="1"/>
              <a:t>return</a:t>
            </a:r>
            <a:r>
              <a:rPr lang="sv-SE" sz="1600" dirty="0"/>
              <a:t> rate.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v-SE" sz="1600" dirty="0" err="1"/>
              <a:t>Further</a:t>
            </a:r>
            <a:r>
              <a:rPr lang="sv-SE" sz="1600" dirty="0"/>
              <a:t> parameters </a:t>
            </a:r>
            <a:r>
              <a:rPr lang="sv-SE" sz="1600" dirty="0" err="1"/>
              <a:t>are</a:t>
            </a:r>
            <a:r>
              <a:rPr lang="sv-SE" sz="1600" dirty="0"/>
              <a:t> </a:t>
            </a:r>
            <a:r>
              <a:rPr lang="sv-SE" sz="1600" dirty="0" err="1"/>
              <a:t>needed</a:t>
            </a:r>
            <a:r>
              <a:rPr lang="sv-SE" sz="1600" dirty="0"/>
              <a:t> to </a:t>
            </a:r>
            <a:r>
              <a:rPr lang="sv-SE" sz="1600" dirty="0" err="1"/>
              <a:t>better</a:t>
            </a:r>
            <a:r>
              <a:rPr lang="sv-SE" sz="1600" dirty="0"/>
              <a:t> understand what is </a:t>
            </a:r>
            <a:r>
              <a:rPr lang="sv-SE" sz="1600" dirty="0" err="1"/>
              <a:t>driving</a:t>
            </a:r>
            <a:r>
              <a:rPr lang="sv-SE" sz="1600" dirty="0"/>
              <a:t> </a:t>
            </a:r>
            <a:r>
              <a:rPr lang="sv-SE" sz="1600" dirty="0" err="1"/>
              <a:t>these</a:t>
            </a:r>
            <a:r>
              <a:rPr lang="sv-SE" sz="1600" dirty="0"/>
              <a:t> </a:t>
            </a:r>
            <a:r>
              <a:rPr lang="sv-SE" sz="1600" dirty="0" err="1"/>
              <a:t>product</a:t>
            </a:r>
            <a:r>
              <a:rPr lang="sv-SE" sz="1600" dirty="0"/>
              <a:t> </a:t>
            </a:r>
            <a:r>
              <a:rPr lang="sv-SE" sz="1600" dirty="0" err="1"/>
              <a:t>differences</a:t>
            </a:r>
            <a:r>
              <a:rPr lang="sv-SE" sz="1600" dirty="0"/>
              <a:t> </a:t>
            </a:r>
            <a:r>
              <a:rPr lang="sv-SE" sz="1600" dirty="0" err="1"/>
              <a:t>such</a:t>
            </a:r>
            <a:r>
              <a:rPr lang="sv-SE" sz="1600" dirty="0"/>
              <a:t> as </a:t>
            </a:r>
            <a:r>
              <a:rPr lang="sv-SE" sz="1600" dirty="0" err="1"/>
              <a:t>price</a:t>
            </a:r>
            <a:r>
              <a:rPr lang="sv-SE" sz="1600" dirty="0"/>
              <a:t>, </a:t>
            </a:r>
            <a:r>
              <a:rPr lang="sv-SE" sz="1600" dirty="0" err="1"/>
              <a:t>size</a:t>
            </a:r>
            <a:r>
              <a:rPr lang="sv-SE" sz="1600" dirty="0"/>
              <a:t> and/or </a:t>
            </a:r>
            <a:r>
              <a:rPr lang="sv-SE" sz="1600" dirty="0" err="1"/>
              <a:t>colour</a:t>
            </a:r>
            <a:r>
              <a:rPr lang="sv-SE" sz="1600" dirty="0"/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v-SE" sz="1600" b="1" dirty="0" err="1"/>
              <a:t>Example</a:t>
            </a:r>
            <a:r>
              <a:rPr lang="sv-SE" sz="1600" b="1" dirty="0"/>
              <a:t> 1 :</a:t>
            </a:r>
            <a:r>
              <a:rPr lang="sv-SE" sz="1600" dirty="0"/>
              <a:t> </a:t>
            </a:r>
            <a:r>
              <a:rPr lang="sv-SE" sz="1600" dirty="0" err="1"/>
              <a:t>Higher</a:t>
            </a:r>
            <a:r>
              <a:rPr lang="sv-SE" sz="1600" dirty="0"/>
              <a:t> </a:t>
            </a:r>
            <a:r>
              <a:rPr lang="sv-SE" sz="1600" dirty="0" err="1"/>
              <a:t>priced</a:t>
            </a:r>
            <a:r>
              <a:rPr lang="sv-SE" sz="1600" dirty="0"/>
              <a:t> </a:t>
            </a:r>
            <a:r>
              <a:rPr lang="sv-SE" sz="1600" dirty="0" err="1"/>
              <a:t>items</a:t>
            </a:r>
            <a:r>
              <a:rPr lang="sv-SE" sz="1600" dirty="0"/>
              <a:t> </a:t>
            </a:r>
            <a:r>
              <a:rPr lang="sv-SE" sz="1600" dirty="0" err="1"/>
              <a:t>such</a:t>
            </a:r>
            <a:r>
              <a:rPr lang="sv-SE" sz="1600" dirty="0"/>
              <a:t> as jackets, </a:t>
            </a:r>
            <a:r>
              <a:rPr lang="sv-SE" sz="1600" dirty="0" err="1"/>
              <a:t>trousers</a:t>
            </a:r>
            <a:r>
              <a:rPr lang="sv-SE" sz="1600" dirty="0"/>
              <a:t> and </a:t>
            </a:r>
            <a:r>
              <a:rPr lang="sv-SE" sz="1600" dirty="0" err="1"/>
              <a:t>coats</a:t>
            </a:r>
            <a:r>
              <a:rPr lang="sv-SE" sz="1600" dirty="0"/>
              <a:t> </a:t>
            </a:r>
            <a:r>
              <a:rPr lang="sv-SE" sz="1600" dirty="0" err="1"/>
              <a:t>may</a:t>
            </a:r>
            <a:r>
              <a:rPr lang="sv-SE" sz="1600" dirty="0"/>
              <a:t> </a:t>
            </a:r>
            <a:r>
              <a:rPr lang="sv-SE" sz="1600" dirty="0" err="1"/>
              <a:t>increase</a:t>
            </a:r>
            <a:r>
              <a:rPr lang="sv-SE" sz="1600" dirty="0"/>
              <a:t> the </a:t>
            </a:r>
            <a:r>
              <a:rPr lang="sv-SE" sz="1600" dirty="0" err="1"/>
              <a:t>incentive</a:t>
            </a:r>
            <a:r>
              <a:rPr lang="sv-SE" sz="1600" dirty="0"/>
              <a:t> to </a:t>
            </a:r>
            <a:r>
              <a:rPr lang="sv-SE" sz="1600" dirty="0" err="1"/>
              <a:t>return</a:t>
            </a:r>
            <a:r>
              <a:rPr lang="sv-SE" sz="1600" dirty="0"/>
              <a:t> an item </a:t>
            </a:r>
            <a:r>
              <a:rPr lang="sv-SE" sz="1600" dirty="0" err="1"/>
              <a:t>compared</a:t>
            </a:r>
            <a:r>
              <a:rPr lang="sv-SE" sz="1600" dirty="0"/>
              <a:t> to </a:t>
            </a:r>
            <a:r>
              <a:rPr lang="sv-SE" sz="1600" dirty="0" err="1"/>
              <a:t>cheaper</a:t>
            </a:r>
            <a:r>
              <a:rPr lang="sv-SE" sz="1600" dirty="0"/>
              <a:t> </a:t>
            </a:r>
            <a:r>
              <a:rPr lang="sv-SE" sz="1600" dirty="0" err="1"/>
              <a:t>items</a:t>
            </a:r>
            <a:r>
              <a:rPr lang="sv-SE" sz="1600" dirty="0"/>
              <a:t> </a:t>
            </a:r>
            <a:r>
              <a:rPr lang="sv-SE" sz="1600" dirty="0" err="1"/>
              <a:t>such</a:t>
            </a:r>
            <a:r>
              <a:rPr lang="sv-SE" sz="1600" dirty="0"/>
              <a:t> as </a:t>
            </a:r>
            <a:r>
              <a:rPr lang="sv-SE" sz="1600" dirty="0" err="1"/>
              <a:t>Accessories</a:t>
            </a:r>
            <a:r>
              <a:rPr lang="sv-SE" sz="1600" dirty="0"/>
              <a:t>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v-SE" sz="1600" b="1" dirty="0" err="1"/>
              <a:t>Example</a:t>
            </a:r>
            <a:r>
              <a:rPr lang="sv-SE" sz="1600" b="1" dirty="0"/>
              <a:t> 2: </a:t>
            </a:r>
            <a:r>
              <a:rPr lang="sv-SE" sz="1600" dirty="0" err="1"/>
              <a:t>Customers</a:t>
            </a:r>
            <a:r>
              <a:rPr lang="sv-SE" sz="1600" dirty="0"/>
              <a:t> </a:t>
            </a:r>
            <a:r>
              <a:rPr lang="sv-SE" sz="1600" dirty="0" err="1"/>
              <a:t>tend</a:t>
            </a:r>
            <a:r>
              <a:rPr lang="sv-SE" sz="1600" dirty="0"/>
              <a:t> to re-</a:t>
            </a:r>
            <a:r>
              <a:rPr lang="sv-SE" sz="1600" dirty="0" err="1"/>
              <a:t>purchase</a:t>
            </a:r>
            <a:r>
              <a:rPr lang="sv-SE" sz="1600" dirty="0"/>
              <a:t>  Coats in a different </a:t>
            </a:r>
            <a:r>
              <a:rPr lang="sv-SE" sz="1600" dirty="0" err="1"/>
              <a:t>size</a:t>
            </a:r>
            <a:r>
              <a:rPr lang="sv-SE" sz="1600" dirty="0"/>
              <a:t>. </a:t>
            </a:r>
            <a:r>
              <a:rPr lang="sv-SE" sz="1600" dirty="0" err="1"/>
              <a:t>Could</a:t>
            </a:r>
            <a:r>
              <a:rPr lang="sv-SE" sz="1600" dirty="0"/>
              <a:t> any </a:t>
            </a:r>
            <a:r>
              <a:rPr lang="sv-SE" sz="1600" dirty="0" err="1"/>
              <a:t>adjustments</a:t>
            </a:r>
            <a:r>
              <a:rPr lang="sv-SE" sz="1600" dirty="0"/>
              <a:t> be </a:t>
            </a:r>
            <a:r>
              <a:rPr lang="sv-SE" sz="1600" dirty="0" err="1"/>
              <a:t>made</a:t>
            </a:r>
            <a:r>
              <a:rPr lang="sv-SE" sz="1600" dirty="0"/>
              <a:t> to </a:t>
            </a:r>
            <a:r>
              <a:rPr lang="sv-SE" sz="1600" dirty="0" err="1"/>
              <a:t>help</a:t>
            </a:r>
            <a:r>
              <a:rPr lang="sv-SE" sz="1600" dirty="0"/>
              <a:t> potential </a:t>
            </a:r>
            <a:r>
              <a:rPr lang="sv-SE" sz="1600" dirty="0" err="1"/>
              <a:t>buyers</a:t>
            </a:r>
            <a:r>
              <a:rPr lang="sv-SE" sz="1600" dirty="0"/>
              <a:t> find the right </a:t>
            </a:r>
            <a:r>
              <a:rPr lang="sv-SE" sz="1600" dirty="0" err="1"/>
              <a:t>size</a:t>
            </a:r>
            <a:r>
              <a:rPr lang="sv-SE" sz="1600" dirty="0"/>
              <a:t>?</a:t>
            </a:r>
          </a:p>
          <a:p>
            <a:pPr>
              <a:lnSpc>
                <a:spcPct val="100000"/>
              </a:lnSpc>
            </a:pPr>
            <a:endParaRPr lang="sv-SE" sz="1800" dirty="0"/>
          </a:p>
        </p:txBody>
      </p:sp>
    </p:spTree>
    <p:extLst>
      <p:ext uri="{BB962C8B-B14F-4D97-AF65-F5344CB8AC3E}">
        <p14:creationId xmlns:p14="http://schemas.microsoft.com/office/powerpoint/2010/main" val="415796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C8B1BD1C-AF3E-0228-F1ED-0BCD03AFF43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444596" y="0"/>
            <a:ext cx="4192437" cy="6858000"/>
          </a:xfrm>
          <a:prstGeom prst="rect">
            <a:avLst/>
          </a:prstGeom>
          <a:solidFill>
            <a:srgbClr val="F3E8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110A6816-D122-1F0F-A0C3-F16EC7F7DE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BF0CC-0C9E-4F43-895E-07F19632EC70}" type="slidenum">
              <a:rPr lang="sv-SE" smtClean="0"/>
              <a:pPr/>
              <a:t>7</a:t>
            </a:fld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74613BB-7F39-BD8A-4623-03EF817CA1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59445"/>
            <a:ext cx="9316278" cy="62110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sv-SE" sz="2800" dirty="0">
                <a:solidFill>
                  <a:schemeClr val="tx1"/>
                </a:solidFill>
                <a:latin typeface="GT Flexa" panose="00000500000000000000" pitchFamily="2" charset="0"/>
                <a:ea typeface="GT Flexa" panose="00000500000000000000" pitchFamily="2" charset="0"/>
              </a:rPr>
              <a:t>Does any relationship </a:t>
            </a:r>
            <a:r>
              <a:rPr lang="sv-SE" sz="2800" dirty="0" err="1">
                <a:solidFill>
                  <a:schemeClr val="tx1"/>
                </a:solidFill>
                <a:latin typeface="GT Flexa" panose="00000500000000000000" pitchFamily="2" charset="0"/>
                <a:ea typeface="GT Flexa" panose="00000500000000000000" pitchFamily="2" charset="0"/>
              </a:rPr>
              <a:t>exist</a:t>
            </a:r>
            <a:r>
              <a:rPr lang="sv-SE" sz="2800" dirty="0">
                <a:solidFill>
                  <a:schemeClr val="tx1"/>
                </a:solidFill>
                <a:latin typeface="GT Flexa" panose="00000500000000000000" pitchFamily="2" charset="0"/>
                <a:ea typeface="GT Flexa" panose="00000500000000000000" pitchFamily="2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GT Flexa" panose="00000500000000000000" pitchFamily="2" charset="0"/>
                <a:ea typeface="GT Flexa" panose="00000500000000000000" pitchFamily="2" charset="0"/>
              </a:rPr>
              <a:t>between</a:t>
            </a:r>
            <a:r>
              <a:rPr lang="sv-SE" sz="2800" dirty="0">
                <a:solidFill>
                  <a:schemeClr val="tx1"/>
                </a:solidFill>
                <a:latin typeface="GT Flexa" panose="00000500000000000000" pitchFamily="2" charset="0"/>
                <a:ea typeface="GT Flexa" panose="00000500000000000000" pitchFamily="2" charset="0"/>
              </a:rPr>
              <a:t> parameters?</a:t>
            </a:r>
          </a:p>
        </p:txBody>
      </p:sp>
      <p:sp>
        <p:nvSpPr>
          <p:cNvPr id="6" name="Platshållare för text 6">
            <a:extLst>
              <a:ext uri="{FF2B5EF4-FFF2-40B4-BE49-F238E27FC236}">
                <a16:creationId xmlns:a16="http://schemas.microsoft.com/office/drawing/2014/main" id="{34F71302-DBD2-640F-416B-919E965A620F}"/>
              </a:ext>
            </a:extLst>
          </p:cNvPr>
          <p:cNvSpPr txBox="1">
            <a:spLocks/>
          </p:cNvSpPr>
          <p:nvPr/>
        </p:nvSpPr>
        <p:spPr>
          <a:xfrm>
            <a:off x="7689029" y="1504034"/>
            <a:ext cx="3594438" cy="534582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sv-SE" sz="1200" dirty="0"/>
              <a:t>Options </a:t>
            </a:r>
            <a:r>
              <a:rPr lang="sv-SE" sz="1200" dirty="0" err="1"/>
              <a:t>bought</a:t>
            </a:r>
            <a:r>
              <a:rPr lang="sv-SE" sz="1200" dirty="0"/>
              <a:t> is </a:t>
            </a:r>
            <a:r>
              <a:rPr lang="sv-SE" sz="1200" dirty="0" err="1"/>
              <a:t>displaying</a:t>
            </a:r>
            <a:r>
              <a:rPr lang="sv-SE" sz="1200" dirty="0"/>
              <a:t> a </a:t>
            </a:r>
            <a:r>
              <a:rPr lang="sv-SE" sz="1200" b="1" dirty="0"/>
              <a:t>strong relationship </a:t>
            </a:r>
            <a:r>
              <a:rPr lang="sv-SE" sz="1200" dirty="0"/>
              <a:t>(r=.88) with </a:t>
            </a:r>
            <a:r>
              <a:rPr lang="sv-SE" sz="1200" dirty="0" err="1"/>
              <a:t>net</a:t>
            </a:r>
            <a:r>
              <a:rPr lang="sv-SE" sz="1200" dirty="0"/>
              <a:t> </a:t>
            </a:r>
            <a:r>
              <a:rPr lang="sv-SE" sz="1200" dirty="0" err="1"/>
              <a:t>sales</a:t>
            </a:r>
            <a:r>
              <a:rPr lang="sv-SE" sz="1200" dirty="0"/>
              <a:t> </a:t>
            </a:r>
            <a:r>
              <a:rPr lang="sv-SE" sz="1200" dirty="0" err="1"/>
              <a:t>indicating</a:t>
            </a:r>
            <a:r>
              <a:rPr lang="sv-SE" sz="1200" dirty="0"/>
              <a:t> </a:t>
            </a:r>
            <a:r>
              <a:rPr lang="sv-SE" sz="1200" dirty="0" err="1"/>
              <a:t>that</a:t>
            </a:r>
            <a:r>
              <a:rPr lang="sv-SE" sz="1200" dirty="0"/>
              <a:t> as the options </a:t>
            </a:r>
            <a:r>
              <a:rPr lang="sv-SE" sz="1200" dirty="0" err="1"/>
              <a:t>increase</a:t>
            </a:r>
            <a:r>
              <a:rPr lang="sv-SE" sz="1200" dirty="0"/>
              <a:t> so do </a:t>
            </a:r>
            <a:r>
              <a:rPr lang="sv-SE" sz="1200" dirty="0" err="1"/>
              <a:t>net</a:t>
            </a:r>
            <a:r>
              <a:rPr lang="sv-SE" sz="1200" dirty="0"/>
              <a:t> </a:t>
            </a:r>
            <a:r>
              <a:rPr lang="sv-SE" sz="1200" dirty="0" err="1"/>
              <a:t>sales</a:t>
            </a:r>
            <a:r>
              <a:rPr lang="sv-SE" sz="1200" dirty="0"/>
              <a:t> </a:t>
            </a:r>
            <a:r>
              <a:rPr lang="sv-SE" sz="1200" dirty="0" err="1"/>
              <a:t>implying</a:t>
            </a:r>
            <a:r>
              <a:rPr lang="sv-SE" sz="1200" dirty="0"/>
              <a:t> </a:t>
            </a:r>
            <a:r>
              <a:rPr lang="sv-SE" sz="1200" dirty="0" err="1"/>
              <a:t>that</a:t>
            </a:r>
            <a:r>
              <a:rPr lang="sv-SE" sz="1200" dirty="0"/>
              <a:t> item </a:t>
            </a:r>
            <a:r>
              <a:rPr lang="sv-SE" sz="1200" dirty="0" err="1"/>
              <a:t>categories</a:t>
            </a:r>
            <a:r>
              <a:rPr lang="sv-SE" sz="1200" dirty="0"/>
              <a:t> </a:t>
            </a:r>
            <a:r>
              <a:rPr lang="sv-SE" sz="1200" dirty="0" err="1"/>
              <a:t>offering</a:t>
            </a:r>
            <a:r>
              <a:rPr lang="sv-SE" sz="1200" dirty="0"/>
              <a:t> more options </a:t>
            </a:r>
            <a:r>
              <a:rPr lang="sv-SE" sz="1200" dirty="0" err="1"/>
              <a:t>tend</a:t>
            </a:r>
            <a:r>
              <a:rPr lang="sv-SE" sz="1200" dirty="0"/>
              <a:t> to </a:t>
            </a:r>
            <a:r>
              <a:rPr lang="sv-SE" sz="1200" dirty="0" err="1"/>
              <a:t>sell</a:t>
            </a:r>
            <a:r>
              <a:rPr lang="sv-SE" sz="1200" dirty="0"/>
              <a:t> to a </a:t>
            </a:r>
            <a:r>
              <a:rPr lang="sv-SE" sz="1200" dirty="0" err="1"/>
              <a:t>higher</a:t>
            </a:r>
            <a:r>
              <a:rPr lang="sv-SE" sz="1200" dirty="0"/>
              <a:t> </a:t>
            </a:r>
            <a:r>
              <a:rPr lang="sv-SE" sz="1200" dirty="0" err="1"/>
              <a:t>degree</a:t>
            </a:r>
            <a:r>
              <a:rPr lang="sv-SE" sz="1200" dirty="0"/>
              <a:t>.  </a:t>
            </a:r>
          </a:p>
          <a:p>
            <a:pPr>
              <a:lnSpc>
                <a:spcPct val="100000"/>
              </a:lnSpc>
            </a:pPr>
            <a:r>
              <a:rPr lang="sv-SE" sz="1200" dirty="0"/>
              <a:t>Options </a:t>
            </a:r>
            <a:r>
              <a:rPr lang="sv-SE" sz="1200" dirty="0" err="1"/>
              <a:t>bought</a:t>
            </a:r>
            <a:r>
              <a:rPr lang="sv-SE" sz="1200" dirty="0"/>
              <a:t> display a </a:t>
            </a:r>
            <a:r>
              <a:rPr lang="sv-SE" sz="1200" b="1" dirty="0"/>
              <a:t>strong negative relationship</a:t>
            </a:r>
            <a:r>
              <a:rPr lang="sv-SE" sz="1200" dirty="0"/>
              <a:t>  (r=-.79)with Procent </a:t>
            </a:r>
            <a:r>
              <a:rPr lang="sv-SE" sz="1200" dirty="0" err="1"/>
              <a:t>of</a:t>
            </a:r>
            <a:r>
              <a:rPr lang="sv-SE" sz="1200" dirty="0"/>
              <a:t> </a:t>
            </a:r>
            <a:r>
              <a:rPr lang="sv-SE" sz="1200" dirty="0" err="1"/>
              <a:t>goods</a:t>
            </a:r>
            <a:r>
              <a:rPr lang="sv-SE" sz="1200" dirty="0"/>
              <a:t> </a:t>
            </a:r>
            <a:r>
              <a:rPr lang="sv-SE" sz="1200" dirty="0" err="1"/>
              <a:t>returned</a:t>
            </a:r>
            <a:r>
              <a:rPr lang="sv-SE" sz="1200" dirty="0"/>
              <a:t> </a:t>
            </a:r>
            <a:r>
              <a:rPr lang="sv-SE" sz="1200" dirty="0" err="1"/>
              <a:t>implying</a:t>
            </a:r>
            <a:r>
              <a:rPr lang="sv-SE" sz="1200" dirty="0"/>
              <a:t> </a:t>
            </a:r>
            <a:r>
              <a:rPr lang="sv-SE" sz="1200" dirty="0" err="1"/>
              <a:t>that</a:t>
            </a:r>
            <a:r>
              <a:rPr lang="sv-SE" sz="1200" dirty="0"/>
              <a:t> item </a:t>
            </a:r>
            <a:r>
              <a:rPr lang="sv-SE" sz="1200" dirty="0" err="1"/>
              <a:t>categories</a:t>
            </a:r>
            <a:r>
              <a:rPr lang="sv-SE" sz="1200" dirty="0"/>
              <a:t> </a:t>
            </a:r>
            <a:r>
              <a:rPr lang="sv-SE" sz="1200" dirty="0" err="1"/>
              <a:t>that</a:t>
            </a:r>
            <a:r>
              <a:rPr lang="sv-SE" sz="1200" dirty="0"/>
              <a:t> have more options </a:t>
            </a:r>
            <a:r>
              <a:rPr lang="sv-SE" sz="1200" dirty="0" err="1"/>
              <a:t>tend</a:t>
            </a:r>
            <a:r>
              <a:rPr lang="sv-SE" sz="1200" dirty="0"/>
              <a:t> to be </a:t>
            </a:r>
            <a:r>
              <a:rPr lang="sv-SE" sz="1200" dirty="0" err="1"/>
              <a:t>returned</a:t>
            </a:r>
            <a:r>
              <a:rPr lang="sv-SE" sz="1200" dirty="0"/>
              <a:t> to a </a:t>
            </a:r>
            <a:r>
              <a:rPr lang="sv-SE" sz="1200" dirty="0" err="1"/>
              <a:t>lesser</a:t>
            </a:r>
            <a:r>
              <a:rPr lang="sv-SE" sz="1200" dirty="0"/>
              <a:t> </a:t>
            </a:r>
            <a:r>
              <a:rPr lang="sv-SE" sz="1200" dirty="0" err="1"/>
              <a:t>extent</a:t>
            </a:r>
            <a:r>
              <a:rPr lang="sv-SE" sz="1200" dirty="0"/>
              <a:t>. </a:t>
            </a:r>
          </a:p>
          <a:p>
            <a:pPr>
              <a:lnSpc>
                <a:spcPct val="100000"/>
              </a:lnSpc>
            </a:pPr>
            <a:r>
              <a:rPr lang="sv-SE" sz="1200" dirty="0" err="1"/>
              <a:t>Gross_EM</a:t>
            </a:r>
            <a:r>
              <a:rPr lang="sv-SE" sz="1200" dirty="0"/>
              <a:t> has a </a:t>
            </a:r>
            <a:r>
              <a:rPr lang="sv-SE" sz="1200" b="1" dirty="0"/>
              <a:t>positive association </a:t>
            </a:r>
            <a:r>
              <a:rPr lang="sv-SE" sz="1200" dirty="0"/>
              <a:t>(r=.29) with options </a:t>
            </a:r>
            <a:r>
              <a:rPr lang="sv-SE" sz="1200" dirty="0" err="1"/>
              <a:t>bought</a:t>
            </a:r>
            <a:r>
              <a:rPr lang="sv-SE" sz="1200" dirty="0"/>
              <a:t> </a:t>
            </a:r>
            <a:r>
              <a:rPr lang="sv-SE" sz="1200" dirty="0" err="1"/>
              <a:t>suggesting</a:t>
            </a:r>
            <a:r>
              <a:rPr lang="sv-SE" sz="1200" dirty="0"/>
              <a:t> </a:t>
            </a:r>
            <a:r>
              <a:rPr lang="sv-SE" sz="1200" dirty="0" err="1"/>
              <a:t>that</a:t>
            </a:r>
            <a:r>
              <a:rPr lang="sv-SE" sz="1200" dirty="0"/>
              <a:t> item </a:t>
            </a:r>
            <a:r>
              <a:rPr lang="sv-SE" sz="1200" dirty="0" err="1"/>
              <a:t>categories</a:t>
            </a:r>
            <a:r>
              <a:rPr lang="sv-SE" sz="1200" dirty="0"/>
              <a:t> with more options </a:t>
            </a:r>
            <a:r>
              <a:rPr lang="sv-SE" sz="1200" dirty="0" err="1"/>
              <a:t>may</a:t>
            </a:r>
            <a:r>
              <a:rPr lang="sv-SE" sz="1200" dirty="0"/>
              <a:t> </a:t>
            </a:r>
            <a:r>
              <a:rPr lang="sv-SE" sz="1200" dirty="0" err="1"/>
              <a:t>outpreform</a:t>
            </a:r>
            <a:r>
              <a:rPr lang="sv-SE" sz="1200" dirty="0"/>
              <a:t> </a:t>
            </a:r>
            <a:r>
              <a:rPr lang="sv-SE" sz="1200" dirty="0" err="1"/>
              <a:t>items</a:t>
            </a:r>
            <a:r>
              <a:rPr lang="sv-SE" sz="1200" dirty="0"/>
              <a:t> with </a:t>
            </a:r>
            <a:r>
              <a:rPr lang="sv-SE" sz="1200" dirty="0" err="1"/>
              <a:t>fewer</a:t>
            </a:r>
            <a:r>
              <a:rPr lang="sv-SE" sz="1200" dirty="0"/>
              <a:t> options. </a:t>
            </a:r>
          </a:p>
          <a:p>
            <a:pPr>
              <a:lnSpc>
                <a:spcPct val="100000"/>
              </a:lnSpc>
            </a:pPr>
            <a:r>
              <a:rPr lang="sv-SE" sz="1200" dirty="0" err="1"/>
              <a:t>ST_IN_Season</a:t>
            </a:r>
            <a:r>
              <a:rPr lang="sv-SE" sz="1200" dirty="0"/>
              <a:t> displays a </a:t>
            </a:r>
            <a:r>
              <a:rPr lang="sv-SE" sz="1200" b="1" dirty="0"/>
              <a:t>negative relationship </a:t>
            </a:r>
            <a:r>
              <a:rPr lang="sv-SE" sz="1200" dirty="0"/>
              <a:t>(r-.48) with </a:t>
            </a:r>
            <a:r>
              <a:rPr lang="sv-SE" sz="1200" dirty="0" err="1"/>
              <a:t>Combined</a:t>
            </a:r>
            <a:r>
              <a:rPr lang="sv-SE" sz="1200" dirty="0"/>
              <a:t> </a:t>
            </a:r>
            <a:r>
              <a:rPr lang="sv-SE" sz="1200" dirty="0" err="1"/>
              <a:t>discount</a:t>
            </a:r>
            <a:r>
              <a:rPr lang="sv-SE" sz="1200" dirty="0"/>
              <a:t>. </a:t>
            </a:r>
            <a:r>
              <a:rPr lang="sv-SE" sz="1200" dirty="0" err="1"/>
              <a:t>This</a:t>
            </a:r>
            <a:r>
              <a:rPr lang="sv-SE" sz="1200" dirty="0"/>
              <a:t> </a:t>
            </a:r>
            <a:r>
              <a:rPr lang="sv-SE" sz="1200" dirty="0" err="1"/>
              <a:t>suggest</a:t>
            </a:r>
            <a:r>
              <a:rPr lang="sv-SE" sz="1200" dirty="0"/>
              <a:t> </a:t>
            </a:r>
            <a:r>
              <a:rPr lang="sv-SE" sz="1200" dirty="0" err="1"/>
              <a:t>that</a:t>
            </a:r>
            <a:r>
              <a:rPr lang="sv-SE" sz="1200" dirty="0"/>
              <a:t> </a:t>
            </a:r>
            <a:r>
              <a:rPr lang="sv-SE" sz="1200" dirty="0" err="1"/>
              <a:t>seasone</a:t>
            </a:r>
            <a:r>
              <a:rPr lang="sv-SE" sz="1200" dirty="0"/>
              <a:t> </a:t>
            </a:r>
            <a:r>
              <a:rPr lang="sv-SE" sz="1200" dirty="0" err="1"/>
              <a:t>items</a:t>
            </a:r>
            <a:r>
              <a:rPr lang="sv-SE" sz="1200" dirty="0"/>
              <a:t> a less </a:t>
            </a:r>
            <a:r>
              <a:rPr lang="sv-SE" sz="1200" dirty="0" err="1"/>
              <a:t>likely</a:t>
            </a:r>
            <a:r>
              <a:rPr lang="sv-SE" sz="1200" dirty="0"/>
              <a:t> to be </a:t>
            </a:r>
            <a:r>
              <a:rPr lang="sv-SE" sz="1200" dirty="0" err="1"/>
              <a:t>discounted</a:t>
            </a:r>
            <a:r>
              <a:rPr lang="sv-SE" sz="1200" dirty="0"/>
              <a:t>. </a:t>
            </a:r>
          </a:p>
        </p:txBody>
      </p:sp>
      <p:sp>
        <p:nvSpPr>
          <p:cNvPr id="9" name="Platshållare för text 4">
            <a:extLst>
              <a:ext uri="{FF2B5EF4-FFF2-40B4-BE49-F238E27FC236}">
                <a16:creationId xmlns:a16="http://schemas.microsoft.com/office/drawing/2014/main" id="{7EF569D8-266D-AC1F-25B4-04D6AADB84B0}"/>
              </a:ext>
            </a:extLst>
          </p:cNvPr>
          <p:cNvSpPr txBox="1">
            <a:spLocks/>
          </p:cNvSpPr>
          <p:nvPr/>
        </p:nvSpPr>
        <p:spPr>
          <a:xfrm>
            <a:off x="7708411" y="183237"/>
            <a:ext cx="3586949" cy="622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rgbClr val="FAF6F0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sz="2800" dirty="0">
              <a:solidFill>
                <a:schemeClr val="tx1"/>
              </a:solidFill>
              <a:latin typeface="GT Flexa" panose="00000500000000000000" pitchFamily="2" charset="0"/>
              <a:ea typeface="GT Flexa" panose="00000500000000000000" pitchFamily="2" charset="0"/>
            </a:endParaRPr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86EEE68C-6F0A-8355-8010-7DB60C5B18A2}"/>
              </a:ext>
            </a:extLst>
          </p:cNvPr>
          <p:cNvSpPr txBox="1"/>
          <p:nvPr/>
        </p:nvSpPr>
        <p:spPr>
          <a:xfrm>
            <a:off x="215249" y="792976"/>
            <a:ext cx="60988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The </a:t>
            </a:r>
            <a:r>
              <a:rPr lang="sv-SE" sz="120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correlation</a:t>
            </a:r>
            <a:r>
              <a:rPr lang="sv-SE" sz="120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matrix </a:t>
            </a:r>
            <a:r>
              <a:rPr lang="sv-SE" sz="120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below</a:t>
            </a:r>
            <a:r>
              <a:rPr lang="sv-SE" sz="120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is </a:t>
            </a:r>
            <a:r>
              <a:rPr lang="sv-SE" sz="120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used</a:t>
            </a:r>
            <a:r>
              <a:rPr lang="sv-SE" sz="120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to </a:t>
            </a:r>
            <a:r>
              <a:rPr lang="sv-SE" sz="120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better</a:t>
            </a:r>
            <a:r>
              <a:rPr lang="sv-SE" sz="120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understand relationships and </a:t>
            </a:r>
            <a:r>
              <a:rPr lang="sv-SE" sz="120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directions</a:t>
            </a:r>
            <a:r>
              <a:rPr lang="sv-SE" sz="120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sv-SE" sz="120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betwen</a:t>
            </a:r>
            <a:r>
              <a:rPr lang="sv-SE" sz="120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parameters. </a:t>
            </a:r>
            <a:endParaRPr lang="sv-SE" sz="12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D46ED31A-3318-0593-978E-1701AE3A21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912302" cy="291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24" name="Bildobjekt 23">
            <a:extLst>
              <a:ext uri="{FF2B5EF4-FFF2-40B4-BE49-F238E27FC236}">
                <a16:creationId xmlns:a16="http://schemas.microsoft.com/office/drawing/2014/main" id="{3AFC7D54-0D4D-6B3C-F9E6-CF5A9C5336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71"/>
          <a:stretch/>
        </p:blipFill>
        <p:spPr>
          <a:xfrm>
            <a:off x="64008" y="1734233"/>
            <a:ext cx="7164236" cy="488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99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>
            <a:extLst>
              <a:ext uri="{FF2B5EF4-FFF2-40B4-BE49-F238E27FC236}">
                <a16:creationId xmlns:a16="http://schemas.microsoft.com/office/drawing/2014/main" id="{A38B0408-BF28-674B-FCF5-A5787EF3D0B3}"/>
              </a:ext>
            </a:extLst>
          </p:cNvPr>
          <p:cNvSpPr/>
          <p:nvPr/>
        </p:nvSpPr>
        <p:spPr>
          <a:xfrm>
            <a:off x="376032" y="0"/>
            <a:ext cx="4726909" cy="6858000"/>
          </a:xfrm>
          <a:prstGeom prst="rect">
            <a:avLst/>
          </a:prstGeom>
          <a:solidFill>
            <a:srgbClr val="C8CE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C0A3BEF4-65CF-DC88-A08F-363A4C67EE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BF0CC-0C9E-4F43-895E-07F19632EC70}" type="slidenum">
              <a:rPr lang="sv-SE" smtClean="0"/>
              <a:pPr/>
              <a:t>8</a:t>
            </a:fld>
            <a:endParaRPr lang="sv-SE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AE2390B8-4E8B-5181-D098-95ADDE5AF5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v-SE" dirty="0">
                <a:solidFill>
                  <a:schemeClr val="tx1"/>
                </a:solidFill>
                <a:latin typeface="GT Flexa" panose="00000500000000000000" pitchFamily="2" charset="0"/>
                <a:ea typeface="GT Flexa" panose="00000500000000000000" pitchFamily="2" charset="0"/>
              </a:rPr>
              <a:t>Initial </a:t>
            </a:r>
            <a:r>
              <a:rPr lang="sv-SE" dirty="0" err="1">
                <a:solidFill>
                  <a:schemeClr val="tx1"/>
                </a:solidFill>
                <a:latin typeface="GT Flexa" panose="00000500000000000000" pitchFamily="2" charset="0"/>
                <a:ea typeface="GT Flexa" panose="00000500000000000000" pitchFamily="2" charset="0"/>
              </a:rPr>
              <a:t>profitability</a:t>
            </a:r>
            <a:r>
              <a:rPr lang="sv-SE" dirty="0">
                <a:solidFill>
                  <a:schemeClr val="tx1"/>
                </a:solidFill>
                <a:latin typeface="GT Flexa" panose="00000500000000000000" pitchFamily="2" charset="0"/>
                <a:ea typeface="GT Flexa" panose="00000500000000000000" pitchFamily="2" charset="0"/>
              </a:rPr>
              <a:t> (IM) &amp; </a:t>
            </a:r>
            <a:r>
              <a:rPr lang="sv-SE" dirty="0" err="1">
                <a:solidFill>
                  <a:schemeClr val="tx1"/>
                </a:solidFill>
                <a:latin typeface="GT Flexa" panose="00000500000000000000" pitchFamily="2" charset="0"/>
                <a:ea typeface="GT Flexa" panose="00000500000000000000" pitchFamily="2" charset="0"/>
              </a:rPr>
              <a:t>Realized</a:t>
            </a:r>
            <a:r>
              <a:rPr lang="sv-SE" dirty="0">
                <a:solidFill>
                  <a:schemeClr val="tx1"/>
                </a:solidFill>
                <a:latin typeface="GT Flexa" panose="00000500000000000000" pitchFamily="2" charset="0"/>
                <a:ea typeface="GT Flexa" panose="00000500000000000000" pitchFamily="2" charset="0"/>
              </a:rPr>
              <a:t> profits (EM)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25CA2939-5AD7-CFCB-2E07-16F701EEFE30}"/>
              </a:ext>
            </a:extLst>
          </p:cNvPr>
          <p:cNvSpPr txBox="1"/>
          <p:nvPr/>
        </p:nvSpPr>
        <p:spPr>
          <a:xfrm>
            <a:off x="5802090" y="399758"/>
            <a:ext cx="60988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b="1" i="1" dirty="0"/>
              <a:t>To </a:t>
            </a:r>
            <a:r>
              <a:rPr lang="sv-SE" sz="1200" b="1" i="1" dirty="0" err="1"/>
              <a:t>review</a:t>
            </a:r>
            <a:r>
              <a:rPr lang="sv-SE" sz="1200" b="1" i="1" dirty="0"/>
              <a:t> the overall </a:t>
            </a:r>
            <a:r>
              <a:rPr lang="sv-SE" sz="1200" b="1" i="1" dirty="0" err="1"/>
              <a:t>proformance</a:t>
            </a:r>
            <a:r>
              <a:rPr lang="sv-SE" sz="1200" b="1" i="1" dirty="0"/>
              <a:t> </a:t>
            </a:r>
            <a:r>
              <a:rPr lang="sv-SE" sz="1200" b="1" i="1" dirty="0" err="1"/>
              <a:t>between</a:t>
            </a:r>
            <a:r>
              <a:rPr lang="sv-SE" sz="1200" b="1" i="1" dirty="0"/>
              <a:t> and within </a:t>
            </a:r>
            <a:r>
              <a:rPr lang="sv-SE" sz="1200" b="1" i="1" dirty="0" err="1"/>
              <a:t>categoires</a:t>
            </a:r>
            <a:r>
              <a:rPr lang="sv-SE" sz="1200" b="1" i="1" dirty="0"/>
              <a:t> a </a:t>
            </a:r>
            <a:r>
              <a:rPr lang="sv-SE" sz="1200" b="1" i="1" dirty="0" err="1"/>
              <a:t>comparison</a:t>
            </a:r>
            <a:r>
              <a:rPr lang="sv-SE" sz="1200" b="1" i="1" dirty="0"/>
              <a:t> is </a:t>
            </a:r>
            <a:r>
              <a:rPr lang="sv-SE" sz="1200" b="1" i="1" dirty="0" err="1"/>
              <a:t>displayed</a:t>
            </a:r>
            <a:r>
              <a:rPr lang="sv-SE" sz="1200" b="1" i="1" dirty="0"/>
              <a:t> </a:t>
            </a:r>
            <a:r>
              <a:rPr lang="sv-SE" sz="1200" b="1" i="1" dirty="0" err="1"/>
              <a:t>below</a:t>
            </a:r>
            <a:r>
              <a:rPr lang="sv-SE" sz="1200" b="1" i="1" dirty="0"/>
              <a:t> </a:t>
            </a:r>
            <a:r>
              <a:rPr lang="sv-SE" sz="1200" b="1" i="1" dirty="0" err="1"/>
              <a:t>showcasing</a:t>
            </a:r>
            <a:r>
              <a:rPr lang="sv-SE" sz="1200" b="1" i="1" dirty="0"/>
              <a:t> </a:t>
            </a:r>
            <a:r>
              <a:rPr lang="sv-SE" sz="1200" b="1" i="1" dirty="0" err="1"/>
              <a:t>diffrances</a:t>
            </a:r>
            <a:r>
              <a:rPr lang="sv-SE" sz="1200" b="1" i="1" dirty="0"/>
              <a:t> in (IM) and (EM).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D2FBBE67-4534-6296-A139-8B7428CEF0E3}"/>
              </a:ext>
            </a:extLst>
          </p:cNvPr>
          <p:cNvSpPr txBox="1"/>
          <p:nvPr/>
        </p:nvSpPr>
        <p:spPr>
          <a:xfrm>
            <a:off x="546771" y="2177333"/>
            <a:ext cx="409069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sv-SE" sz="1400" b="1" dirty="0">
                <a:latin typeface="GT Flexa" panose="00000500000000000000" pitchFamily="2" charset="0"/>
                <a:ea typeface="GT Flexa" panose="00000500000000000000" pitchFamily="2" charset="0"/>
              </a:rPr>
              <a:t>Does any </a:t>
            </a:r>
            <a:r>
              <a:rPr lang="sv-SE" sz="1400" b="1" dirty="0" err="1">
                <a:latin typeface="GT Flexa" panose="00000500000000000000" pitchFamily="2" charset="0"/>
                <a:ea typeface="GT Flexa" panose="00000500000000000000" pitchFamily="2" charset="0"/>
              </a:rPr>
              <a:t>significant</a:t>
            </a:r>
            <a:r>
              <a:rPr lang="sv-SE" sz="1400" b="1" dirty="0">
                <a:latin typeface="GT Flexa" panose="00000500000000000000" pitchFamily="2" charset="0"/>
                <a:ea typeface="GT Flexa" panose="00000500000000000000" pitchFamily="2" charset="0"/>
              </a:rPr>
              <a:t> </a:t>
            </a:r>
            <a:r>
              <a:rPr lang="sv-SE" sz="1400" b="1" dirty="0" err="1">
                <a:latin typeface="GT Flexa" panose="00000500000000000000" pitchFamily="2" charset="0"/>
                <a:ea typeface="GT Flexa" panose="00000500000000000000" pitchFamily="2" charset="0"/>
              </a:rPr>
              <a:t>diffrances</a:t>
            </a:r>
            <a:r>
              <a:rPr lang="sv-SE" sz="1400" b="1" dirty="0">
                <a:latin typeface="GT Flexa" panose="00000500000000000000" pitchFamily="2" charset="0"/>
                <a:ea typeface="GT Flexa" panose="00000500000000000000" pitchFamily="2" charset="0"/>
              </a:rPr>
              <a:t> </a:t>
            </a:r>
            <a:r>
              <a:rPr lang="sv-SE" sz="1400" b="1" dirty="0" err="1">
                <a:latin typeface="GT Flexa" panose="00000500000000000000" pitchFamily="2" charset="0"/>
                <a:ea typeface="GT Flexa" panose="00000500000000000000" pitchFamily="2" charset="0"/>
              </a:rPr>
              <a:t>exist</a:t>
            </a:r>
            <a:r>
              <a:rPr lang="sv-SE" sz="1400" b="1" dirty="0">
                <a:latin typeface="GT Flexa" panose="00000500000000000000" pitchFamily="2" charset="0"/>
                <a:ea typeface="GT Flexa" panose="00000500000000000000" pitchFamily="2" charset="0"/>
              </a:rPr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sv-SE" sz="800" dirty="0">
                <a:latin typeface="GT Flexa" panose="00000500000000000000" pitchFamily="2" charset="0"/>
                <a:ea typeface="GT Flexa" panose="00000500000000000000" pitchFamily="2" charset="0"/>
              </a:rPr>
              <a:t> </a:t>
            </a:r>
            <a:br>
              <a:rPr lang="sv-SE" sz="1100" dirty="0"/>
            </a:br>
            <a:r>
              <a:rPr lang="sv-SE" sz="1400" dirty="0"/>
              <a:t>Over all no </a:t>
            </a:r>
            <a:r>
              <a:rPr lang="sv-SE" sz="1400" dirty="0" err="1"/>
              <a:t>significant</a:t>
            </a:r>
            <a:r>
              <a:rPr lang="sv-SE" sz="1400" dirty="0"/>
              <a:t> </a:t>
            </a:r>
            <a:r>
              <a:rPr lang="sv-SE" sz="1400" dirty="0" err="1"/>
              <a:t>differences</a:t>
            </a:r>
            <a:r>
              <a:rPr lang="sv-SE" sz="1400" dirty="0"/>
              <a:t> </a:t>
            </a:r>
            <a:r>
              <a:rPr lang="sv-SE" sz="1400" dirty="0" err="1"/>
              <a:t>exist</a:t>
            </a:r>
            <a:r>
              <a:rPr lang="sv-SE" sz="1400" dirty="0"/>
              <a:t> </a:t>
            </a:r>
            <a:r>
              <a:rPr lang="sv-SE" sz="1400" dirty="0" err="1"/>
              <a:t>between</a:t>
            </a:r>
            <a:r>
              <a:rPr lang="sv-SE" sz="1400" dirty="0"/>
              <a:t> </a:t>
            </a:r>
            <a:r>
              <a:rPr lang="sv-SE" sz="1400" dirty="0" err="1"/>
              <a:t>categories</a:t>
            </a:r>
            <a:r>
              <a:rPr lang="sv-SE" sz="1400" dirty="0"/>
              <a:t>. </a:t>
            </a:r>
            <a:r>
              <a:rPr lang="sv-SE" sz="1400" dirty="0" err="1"/>
              <a:t>Implying</a:t>
            </a:r>
            <a:r>
              <a:rPr lang="sv-SE" sz="1400" dirty="0"/>
              <a:t> </a:t>
            </a:r>
            <a:r>
              <a:rPr lang="sv-SE" sz="1400" dirty="0" err="1"/>
              <a:t>that</a:t>
            </a:r>
            <a:r>
              <a:rPr lang="sv-SE" sz="1400" dirty="0"/>
              <a:t> in general the brand is </a:t>
            </a:r>
            <a:r>
              <a:rPr lang="sv-SE" sz="1400" dirty="0" err="1"/>
              <a:t>realizing</a:t>
            </a:r>
            <a:r>
              <a:rPr lang="sv-SE" sz="1400" dirty="0"/>
              <a:t> profits to a </a:t>
            </a:r>
            <a:r>
              <a:rPr lang="sv-SE" sz="1400" dirty="0" err="1"/>
              <a:t>similar</a:t>
            </a:r>
            <a:r>
              <a:rPr lang="sv-SE" sz="1400" dirty="0"/>
              <a:t> </a:t>
            </a:r>
            <a:r>
              <a:rPr lang="sv-SE" sz="1400" dirty="0" err="1"/>
              <a:t>degree</a:t>
            </a:r>
            <a:r>
              <a:rPr lang="sv-SE" sz="1400" dirty="0"/>
              <a:t>. </a:t>
            </a:r>
          </a:p>
          <a:p>
            <a:pPr marL="0" indent="0">
              <a:lnSpc>
                <a:spcPct val="100000"/>
              </a:lnSpc>
              <a:buNone/>
            </a:pPr>
            <a:endParaRPr lang="sv-SE" sz="1400" b="0" i="0" dirty="0"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sv-SE" sz="1400" dirty="0" err="1"/>
              <a:t>However</a:t>
            </a:r>
            <a:r>
              <a:rPr lang="sv-SE" sz="1400" dirty="0"/>
              <a:t>, </a:t>
            </a:r>
            <a:r>
              <a:rPr lang="sv-SE" sz="1400" dirty="0" err="1"/>
              <a:t>some</a:t>
            </a:r>
            <a:r>
              <a:rPr lang="sv-SE" sz="1400" dirty="0"/>
              <a:t> minor </a:t>
            </a:r>
            <a:r>
              <a:rPr lang="sv-SE" sz="1400" dirty="0" err="1"/>
              <a:t>differences</a:t>
            </a:r>
            <a:r>
              <a:rPr lang="sv-SE" sz="1400" dirty="0"/>
              <a:t> </a:t>
            </a:r>
            <a:r>
              <a:rPr lang="sv-SE" sz="1400" dirty="0" err="1"/>
              <a:t>exist</a:t>
            </a:r>
            <a:r>
              <a:rPr lang="sv-SE" sz="1400" dirty="0"/>
              <a:t> within </a:t>
            </a:r>
            <a:r>
              <a:rPr lang="sv-SE" sz="1400" dirty="0" err="1"/>
              <a:t>categories</a:t>
            </a:r>
            <a:r>
              <a:rPr lang="sv-SE" sz="1400" dirty="0"/>
              <a:t> </a:t>
            </a:r>
            <a:r>
              <a:rPr lang="sv-SE" sz="1400" dirty="0" err="1"/>
              <a:t>ranges</a:t>
            </a:r>
            <a:r>
              <a:rPr lang="sv-SE" sz="1400" dirty="0"/>
              <a:t> (IM-EM).  For </a:t>
            </a:r>
            <a:r>
              <a:rPr lang="sv-SE" sz="1400" dirty="0" err="1"/>
              <a:t>instance</a:t>
            </a:r>
            <a:r>
              <a:rPr lang="sv-SE" sz="1400" dirty="0"/>
              <a:t> </a:t>
            </a:r>
            <a:r>
              <a:rPr lang="sv-SE" sz="1400" b="1" dirty="0"/>
              <a:t>Coats</a:t>
            </a:r>
            <a:r>
              <a:rPr lang="sv-SE" sz="1400" dirty="0"/>
              <a:t> display a </a:t>
            </a:r>
            <a:r>
              <a:rPr lang="sv-SE" sz="1400" dirty="0" err="1"/>
              <a:t>larger</a:t>
            </a:r>
            <a:r>
              <a:rPr lang="sv-SE" sz="1400" dirty="0"/>
              <a:t> </a:t>
            </a:r>
            <a:r>
              <a:rPr lang="sv-SE" sz="1400" dirty="0" err="1"/>
              <a:t>difference</a:t>
            </a:r>
            <a:r>
              <a:rPr lang="sv-SE" sz="1400" dirty="0"/>
              <a:t> </a:t>
            </a:r>
            <a:r>
              <a:rPr lang="sv-SE" sz="1400" dirty="0" err="1"/>
              <a:t>between</a:t>
            </a:r>
            <a:r>
              <a:rPr lang="sv-SE" sz="1400" dirty="0"/>
              <a:t> IM and EM (.08) </a:t>
            </a:r>
            <a:r>
              <a:rPr lang="sv-SE" sz="1400" dirty="0" err="1"/>
              <a:t>compared</a:t>
            </a:r>
            <a:r>
              <a:rPr lang="sv-SE" sz="1400" dirty="0"/>
              <a:t> to the </a:t>
            </a:r>
            <a:r>
              <a:rPr lang="sv-SE" sz="1400" dirty="0" err="1"/>
              <a:t>mean</a:t>
            </a:r>
            <a:r>
              <a:rPr lang="sv-SE" sz="1400" dirty="0"/>
              <a:t> 0.05. </a:t>
            </a:r>
            <a:r>
              <a:rPr lang="sv-SE" sz="1400" dirty="0" err="1"/>
              <a:t>Future</a:t>
            </a:r>
            <a:r>
              <a:rPr lang="sv-SE" sz="1400" dirty="0"/>
              <a:t> </a:t>
            </a:r>
            <a:r>
              <a:rPr lang="sv-SE" sz="1400" dirty="0" err="1"/>
              <a:t>analysis</a:t>
            </a:r>
            <a:r>
              <a:rPr lang="sv-SE" sz="1400" dirty="0"/>
              <a:t> </a:t>
            </a:r>
            <a:r>
              <a:rPr lang="sv-SE" sz="1400" dirty="0" err="1"/>
              <a:t>ought</a:t>
            </a:r>
            <a:r>
              <a:rPr lang="sv-SE" sz="1400" dirty="0"/>
              <a:t> to </a:t>
            </a:r>
            <a:r>
              <a:rPr lang="sv-SE" sz="1400" dirty="0" err="1"/>
              <a:t>review</a:t>
            </a:r>
            <a:r>
              <a:rPr lang="sv-SE" sz="1400" dirty="0"/>
              <a:t> the Coats </a:t>
            </a:r>
            <a:r>
              <a:rPr lang="sv-SE" sz="1400" dirty="0" err="1"/>
              <a:t>category</a:t>
            </a:r>
            <a:r>
              <a:rPr lang="sv-SE" sz="1400" dirty="0"/>
              <a:t> to </a:t>
            </a:r>
            <a:r>
              <a:rPr lang="sv-SE" sz="1400" dirty="0" err="1"/>
              <a:t>better</a:t>
            </a:r>
            <a:r>
              <a:rPr lang="sv-SE" sz="1400" dirty="0"/>
              <a:t> understand what is </a:t>
            </a:r>
            <a:r>
              <a:rPr lang="sv-SE" sz="1400" dirty="0" err="1"/>
              <a:t>influencing</a:t>
            </a:r>
            <a:r>
              <a:rPr lang="sv-SE" sz="1400" dirty="0"/>
              <a:t> </a:t>
            </a:r>
            <a:r>
              <a:rPr lang="sv-SE" sz="1400" dirty="0" err="1"/>
              <a:t>this</a:t>
            </a:r>
            <a:r>
              <a:rPr lang="sv-SE" sz="1400" dirty="0"/>
              <a:t> </a:t>
            </a:r>
            <a:r>
              <a:rPr lang="sv-SE" sz="1400" dirty="0" err="1"/>
              <a:t>discrepancy</a:t>
            </a:r>
            <a:r>
              <a:rPr lang="sv-SE" sz="1400" dirty="0"/>
              <a:t>. </a:t>
            </a:r>
            <a:endParaRPr lang="sv-SE" sz="1400" b="0" i="0" dirty="0"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endParaRPr lang="sv-SE" sz="1100" dirty="0"/>
          </a:p>
          <a:p>
            <a:pPr marL="0" indent="0">
              <a:lnSpc>
                <a:spcPct val="100000"/>
              </a:lnSpc>
              <a:buNone/>
            </a:pPr>
            <a:endParaRPr lang="sv-SE" sz="1100" i="1" dirty="0"/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AC490D3D-9D24-BBF4-4D88-BB7523EA9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828" y="1491449"/>
            <a:ext cx="7019172" cy="44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88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735946-9612-E356-F20B-8DA54B5955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BF0CC-0C9E-4F43-895E-07F19632EC70}" type="slidenum">
              <a:rPr lang="sv-SE" smtClean="0"/>
              <a:pPr/>
              <a:t>9</a:t>
            </a:fld>
            <a:endParaRPr lang="sv-SE"/>
          </a:p>
        </p:txBody>
      </p:sp>
      <p:sp>
        <p:nvSpPr>
          <p:cNvPr id="8" name="Platshållare för text 3">
            <a:extLst>
              <a:ext uri="{FF2B5EF4-FFF2-40B4-BE49-F238E27FC236}">
                <a16:creationId xmlns:a16="http://schemas.microsoft.com/office/drawing/2014/main" id="{0C894C93-EE06-E055-4BE7-B4B697D9DF61}"/>
              </a:ext>
            </a:extLst>
          </p:cNvPr>
          <p:cNvSpPr txBox="1">
            <a:spLocks/>
          </p:cNvSpPr>
          <p:nvPr/>
        </p:nvSpPr>
        <p:spPr>
          <a:xfrm>
            <a:off x="-512576" y="110571"/>
            <a:ext cx="7665688" cy="6211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rgbClr val="FAF6F0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sv-SE" sz="3400" dirty="0">
                <a:solidFill>
                  <a:schemeClr val="tx1"/>
                </a:solidFill>
                <a:latin typeface="GT Flexa" panose="00000500000000000000" pitchFamily="2" charset="0"/>
                <a:ea typeface="GT Flexa" panose="00000500000000000000" pitchFamily="2" charset="0"/>
              </a:rPr>
              <a:t>Final </a:t>
            </a:r>
            <a:r>
              <a:rPr lang="sv-SE" sz="3400" dirty="0" err="1">
                <a:solidFill>
                  <a:schemeClr val="tx1"/>
                </a:solidFill>
                <a:latin typeface="GT Flexa" panose="00000500000000000000" pitchFamily="2" charset="0"/>
                <a:ea typeface="GT Flexa" panose="00000500000000000000" pitchFamily="2" charset="0"/>
              </a:rPr>
              <a:t>Thoughs</a:t>
            </a:r>
            <a:endParaRPr lang="sv-SE" sz="3400" dirty="0">
              <a:solidFill>
                <a:schemeClr val="tx1"/>
              </a:solidFill>
              <a:latin typeface="GT Flexa" panose="00000500000000000000" pitchFamily="2" charset="0"/>
              <a:ea typeface="GT Flexa" panose="00000500000000000000" pitchFamily="2" charset="0"/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4A64F5F3-D063-B50B-2A3A-7B09073A21CF}"/>
              </a:ext>
            </a:extLst>
          </p:cNvPr>
          <p:cNvSpPr/>
          <p:nvPr/>
        </p:nvSpPr>
        <p:spPr>
          <a:xfrm>
            <a:off x="639192" y="1445850"/>
            <a:ext cx="4376692" cy="403167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A5FCE4-FFFE-1281-FFCC-E6FDD590370E}"/>
              </a:ext>
            </a:extLst>
          </p:cNvPr>
          <p:cNvSpPr txBox="1"/>
          <p:nvPr/>
        </p:nvSpPr>
        <p:spPr>
          <a:xfrm>
            <a:off x="835387" y="1659285"/>
            <a:ext cx="373380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Brand Overview</a:t>
            </a:r>
            <a:br>
              <a:rPr lang="en-US" sz="1200" dirty="0"/>
            </a:br>
            <a:r>
              <a:rPr lang="en-US" sz="1200" dirty="0"/>
              <a:t>The brand has demonstrated a strong presence in the market with a total gross of 222 units sold. However, the actual sales performance paints a more nuanced picture. Only 101 of these units, equating to 45.5% of the gross sales, after factoring in returns and discounts. </a:t>
            </a:r>
          </a:p>
          <a:p>
            <a:r>
              <a:rPr lang="en-US" sz="1200" dirty="0"/>
              <a:t>The brand has a significant return rate of 47%, indicating potential issues with product fit, quality, or customer expectations. The average discount rate applied is 13.8%, which is below the industry target, possibly affecting the return and sell-through rates.</a:t>
            </a:r>
          </a:p>
          <a:p>
            <a:endParaRPr lang="en-US" sz="1200" dirty="0"/>
          </a:p>
          <a:p>
            <a:r>
              <a:rPr lang="en-US" sz="1200" dirty="0"/>
              <a:t>The gross margin stands healthy at 51.7%, suggesting that the brand is managing its cost of goods sold effectively. The in-season sales rate is above the target at 44.3%, showcasing a solid performance in moving inventory within the season.</a:t>
            </a:r>
            <a:endParaRPr lang="en-GB" sz="1200" dirty="0"/>
          </a:p>
        </p:txBody>
      </p:sp>
      <p:sp>
        <p:nvSpPr>
          <p:cNvPr id="12" name="Pil: höger 11">
            <a:extLst>
              <a:ext uri="{FF2B5EF4-FFF2-40B4-BE49-F238E27FC236}">
                <a16:creationId xmlns:a16="http://schemas.microsoft.com/office/drawing/2014/main" id="{FD34D2AF-BF70-8C5E-330B-5E97F3A893DB}"/>
              </a:ext>
            </a:extLst>
          </p:cNvPr>
          <p:cNvSpPr/>
          <p:nvPr/>
        </p:nvSpPr>
        <p:spPr>
          <a:xfrm>
            <a:off x="5406501" y="3526333"/>
            <a:ext cx="1509204" cy="2555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9DE12151-BA84-0EB6-BEE3-FF896A28742D}"/>
              </a:ext>
            </a:extLst>
          </p:cNvPr>
          <p:cNvSpPr/>
          <p:nvPr/>
        </p:nvSpPr>
        <p:spPr>
          <a:xfrm>
            <a:off x="7361068" y="1445850"/>
            <a:ext cx="4376692" cy="403167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3519CB0F-0E9F-197D-AD17-32E028B29410}"/>
              </a:ext>
            </a:extLst>
          </p:cNvPr>
          <p:cNvSpPr txBox="1"/>
          <p:nvPr/>
        </p:nvSpPr>
        <p:spPr>
          <a:xfrm>
            <a:off x="7620000" y="1691971"/>
            <a:ext cx="373380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What is next?</a:t>
            </a:r>
            <a:br>
              <a:rPr lang="en-US" sz="1200" dirty="0"/>
            </a:br>
            <a:r>
              <a:rPr lang="en-US" sz="1200" b="1" dirty="0"/>
              <a:t>Deep Dive into Returns</a:t>
            </a:r>
            <a:r>
              <a:rPr lang="en-US" sz="1200" dirty="0"/>
              <a:t>: An in-depth analysis to understand the root causes of the high return rate. Addressing these reasons will likely enhance customer satisfaction and retention.</a:t>
            </a:r>
          </a:p>
          <a:p>
            <a:r>
              <a:rPr lang="en-US" sz="1200" b="1" dirty="0"/>
              <a:t>Revise Discounting Strategy: </a:t>
            </a:r>
            <a:r>
              <a:rPr lang="en-US" sz="1200" dirty="0"/>
              <a:t>Revisiting the discounting approach may balance out the lower discount rate's potential impact on the sell-through and return rates.</a:t>
            </a:r>
          </a:p>
          <a:p>
            <a:r>
              <a:rPr lang="en-US" sz="1200" b="1" dirty="0"/>
              <a:t>Optimize Product Manufacturing: </a:t>
            </a:r>
            <a:r>
              <a:rPr lang="en-US" sz="1200" dirty="0"/>
              <a:t>Assessing the current in-season sales success suggests a potential revision of production volumes to avoid excess stock that may not sell.</a:t>
            </a:r>
          </a:p>
          <a:p>
            <a:r>
              <a:rPr lang="en-US" sz="1200" b="1" dirty="0"/>
              <a:t>Expand Metrics Analysis: </a:t>
            </a:r>
            <a:r>
              <a:rPr lang="en-US" sz="1200" dirty="0"/>
              <a:t>Additional parameters such as cost of goods sold (COGS), marketing investments, and strategies for selling off-season products need consideration to better understand the brand’s profitability and market positioning.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040916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1430</Words>
  <Application>Microsoft Office PowerPoint</Application>
  <PresentationFormat>Bredbild</PresentationFormat>
  <Paragraphs>116</Paragraphs>
  <Slides>9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10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Google Sans</vt:lpstr>
      <vt:lpstr>GT Flexa</vt:lpstr>
      <vt:lpstr>Söhne</vt:lpstr>
      <vt:lpstr>Tahoma</vt:lpstr>
      <vt:lpstr>TT Commons</vt:lpstr>
      <vt:lpstr>TT Commons DemiBold</vt:lpstr>
      <vt:lpstr>Office-tema</vt:lpstr>
      <vt:lpstr>PowerPoint-presentation</vt:lpstr>
      <vt:lpstr>PowerPoint-presentation</vt:lpstr>
      <vt:lpstr>How is this brand performing in total?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Alexandru Tamas</dc:creator>
  <cp:lastModifiedBy>Alexandru Tamas</cp:lastModifiedBy>
  <cp:revision>12</cp:revision>
  <dcterms:created xsi:type="dcterms:W3CDTF">2024-03-25T20:15:56Z</dcterms:created>
  <dcterms:modified xsi:type="dcterms:W3CDTF">2024-04-03T15:41:08Z</dcterms:modified>
</cp:coreProperties>
</file>