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1" r:id="rId2"/>
  </p:sldMasterIdLst>
  <p:notesMasterIdLst>
    <p:notesMasterId r:id="rId17"/>
  </p:notesMasterIdLst>
  <p:sldIdLst>
    <p:sldId id="266" r:id="rId3"/>
    <p:sldId id="270" r:id="rId4"/>
    <p:sldId id="271" r:id="rId5"/>
    <p:sldId id="272" r:id="rId6"/>
    <p:sldId id="273" r:id="rId7"/>
    <p:sldId id="274" r:id="rId8"/>
    <p:sldId id="292" r:id="rId9"/>
    <p:sldId id="275" r:id="rId10"/>
    <p:sldId id="276" r:id="rId11"/>
    <p:sldId id="277" r:id="rId12"/>
    <p:sldId id="293" r:id="rId13"/>
    <p:sldId id="294" r:id="rId14"/>
    <p:sldId id="295" r:id="rId15"/>
    <p:sldId id="278"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initials="П" lastIdx="1" clrIdx="0">
    <p:extLst>
      <p:ext uri="{19B8F6BF-5375-455C-9EA6-DF929625EA0E}">
        <p15:presenceInfo xmlns:p15="http://schemas.microsoft.com/office/powerpoint/2012/main" userId="Пользователь"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18FD1"/>
    <a:srgbClr val="FF9999"/>
    <a:srgbClr val="006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10" autoAdjust="0"/>
    <p:restoredTop sz="86425"/>
  </p:normalViewPr>
  <p:slideViewPr>
    <p:cSldViewPr snapToGrid="0" snapToObjects="1">
      <p:cViewPr varScale="1">
        <p:scale>
          <a:sx n="87" d="100"/>
          <a:sy n="87" d="100"/>
        </p:scale>
        <p:origin x="1277"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1" Type="http://schemas.openxmlformats.org/officeDocument/2006/relationships/image" Target="../media/image6.png"/></Relationships>
</file>

<file path=ppt/diagrams/_rels/data4.xml.rels><?xml version="1.0" encoding="UTF-8" standalone="yes"?>
<Relationships xmlns="http://schemas.openxmlformats.org/package/2006/relationships"><Relationship Id="rId1" Type="http://schemas.openxmlformats.org/officeDocument/2006/relationships/image" Target="../media/image7.png"/></Relationships>
</file>

<file path=ppt/diagrams/_rels/data5.xml.rels><?xml version="1.0" encoding="UTF-8" standalone="yes"?>
<Relationships xmlns="http://schemas.openxmlformats.org/package/2006/relationships"><Relationship Id="rId1" Type="http://schemas.openxmlformats.org/officeDocument/2006/relationships/image" Target="../media/image8.png"/></Relationships>
</file>

<file path=ppt/diagrams/_rels/data6.xml.rels><?xml version="1.0" encoding="UTF-8" standalone="yes"?>
<Relationships xmlns="http://schemas.openxmlformats.org/package/2006/relationships"><Relationship Id="rId1" Type="http://schemas.openxmlformats.org/officeDocument/2006/relationships/image" Target="../media/image9.png"/></Relationships>
</file>

<file path=ppt/diagrams/_rels/data7.xml.rels><?xml version="1.0" encoding="UTF-8" standalone="yes"?>
<Relationships xmlns="http://schemas.openxmlformats.org/package/2006/relationships"><Relationship Id="rId1" Type="http://schemas.openxmlformats.org/officeDocument/2006/relationships/image" Target="../media/image10.png"/></Relationships>
</file>

<file path=ppt/diagrams/_rels/data8.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6.png"/></Relationships>
</file>

<file path=ppt/diagrams/_rels/drawing4.xml.rels><?xml version="1.0" encoding="UTF-8" standalone="yes"?>
<Relationships xmlns="http://schemas.openxmlformats.org/package/2006/relationships"><Relationship Id="rId1" Type="http://schemas.openxmlformats.org/officeDocument/2006/relationships/image" Target="../media/image7.png"/></Relationships>
</file>

<file path=ppt/diagrams/_rels/drawing5.xml.rels><?xml version="1.0" encoding="UTF-8" standalone="yes"?>
<Relationships xmlns="http://schemas.openxmlformats.org/package/2006/relationships"><Relationship Id="rId1" Type="http://schemas.openxmlformats.org/officeDocument/2006/relationships/image" Target="../media/image8.png"/></Relationships>
</file>

<file path=ppt/diagrams/_rels/drawing6.xml.rels><?xml version="1.0" encoding="UTF-8" standalone="yes"?>
<Relationships xmlns="http://schemas.openxmlformats.org/package/2006/relationships"><Relationship Id="rId1" Type="http://schemas.openxmlformats.org/officeDocument/2006/relationships/image" Target="../media/image9.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8.xml.rels><?xml version="1.0" encoding="UTF-8" standalone="yes"?>
<Relationships xmlns="http://schemas.openxmlformats.org/package/2006/relationships"><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0BA5E8-244C-4999-A44A-1F94B33F44C9}"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ru-RU"/>
        </a:p>
      </dgm:t>
    </dgm:pt>
    <dgm:pt modelId="{AF7DB765-1876-4939-8174-781060D6D116}">
      <dgm:prSet custT="1"/>
      <dgm:spPr/>
      <dgm:t>
        <a:bodyPr/>
        <a:lstStyle/>
        <a:p>
          <a:pPr rtl="0"/>
          <a:r>
            <a:rPr lang="ro-RO" sz="1400" dirty="0" smtClean="0">
              <a:latin typeface="Times New Roman" panose="02020603050405020304" pitchFamily="18" charset="0"/>
              <a:cs typeface="Times New Roman" panose="02020603050405020304" pitchFamily="18" charset="0"/>
            </a:rPr>
            <a:t>Efectuat        Negară Alexandru, TI-202</a:t>
          </a:r>
          <a:endParaRPr lang="ro-RO" sz="1400" dirty="0">
            <a:latin typeface="Times New Roman" panose="02020603050405020304" pitchFamily="18" charset="0"/>
            <a:cs typeface="Times New Roman" panose="02020603050405020304" pitchFamily="18" charset="0"/>
          </a:endParaRPr>
        </a:p>
      </dgm:t>
    </dgm:pt>
    <dgm:pt modelId="{80B0EDFB-50AD-41A4-B9D4-E35CCC33C1D8}" type="parTrans" cxnId="{BE1D59B6-8CF3-423C-A7AF-23386A82D7D5}">
      <dgm:prSet/>
      <dgm:spPr/>
      <dgm:t>
        <a:bodyPr/>
        <a:lstStyle/>
        <a:p>
          <a:endParaRPr lang="ru-RU"/>
        </a:p>
      </dgm:t>
    </dgm:pt>
    <dgm:pt modelId="{9AAEF39F-907E-4DE0-BED2-6726997A024B}" type="sibTrans" cxnId="{BE1D59B6-8CF3-423C-A7AF-23386A82D7D5}">
      <dgm:prSet/>
      <dgm:spPr/>
      <dgm:t>
        <a:bodyPr/>
        <a:lstStyle/>
        <a:p>
          <a:endParaRPr lang="ru-RU"/>
        </a:p>
      </dgm:t>
    </dgm:pt>
    <dgm:pt modelId="{AC09A153-916B-4F76-815F-3AEE42D3457D}">
      <dgm:prSet/>
      <dgm:spPr/>
      <dgm:t>
        <a:bodyPr/>
        <a:lstStyle/>
        <a:p>
          <a:pPr rtl="0"/>
          <a:r>
            <a:rPr lang="ro-RO" dirty="0" smtClean="0">
              <a:latin typeface="Times New Roman" panose="02020603050405020304" pitchFamily="18" charset="0"/>
              <a:cs typeface="Times New Roman" panose="02020603050405020304" pitchFamily="18" charset="0"/>
            </a:rPr>
            <a:t>Verificat       a.u. Gaidău Mihai</a:t>
          </a:r>
          <a:endParaRPr lang="ro-RO" dirty="0">
            <a:latin typeface="Times New Roman" panose="02020603050405020304" pitchFamily="18" charset="0"/>
            <a:cs typeface="Times New Roman" panose="02020603050405020304" pitchFamily="18" charset="0"/>
          </a:endParaRPr>
        </a:p>
      </dgm:t>
    </dgm:pt>
    <dgm:pt modelId="{6BB75F14-D0AA-4438-BBCF-2604AEAB157C}" type="parTrans" cxnId="{6D60B64F-B526-4A88-B1DC-94B06ADBCAC8}">
      <dgm:prSet/>
      <dgm:spPr/>
      <dgm:t>
        <a:bodyPr/>
        <a:lstStyle/>
        <a:p>
          <a:endParaRPr lang="ru-RU"/>
        </a:p>
      </dgm:t>
    </dgm:pt>
    <dgm:pt modelId="{7B298917-FB4F-44B7-93F3-907C08CF2266}" type="sibTrans" cxnId="{6D60B64F-B526-4A88-B1DC-94B06ADBCAC8}">
      <dgm:prSet/>
      <dgm:spPr/>
      <dgm:t>
        <a:bodyPr/>
        <a:lstStyle/>
        <a:p>
          <a:endParaRPr lang="ru-RU"/>
        </a:p>
      </dgm:t>
    </dgm:pt>
    <dgm:pt modelId="{41F79DF8-2BEC-439A-938B-83EA3D540EC7}" type="pres">
      <dgm:prSet presAssocID="{C80BA5E8-244C-4999-A44A-1F94B33F44C9}" presName="linear" presStyleCnt="0">
        <dgm:presLayoutVars>
          <dgm:animLvl val="lvl"/>
          <dgm:resizeHandles val="exact"/>
        </dgm:presLayoutVars>
      </dgm:prSet>
      <dgm:spPr/>
    </dgm:pt>
    <dgm:pt modelId="{FB7055CB-638C-482C-8E89-452C063C095E}" type="pres">
      <dgm:prSet presAssocID="{AF7DB765-1876-4939-8174-781060D6D116}" presName="parentText" presStyleLbl="node1" presStyleIdx="0" presStyleCnt="2" custScaleX="76053">
        <dgm:presLayoutVars>
          <dgm:chMax val="0"/>
          <dgm:bulletEnabled val="1"/>
        </dgm:presLayoutVars>
      </dgm:prSet>
      <dgm:spPr/>
    </dgm:pt>
    <dgm:pt modelId="{20D1F0A1-179F-4572-BA8F-2348ED25AB8E}" type="pres">
      <dgm:prSet presAssocID="{9AAEF39F-907E-4DE0-BED2-6726997A024B}" presName="spacer" presStyleCnt="0"/>
      <dgm:spPr/>
    </dgm:pt>
    <dgm:pt modelId="{CA54917E-2127-490B-8933-8C1F345EA555}" type="pres">
      <dgm:prSet presAssocID="{AC09A153-916B-4F76-815F-3AEE42D3457D}" presName="parentText" presStyleLbl="node1" presStyleIdx="1" presStyleCnt="2" custScaleX="77384">
        <dgm:presLayoutVars>
          <dgm:chMax val="0"/>
          <dgm:bulletEnabled val="1"/>
        </dgm:presLayoutVars>
      </dgm:prSet>
      <dgm:spPr/>
    </dgm:pt>
  </dgm:ptLst>
  <dgm:cxnLst>
    <dgm:cxn modelId="{D5C74207-B1CA-44AB-8A00-E51F117F3A7D}" type="presOf" srcId="{AC09A153-916B-4F76-815F-3AEE42D3457D}" destId="{CA54917E-2127-490B-8933-8C1F345EA555}" srcOrd="0" destOrd="0" presId="urn:microsoft.com/office/officeart/2005/8/layout/vList2"/>
    <dgm:cxn modelId="{BE1D59B6-8CF3-423C-A7AF-23386A82D7D5}" srcId="{C80BA5E8-244C-4999-A44A-1F94B33F44C9}" destId="{AF7DB765-1876-4939-8174-781060D6D116}" srcOrd="0" destOrd="0" parTransId="{80B0EDFB-50AD-41A4-B9D4-E35CCC33C1D8}" sibTransId="{9AAEF39F-907E-4DE0-BED2-6726997A024B}"/>
    <dgm:cxn modelId="{007E792B-B88A-4A28-8202-DF4296001861}" type="presOf" srcId="{AF7DB765-1876-4939-8174-781060D6D116}" destId="{FB7055CB-638C-482C-8E89-452C063C095E}" srcOrd="0" destOrd="0" presId="urn:microsoft.com/office/officeart/2005/8/layout/vList2"/>
    <dgm:cxn modelId="{6D60B64F-B526-4A88-B1DC-94B06ADBCAC8}" srcId="{C80BA5E8-244C-4999-A44A-1F94B33F44C9}" destId="{AC09A153-916B-4F76-815F-3AEE42D3457D}" srcOrd="1" destOrd="0" parTransId="{6BB75F14-D0AA-4438-BBCF-2604AEAB157C}" sibTransId="{7B298917-FB4F-44B7-93F3-907C08CF2266}"/>
    <dgm:cxn modelId="{7A054A73-ADAF-4B8E-8BCD-2A589E2AF2B0}" type="presOf" srcId="{C80BA5E8-244C-4999-A44A-1F94B33F44C9}" destId="{41F79DF8-2BEC-439A-938B-83EA3D540EC7}" srcOrd="0" destOrd="0" presId="urn:microsoft.com/office/officeart/2005/8/layout/vList2"/>
    <dgm:cxn modelId="{2DD538FB-59CC-4166-B728-75C14A27DD32}" type="presParOf" srcId="{41F79DF8-2BEC-439A-938B-83EA3D540EC7}" destId="{FB7055CB-638C-482C-8E89-452C063C095E}" srcOrd="0" destOrd="0" presId="urn:microsoft.com/office/officeart/2005/8/layout/vList2"/>
    <dgm:cxn modelId="{111BA826-7EE7-4776-80E1-000030F74FCC}" type="presParOf" srcId="{41F79DF8-2BEC-439A-938B-83EA3D540EC7}" destId="{20D1F0A1-179F-4572-BA8F-2348ED25AB8E}" srcOrd="1" destOrd="0" presId="urn:microsoft.com/office/officeart/2005/8/layout/vList2"/>
    <dgm:cxn modelId="{63101F9C-7C1E-4A2F-ADCB-1179555010DF}" type="presParOf" srcId="{41F79DF8-2BEC-439A-938B-83EA3D540EC7}" destId="{CA54917E-2127-490B-8933-8C1F345EA555}"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5E4964-EFF4-4B37-BB9C-B114E3A811F0}" type="doc">
      <dgm:prSet loTypeId="urn:microsoft.com/office/officeart/2005/8/layout/radial2" loCatId="relationship" qsTypeId="urn:microsoft.com/office/officeart/2005/8/quickstyle/simple1" qsCatId="simple" csTypeId="urn:microsoft.com/office/officeart/2005/8/colors/accent0_3" csCatId="mainScheme" phldr="1"/>
      <dgm:spPr/>
      <dgm:t>
        <a:bodyPr/>
        <a:lstStyle/>
        <a:p>
          <a:endParaRPr lang="ru-RU"/>
        </a:p>
      </dgm:t>
    </dgm:pt>
    <dgm:pt modelId="{12E36E4C-148A-4BCA-A450-729C40EF97CC}">
      <dgm:prSet/>
      <dgm:spPr/>
      <dgm:t>
        <a:bodyPr/>
        <a:lstStyle/>
        <a:p>
          <a:pPr algn="l" rtl="0"/>
          <a:r>
            <a:rPr lang="ro-RO" dirty="0" smtClean="0"/>
            <a:t>      Proiectul Weather este o aplicație de prognoză meteo care permite utilizatorilor să obțină informații despre condițiile meteo curente și previziunile pentru diferite locații. Aplicația utilizează date în timp real și oferă o interfață intuitivă pentru utilizatori.</a:t>
          </a:r>
          <a:endParaRPr lang="ro-RO" dirty="0"/>
        </a:p>
      </dgm:t>
    </dgm:pt>
    <dgm:pt modelId="{479185C5-678C-4973-8859-3C9313EF971B}" type="parTrans" cxnId="{76FC05EC-89F6-4568-8279-C38BD65BB107}">
      <dgm:prSet/>
      <dgm:spPr/>
      <dgm:t>
        <a:bodyPr/>
        <a:lstStyle/>
        <a:p>
          <a:endParaRPr lang="ru-RU"/>
        </a:p>
      </dgm:t>
    </dgm:pt>
    <dgm:pt modelId="{4C492035-C939-4799-A870-353FFCF251B9}" type="sibTrans" cxnId="{76FC05EC-89F6-4568-8279-C38BD65BB107}">
      <dgm:prSet/>
      <dgm:spPr/>
      <dgm:t>
        <a:bodyPr/>
        <a:lstStyle/>
        <a:p>
          <a:endParaRPr lang="ru-RU"/>
        </a:p>
      </dgm:t>
    </dgm:pt>
    <dgm:pt modelId="{7573783F-00E3-4D42-9755-9BF3DAAF2F33}" type="pres">
      <dgm:prSet presAssocID="{205E4964-EFF4-4B37-BB9C-B114E3A811F0}" presName="composite" presStyleCnt="0">
        <dgm:presLayoutVars>
          <dgm:chMax val="5"/>
          <dgm:dir/>
          <dgm:animLvl val="ctr"/>
          <dgm:resizeHandles val="exact"/>
        </dgm:presLayoutVars>
      </dgm:prSet>
      <dgm:spPr/>
    </dgm:pt>
    <dgm:pt modelId="{E891D964-E0C1-4999-94B5-38F101748E37}" type="pres">
      <dgm:prSet presAssocID="{205E4964-EFF4-4B37-BB9C-B114E3A811F0}" presName="cycle" presStyleCnt="0"/>
      <dgm:spPr/>
    </dgm:pt>
    <dgm:pt modelId="{1CCC673B-6308-478B-BC09-F9FF87FC72DD}" type="pres">
      <dgm:prSet presAssocID="{205E4964-EFF4-4B37-BB9C-B114E3A811F0}" presName="centerShape" presStyleCnt="0"/>
      <dgm:spPr/>
    </dgm:pt>
    <dgm:pt modelId="{2210ACD5-FE45-4D13-B441-62424CFE9977}" type="pres">
      <dgm:prSet presAssocID="{205E4964-EFF4-4B37-BB9C-B114E3A811F0}" presName="connSite" presStyleLbl="node1" presStyleIdx="0" presStyleCnt="2"/>
      <dgm:spPr/>
    </dgm:pt>
    <dgm:pt modelId="{D5A304AF-0F7B-4974-AC95-488643BBAF44}" type="pres">
      <dgm:prSet presAssocID="{205E4964-EFF4-4B37-BB9C-B114E3A811F0}" presName="visible" presStyleLbl="node1" presStyleIdx="0" presStyleCnt="2" custLinFactNeighborX="31328" custLinFactNeighborY="-849"/>
      <dgm:spPr>
        <a:blipFill>
          <a:blip xmlns:r="http://schemas.openxmlformats.org/officeDocument/2006/relationships" r:embed="rId1">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7000" r="-7000"/>
          </a:stretch>
        </a:blipFill>
      </dgm:spPr>
    </dgm:pt>
    <dgm:pt modelId="{0512AD5E-D651-4195-BC5B-F20AE1325EE9}" type="pres">
      <dgm:prSet presAssocID="{479185C5-678C-4973-8859-3C9313EF971B}" presName="Name25" presStyleLbl="parChTrans1D1" presStyleIdx="0" presStyleCnt="1"/>
      <dgm:spPr/>
    </dgm:pt>
    <dgm:pt modelId="{5DBA1F91-89CF-49CA-837D-E4CBBCA34253}" type="pres">
      <dgm:prSet presAssocID="{12E36E4C-148A-4BCA-A450-729C40EF97CC}" presName="node" presStyleCnt="0"/>
      <dgm:spPr/>
    </dgm:pt>
    <dgm:pt modelId="{85FAE69F-3FCE-4029-84DA-81890E3736FB}" type="pres">
      <dgm:prSet presAssocID="{12E36E4C-148A-4BCA-A450-729C40EF97CC}" presName="parentNode" presStyleLbl="node1" presStyleIdx="1" presStyleCnt="2" custScaleX="215183" custScaleY="183783" custLinFactX="29263" custLinFactNeighborX="100000" custLinFactNeighborY="-472">
        <dgm:presLayoutVars>
          <dgm:chMax val="1"/>
          <dgm:bulletEnabled val="1"/>
        </dgm:presLayoutVars>
      </dgm:prSet>
      <dgm:spPr/>
    </dgm:pt>
    <dgm:pt modelId="{43C8CE96-F22E-42AF-A4C2-B382794EBE11}" type="pres">
      <dgm:prSet presAssocID="{12E36E4C-148A-4BCA-A450-729C40EF97CC}" presName="childNode" presStyleLbl="revTx" presStyleIdx="0" presStyleCnt="0">
        <dgm:presLayoutVars>
          <dgm:bulletEnabled val="1"/>
        </dgm:presLayoutVars>
      </dgm:prSet>
      <dgm:spPr/>
    </dgm:pt>
  </dgm:ptLst>
  <dgm:cxnLst>
    <dgm:cxn modelId="{E63FF86E-518B-4088-A021-7E9ACBB96976}" type="presOf" srcId="{479185C5-678C-4973-8859-3C9313EF971B}" destId="{0512AD5E-D651-4195-BC5B-F20AE1325EE9}" srcOrd="0" destOrd="0" presId="urn:microsoft.com/office/officeart/2005/8/layout/radial2"/>
    <dgm:cxn modelId="{B8C00CE9-BE46-4DFE-B93A-DB73269E26B4}" type="presOf" srcId="{205E4964-EFF4-4B37-BB9C-B114E3A811F0}" destId="{7573783F-00E3-4D42-9755-9BF3DAAF2F33}" srcOrd="0" destOrd="0" presId="urn:microsoft.com/office/officeart/2005/8/layout/radial2"/>
    <dgm:cxn modelId="{76FC05EC-89F6-4568-8279-C38BD65BB107}" srcId="{205E4964-EFF4-4B37-BB9C-B114E3A811F0}" destId="{12E36E4C-148A-4BCA-A450-729C40EF97CC}" srcOrd="0" destOrd="0" parTransId="{479185C5-678C-4973-8859-3C9313EF971B}" sibTransId="{4C492035-C939-4799-A870-353FFCF251B9}"/>
    <dgm:cxn modelId="{001F7013-7F21-4C5B-835E-9C4D9B48F242}" type="presOf" srcId="{12E36E4C-148A-4BCA-A450-729C40EF97CC}" destId="{85FAE69F-3FCE-4029-84DA-81890E3736FB}" srcOrd="0" destOrd="0" presId="urn:microsoft.com/office/officeart/2005/8/layout/radial2"/>
    <dgm:cxn modelId="{15CB6D6F-31C2-40B3-9673-AAC04E85EED2}" type="presParOf" srcId="{7573783F-00E3-4D42-9755-9BF3DAAF2F33}" destId="{E891D964-E0C1-4999-94B5-38F101748E37}" srcOrd="0" destOrd="0" presId="urn:microsoft.com/office/officeart/2005/8/layout/radial2"/>
    <dgm:cxn modelId="{B9D06DDC-7FB3-41A3-B6BD-3018C96EFD54}" type="presParOf" srcId="{E891D964-E0C1-4999-94B5-38F101748E37}" destId="{1CCC673B-6308-478B-BC09-F9FF87FC72DD}" srcOrd="0" destOrd="0" presId="urn:microsoft.com/office/officeart/2005/8/layout/radial2"/>
    <dgm:cxn modelId="{1824D9B7-7546-4F72-92E5-DC625BE9C2B6}" type="presParOf" srcId="{1CCC673B-6308-478B-BC09-F9FF87FC72DD}" destId="{2210ACD5-FE45-4D13-B441-62424CFE9977}" srcOrd="0" destOrd="0" presId="urn:microsoft.com/office/officeart/2005/8/layout/radial2"/>
    <dgm:cxn modelId="{E2344371-86E1-4FEE-A4B8-0379555FB0D6}" type="presParOf" srcId="{1CCC673B-6308-478B-BC09-F9FF87FC72DD}" destId="{D5A304AF-0F7B-4974-AC95-488643BBAF44}" srcOrd="1" destOrd="0" presId="urn:microsoft.com/office/officeart/2005/8/layout/radial2"/>
    <dgm:cxn modelId="{FC526F29-A3BC-4A2D-840D-FD2FF3326A2B}" type="presParOf" srcId="{E891D964-E0C1-4999-94B5-38F101748E37}" destId="{0512AD5E-D651-4195-BC5B-F20AE1325EE9}" srcOrd="1" destOrd="0" presId="urn:microsoft.com/office/officeart/2005/8/layout/radial2"/>
    <dgm:cxn modelId="{4C70BFA0-6A01-4814-8938-4AAE43BE570A}" type="presParOf" srcId="{E891D964-E0C1-4999-94B5-38F101748E37}" destId="{5DBA1F91-89CF-49CA-837D-E4CBBCA34253}" srcOrd="2" destOrd="0" presId="urn:microsoft.com/office/officeart/2005/8/layout/radial2"/>
    <dgm:cxn modelId="{D157ADDC-FC25-4B13-BC45-8E1F5C92363C}" type="presParOf" srcId="{5DBA1F91-89CF-49CA-837D-E4CBBCA34253}" destId="{85FAE69F-3FCE-4029-84DA-81890E3736FB}" srcOrd="0" destOrd="0" presId="urn:microsoft.com/office/officeart/2005/8/layout/radial2"/>
    <dgm:cxn modelId="{7358CB07-00EC-48B1-BB15-B5EFE115A79F}" type="presParOf" srcId="{5DBA1F91-89CF-49CA-837D-E4CBBCA34253}" destId="{43C8CE96-F22E-42AF-A4C2-B382794EBE1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FDC5964A-76D6-4B18-A7D9-B2FC7C4ABA1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ru-RU"/>
        </a:p>
      </dgm:t>
    </dgm:pt>
    <dgm:pt modelId="{56678284-3944-4984-970B-7CCDE68BDCFA}">
      <dgm:prSet/>
      <dgm:spPr/>
      <dgm:t>
        <a:bodyPr/>
        <a:lstStyle/>
        <a:p>
          <a:pPr algn="l" rtl="0"/>
          <a:r>
            <a:rPr lang="ro-RO" dirty="0" smtClean="0">
              <a:latin typeface="Times New Roman" panose="02020603050405020304" pitchFamily="18" charset="0"/>
              <a:cs typeface="Times New Roman" panose="02020603050405020304" pitchFamily="18" charset="0"/>
            </a:rPr>
            <a:t>      Singleton este un design pattern creational care permite crearea unei singure instanțe a unei clase și furnizează un punct global de acces la acea instanță. În proiectul Weather, Singleton a fost utilizat pentru a crea o instanță unică a unui manager de configurații, care gestionează setările aplicației și oferă acces la acestea în întregul sistem.</a:t>
          </a:r>
          <a:endParaRPr lang="ro-RO" dirty="0">
            <a:latin typeface="Times New Roman" panose="02020603050405020304" pitchFamily="18" charset="0"/>
            <a:cs typeface="Times New Roman" panose="02020603050405020304" pitchFamily="18" charset="0"/>
          </a:endParaRPr>
        </a:p>
      </dgm:t>
    </dgm:pt>
    <dgm:pt modelId="{376ACC28-0F84-49C4-BA41-AA7716A9AA31}" type="parTrans" cxnId="{7FC2145F-9288-4699-9827-2A809271C784}">
      <dgm:prSet/>
      <dgm:spPr/>
      <dgm:t>
        <a:bodyPr/>
        <a:lstStyle/>
        <a:p>
          <a:endParaRPr lang="ru-RU"/>
        </a:p>
      </dgm:t>
    </dgm:pt>
    <dgm:pt modelId="{C038F4CC-3144-44F8-A831-AFDF2355F9F2}" type="sibTrans" cxnId="{7FC2145F-9288-4699-9827-2A809271C784}">
      <dgm:prSet/>
      <dgm:spPr/>
      <dgm:t>
        <a:bodyPr/>
        <a:lstStyle/>
        <a:p>
          <a:endParaRPr lang="ru-RU"/>
        </a:p>
      </dgm:t>
    </dgm:pt>
    <dgm:pt modelId="{19365E2A-D112-4EBF-B61C-A7737FBF9EE3}" type="pres">
      <dgm:prSet presAssocID="{FDC5964A-76D6-4B18-A7D9-B2FC7C4ABA1D}" presName="linearFlow" presStyleCnt="0">
        <dgm:presLayoutVars>
          <dgm:dir/>
          <dgm:resizeHandles val="exact"/>
        </dgm:presLayoutVars>
      </dgm:prSet>
      <dgm:spPr/>
    </dgm:pt>
    <dgm:pt modelId="{2BA4070C-FA9F-4945-ABD6-4C8234ABEE76}" type="pres">
      <dgm:prSet presAssocID="{56678284-3944-4984-970B-7CCDE68BDCFA}" presName="composite" presStyleCnt="0"/>
      <dgm:spPr/>
    </dgm:pt>
    <dgm:pt modelId="{AEB00C3E-FC1C-4A16-9C93-7BA48C61B544}" type="pres">
      <dgm:prSet presAssocID="{56678284-3944-4984-970B-7CCDE68BDCFA}" presName="imgShp" presStyleLbl="fgImgPlace1" presStyleIdx="0" presStyleCnt="1" custScaleX="153096" custScaleY="132240" custLinFactNeighborX="-4321"/>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5578AAAD-8DF6-4605-B8B0-A8424D857174}" type="pres">
      <dgm:prSet presAssocID="{56678284-3944-4984-970B-7CCDE68BDCFA}" presName="txShp" presStyleLbl="node1" presStyleIdx="0" presStyleCnt="1" custScaleX="111050" custScaleY="150737">
        <dgm:presLayoutVars>
          <dgm:bulletEnabled val="1"/>
        </dgm:presLayoutVars>
      </dgm:prSet>
      <dgm:spPr/>
    </dgm:pt>
  </dgm:ptLst>
  <dgm:cxnLst>
    <dgm:cxn modelId="{388CF55D-AC40-4377-B9E9-CEFB3CDE70EC}" type="presOf" srcId="{56678284-3944-4984-970B-7CCDE68BDCFA}" destId="{5578AAAD-8DF6-4605-B8B0-A8424D857174}" srcOrd="0" destOrd="0" presId="urn:microsoft.com/office/officeart/2005/8/layout/vList3"/>
    <dgm:cxn modelId="{8ACF1987-F13E-4FDE-85EB-8C035681C6AD}" type="presOf" srcId="{FDC5964A-76D6-4B18-A7D9-B2FC7C4ABA1D}" destId="{19365E2A-D112-4EBF-B61C-A7737FBF9EE3}" srcOrd="0" destOrd="0" presId="urn:microsoft.com/office/officeart/2005/8/layout/vList3"/>
    <dgm:cxn modelId="{7FC2145F-9288-4699-9827-2A809271C784}" srcId="{FDC5964A-76D6-4B18-A7D9-B2FC7C4ABA1D}" destId="{56678284-3944-4984-970B-7CCDE68BDCFA}" srcOrd="0" destOrd="0" parTransId="{376ACC28-0F84-49C4-BA41-AA7716A9AA31}" sibTransId="{C038F4CC-3144-44F8-A831-AFDF2355F9F2}"/>
    <dgm:cxn modelId="{752DDF3B-1039-4BDB-AB80-8B89AA6A9BF2}" type="presParOf" srcId="{19365E2A-D112-4EBF-B61C-A7737FBF9EE3}" destId="{2BA4070C-FA9F-4945-ABD6-4C8234ABEE76}" srcOrd="0" destOrd="0" presId="urn:microsoft.com/office/officeart/2005/8/layout/vList3"/>
    <dgm:cxn modelId="{5B7823D9-A78B-4A77-AD1D-D9F0CB0D261B}" type="presParOf" srcId="{2BA4070C-FA9F-4945-ABD6-4C8234ABEE76}" destId="{AEB00C3E-FC1C-4A16-9C93-7BA48C61B544}" srcOrd="0" destOrd="0" presId="urn:microsoft.com/office/officeart/2005/8/layout/vList3"/>
    <dgm:cxn modelId="{E757DF27-CE55-4E3E-B7F4-80EB1894C961}" type="presParOf" srcId="{2BA4070C-FA9F-4945-ABD6-4C8234ABEE76}" destId="{5578AAAD-8DF6-4605-B8B0-A8424D85717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59E348-C0C1-43DB-8541-DC766C1B47C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ru-RU"/>
        </a:p>
      </dgm:t>
    </dgm:pt>
    <dgm:pt modelId="{7726929A-D2A3-492C-B136-F0ECE30CFD8C}">
      <dgm:prSet custT="1"/>
      <dgm:spPr/>
      <dgm:t>
        <a:bodyPr/>
        <a:lstStyle/>
        <a:p>
          <a:pPr algn="l" rtl="0"/>
          <a:r>
            <a:rPr lang="ro-RO" sz="1800" dirty="0" smtClean="0">
              <a:latin typeface="Times New Roman" panose="02020603050405020304" pitchFamily="18" charset="0"/>
              <a:cs typeface="Times New Roman" panose="02020603050405020304" pitchFamily="18" charset="0"/>
            </a:rPr>
            <a:t>      Strategy este un design pattern behavioral care permite definirea unei familii de algoritmi, încapsularea fiecărui algoritm și făcându-i interschimbabili. În proiectul Weather, Strategy a fost utilizat pentru a implementa diferite strategii de procesare a datelor meteo, cum ar fi procesarea în timp real, procesarea istorică sau procesarea în mod offline. Aceste strategii pot fi schimbate în timpul execuției fără a afecta restul sistemului.</a:t>
          </a:r>
          <a:endParaRPr lang="ro-RO" sz="1800" dirty="0">
            <a:latin typeface="Times New Roman" panose="02020603050405020304" pitchFamily="18" charset="0"/>
            <a:cs typeface="Times New Roman" panose="02020603050405020304" pitchFamily="18" charset="0"/>
          </a:endParaRPr>
        </a:p>
      </dgm:t>
    </dgm:pt>
    <dgm:pt modelId="{2D0685A1-DA0E-4C03-98A6-94CAD921A893}" type="parTrans" cxnId="{861F0F53-EAD1-4443-AFF3-AFE269D70F7C}">
      <dgm:prSet/>
      <dgm:spPr/>
      <dgm:t>
        <a:bodyPr/>
        <a:lstStyle/>
        <a:p>
          <a:endParaRPr lang="ru-RU"/>
        </a:p>
      </dgm:t>
    </dgm:pt>
    <dgm:pt modelId="{8017121A-47F8-4209-8E11-261D355E1C66}" type="sibTrans" cxnId="{861F0F53-EAD1-4443-AFF3-AFE269D70F7C}">
      <dgm:prSet/>
      <dgm:spPr/>
      <dgm:t>
        <a:bodyPr/>
        <a:lstStyle/>
        <a:p>
          <a:endParaRPr lang="ru-RU"/>
        </a:p>
      </dgm:t>
    </dgm:pt>
    <dgm:pt modelId="{4A8254DE-9579-4D7A-B970-2A22198FC677}" type="pres">
      <dgm:prSet presAssocID="{EA59E348-C0C1-43DB-8541-DC766C1B47C8}" presName="linearFlow" presStyleCnt="0">
        <dgm:presLayoutVars>
          <dgm:dir/>
          <dgm:resizeHandles val="exact"/>
        </dgm:presLayoutVars>
      </dgm:prSet>
      <dgm:spPr/>
    </dgm:pt>
    <dgm:pt modelId="{AF74CC8E-8C8B-45EA-8990-FBDD32D21CA4}" type="pres">
      <dgm:prSet presAssocID="{7726929A-D2A3-492C-B136-F0ECE30CFD8C}" presName="composite" presStyleCnt="0"/>
      <dgm:spPr/>
    </dgm:pt>
    <dgm:pt modelId="{F83FB44B-F22A-4F3B-9600-6CCE5C43E92F}" type="pres">
      <dgm:prSet presAssocID="{7726929A-D2A3-492C-B136-F0ECE30CFD8C}" presName="imgShp" presStyleLbl="fgImgPlace1" presStyleIdx="0" presStyleCnt="1" custScaleX="122807" custScaleY="98079"/>
      <dgm:spPr>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dgm:spPr>
    </dgm:pt>
    <dgm:pt modelId="{548AA4ED-2558-44D5-B505-42E67BB9EF9D}" type="pres">
      <dgm:prSet presAssocID="{7726929A-D2A3-492C-B136-F0ECE30CFD8C}" presName="txShp" presStyleLbl="node1" presStyleIdx="0" presStyleCnt="1" custScaleY="143907">
        <dgm:presLayoutVars>
          <dgm:bulletEnabled val="1"/>
        </dgm:presLayoutVars>
      </dgm:prSet>
      <dgm:spPr/>
    </dgm:pt>
  </dgm:ptLst>
  <dgm:cxnLst>
    <dgm:cxn modelId="{93FE585C-3758-4996-ABFB-5C3EAFAF4ACC}" type="presOf" srcId="{7726929A-D2A3-492C-B136-F0ECE30CFD8C}" destId="{548AA4ED-2558-44D5-B505-42E67BB9EF9D}" srcOrd="0" destOrd="0" presId="urn:microsoft.com/office/officeart/2005/8/layout/vList3"/>
    <dgm:cxn modelId="{6C28DC0C-0694-4B1C-964B-1D917E887FB2}" type="presOf" srcId="{EA59E348-C0C1-43DB-8541-DC766C1B47C8}" destId="{4A8254DE-9579-4D7A-B970-2A22198FC677}" srcOrd="0" destOrd="0" presId="urn:microsoft.com/office/officeart/2005/8/layout/vList3"/>
    <dgm:cxn modelId="{861F0F53-EAD1-4443-AFF3-AFE269D70F7C}" srcId="{EA59E348-C0C1-43DB-8541-DC766C1B47C8}" destId="{7726929A-D2A3-492C-B136-F0ECE30CFD8C}" srcOrd="0" destOrd="0" parTransId="{2D0685A1-DA0E-4C03-98A6-94CAD921A893}" sibTransId="{8017121A-47F8-4209-8E11-261D355E1C66}"/>
    <dgm:cxn modelId="{1F9F275C-2812-4ACC-A24A-C515A24C1770}" type="presParOf" srcId="{4A8254DE-9579-4D7A-B970-2A22198FC677}" destId="{AF74CC8E-8C8B-45EA-8990-FBDD32D21CA4}" srcOrd="0" destOrd="0" presId="urn:microsoft.com/office/officeart/2005/8/layout/vList3"/>
    <dgm:cxn modelId="{C3B167E3-353E-4D7F-BBBD-BF34D723C3F3}" type="presParOf" srcId="{AF74CC8E-8C8B-45EA-8990-FBDD32D21CA4}" destId="{F83FB44B-F22A-4F3B-9600-6CCE5C43E92F}" srcOrd="0" destOrd="0" presId="urn:microsoft.com/office/officeart/2005/8/layout/vList3"/>
    <dgm:cxn modelId="{310E3C91-E1C8-49CA-B0C2-EA5520375889}" type="presParOf" srcId="{AF74CC8E-8C8B-45EA-8990-FBDD32D21CA4}" destId="{548AA4ED-2558-44D5-B505-42E67BB9EF9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297D84-92DB-4D7D-A0F4-9601EAEB13AC}"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ru-RU"/>
        </a:p>
      </dgm:t>
    </dgm:pt>
    <dgm:pt modelId="{62360F47-E87F-4F88-8A25-11AE89E598A1}">
      <dgm:prSet/>
      <dgm:spPr/>
      <dgm:t>
        <a:bodyPr/>
        <a:lstStyle/>
        <a:p>
          <a:pPr algn="l" rtl="0"/>
          <a:r>
            <a:rPr lang="ro-RO" dirty="0" smtClean="0">
              <a:latin typeface="Times New Roman" panose="02020603050405020304" pitchFamily="18" charset="0"/>
              <a:cs typeface="Times New Roman" panose="02020603050405020304" pitchFamily="18" charset="0"/>
            </a:rPr>
            <a:t>      Observer este un design pattern behavioral care permite notificarea automată a unor obiecte dependente de schimbările de stare ale unui obiect observabil. În proiectul Weather, Observer a fost utilizat pentru a implementa funcționalitatea de notificare a utilizatorilor despre actualizările meteo. Utilizatorii pot fi înregistrați ca observatori și vor fi notificați automat atunci când se produc schimbări în datele meteo.</a:t>
          </a:r>
          <a:endParaRPr lang="ro-RO" dirty="0">
            <a:latin typeface="Times New Roman" panose="02020603050405020304" pitchFamily="18" charset="0"/>
            <a:cs typeface="Times New Roman" panose="02020603050405020304" pitchFamily="18" charset="0"/>
          </a:endParaRPr>
        </a:p>
      </dgm:t>
    </dgm:pt>
    <dgm:pt modelId="{6F1B7C31-70B3-4114-96A4-486EC9D539C5}" type="parTrans" cxnId="{BCFE951C-CC89-48CD-A3D2-89AB10686EAA}">
      <dgm:prSet/>
      <dgm:spPr/>
      <dgm:t>
        <a:bodyPr/>
        <a:lstStyle/>
        <a:p>
          <a:endParaRPr lang="ru-RU"/>
        </a:p>
      </dgm:t>
    </dgm:pt>
    <dgm:pt modelId="{88E3A9B1-B294-44F2-8190-31525B45B7E9}" type="sibTrans" cxnId="{BCFE951C-CC89-48CD-A3D2-89AB10686EAA}">
      <dgm:prSet/>
      <dgm:spPr/>
      <dgm:t>
        <a:bodyPr/>
        <a:lstStyle/>
        <a:p>
          <a:endParaRPr lang="ru-RU"/>
        </a:p>
      </dgm:t>
    </dgm:pt>
    <dgm:pt modelId="{ABBD4CC4-C81A-40CD-92A5-8F5A048C4E51}" type="pres">
      <dgm:prSet presAssocID="{AE297D84-92DB-4D7D-A0F4-9601EAEB13AC}" presName="linearFlow" presStyleCnt="0">
        <dgm:presLayoutVars>
          <dgm:dir/>
          <dgm:resizeHandles val="exact"/>
        </dgm:presLayoutVars>
      </dgm:prSet>
      <dgm:spPr/>
    </dgm:pt>
    <dgm:pt modelId="{A573425A-2A17-42B2-BD65-F760DDA9E155}" type="pres">
      <dgm:prSet presAssocID="{62360F47-E87F-4F88-8A25-11AE89E598A1}" presName="composite" presStyleCnt="0"/>
      <dgm:spPr/>
    </dgm:pt>
    <dgm:pt modelId="{ECBA4A3F-BF58-488E-B80B-45CC862184AF}" type="pres">
      <dgm:prSet presAssocID="{62360F47-E87F-4F88-8A25-11AE89E598A1}" presName="imgShp" presStyleLbl="fgImgPlace1" presStyleIdx="0" presStyleCnt="1" custScaleX="144509" custScaleY="122372"/>
      <dgm:spPr>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dgm:spPr>
    </dgm:pt>
    <dgm:pt modelId="{DAE501A6-797C-4F14-B798-AA94C34E0BA1}" type="pres">
      <dgm:prSet presAssocID="{62360F47-E87F-4F88-8A25-11AE89E598A1}" presName="txShp" presStyleLbl="node1" presStyleIdx="0" presStyleCnt="1" custScaleX="106230" custScaleY="145334">
        <dgm:presLayoutVars>
          <dgm:bulletEnabled val="1"/>
        </dgm:presLayoutVars>
      </dgm:prSet>
      <dgm:spPr/>
    </dgm:pt>
  </dgm:ptLst>
  <dgm:cxnLst>
    <dgm:cxn modelId="{9E3A522A-EB66-487B-93CF-74B6B83DA03F}" type="presOf" srcId="{AE297D84-92DB-4D7D-A0F4-9601EAEB13AC}" destId="{ABBD4CC4-C81A-40CD-92A5-8F5A048C4E51}" srcOrd="0" destOrd="0" presId="urn:microsoft.com/office/officeart/2005/8/layout/vList3"/>
    <dgm:cxn modelId="{F44BE2E0-EBE1-422B-8A9E-7BC95B367EAD}" type="presOf" srcId="{62360F47-E87F-4F88-8A25-11AE89E598A1}" destId="{DAE501A6-797C-4F14-B798-AA94C34E0BA1}" srcOrd="0" destOrd="0" presId="urn:microsoft.com/office/officeart/2005/8/layout/vList3"/>
    <dgm:cxn modelId="{BCFE951C-CC89-48CD-A3D2-89AB10686EAA}" srcId="{AE297D84-92DB-4D7D-A0F4-9601EAEB13AC}" destId="{62360F47-E87F-4F88-8A25-11AE89E598A1}" srcOrd="0" destOrd="0" parTransId="{6F1B7C31-70B3-4114-96A4-486EC9D539C5}" sibTransId="{88E3A9B1-B294-44F2-8190-31525B45B7E9}"/>
    <dgm:cxn modelId="{6A5C30F4-353B-4B94-828F-57F29EEF368D}" type="presParOf" srcId="{ABBD4CC4-C81A-40CD-92A5-8F5A048C4E51}" destId="{A573425A-2A17-42B2-BD65-F760DDA9E155}" srcOrd="0" destOrd="0" presId="urn:microsoft.com/office/officeart/2005/8/layout/vList3"/>
    <dgm:cxn modelId="{D4D185AF-A0A7-442D-BD49-ED65376DE2CE}" type="presParOf" srcId="{A573425A-2A17-42B2-BD65-F760DDA9E155}" destId="{ECBA4A3F-BF58-488E-B80B-45CC862184AF}" srcOrd="0" destOrd="0" presId="urn:microsoft.com/office/officeart/2005/8/layout/vList3"/>
    <dgm:cxn modelId="{E6AB3525-96A3-4CFE-B82C-31041EC3F88C}" type="presParOf" srcId="{A573425A-2A17-42B2-BD65-F760DDA9E155}" destId="{DAE501A6-797C-4F14-B798-AA94C34E0BA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A575B3-01C9-4296-AC7D-F2A4B2EEAF7C}"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ru-RU"/>
        </a:p>
      </dgm:t>
    </dgm:pt>
    <dgm:pt modelId="{49E414AD-D3FF-428E-9663-2D384CD8AD6D}">
      <dgm:prSet custT="1"/>
      <dgm:spPr/>
      <dgm:t>
        <a:bodyPr/>
        <a:lstStyle/>
        <a:p>
          <a:pPr algn="l" rtl="0"/>
          <a:r>
            <a:rPr lang="ro-RO" sz="1800" dirty="0" smtClean="0">
              <a:latin typeface="Times New Roman" panose="02020603050405020304" pitchFamily="18" charset="0"/>
              <a:cs typeface="Times New Roman" panose="02020603050405020304" pitchFamily="18" charset="0"/>
            </a:rPr>
            <a:t>      În proiectul Weather, design pattern-ul Template Method a fost utilizat pentru a defini modul în care diferitele etape ale procesării datelor meteo sunt executate. Clasa de bază WeatherDataProcessor conține o metodă template care stabilește ordinea și structura generală a acestor etape, lăsând subclaselor să furnizeze implementările specifice pentru fiecare etapă. Astfel, Template Method asigură o structură coerentă și flexibilă pentru procesarea datelor meteo, permițând extensibilitatea și reutilizarea codului. Prin adăugarea de noi subclase sau modificarea implementării în subclase existente, sistemul poate adapta comportamentul sau adăuga noi etape de procesare fără a afecta funcționalitatea generală a proiectului.</a:t>
          </a:r>
          <a:endParaRPr lang="ro-RO" sz="1800" dirty="0">
            <a:latin typeface="Times New Roman" panose="02020603050405020304" pitchFamily="18" charset="0"/>
            <a:cs typeface="Times New Roman" panose="02020603050405020304" pitchFamily="18" charset="0"/>
          </a:endParaRPr>
        </a:p>
      </dgm:t>
    </dgm:pt>
    <dgm:pt modelId="{65D4751E-A167-45D9-819C-C45244029606}" type="parTrans" cxnId="{AD970057-261E-4D80-BE9F-E9DA0329F86F}">
      <dgm:prSet/>
      <dgm:spPr/>
      <dgm:t>
        <a:bodyPr/>
        <a:lstStyle/>
        <a:p>
          <a:endParaRPr lang="ru-RU"/>
        </a:p>
      </dgm:t>
    </dgm:pt>
    <dgm:pt modelId="{03B667CF-9139-4FD5-AC18-FEB7FBB701CE}" type="sibTrans" cxnId="{AD970057-261E-4D80-BE9F-E9DA0329F86F}">
      <dgm:prSet/>
      <dgm:spPr/>
      <dgm:t>
        <a:bodyPr/>
        <a:lstStyle/>
        <a:p>
          <a:endParaRPr lang="ru-RU"/>
        </a:p>
      </dgm:t>
    </dgm:pt>
    <dgm:pt modelId="{DA4D85A5-8954-4793-BA80-00337A843064}" type="pres">
      <dgm:prSet presAssocID="{60A575B3-01C9-4296-AC7D-F2A4B2EEAF7C}" presName="linearFlow" presStyleCnt="0">
        <dgm:presLayoutVars>
          <dgm:dir/>
          <dgm:resizeHandles val="exact"/>
        </dgm:presLayoutVars>
      </dgm:prSet>
      <dgm:spPr/>
    </dgm:pt>
    <dgm:pt modelId="{0F3E4ABA-AEC9-48A3-9B50-492D7FDCAF8B}" type="pres">
      <dgm:prSet presAssocID="{49E414AD-D3FF-428E-9663-2D384CD8AD6D}" presName="composite" presStyleCnt="0"/>
      <dgm:spPr/>
    </dgm:pt>
    <dgm:pt modelId="{9DC9A743-23DA-4FCF-A281-5872AF1A51B3}" type="pres">
      <dgm:prSet presAssocID="{49E414AD-D3FF-428E-9663-2D384CD8AD6D}" presName="imgShp" presStyleLbl="fgImgPlace1" presStyleIdx="0" presStyleCnt="1" custScaleX="140517" custScaleY="121171" custLinFactNeighborX="-5657" custLinFactNeighborY="-998"/>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9E681B9C-1343-46C1-BA52-8E6416E36442}" type="pres">
      <dgm:prSet presAssocID="{49E414AD-D3FF-428E-9663-2D384CD8AD6D}" presName="txShp" presStyleLbl="node1" presStyleIdx="0" presStyleCnt="1" custScaleX="118216" custScaleY="163771">
        <dgm:presLayoutVars>
          <dgm:bulletEnabled val="1"/>
        </dgm:presLayoutVars>
      </dgm:prSet>
      <dgm:spPr/>
    </dgm:pt>
  </dgm:ptLst>
  <dgm:cxnLst>
    <dgm:cxn modelId="{EA679D6C-5533-4A61-8292-107CBCB7C0A1}" type="presOf" srcId="{49E414AD-D3FF-428E-9663-2D384CD8AD6D}" destId="{9E681B9C-1343-46C1-BA52-8E6416E36442}" srcOrd="0" destOrd="0" presId="urn:microsoft.com/office/officeart/2005/8/layout/vList3"/>
    <dgm:cxn modelId="{B5DFA67B-053B-4617-B7F1-D2B2C4D8ED73}" type="presOf" srcId="{60A575B3-01C9-4296-AC7D-F2A4B2EEAF7C}" destId="{DA4D85A5-8954-4793-BA80-00337A843064}" srcOrd="0" destOrd="0" presId="urn:microsoft.com/office/officeart/2005/8/layout/vList3"/>
    <dgm:cxn modelId="{AD970057-261E-4D80-BE9F-E9DA0329F86F}" srcId="{60A575B3-01C9-4296-AC7D-F2A4B2EEAF7C}" destId="{49E414AD-D3FF-428E-9663-2D384CD8AD6D}" srcOrd="0" destOrd="0" parTransId="{65D4751E-A167-45D9-819C-C45244029606}" sibTransId="{03B667CF-9139-4FD5-AC18-FEB7FBB701CE}"/>
    <dgm:cxn modelId="{30FF0B72-8724-46C8-9E3C-1E37ABA4C12F}" type="presParOf" srcId="{DA4D85A5-8954-4793-BA80-00337A843064}" destId="{0F3E4ABA-AEC9-48A3-9B50-492D7FDCAF8B}" srcOrd="0" destOrd="0" presId="urn:microsoft.com/office/officeart/2005/8/layout/vList3"/>
    <dgm:cxn modelId="{3B009922-2A28-4928-9806-9F6D625DB565}" type="presParOf" srcId="{0F3E4ABA-AEC9-48A3-9B50-492D7FDCAF8B}" destId="{9DC9A743-23DA-4FCF-A281-5872AF1A51B3}" srcOrd="0" destOrd="0" presId="urn:microsoft.com/office/officeart/2005/8/layout/vList3"/>
    <dgm:cxn modelId="{A50621C8-4ADB-4251-A8BD-9E9D32F0BC1A}" type="presParOf" srcId="{0F3E4ABA-AEC9-48A3-9B50-492D7FDCAF8B}" destId="{9E681B9C-1343-46C1-BA52-8E6416E3644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B27B0D-6C29-40F6-B7F9-FD445057AD8A}"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ru-RU"/>
        </a:p>
      </dgm:t>
    </dgm:pt>
    <dgm:pt modelId="{E1E426E8-2894-40C1-98D4-B1BF242ADAF7}">
      <dgm:prSet custT="1"/>
      <dgm:spPr/>
      <dgm:t>
        <a:bodyPr/>
        <a:lstStyle/>
        <a:p>
          <a:pPr algn="l" rtl="0"/>
          <a:r>
            <a:rPr lang="ro-RO" sz="1800" dirty="0" smtClean="0">
              <a:latin typeface="Times New Roman" panose="02020603050405020304" pitchFamily="18" charset="0"/>
              <a:cs typeface="Times New Roman" panose="02020603050405020304" pitchFamily="18" charset="0"/>
            </a:rPr>
            <a:t>      În proiectul Weather, design pattern-ul Factory Method a fost utilizat pentru a crea instanțe ale diferitelor clase de furnizori de date meteo. Clasa abstractă WeatherDataProvider servește ca un Factory Method, oferind o metodă factory care permite crearea de instanțe specifice de furnizori de date meteo prin intermediul unei metode virtuale. Subclasele acestei clase abstracte, cum ar fi OpenWeatherMapProvider și WeatherAPIProvider, implementează metoda factory și furnizează propriile lor implementări specifice de furnizori de date meteo. Prin intermediul Factory Method, sistemul poate crea și utiliza instanțe de furnizori de date meteo fără a fi necesară cunoașterea detaliilor de implementare ale fiecărui furnizor în parte. Acest lucru permite sistemului să fie flexibil și ușor de extins prin adăugarea de noi furnizori de date meteo în viitor.</a:t>
          </a:r>
          <a:endParaRPr lang="ro-RO" sz="1800" dirty="0">
            <a:latin typeface="Times New Roman" panose="02020603050405020304" pitchFamily="18" charset="0"/>
            <a:cs typeface="Times New Roman" panose="02020603050405020304" pitchFamily="18" charset="0"/>
          </a:endParaRPr>
        </a:p>
      </dgm:t>
    </dgm:pt>
    <dgm:pt modelId="{2970B6F1-7FDD-4D7D-A1BE-AA2680531C8F}" type="parTrans" cxnId="{9BDBEB83-F86F-4CDD-AD5B-86D15BFE58AE}">
      <dgm:prSet/>
      <dgm:spPr/>
      <dgm:t>
        <a:bodyPr/>
        <a:lstStyle/>
        <a:p>
          <a:endParaRPr lang="ru-RU"/>
        </a:p>
      </dgm:t>
    </dgm:pt>
    <dgm:pt modelId="{252B82FA-8E6E-44A6-AECD-FE47B671F03D}" type="sibTrans" cxnId="{9BDBEB83-F86F-4CDD-AD5B-86D15BFE58AE}">
      <dgm:prSet/>
      <dgm:spPr/>
      <dgm:t>
        <a:bodyPr/>
        <a:lstStyle/>
        <a:p>
          <a:endParaRPr lang="ru-RU"/>
        </a:p>
      </dgm:t>
    </dgm:pt>
    <dgm:pt modelId="{95289725-0931-49FE-987B-EABE47EBBEA0}" type="pres">
      <dgm:prSet presAssocID="{14B27B0D-6C29-40F6-B7F9-FD445057AD8A}" presName="linearFlow" presStyleCnt="0">
        <dgm:presLayoutVars>
          <dgm:dir/>
          <dgm:resizeHandles val="exact"/>
        </dgm:presLayoutVars>
      </dgm:prSet>
      <dgm:spPr/>
    </dgm:pt>
    <dgm:pt modelId="{E6BAD359-B989-4A33-85F6-CBF8231ABD07}" type="pres">
      <dgm:prSet presAssocID="{E1E426E8-2894-40C1-98D4-B1BF242ADAF7}" presName="composite" presStyleCnt="0"/>
      <dgm:spPr/>
    </dgm:pt>
    <dgm:pt modelId="{276912AC-D0D8-45E8-82E1-DD5EE3E0E9EE}" type="pres">
      <dgm:prSet presAssocID="{E1E426E8-2894-40C1-98D4-B1BF242ADAF7}" presName="imgShp" presStyleLbl="fgImgPlace1" presStyleIdx="0" presStyleCnt="1" custScaleX="110288" custScaleY="110457" custLinFactNeighborX="-3896" custLinFactNeighborY="-1922"/>
      <dgm:spPr>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dgm:spPr>
    </dgm:pt>
    <dgm:pt modelId="{AB4B3F61-1B35-44A4-9A0B-0C230062EC73}" type="pres">
      <dgm:prSet presAssocID="{E1E426E8-2894-40C1-98D4-B1BF242ADAF7}" presName="txShp" presStyleLbl="node1" presStyleIdx="0" presStyleCnt="1" custScaleX="129315" custScaleY="148120">
        <dgm:presLayoutVars>
          <dgm:bulletEnabled val="1"/>
        </dgm:presLayoutVars>
      </dgm:prSet>
      <dgm:spPr/>
    </dgm:pt>
  </dgm:ptLst>
  <dgm:cxnLst>
    <dgm:cxn modelId="{9967C4EC-F0B2-4BD2-9C00-DBE3E0455571}" type="presOf" srcId="{14B27B0D-6C29-40F6-B7F9-FD445057AD8A}" destId="{95289725-0931-49FE-987B-EABE47EBBEA0}" srcOrd="0" destOrd="0" presId="urn:microsoft.com/office/officeart/2005/8/layout/vList3"/>
    <dgm:cxn modelId="{9BDBEB83-F86F-4CDD-AD5B-86D15BFE58AE}" srcId="{14B27B0D-6C29-40F6-B7F9-FD445057AD8A}" destId="{E1E426E8-2894-40C1-98D4-B1BF242ADAF7}" srcOrd="0" destOrd="0" parTransId="{2970B6F1-7FDD-4D7D-A1BE-AA2680531C8F}" sibTransId="{252B82FA-8E6E-44A6-AECD-FE47B671F03D}"/>
    <dgm:cxn modelId="{D045CB3B-B41B-4478-AFFB-79B940B88706}" type="presOf" srcId="{E1E426E8-2894-40C1-98D4-B1BF242ADAF7}" destId="{AB4B3F61-1B35-44A4-9A0B-0C230062EC73}" srcOrd="0" destOrd="0" presId="urn:microsoft.com/office/officeart/2005/8/layout/vList3"/>
    <dgm:cxn modelId="{38F9ED85-64A2-4BF0-AB77-87639D7B2248}" type="presParOf" srcId="{95289725-0931-49FE-987B-EABE47EBBEA0}" destId="{E6BAD359-B989-4A33-85F6-CBF8231ABD07}" srcOrd="0" destOrd="0" presId="urn:microsoft.com/office/officeart/2005/8/layout/vList3"/>
    <dgm:cxn modelId="{069F6714-EFF4-4C4E-B67B-5568012AFDC5}" type="presParOf" srcId="{E6BAD359-B989-4A33-85F6-CBF8231ABD07}" destId="{276912AC-D0D8-45E8-82E1-DD5EE3E0E9EE}" srcOrd="0" destOrd="0" presId="urn:microsoft.com/office/officeart/2005/8/layout/vList3"/>
    <dgm:cxn modelId="{DACD89F9-054B-4BDB-986B-817F1BEE4F78}" type="presParOf" srcId="{E6BAD359-B989-4A33-85F6-CBF8231ABD07}" destId="{AB4B3F61-1B35-44A4-9A0B-0C230062EC7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CD16BE-DEF3-4B12-91FE-CA3FA07965E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ru-RU"/>
        </a:p>
      </dgm:t>
    </dgm:pt>
    <dgm:pt modelId="{F90425F1-82D7-44B4-86AD-7FAFBB890A09}">
      <dgm:prSet custT="1"/>
      <dgm:spPr/>
      <dgm:t>
        <a:bodyPr/>
        <a:lstStyle/>
        <a:p>
          <a:pPr algn="l" rtl="0"/>
          <a:r>
            <a:rPr lang="ro-RO" sz="1600" dirty="0" smtClean="0">
              <a:latin typeface="Times New Roman" panose="02020603050405020304" pitchFamily="18" charset="0"/>
              <a:cs typeface="Times New Roman" panose="02020603050405020304" pitchFamily="18" charset="0"/>
            </a:rPr>
            <a:t>      Design pattern-ul Decorator în proiectul Weather este utilizat pentru a extinde funcționalitatea obiectelor existente într-un mod flexibil și dinamic. Prin adăugarea de decoratori suplimentari sau eliminarea lor, putem atașa comportamente suplimentare la obiecte fără a modifica structura de bază a acestora. Un exemplu de utilizare este decoratorul de logging, care înregistrează evenimente și informații relevante despre procesarea datelor meteo. Un alt exemplu este decoratorul de caching, care stochează rezultatele procesării pentru a evita prelucrarea repetată a acelorași date. Design pattern-ul Decorator oferă flexibilitate și extensibilitate în adăugarea sau modificarea comportamentului obiectelor, fără a afecta codul existent și fără a crea o ierarhie complicată de clase.</a:t>
          </a:r>
          <a:endParaRPr lang="ro-RO" sz="1600" dirty="0">
            <a:latin typeface="Times New Roman" panose="02020603050405020304" pitchFamily="18" charset="0"/>
            <a:cs typeface="Times New Roman" panose="02020603050405020304" pitchFamily="18" charset="0"/>
          </a:endParaRPr>
        </a:p>
      </dgm:t>
    </dgm:pt>
    <dgm:pt modelId="{ADF93B97-1558-4846-9BC6-38750E0FBF17}" type="parTrans" cxnId="{476033BD-A67A-4328-9607-2E1146FE7050}">
      <dgm:prSet/>
      <dgm:spPr/>
      <dgm:t>
        <a:bodyPr/>
        <a:lstStyle/>
        <a:p>
          <a:endParaRPr lang="ru-RU"/>
        </a:p>
      </dgm:t>
    </dgm:pt>
    <dgm:pt modelId="{A9C75DE9-7F98-4CFA-833E-3AFF8757EF37}" type="sibTrans" cxnId="{476033BD-A67A-4328-9607-2E1146FE7050}">
      <dgm:prSet/>
      <dgm:spPr/>
      <dgm:t>
        <a:bodyPr/>
        <a:lstStyle/>
        <a:p>
          <a:endParaRPr lang="ru-RU"/>
        </a:p>
      </dgm:t>
    </dgm:pt>
    <dgm:pt modelId="{B86C8919-5A5E-4E49-83C8-7553652DA1AE}" type="pres">
      <dgm:prSet presAssocID="{9ACD16BE-DEF3-4B12-91FE-CA3FA07965E4}" presName="linearFlow" presStyleCnt="0">
        <dgm:presLayoutVars>
          <dgm:dir/>
          <dgm:resizeHandles val="exact"/>
        </dgm:presLayoutVars>
      </dgm:prSet>
      <dgm:spPr/>
    </dgm:pt>
    <dgm:pt modelId="{F3A24767-E6D7-49A8-8531-AFDBC51C8105}" type="pres">
      <dgm:prSet presAssocID="{F90425F1-82D7-44B4-86AD-7FAFBB890A09}" presName="composite" presStyleCnt="0"/>
      <dgm:spPr/>
    </dgm:pt>
    <dgm:pt modelId="{B22889AB-95F6-4A05-9966-8B7610FADE78}" type="pres">
      <dgm:prSet presAssocID="{F90425F1-82D7-44B4-86AD-7FAFBB890A09}" presName="imgShp" presStyleLbl="fgImgPlace1" presStyleIdx="0" presStyleCnt="1" custScaleX="150000" custScaleY="112875" custLinFactNeighborX="-10342" custLinFactNeighborY="-3463"/>
      <dgm:spPr>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dgm:spPr>
    </dgm:pt>
    <dgm:pt modelId="{7F6D636F-AD9B-47C3-A4D7-C320FBD7DF16}" type="pres">
      <dgm:prSet presAssocID="{F90425F1-82D7-44B4-86AD-7FAFBB890A09}" presName="txShp" presStyleLbl="node1" presStyleIdx="0" presStyleCnt="1" custScaleX="113474" custScaleY="156803">
        <dgm:presLayoutVars>
          <dgm:bulletEnabled val="1"/>
        </dgm:presLayoutVars>
      </dgm:prSet>
      <dgm:spPr/>
    </dgm:pt>
  </dgm:ptLst>
  <dgm:cxnLst>
    <dgm:cxn modelId="{83A29CAB-F078-4903-8205-3F2CEC418E4A}" type="presOf" srcId="{F90425F1-82D7-44B4-86AD-7FAFBB890A09}" destId="{7F6D636F-AD9B-47C3-A4D7-C320FBD7DF16}" srcOrd="0" destOrd="0" presId="urn:microsoft.com/office/officeart/2005/8/layout/vList3"/>
    <dgm:cxn modelId="{1A06CB08-0A65-42F3-8120-0BE0CA96817B}" type="presOf" srcId="{9ACD16BE-DEF3-4B12-91FE-CA3FA07965E4}" destId="{B86C8919-5A5E-4E49-83C8-7553652DA1AE}" srcOrd="0" destOrd="0" presId="urn:microsoft.com/office/officeart/2005/8/layout/vList3"/>
    <dgm:cxn modelId="{476033BD-A67A-4328-9607-2E1146FE7050}" srcId="{9ACD16BE-DEF3-4B12-91FE-CA3FA07965E4}" destId="{F90425F1-82D7-44B4-86AD-7FAFBB890A09}" srcOrd="0" destOrd="0" parTransId="{ADF93B97-1558-4846-9BC6-38750E0FBF17}" sibTransId="{A9C75DE9-7F98-4CFA-833E-3AFF8757EF37}"/>
    <dgm:cxn modelId="{9043327E-D165-4336-8294-B9F680181C32}" type="presParOf" srcId="{B86C8919-5A5E-4E49-83C8-7553652DA1AE}" destId="{F3A24767-E6D7-49A8-8531-AFDBC51C8105}" srcOrd="0" destOrd="0" presId="urn:microsoft.com/office/officeart/2005/8/layout/vList3"/>
    <dgm:cxn modelId="{12EBE278-4B24-47DC-BDD8-EAD0EDB6C6B1}" type="presParOf" srcId="{F3A24767-E6D7-49A8-8531-AFDBC51C8105}" destId="{B22889AB-95F6-4A05-9966-8B7610FADE78}" srcOrd="0" destOrd="0" presId="urn:microsoft.com/office/officeart/2005/8/layout/vList3"/>
    <dgm:cxn modelId="{47442A6E-9279-4490-B4A4-78C1D73F3EED}" type="presParOf" srcId="{F3A24767-E6D7-49A8-8531-AFDBC51C8105}" destId="{7F6D636F-AD9B-47C3-A4D7-C320FBD7DF1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7055CB-638C-482C-8E89-452C063C095E}">
      <dsp:nvSpPr>
        <dsp:cNvPr id="0" name=""/>
        <dsp:cNvSpPr/>
      </dsp:nvSpPr>
      <dsp:spPr>
        <a:xfrm>
          <a:off x="474788" y="26356"/>
          <a:ext cx="3015752" cy="3276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ro-RO" sz="1400" kern="1200" dirty="0" smtClean="0">
              <a:latin typeface="Times New Roman" panose="02020603050405020304" pitchFamily="18" charset="0"/>
              <a:cs typeface="Times New Roman" panose="02020603050405020304" pitchFamily="18" charset="0"/>
            </a:rPr>
            <a:t>Efectuat        Negară Alexandru, TI-202</a:t>
          </a:r>
          <a:endParaRPr lang="ro-RO" sz="1400" kern="1200" dirty="0">
            <a:latin typeface="Times New Roman" panose="02020603050405020304" pitchFamily="18" charset="0"/>
            <a:cs typeface="Times New Roman" panose="02020603050405020304" pitchFamily="18" charset="0"/>
          </a:endParaRPr>
        </a:p>
      </dsp:txBody>
      <dsp:txXfrm>
        <a:off x="490780" y="42348"/>
        <a:ext cx="2983768" cy="295616"/>
      </dsp:txXfrm>
    </dsp:sp>
    <dsp:sp modelId="{CA54917E-2127-490B-8933-8C1F345EA555}">
      <dsp:nvSpPr>
        <dsp:cNvPr id="0" name=""/>
        <dsp:cNvSpPr/>
      </dsp:nvSpPr>
      <dsp:spPr>
        <a:xfrm>
          <a:off x="448399" y="394276"/>
          <a:ext cx="3068530" cy="3276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ro-RO" sz="1400" kern="1200" dirty="0" smtClean="0">
              <a:latin typeface="Times New Roman" panose="02020603050405020304" pitchFamily="18" charset="0"/>
              <a:cs typeface="Times New Roman" panose="02020603050405020304" pitchFamily="18" charset="0"/>
            </a:rPr>
            <a:t>Verificat       a.u. Gaidău Mihai</a:t>
          </a:r>
          <a:endParaRPr lang="ro-RO" sz="1400" kern="1200" dirty="0">
            <a:latin typeface="Times New Roman" panose="02020603050405020304" pitchFamily="18" charset="0"/>
            <a:cs typeface="Times New Roman" panose="02020603050405020304" pitchFamily="18" charset="0"/>
          </a:endParaRPr>
        </a:p>
      </dsp:txBody>
      <dsp:txXfrm>
        <a:off x="464391" y="410268"/>
        <a:ext cx="3036546" cy="295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2AD5E-D651-4195-BC5B-F20AE1325EE9}">
      <dsp:nvSpPr>
        <dsp:cNvPr id="0" name=""/>
        <dsp:cNvSpPr/>
      </dsp:nvSpPr>
      <dsp:spPr>
        <a:xfrm rot="21593815">
          <a:off x="2054590" y="2124814"/>
          <a:ext cx="1872527" cy="68027"/>
        </a:xfrm>
        <a:custGeom>
          <a:avLst/>
          <a:gdLst/>
          <a:ahLst/>
          <a:cxnLst/>
          <a:rect l="0" t="0" r="0" b="0"/>
          <a:pathLst>
            <a:path>
              <a:moveTo>
                <a:pt x="0" y="34013"/>
              </a:moveTo>
              <a:lnTo>
                <a:pt x="1872527" y="340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A304AF-0F7B-4974-AC95-488643BBAF44}">
      <dsp:nvSpPr>
        <dsp:cNvPr id="0" name=""/>
        <dsp:cNvSpPr/>
      </dsp:nvSpPr>
      <dsp:spPr>
        <a:xfrm>
          <a:off x="317026" y="516377"/>
          <a:ext cx="3237377" cy="3237377"/>
        </a:xfrm>
        <a:prstGeom prst="ellipse">
          <a:avLst/>
        </a:prstGeom>
        <a:blipFill>
          <a:blip xmlns:r="http://schemas.openxmlformats.org/officeDocument/2006/relationships" r:embed="rId1">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7000" r="-7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AE69F-3FCE-4029-84DA-81890E3736FB}">
      <dsp:nvSpPr>
        <dsp:cNvPr id="0" name=""/>
        <dsp:cNvSpPr/>
      </dsp:nvSpPr>
      <dsp:spPr>
        <a:xfrm>
          <a:off x="3927111" y="368458"/>
          <a:ext cx="4179771" cy="356984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l" defTabSz="800100" rtl="0">
            <a:lnSpc>
              <a:spcPct val="90000"/>
            </a:lnSpc>
            <a:spcBef>
              <a:spcPct val="0"/>
            </a:spcBef>
            <a:spcAft>
              <a:spcPct val="35000"/>
            </a:spcAft>
          </a:pPr>
          <a:r>
            <a:rPr lang="ro-RO" sz="1800" kern="1200" dirty="0" smtClean="0"/>
            <a:t>      Proiectul Weather este o aplicație de prognoză meteo care permite utilizatorilor să obțină informații despre condițiile meteo curente și previziunile pentru diferite locații. Aplicația utilizează date în timp real și oferă o interfață intuitivă pentru utilizatori.</a:t>
          </a:r>
          <a:endParaRPr lang="ro-RO" sz="1800" kern="1200" dirty="0"/>
        </a:p>
      </dsp:txBody>
      <dsp:txXfrm>
        <a:off x="4539224" y="891250"/>
        <a:ext cx="2955545" cy="25242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8AAAD-8DF6-4605-B8B0-A8424D857174}">
      <dsp:nvSpPr>
        <dsp:cNvPr id="0" name=""/>
        <dsp:cNvSpPr/>
      </dsp:nvSpPr>
      <dsp:spPr>
        <a:xfrm rot="10800000">
          <a:off x="1980091" y="185135"/>
          <a:ext cx="6077415" cy="415569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5723" tIns="87630" rIns="163576" bIns="87630" numCol="1" spcCol="1270" anchor="ctr" anchorCtr="0">
          <a:noAutofit/>
        </a:bodyPr>
        <a:lstStyle/>
        <a:p>
          <a:pPr lvl="0" algn="l" defTabSz="1022350" rtl="0">
            <a:lnSpc>
              <a:spcPct val="90000"/>
            </a:lnSpc>
            <a:spcBef>
              <a:spcPct val="0"/>
            </a:spcBef>
            <a:spcAft>
              <a:spcPct val="35000"/>
            </a:spcAft>
          </a:pPr>
          <a:r>
            <a:rPr lang="ro-RO" sz="2300" kern="1200" dirty="0" smtClean="0">
              <a:latin typeface="Times New Roman" panose="02020603050405020304" pitchFamily="18" charset="0"/>
              <a:cs typeface="Times New Roman" panose="02020603050405020304" pitchFamily="18" charset="0"/>
            </a:rPr>
            <a:t>      Singleton este un design pattern creational care permite crearea unei singure instanțe a unei clase și furnizează un punct global de acces la acea instanță. În proiectul Weather, Singleton a fost utilizat pentru a crea o instanță unică a unui manager de configurații, care gestionează setările aplicației și oferă acces la acestea în întregul sistem.</a:t>
          </a:r>
          <a:endParaRPr lang="ro-RO" sz="2300" kern="1200" dirty="0">
            <a:latin typeface="Times New Roman" panose="02020603050405020304" pitchFamily="18" charset="0"/>
            <a:cs typeface="Times New Roman" panose="02020603050405020304" pitchFamily="18" charset="0"/>
          </a:endParaRPr>
        </a:p>
      </dsp:txBody>
      <dsp:txXfrm rot="10800000">
        <a:off x="3019014" y="185135"/>
        <a:ext cx="5038492" cy="4155692"/>
      </dsp:txXfrm>
    </dsp:sp>
    <dsp:sp modelId="{AEB00C3E-FC1C-4A16-9C93-7BA48C61B544}">
      <dsp:nvSpPr>
        <dsp:cNvPr id="0" name=""/>
        <dsp:cNvSpPr/>
      </dsp:nvSpPr>
      <dsp:spPr>
        <a:xfrm>
          <a:off x="52966" y="440108"/>
          <a:ext cx="4220728" cy="364574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AA4ED-2558-44D5-B505-42E67BB9EF9D}">
      <dsp:nvSpPr>
        <dsp:cNvPr id="0" name=""/>
        <dsp:cNvSpPr/>
      </dsp:nvSpPr>
      <dsp:spPr>
        <a:xfrm rot="10800000">
          <a:off x="2224052" y="281221"/>
          <a:ext cx="5472684" cy="396352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4536" tIns="68580" rIns="128016" bIns="68580" numCol="1" spcCol="1270" anchor="ctr" anchorCtr="0">
          <a:noAutofit/>
        </a:bodyPr>
        <a:lstStyle/>
        <a:p>
          <a:pPr lvl="0" algn="l" defTabSz="800100" rtl="0">
            <a:lnSpc>
              <a:spcPct val="90000"/>
            </a:lnSpc>
            <a:spcBef>
              <a:spcPct val="0"/>
            </a:spcBef>
            <a:spcAft>
              <a:spcPct val="35000"/>
            </a:spcAft>
          </a:pPr>
          <a:r>
            <a:rPr lang="ro-RO" sz="1800" kern="1200" dirty="0" smtClean="0">
              <a:latin typeface="Times New Roman" panose="02020603050405020304" pitchFamily="18" charset="0"/>
              <a:cs typeface="Times New Roman" panose="02020603050405020304" pitchFamily="18" charset="0"/>
            </a:rPr>
            <a:t>      Strategy este un design pattern behavioral care permite definirea unei familii de algoritmi, încapsularea fiecărui algoritm și făcându-i interschimbabili. În proiectul Weather, Strategy a fost utilizat pentru a implementa diferite strategii de procesare a datelor meteo, cum ar fi procesarea în timp real, procesarea istorică sau procesarea în mod offline. Aceste strategii pot fi schimbate în timpul execuției fără a afecta restul sistemului.</a:t>
          </a:r>
          <a:endParaRPr lang="ro-RO" sz="1800" kern="1200" dirty="0">
            <a:latin typeface="Times New Roman" panose="02020603050405020304" pitchFamily="18" charset="0"/>
            <a:cs typeface="Times New Roman" panose="02020603050405020304" pitchFamily="18" charset="0"/>
          </a:endParaRPr>
        </a:p>
      </dsp:txBody>
      <dsp:txXfrm rot="10800000">
        <a:off x="3214932" y="281221"/>
        <a:ext cx="4481804" cy="3963520"/>
      </dsp:txXfrm>
    </dsp:sp>
    <dsp:sp modelId="{F83FB44B-F22A-4F3B-9600-6CCE5C43E92F}">
      <dsp:nvSpPr>
        <dsp:cNvPr id="0" name=""/>
        <dsp:cNvSpPr/>
      </dsp:nvSpPr>
      <dsp:spPr>
        <a:xfrm>
          <a:off x="532863" y="912323"/>
          <a:ext cx="3382379" cy="270131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501A6-797C-4F14-B798-AA94C34E0BA1}">
      <dsp:nvSpPr>
        <dsp:cNvPr id="0" name=""/>
        <dsp:cNvSpPr/>
      </dsp:nvSpPr>
      <dsp:spPr>
        <a:xfrm rot="10800000">
          <a:off x="2118744" y="259613"/>
          <a:ext cx="5813632" cy="400673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5723" tIns="76200" rIns="142240" bIns="76200" numCol="1" spcCol="1270" anchor="ctr" anchorCtr="0">
          <a:noAutofit/>
        </a:bodyPr>
        <a:lstStyle/>
        <a:p>
          <a:pPr lvl="0" algn="l" defTabSz="889000" rtl="0">
            <a:lnSpc>
              <a:spcPct val="90000"/>
            </a:lnSpc>
            <a:spcBef>
              <a:spcPct val="0"/>
            </a:spcBef>
            <a:spcAft>
              <a:spcPct val="35000"/>
            </a:spcAft>
          </a:pPr>
          <a:r>
            <a:rPr lang="ro-RO" sz="2000" kern="1200" dirty="0" smtClean="0">
              <a:latin typeface="Times New Roman" panose="02020603050405020304" pitchFamily="18" charset="0"/>
              <a:cs typeface="Times New Roman" panose="02020603050405020304" pitchFamily="18" charset="0"/>
            </a:rPr>
            <a:t>      Observer este un design pattern behavioral care permite notificarea automată a unor obiecte dependente de schimbările de stare ale unui obiect observabil. În proiectul Weather, Observer a fost utilizat pentru a implementa funcționalitatea de notificare a utilizatorilor despre actualizările meteo. Utilizatorii pot fi înregistrați ca observatori și vor fi notificați automat atunci când se produc schimbări în datele meteo.</a:t>
          </a:r>
          <a:endParaRPr lang="ro-RO" sz="2000" kern="1200" dirty="0">
            <a:latin typeface="Times New Roman" panose="02020603050405020304" pitchFamily="18" charset="0"/>
            <a:cs typeface="Times New Roman" panose="02020603050405020304" pitchFamily="18" charset="0"/>
          </a:endParaRPr>
        </a:p>
      </dsp:txBody>
      <dsp:txXfrm rot="10800000">
        <a:off x="3120428" y="259613"/>
        <a:ext cx="4811948" cy="4006736"/>
      </dsp:txXfrm>
    </dsp:sp>
    <dsp:sp modelId="{ECBA4A3F-BF58-488E-B80B-45CC862184AF}">
      <dsp:nvSpPr>
        <dsp:cNvPr id="0" name=""/>
        <dsp:cNvSpPr/>
      </dsp:nvSpPr>
      <dsp:spPr>
        <a:xfrm>
          <a:off x="297223" y="576134"/>
          <a:ext cx="3983991" cy="337369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81B9C-1343-46C1-BA52-8E6416E36442}">
      <dsp:nvSpPr>
        <dsp:cNvPr id="0" name=""/>
        <dsp:cNvSpPr/>
      </dsp:nvSpPr>
      <dsp:spPr>
        <a:xfrm rot="10800000">
          <a:off x="1583020" y="245222"/>
          <a:ext cx="6407668" cy="446744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2912" tIns="68580" rIns="128016" bIns="68580" numCol="1" spcCol="1270" anchor="ctr" anchorCtr="0">
          <a:noAutofit/>
        </a:bodyPr>
        <a:lstStyle/>
        <a:p>
          <a:pPr lvl="0" algn="l" defTabSz="800100" rtl="0">
            <a:lnSpc>
              <a:spcPct val="90000"/>
            </a:lnSpc>
            <a:spcBef>
              <a:spcPct val="0"/>
            </a:spcBef>
            <a:spcAft>
              <a:spcPct val="35000"/>
            </a:spcAft>
          </a:pPr>
          <a:r>
            <a:rPr lang="ro-RO" sz="1800" kern="1200" dirty="0" smtClean="0">
              <a:latin typeface="Times New Roman" panose="02020603050405020304" pitchFamily="18" charset="0"/>
              <a:cs typeface="Times New Roman" panose="02020603050405020304" pitchFamily="18" charset="0"/>
            </a:rPr>
            <a:t>      În proiectul Weather, design pattern-ul Template Method a fost utilizat pentru a defini modul în care diferitele etape ale procesării datelor meteo sunt executate. Clasa de bază WeatherDataProcessor conține o metodă template care stabilește ordinea și structura generală a acestor etape, lăsând subclaselor să furnizeze implementările specifice pentru fiecare etapă. Astfel, Template Method asigură o structură coerentă și flexibilă pentru procesarea datelor meteo, permițând extensibilitatea și reutilizarea codului. Prin adăugarea de noi subclase sau modificarea implementării în subclase existente, sistemul poate adapta comportamentul sau adăuga noi etape de procesare fără a afecta funcționalitatea generală a proiectului.</a:t>
          </a:r>
          <a:endParaRPr lang="ro-RO" sz="1800" kern="1200" dirty="0">
            <a:latin typeface="Times New Roman" panose="02020603050405020304" pitchFamily="18" charset="0"/>
            <a:cs typeface="Times New Roman" panose="02020603050405020304" pitchFamily="18" charset="0"/>
          </a:endParaRPr>
        </a:p>
      </dsp:txBody>
      <dsp:txXfrm rot="10800000">
        <a:off x="2699882" y="245222"/>
        <a:ext cx="5290806" cy="4467449"/>
      </dsp:txXfrm>
    </dsp:sp>
    <dsp:sp modelId="{9DC9A743-23DA-4FCF-A281-5872AF1A51B3}">
      <dsp:nvSpPr>
        <dsp:cNvPr id="0" name=""/>
        <dsp:cNvSpPr/>
      </dsp:nvSpPr>
      <dsp:spPr>
        <a:xfrm>
          <a:off x="5831" y="799033"/>
          <a:ext cx="3833111" cy="330537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B3F61-1B35-44A4-9A0B-0C230062EC73}">
      <dsp:nvSpPr>
        <dsp:cNvPr id="0" name=""/>
        <dsp:cNvSpPr/>
      </dsp:nvSpPr>
      <dsp:spPr>
        <a:xfrm rot="10800000">
          <a:off x="1049444" y="193434"/>
          <a:ext cx="7946504" cy="458078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3758" tIns="68580" rIns="128016" bIns="68580" numCol="1" spcCol="1270" anchor="ctr" anchorCtr="0">
          <a:noAutofit/>
        </a:bodyPr>
        <a:lstStyle/>
        <a:p>
          <a:pPr lvl="0" algn="l" defTabSz="800100" rtl="0">
            <a:lnSpc>
              <a:spcPct val="90000"/>
            </a:lnSpc>
            <a:spcBef>
              <a:spcPct val="0"/>
            </a:spcBef>
            <a:spcAft>
              <a:spcPct val="35000"/>
            </a:spcAft>
          </a:pPr>
          <a:r>
            <a:rPr lang="ro-RO" sz="1800" kern="1200" dirty="0" smtClean="0">
              <a:latin typeface="Times New Roman" panose="02020603050405020304" pitchFamily="18" charset="0"/>
              <a:cs typeface="Times New Roman" panose="02020603050405020304" pitchFamily="18" charset="0"/>
            </a:rPr>
            <a:t>      În proiectul Weather, design pattern-ul Factory Method a fost utilizat pentru a crea instanțe ale diferitelor clase de furnizori de date meteo. Clasa abstractă WeatherDataProvider servește ca un Factory Method, oferind o metodă factory care permite crearea de instanțe specifice de furnizori de date meteo prin intermediul unei metode virtuale. Subclasele acestei clase abstracte, cum ar fi OpenWeatherMapProvider și WeatherAPIProvider, implementează metoda factory și furnizează propriile lor implementări specifice de furnizori de date meteo. Prin intermediul Factory Method, sistemul poate crea și utiliza instanțe de furnizori de date meteo fără a fi necesară cunoașterea detaliilor de implementare ale fiecărui furnizor în parte. Acest lucru permite sistemului să fie flexibil și ușor de extins prin adăugarea de noi furnizori de date meteo în viitor.</a:t>
          </a:r>
          <a:endParaRPr lang="ro-RO" sz="1800" kern="1200" dirty="0">
            <a:latin typeface="Times New Roman" panose="02020603050405020304" pitchFamily="18" charset="0"/>
            <a:cs typeface="Times New Roman" panose="02020603050405020304" pitchFamily="18" charset="0"/>
          </a:endParaRPr>
        </a:p>
      </dsp:txBody>
      <dsp:txXfrm rot="10800000">
        <a:off x="2194640" y="193434"/>
        <a:ext cx="6801308" cy="4580783"/>
      </dsp:txXfrm>
    </dsp:sp>
    <dsp:sp modelId="{276912AC-D0D8-45E8-82E1-DD5EE3E0E9EE}">
      <dsp:nvSpPr>
        <dsp:cNvPr id="0" name=""/>
        <dsp:cNvSpPr/>
      </dsp:nvSpPr>
      <dsp:spPr>
        <a:xfrm>
          <a:off x="124278" y="716380"/>
          <a:ext cx="3410784" cy="341601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D636F-AD9B-47C3-A4D7-C320FBD7DF16}">
      <dsp:nvSpPr>
        <dsp:cNvPr id="0" name=""/>
        <dsp:cNvSpPr/>
      </dsp:nvSpPr>
      <dsp:spPr>
        <a:xfrm rot="10800000">
          <a:off x="1866974" y="1613"/>
          <a:ext cx="6266468" cy="43238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5982" tIns="60960" rIns="113792" bIns="60960" numCol="1" spcCol="1270" anchor="ctr" anchorCtr="0">
          <a:noAutofit/>
        </a:bodyPr>
        <a:lstStyle/>
        <a:p>
          <a:pPr lvl="0" algn="l" defTabSz="711200" rtl="0">
            <a:lnSpc>
              <a:spcPct val="90000"/>
            </a:lnSpc>
            <a:spcBef>
              <a:spcPct val="0"/>
            </a:spcBef>
            <a:spcAft>
              <a:spcPct val="35000"/>
            </a:spcAft>
          </a:pPr>
          <a:r>
            <a:rPr lang="ro-RO" sz="1600" kern="1200" dirty="0" smtClean="0">
              <a:latin typeface="Times New Roman" panose="02020603050405020304" pitchFamily="18" charset="0"/>
              <a:cs typeface="Times New Roman" panose="02020603050405020304" pitchFamily="18" charset="0"/>
            </a:rPr>
            <a:t>      Design pattern-ul Decorator în proiectul Weather este utilizat pentru a extinde funcționalitatea obiectelor existente într-un mod flexibil și dinamic. Prin adăugarea de decoratori suplimentari sau eliminarea lor, putem atașa comportamente suplimentare la obiecte fără a modifica structura de bază a acestora. Un exemplu de utilizare este decoratorul de logging, care înregistrează evenimente și informații relevante despre procesarea datelor meteo. Un alt exemplu este decoratorul de caching, care stochează rezultatele procesării pentru a evita prelucrarea repetată a acelorași date. Design pattern-ul Decorator oferă flexibilitate și extensibilitate în adăugarea sau modificarea comportamentului obiectelor, fără a afecta codul existent și fără a crea o ierarhie complicată de clase.</a:t>
          </a:r>
          <a:endParaRPr lang="ro-RO" sz="1600" kern="1200" dirty="0">
            <a:latin typeface="Times New Roman" panose="02020603050405020304" pitchFamily="18" charset="0"/>
            <a:cs typeface="Times New Roman" panose="02020603050405020304" pitchFamily="18" charset="0"/>
          </a:endParaRPr>
        </a:p>
      </dsp:txBody>
      <dsp:txXfrm rot="10800000">
        <a:off x="2947935" y="1613"/>
        <a:ext cx="5185507" cy="4323845"/>
      </dsp:txXfrm>
    </dsp:sp>
    <dsp:sp modelId="{B22889AB-95F6-4A05-9966-8B7610FADE78}">
      <dsp:nvSpPr>
        <dsp:cNvPr id="0" name=""/>
        <dsp:cNvSpPr/>
      </dsp:nvSpPr>
      <dsp:spPr>
        <a:xfrm>
          <a:off x="0" y="511779"/>
          <a:ext cx="4136252" cy="311252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8AA49-6A83-4F34-B520-ECD1718F98F9}" type="datetimeFigureOut">
              <a:rPr lang="ru-RU" smtClean="0"/>
              <a:t>08.06.2023</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499E7B-1659-4307-8A19-C8925F101A86}" type="slidenum">
              <a:rPr lang="ru-RU" smtClean="0"/>
              <a:t>‹#›</a:t>
            </a:fld>
            <a:endParaRPr lang="ru-RU"/>
          </a:p>
        </p:txBody>
      </p:sp>
    </p:spTree>
    <p:extLst>
      <p:ext uri="{BB962C8B-B14F-4D97-AF65-F5344CB8AC3E}">
        <p14:creationId xmlns:p14="http://schemas.microsoft.com/office/powerpoint/2010/main" val="3001989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i bullet-uri">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786314"/>
            <a:ext cx="78867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4" name="Date Placeholder 3">
            <a:extLst>
              <a:ext uri="{FF2B5EF4-FFF2-40B4-BE49-F238E27FC236}">
                <a16:creationId xmlns:a16="http://schemas.microsoft.com/office/drawing/2014/main" id="{E86837C2-90D0-47E8-89A5-03A30CAED8EC}"/>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477F7807-8EDC-4D35-9F44-D9E4BED37F35}" type="datetime1">
              <a:rPr lang="en-US" smtClean="0"/>
              <a:t>6/8/2023</a:t>
            </a:fld>
            <a:endParaRPr lang="en-US" dirty="0"/>
          </a:p>
        </p:txBody>
      </p:sp>
      <p:sp>
        <p:nvSpPr>
          <p:cNvPr id="5" name="Slide Number Placeholder 5">
            <a:extLst>
              <a:ext uri="{FF2B5EF4-FFF2-40B4-BE49-F238E27FC236}">
                <a16:creationId xmlns:a16="http://schemas.microsoft.com/office/drawing/2014/main" id="{A2FFEA02-B9A0-4575-B62B-39FDB4BCF6E0}"/>
              </a:ext>
            </a:extLst>
          </p:cNvPr>
          <p:cNvSpPr>
            <a:spLocks noGrp="1"/>
          </p:cNvSpPr>
          <p:nvPr>
            <p:ph type="sldNum" sz="quarter" idx="11"/>
          </p:nvPr>
        </p:nvSpPr>
        <p:spPr/>
        <p:txBody>
          <a:bodyPr/>
          <a:lstStyle>
            <a:lvl1pPr>
              <a:defRPr>
                <a:latin typeface="PT Sans"/>
                <a:ea typeface="PT Sans"/>
                <a:cs typeface="PT Sans"/>
              </a:defRPr>
            </a:lvl1pPr>
          </a:lstStyle>
          <a:p>
            <a:fld id="{FB6813F1-BB7A-45DF-853E-C83947AD1839}" type="slidenum">
              <a:rPr lang="en-US" altLang="ru-RU"/>
              <a:pPr/>
              <a:t>‹#›</a:t>
            </a:fld>
            <a:endParaRPr lang="en-US" altLang="ru-RU"/>
          </a:p>
        </p:txBody>
      </p:sp>
    </p:spTree>
    <p:extLst>
      <p:ext uri="{BB962C8B-B14F-4D97-AF65-F5344CB8AC3E}">
        <p14:creationId xmlns:p14="http://schemas.microsoft.com/office/powerpoint/2010/main" val="2616483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cu bullet-uri">
    <p:spTree>
      <p:nvGrpSpPr>
        <p:cNvPr id="1" name=""/>
        <p:cNvGrpSpPr/>
        <p:nvPr/>
      </p:nvGrpSpPr>
      <p:grpSpPr>
        <a:xfrm>
          <a:off x="0" y="0"/>
          <a:ext cx="0" cy="0"/>
          <a:chOff x="0" y="0"/>
          <a:chExt cx="0" cy="0"/>
        </a:xfrm>
      </p:grpSpPr>
      <p:sp>
        <p:nvSpPr>
          <p:cNvPr id="9" name="Content Placeholder 2"/>
          <p:cNvSpPr>
            <a:spLocks noGrp="1"/>
          </p:cNvSpPr>
          <p:nvPr>
            <p:ph idx="13"/>
          </p:nvPr>
        </p:nvSpPr>
        <p:spPr>
          <a:xfrm>
            <a:off x="623888" y="1900106"/>
            <a:ext cx="7886700" cy="4327073"/>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3" name="Date Placeholder 3">
            <a:extLst>
              <a:ext uri="{FF2B5EF4-FFF2-40B4-BE49-F238E27FC236}">
                <a16:creationId xmlns:a16="http://schemas.microsoft.com/office/drawing/2014/main" id="{C5D70390-E49B-4CB9-B227-0FF63C6DB922}"/>
              </a:ext>
            </a:extLst>
          </p:cNvPr>
          <p:cNvSpPr>
            <a:spLocks noGrp="1"/>
          </p:cNvSpPr>
          <p:nvPr>
            <p:ph type="dt" sz="half" idx="14"/>
          </p:nvPr>
        </p:nvSpPr>
        <p:spPr/>
        <p:txBody>
          <a:bodyPr/>
          <a:lstStyle>
            <a:lvl1pPr>
              <a:defRPr>
                <a:latin typeface="PT Sans" charset="-52"/>
                <a:ea typeface="PT Sans" charset="-52"/>
                <a:cs typeface="PT Sans" charset="-52"/>
              </a:defRPr>
            </a:lvl1pPr>
          </a:lstStyle>
          <a:p>
            <a:pPr>
              <a:defRPr/>
            </a:pPr>
            <a:fld id="{B7F7A1FE-7F76-4062-BCE0-8FF0DE1C4EBB}" type="datetime1">
              <a:rPr lang="en-US" smtClean="0"/>
              <a:t>6/8/2023</a:t>
            </a:fld>
            <a:endParaRPr lang="en-US" dirty="0"/>
          </a:p>
        </p:txBody>
      </p:sp>
      <p:sp>
        <p:nvSpPr>
          <p:cNvPr id="4" name="Slide Number Placeholder 5">
            <a:extLst>
              <a:ext uri="{FF2B5EF4-FFF2-40B4-BE49-F238E27FC236}">
                <a16:creationId xmlns:a16="http://schemas.microsoft.com/office/drawing/2014/main" id="{B10F45AD-7977-4AB1-A47C-020614F1D136}"/>
              </a:ext>
            </a:extLst>
          </p:cNvPr>
          <p:cNvSpPr>
            <a:spLocks noGrp="1"/>
          </p:cNvSpPr>
          <p:nvPr>
            <p:ph type="sldNum" sz="quarter" idx="15"/>
          </p:nvPr>
        </p:nvSpPr>
        <p:spPr/>
        <p:txBody>
          <a:bodyPr/>
          <a:lstStyle>
            <a:lvl1pPr>
              <a:defRPr>
                <a:latin typeface="PT Sans"/>
                <a:ea typeface="PT Sans"/>
                <a:cs typeface="PT Sans"/>
              </a:defRPr>
            </a:lvl1pPr>
          </a:lstStyle>
          <a:p>
            <a:fld id="{F5C0C1BD-2305-440F-838D-166F9D204A8D}" type="slidenum">
              <a:rPr lang="en-US" altLang="ru-RU"/>
              <a:pPr/>
              <a:t>‹#›</a:t>
            </a:fld>
            <a:endParaRPr lang="en-US" altLang="ru-RU"/>
          </a:p>
        </p:txBody>
      </p:sp>
    </p:spTree>
    <p:extLst>
      <p:ext uri="{BB962C8B-B14F-4D97-AF65-F5344CB8AC3E}">
        <p14:creationId xmlns:p14="http://schemas.microsoft.com/office/powerpoint/2010/main" val="112234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i 2 boxuri cu bullet-uri">
    <p:spTree>
      <p:nvGrpSpPr>
        <p:cNvPr id="1" name=""/>
        <p:cNvGrpSpPr/>
        <p:nvPr/>
      </p:nvGrpSpPr>
      <p:grpSpPr>
        <a:xfrm>
          <a:off x="0" y="0"/>
          <a:ext cx="0" cy="0"/>
          <a:chOff x="0" y="0"/>
          <a:chExt cx="0" cy="0"/>
        </a:xfrm>
      </p:grpSpPr>
      <p:sp>
        <p:nvSpPr>
          <p:cNvPr id="8" name="Content Placeholder 2"/>
          <p:cNvSpPr>
            <a:spLocks noGrp="1"/>
          </p:cNvSpPr>
          <p:nvPr>
            <p:ph idx="13"/>
          </p:nvPr>
        </p:nvSpPr>
        <p:spPr>
          <a:xfrm>
            <a:off x="628650" y="2786314"/>
            <a:ext cx="38862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2" name="Content Placeholder 2"/>
          <p:cNvSpPr>
            <a:spLocks noGrp="1"/>
          </p:cNvSpPr>
          <p:nvPr>
            <p:ph idx="14"/>
          </p:nvPr>
        </p:nvSpPr>
        <p:spPr>
          <a:xfrm>
            <a:off x="4646995" y="2776665"/>
            <a:ext cx="38862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5" name="Date Placeholder 4">
            <a:extLst>
              <a:ext uri="{FF2B5EF4-FFF2-40B4-BE49-F238E27FC236}">
                <a16:creationId xmlns:a16="http://schemas.microsoft.com/office/drawing/2014/main" id="{2484A046-216A-4A60-AD45-E51A4A299C94}"/>
              </a:ext>
            </a:extLst>
          </p:cNvPr>
          <p:cNvSpPr>
            <a:spLocks noGrp="1"/>
          </p:cNvSpPr>
          <p:nvPr>
            <p:ph type="dt" sz="half" idx="15"/>
          </p:nvPr>
        </p:nvSpPr>
        <p:spPr/>
        <p:txBody>
          <a:bodyPr/>
          <a:lstStyle>
            <a:lvl1pPr>
              <a:defRPr>
                <a:latin typeface="PT Sans" charset="-52"/>
                <a:ea typeface="PT Sans" charset="-52"/>
                <a:cs typeface="PT Sans" charset="-52"/>
              </a:defRPr>
            </a:lvl1pPr>
          </a:lstStyle>
          <a:p>
            <a:pPr>
              <a:defRPr/>
            </a:pPr>
            <a:fld id="{5148D3A2-D058-4D62-99CC-00A1DA2ED3E1}" type="datetime1">
              <a:rPr lang="en-US" smtClean="0"/>
              <a:t>6/8/2023</a:t>
            </a:fld>
            <a:endParaRPr lang="en-US" dirty="0"/>
          </a:p>
        </p:txBody>
      </p:sp>
      <p:sp>
        <p:nvSpPr>
          <p:cNvPr id="6" name="Slide Number Placeholder 6">
            <a:extLst>
              <a:ext uri="{FF2B5EF4-FFF2-40B4-BE49-F238E27FC236}">
                <a16:creationId xmlns:a16="http://schemas.microsoft.com/office/drawing/2014/main" id="{8BE3158B-87DE-472B-8802-B2A93DC5B83B}"/>
              </a:ext>
            </a:extLst>
          </p:cNvPr>
          <p:cNvSpPr>
            <a:spLocks noGrp="1"/>
          </p:cNvSpPr>
          <p:nvPr>
            <p:ph type="sldNum" sz="quarter" idx="16"/>
          </p:nvPr>
        </p:nvSpPr>
        <p:spPr/>
        <p:txBody>
          <a:bodyPr/>
          <a:lstStyle>
            <a:lvl1pPr>
              <a:defRPr>
                <a:latin typeface="PT Sans"/>
                <a:ea typeface="PT Sans"/>
                <a:cs typeface="PT Sans"/>
              </a:defRPr>
            </a:lvl1pPr>
          </a:lstStyle>
          <a:p>
            <a:fld id="{0DD4E46B-BACE-47EE-BF9F-0D7D1AFC3AA2}" type="slidenum">
              <a:rPr lang="en-US" altLang="ru-RU"/>
              <a:pPr/>
              <a:t>‹#›</a:t>
            </a:fld>
            <a:endParaRPr lang="en-US" altLang="ru-RU"/>
          </a:p>
        </p:txBody>
      </p:sp>
    </p:spTree>
    <p:extLst>
      <p:ext uri="{BB962C8B-B14F-4D97-AF65-F5344CB8AC3E}">
        <p14:creationId xmlns:p14="http://schemas.microsoft.com/office/powerpoint/2010/main" val="1116954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i douta boxe cu text simplu">
    <p:spTree>
      <p:nvGrpSpPr>
        <p:cNvPr id="1" name=""/>
        <p:cNvGrpSpPr/>
        <p:nvPr/>
      </p:nvGrpSpPr>
      <p:grpSpPr>
        <a:xfrm>
          <a:off x="0" y="0"/>
          <a:ext cx="0" cy="0"/>
          <a:chOff x="0" y="0"/>
          <a:chExt cx="0" cy="0"/>
        </a:xfrm>
      </p:grpSpPr>
      <p:sp>
        <p:nvSpPr>
          <p:cNvPr id="12" name="Content Placeholder 2"/>
          <p:cNvSpPr>
            <a:spLocks noGrp="1"/>
          </p:cNvSpPr>
          <p:nvPr>
            <p:ph idx="13"/>
          </p:nvPr>
        </p:nvSpPr>
        <p:spPr>
          <a:xfrm>
            <a:off x="628650" y="2786314"/>
            <a:ext cx="38862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p:txBody>
      </p:sp>
      <p:sp>
        <p:nvSpPr>
          <p:cNvPr id="14" name="Content Placeholder 2"/>
          <p:cNvSpPr>
            <a:spLocks noGrp="1"/>
          </p:cNvSpPr>
          <p:nvPr>
            <p:ph idx="14"/>
          </p:nvPr>
        </p:nvSpPr>
        <p:spPr>
          <a:xfrm>
            <a:off x="4646995" y="2776665"/>
            <a:ext cx="38862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5" name="Date Placeholder 4">
            <a:extLst>
              <a:ext uri="{FF2B5EF4-FFF2-40B4-BE49-F238E27FC236}">
                <a16:creationId xmlns:a16="http://schemas.microsoft.com/office/drawing/2014/main" id="{CF71D44E-0281-4319-9D13-3D0BB01A2239}"/>
              </a:ext>
            </a:extLst>
          </p:cNvPr>
          <p:cNvSpPr>
            <a:spLocks noGrp="1"/>
          </p:cNvSpPr>
          <p:nvPr>
            <p:ph type="dt" sz="half" idx="15"/>
          </p:nvPr>
        </p:nvSpPr>
        <p:spPr/>
        <p:txBody>
          <a:bodyPr/>
          <a:lstStyle>
            <a:lvl1pPr>
              <a:defRPr>
                <a:latin typeface="PT Sans" charset="-52"/>
                <a:ea typeface="PT Sans" charset="-52"/>
                <a:cs typeface="PT Sans" charset="-52"/>
              </a:defRPr>
            </a:lvl1pPr>
          </a:lstStyle>
          <a:p>
            <a:pPr>
              <a:defRPr/>
            </a:pPr>
            <a:fld id="{E2FD41B3-FC5B-468D-B823-0704063B90DE}" type="datetime1">
              <a:rPr lang="en-US" smtClean="0"/>
              <a:t>6/8/2023</a:t>
            </a:fld>
            <a:endParaRPr lang="en-US" dirty="0"/>
          </a:p>
        </p:txBody>
      </p:sp>
      <p:sp>
        <p:nvSpPr>
          <p:cNvPr id="6" name="Slide Number Placeholder 6">
            <a:extLst>
              <a:ext uri="{FF2B5EF4-FFF2-40B4-BE49-F238E27FC236}">
                <a16:creationId xmlns:a16="http://schemas.microsoft.com/office/drawing/2014/main" id="{094AE2BE-B40E-463A-9BF9-FB75FD423CC4}"/>
              </a:ext>
            </a:extLst>
          </p:cNvPr>
          <p:cNvSpPr>
            <a:spLocks noGrp="1"/>
          </p:cNvSpPr>
          <p:nvPr>
            <p:ph type="sldNum" sz="quarter" idx="16"/>
          </p:nvPr>
        </p:nvSpPr>
        <p:spPr/>
        <p:txBody>
          <a:bodyPr/>
          <a:lstStyle>
            <a:lvl1pPr>
              <a:defRPr>
                <a:latin typeface="PT Sans"/>
                <a:ea typeface="PT Sans"/>
                <a:cs typeface="PT Sans"/>
              </a:defRPr>
            </a:lvl1pPr>
          </a:lstStyle>
          <a:p>
            <a:fld id="{FDF6EED1-A0E2-47E5-B5FE-E97532687E31}" type="slidenum">
              <a:rPr lang="en-US" altLang="ru-RU"/>
              <a:pPr/>
              <a:t>‹#›</a:t>
            </a:fld>
            <a:endParaRPr lang="en-US" altLang="ru-RU"/>
          </a:p>
        </p:txBody>
      </p:sp>
    </p:spTree>
    <p:extLst>
      <p:ext uri="{BB962C8B-B14F-4D97-AF65-F5344CB8AC3E}">
        <p14:creationId xmlns:p14="http://schemas.microsoft.com/office/powerpoint/2010/main" val="87523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i text simp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8" y="2783806"/>
            <a:ext cx="7886700" cy="3084549"/>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4" name="Date Placeholder 3">
            <a:extLst>
              <a:ext uri="{FF2B5EF4-FFF2-40B4-BE49-F238E27FC236}">
                <a16:creationId xmlns:a16="http://schemas.microsoft.com/office/drawing/2014/main" id="{AA2B9533-9CE9-4301-865C-7899BA82A968}"/>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233AF1B1-39F6-4217-BD4F-323811917AEF}" type="datetime1">
              <a:rPr lang="en-US" smtClean="0"/>
              <a:t>6/8/2023</a:t>
            </a:fld>
            <a:endParaRPr lang="en-US" dirty="0"/>
          </a:p>
        </p:txBody>
      </p:sp>
      <p:sp>
        <p:nvSpPr>
          <p:cNvPr id="5" name="Slide Number Placeholder 5">
            <a:extLst>
              <a:ext uri="{FF2B5EF4-FFF2-40B4-BE49-F238E27FC236}">
                <a16:creationId xmlns:a16="http://schemas.microsoft.com/office/drawing/2014/main" id="{E3449CE1-57B3-4EAE-AF5D-C416B3147F73}"/>
              </a:ext>
            </a:extLst>
          </p:cNvPr>
          <p:cNvSpPr>
            <a:spLocks noGrp="1"/>
          </p:cNvSpPr>
          <p:nvPr>
            <p:ph type="sldNum" sz="quarter" idx="11"/>
          </p:nvPr>
        </p:nvSpPr>
        <p:spPr/>
        <p:txBody>
          <a:bodyPr/>
          <a:lstStyle>
            <a:lvl1pPr>
              <a:defRPr>
                <a:latin typeface="PT Sans"/>
                <a:ea typeface="PT Sans"/>
                <a:cs typeface="PT Sans"/>
              </a:defRPr>
            </a:lvl1pPr>
          </a:lstStyle>
          <a:p>
            <a:fld id="{6093E3A4-A61D-4C94-A2B5-BC5A19B012A2}" type="slidenum">
              <a:rPr lang="en-US" altLang="ru-RU"/>
              <a:pPr/>
              <a:t>‹#›</a:t>
            </a:fld>
            <a:endParaRPr lang="en-US" altLang="ru-RU"/>
          </a:p>
        </p:txBody>
      </p:sp>
    </p:spTree>
    <p:extLst>
      <p:ext uri="{BB962C8B-B14F-4D97-AF65-F5344CB8AC3E}">
        <p14:creationId xmlns:p14="http://schemas.microsoft.com/office/powerpoint/2010/main" val="3386809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implu">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23888" y="1900107"/>
            <a:ext cx="7886700" cy="4327073"/>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3" name="Date Placeholder 3">
            <a:extLst>
              <a:ext uri="{FF2B5EF4-FFF2-40B4-BE49-F238E27FC236}">
                <a16:creationId xmlns:a16="http://schemas.microsoft.com/office/drawing/2014/main" id="{5BD1DE7A-F011-45DD-8C4A-9C43F3989043}"/>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9C8FFEBF-A36B-4BA6-B3BF-582A9A63D220}" type="datetime1">
              <a:rPr lang="en-US" smtClean="0"/>
              <a:t>6/8/2023</a:t>
            </a:fld>
            <a:endParaRPr lang="en-US" dirty="0"/>
          </a:p>
        </p:txBody>
      </p:sp>
      <p:sp>
        <p:nvSpPr>
          <p:cNvPr id="4" name="Slide Number Placeholder 5">
            <a:extLst>
              <a:ext uri="{FF2B5EF4-FFF2-40B4-BE49-F238E27FC236}">
                <a16:creationId xmlns:a16="http://schemas.microsoft.com/office/drawing/2014/main" id="{92C77316-FFD3-489B-B592-D111658E3333}"/>
              </a:ext>
            </a:extLst>
          </p:cNvPr>
          <p:cNvSpPr>
            <a:spLocks noGrp="1"/>
          </p:cNvSpPr>
          <p:nvPr>
            <p:ph type="sldNum" sz="quarter" idx="11"/>
          </p:nvPr>
        </p:nvSpPr>
        <p:spPr/>
        <p:txBody>
          <a:bodyPr/>
          <a:lstStyle>
            <a:lvl1pPr>
              <a:defRPr>
                <a:latin typeface="PT Sans"/>
                <a:ea typeface="PT Sans"/>
                <a:cs typeface="PT Sans"/>
              </a:defRPr>
            </a:lvl1pPr>
          </a:lstStyle>
          <a:p>
            <a:fld id="{396348AD-0A51-429F-AC9A-9E96BF714B63}" type="slidenum">
              <a:rPr lang="en-US" altLang="ru-RU"/>
              <a:pPr/>
              <a:t>‹#›</a:t>
            </a:fld>
            <a:endParaRPr lang="en-US" altLang="ru-RU"/>
          </a:p>
        </p:txBody>
      </p:sp>
    </p:spTree>
    <p:extLst>
      <p:ext uri="{BB962C8B-B14F-4D97-AF65-F5344CB8AC3E}">
        <p14:creationId xmlns:p14="http://schemas.microsoft.com/office/powerpoint/2010/main" val="298124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cu bullet-uri">
    <p:spTree>
      <p:nvGrpSpPr>
        <p:cNvPr id="1" name=""/>
        <p:cNvGrpSpPr/>
        <p:nvPr/>
      </p:nvGrpSpPr>
      <p:grpSpPr>
        <a:xfrm>
          <a:off x="0" y="0"/>
          <a:ext cx="0" cy="0"/>
          <a:chOff x="0" y="0"/>
          <a:chExt cx="0" cy="0"/>
        </a:xfrm>
      </p:grpSpPr>
      <p:sp>
        <p:nvSpPr>
          <p:cNvPr id="9" name="Content Placeholder 2"/>
          <p:cNvSpPr>
            <a:spLocks noGrp="1"/>
          </p:cNvSpPr>
          <p:nvPr>
            <p:ph idx="13"/>
          </p:nvPr>
        </p:nvSpPr>
        <p:spPr>
          <a:xfrm>
            <a:off x="623888" y="1900106"/>
            <a:ext cx="7886700" cy="4327073"/>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3" name="Date Placeholder 3">
            <a:extLst>
              <a:ext uri="{FF2B5EF4-FFF2-40B4-BE49-F238E27FC236}">
                <a16:creationId xmlns:a16="http://schemas.microsoft.com/office/drawing/2014/main" id="{F3E6CBEB-66D9-40E0-9853-BE0F3F422DD2}"/>
              </a:ext>
            </a:extLst>
          </p:cNvPr>
          <p:cNvSpPr>
            <a:spLocks noGrp="1"/>
          </p:cNvSpPr>
          <p:nvPr>
            <p:ph type="dt" sz="half" idx="14"/>
          </p:nvPr>
        </p:nvSpPr>
        <p:spPr/>
        <p:txBody>
          <a:bodyPr/>
          <a:lstStyle>
            <a:lvl1pPr>
              <a:defRPr>
                <a:latin typeface="PT Sans" charset="-52"/>
                <a:ea typeface="PT Sans" charset="-52"/>
                <a:cs typeface="PT Sans" charset="-52"/>
              </a:defRPr>
            </a:lvl1pPr>
          </a:lstStyle>
          <a:p>
            <a:pPr>
              <a:defRPr/>
            </a:pPr>
            <a:fld id="{5E1F77C1-28BD-48B5-8B05-6252428A3FE8}" type="datetime1">
              <a:rPr lang="en-US" smtClean="0"/>
              <a:t>6/8/2023</a:t>
            </a:fld>
            <a:endParaRPr lang="en-US" dirty="0"/>
          </a:p>
        </p:txBody>
      </p:sp>
      <p:sp>
        <p:nvSpPr>
          <p:cNvPr id="4" name="Slide Number Placeholder 5">
            <a:extLst>
              <a:ext uri="{FF2B5EF4-FFF2-40B4-BE49-F238E27FC236}">
                <a16:creationId xmlns:a16="http://schemas.microsoft.com/office/drawing/2014/main" id="{27AFE862-5B4C-46EB-8D1E-45AE6137D55D}"/>
              </a:ext>
            </a:extLst>
          </p:cNvPr>
          <p:cNvSpPr>
            <a:spLocks noGrp="1"/>
          </p:cNvSpPr>
          <p:nvPr>
            <p:ph type="sldNum" sz="quarter" idx="15"/>
          </p:nvPr>
        </p:nvSpPr>
        <p:spPr/>
        <p:txBody>
          <a:bodyPr/>
          <a:lstStyle>
            <a:lvl1pPr>
              <a:defRPr>
                <a:latin typeface="PT Sans"/>
                <a:ea typeface="PT Sans"/>
                <a:cs typeface="PT Sans"/>
              </a:defRPr>
            </a:lvl1pPr>
          </a:lstStyle>
          <a:p>
            <a:fld id="{342B2216-FBC9-4DC7-BDB7-448A46E4651E}" type="slidenum">
              <a:rPr lang="en-US" altLang="ru-RU"/>
              <a:pPr/>
              <a:t>‹#›</a:t>
            </a:fld>
            <a:endParaRPr lang="en-US" altLang="ru-RU"/>
          </a:p>
        </p:txBody>
      </p:sp>
    </p:spTree>
    <p:extLst>
      <p:ext uri="{BB962C8B-B14F-4D97-AF65-F5344CB8AC3E}">
        <p14:creationId xmlns:p14="http://schemas.microsoft.com/office/powerpoint/2010/main" val="101476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i 2 boxuri cu bullet-uri">
    <p:spTree>
      <p:nvGrpSpPr>
        <p:cNvPr id="1" name=""/>
        <p:cNvGrpSpPr/>
        <p:nvPr/>
      </p:nvGrpSpPr>
      <p:grpSpPr>
        <a:xfrm>
          <a:off x="0" y="0"/>
          <a:ext cx="0" cy="0"/>
          <a:chOff x="0" y="0"/>
          <a:chExt cx="0" cy="0"/>
        </a:xfrm>
      </p:grpSpPr>
      <p:sp>
        <p:nvSpPr>
          <p:cNvPr id="8" name="Content Placeholder 2"/>
          <p:cNvSpPr>
            <a:spLocks noGrp="1"/>
          </p:cNvSpPr>
          <p:nvPr>
            <p:ph idx="13"/>
          </p:nvPr>
        </p:nvSpPr>
        <p:spPr>
          <a:xfrm>
            <a:off x="628650" y="2786314"/>
            <a:ext cx="38862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2" name="Content Placeholder 2"/>
          <p:cNvSpPr>
            <a:spLocks noGrp="1"/>
          </p:cNvSpPr>
          <p:nvPr>
            <p:ph idx="14"/>
          </p:nvPr>
        </p:nvSpPr>
        <p:spPr>
          <a:xfrm>
            <a:off x="4646995" y="2776665"/>
            <a:ext cx="38862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5" name="Date Placeholder 4">
            <a:extLst>
              <a:ext uri="{FF2B5EF4-FFF2-40B4-BE49-F238E27FC236}">
                <a16:creationId xmlns:a16="http://schemas.microsoft.com/office/drawing/2014/main" id="{DF59753A-6DFE-406D-A9B5-93DAC5472572}"/>
              </a:ext>
            </a:extLst>
          </p:cNvPr>
          <p:cNvSpPr>
            <a:spLocks noGrp="1"/>
          </p:cNvSpPr>
          <p:nvPr>
            <p:ph type="dt" sz="half" idx="15"/>
          </p:nvPr>
        </p:nvSpPr>
        <p:spPr/>
        <p:txBody>
          <a:bodyPr/>
          <a:lstStyle>
            <a:lvl1pPr>
              <a:defRPr>
                <a:latin typeface="PT Sans" charset="-52"/>
                <a:ea typeface="PT Sans" charset="-52"/>
                <a:cs typeface="PT Sans" charset="-52"/>
              </a:defRPr>
            </a:lvl1pPr>
          </a:lstStyle>
          <a:p>
            <a:pPr>
              <a:defRPr/>
            </a:pPr>
            <a:fld id="{E786739E-987B-437A-A78D-B76274992C15}" type="datetime1">
              <a:rPr lang="en-US" smtClean="0"/>
              <a:t>6/8/2023</a:t>
            </a:fld>
            <a:endParaRPr lang="en-US" dirty="0"/>
          </a:p>
        </p:txBody>
      </p:sp>
      <p:sp>
        <p:nvSpPr>
          <p:cNvPr id="6" name="Slide Number Placeholder 6">
            <a:extLst>
              <a:ext uri="{FF2B5EF4-FFF2-40B4-BE49-F238E27FC236}">
                <a16:creationId xmlns:a16="http://schemas.microsoft.com/office/drawing/2014/main" id="{7588CB6E-29A1-4693-B401-9DFBF9C06C70}"/>
              </a:ext>
            </a:extLst>
          </p:cNvPr>
          <p:cNvSpPr>
            <a:spLocks noGrp="1"/>
          </p:cNvSpPr>
          <p:nvPr>
            <p:ph type="sldNum" sz="quarter" idx="16"/>
          </p:nvPr>
        </p:nvSpPr>
        <p:spPr/>
        <p:txBody>
          <a:bodyPr/>
          <a:lstStyle>
            <a:lvl1pPr>
              <a:defRPr>
                <a:latin typeface="PT Sans"/>
                <a:ea typeface="PT Sans"/>
                <a:cs typeface="PT Sans"/>
              </a:defRPr>
            </a:lvl1pPr>
          </a:lstStyle>
          <a:p>
            <a:fld id="{43654882-5279-40FE-BF0D-A87286E5BBF1}" type="slidenum">
              <a:rPr lang="en-US" altLang="ru-RU"/>
              <a:pPr/>
              <a:t>‹#›</a:t>
            </a:fld>
            <a:endParaRPr lang="en-US" altLang="ru-RU"/>
          </a:p>
        </p:txBody>
      </p:sp>
    </p:spTree>
    <p:extLst>
      <p:ext uri="{BB962C8B-B14F-4D97-AF65-F5344CB8AC3E}">
        <p14:creationId xmlns:p14="http://schemas.microsoft.com/office/powerpoint/2010/main" val="102705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i douta boxe cu text simplu">
    <p:spTree>
      <p:nvGrpSpPr>
        <p:cNvPr id="1" name=""/>
        <p:cNvGrpSpPr/>
        <p:nvPr/>
      </p:nvGrpSpPr>
      <p:grpSpPr>
        <a:xfrm>
          <a:off x="0" y="0"/>
          <a:ext cx="0" cy="0"/>
          <a:chOff x="0" y="0"/>
          <a:chExt cx="0" cy="0"/>
        </a:xfrm>
      </p:grpSpPr>
      <p:sp>
        <p:nvSpPr>
          <p:cNvPr id="12" name="Content Placeholder 2"/>
          <p:cNvSpPr>
            <a:spLocks noGrp="1"/>
          </p:cNvSpPr>
          <p:nvPr>
            <p:ph idx="13"/>
          </p:nvPr>
        </p:nvSpPr>
        <p:spPr>
          <a:xfrm>
            <a:off x="628650" y="2786314"/>
            <a:ext cx="38862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p:txBody>
      </p:sp>
      <p:sp>
        <p:nvSpPr>
          <p:cNvPr id="14" name="Content Placeholder 2"/>
          <p:cNvSpPr>
            <a:spLocks noGrp="1"/>
          </p:cNvSpPr>
          <p:nvPr>
            <p:ph idx="14"/>
          </p:nvPr>
        </p:nvSpPr>
        <p:spPr>
          <a:xfrm>
            <a:off x="4646995" y="2776665"/>
            <a:ext cx="38862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5" name="Date Placeholder 4">
            <a:extLst>
              <a:ext uri="{FF2B5EF4-FFF2-40B4-BE49-F238E27FC236}">
                <a16:creationId xmlns:a16="http://schemas.microsoft.com/office/drawing/2014/main" id="{8EC39536-E129-4102-B51A-860D454EC055}"/>
              </a:ext>
            </a:extLst>
          </p:cNvPr>
          <p:cNvSpPr>
            <a:spLocks noGrp="1"/>
          </p:cNvSpPr>
          <p:nvPr>
            <p:ph type="dt" sz="half" idx="15"/>
          </p:nvPr>
        </p:nvSpPr>
        <p:spPr/>
        <p:txBody>
          <a:bodyPr/>
          <a:lstStyle>
            <a:lvl1pPr>
              <a:defRPr>
                <a:latin typeface="PT Sans" charset="-52"/>
                <a:ea typeface="PT Sans" charset="-52"/>
                <a:cs typeface="PT Sans" charset="-52"/>
              </a:defRPr>
            </a:lvl1pPr>
          </a:lstStyle>
          <a:p>
            <a:pPr>
              <a:defRPr/>
            </a:pPr>
            <a:fld id="{5F29AFEC-BB7B-45F5-8734-D5284861A613}" type="datetime1">
              <a:rPr lang="en-US" smtClean="0"/>
              <a:t>6/8/2023</a:t>
            </a:fld>
            <a:endParaRPr lang="en-US" dirty="0"/>
          </a:p>
        </p:txBody>
      </p:sp>
      <p:sp>
        <p:nvSpPr>
          <p:cNvPr id="6" name="Slide Number Placeholder 6">
            <a:extLst>
              <a:ext uri="{FF2B5EF4-FFF2-40B4-BE49-F238E27FC236}">
                <a16:creationId xmlns:a16="http://schemas.microsoft.com/office/drawing/2014/main" id="{C1375CF6-3B8D-47EA-9217-D0573C123593}"/>
              </a:ext>
            </a:extLst>
          </p:cNvPr>
          <p:cNvSpPr>
            <a:spLocks noGrp="1"/>
          </p:cNvSpPr>
          <p:nvPr>
            <p:ph type="sldNum" sz="quarter" idx="16"/>
          </p:nvPr>
        </p:nvSpPr>
        <p:spPr/>
        <p:txBody>
          <a:bodyPr/>
          <a:lstStyle>
            <a:lvl1pPr>
              <a:defRPr>
                <a:latin typeface="PT Sans"/>
                <a:ea typeface="PT Sans"/>
                <a:cs typeface="PT Sans"/>
              </a:defRPr>
            </a:lvl1pPr>
          </a:lstStyle>
          <a:p>
            <a:fld id="{66CB1B67-E502-427C-918A-794D1AA77821}" type="slidenum">
              <a:rPr lang="en-US" altLang="ru-RU"/>
              <a:pPr/>
              <a:t>‹#›</a:t>
            </a:fld>
            <a:endParaRPr lang="en-US" altLang="ru-RU"/>
          </a:p>
        </p:txBody>
      </p:sp>
    </p:spTree>
    <p:extLst>
      <p:ext uri="{BB962C8B-B14F-4D97-AF65-F5344CB8AC3E}">
        <p14:creationId xmlns:p14="http://schemas.microsoft.com/office/powerpoint/2010/main" val="194771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i bullet-uri">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786314"/>
            <a:ext cx="78867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4" name="Date Placeholder 3">
            <a:extLst>
              <a:ext uri="{FF2B5EF4-FFF2-40B4-BE49-F238E27FC236}">
                <a16:creationId xmlns:a16="http://schemas.microsoft.com/office/drawing/2014/main" id="{08B3FB87-1617-44D3-9AC3-10CE3E540564}"/>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5950F8E0-E751-4F55-A926-6097FDDB7FB4}" type="datetime1">
              <a:rPr lang="en-US" smtClean="0"/>
              <a:t>6/8/2023</a:t>
            </a:fld>
            <a:endParaRPr lang="en-US" dirty="0"/>
          </a:p>
        </p:txBody>
      </p:sp>
      <p:sp>
        <p:nvSpPr>
          <p:cNvPr id="5" name="Slide Number Placeholder 5">
            <a:extLst>
              <a:ext uri="{FF2B5EF4-FFF2-40B4-BE49-F238E27FC236}">
                <a16:creationId xmlns:a16="http://schemas.microsoft.com/office/drawing/2014/main" id="{61A2488D-C3D1-44A5-87A8-0AABFFAA3F6C}"/>
              </a:ext>
            </a:extLst>
          </p:cNvPr>
          <p:cNvSpPr>
            <a:spLocks noGrp="1"/>
          </p:cNvSpPr>
          <p:nvPr>
            <p:ph type="sldNum" sz="quarter" idx="11"/>
          </p:nvPr>
        </p:nvSpPr>
        <p:spPr/>
        <p:txBody>
          <a:bodyPr/>
          <a:lstStyle>
            <a:lvl1pPr>
              <a:defRPr>
                <a:latin typeface="PT Sans"/>
                <a:ea typeface="PT Sans"/>
                <a:cs typeface="PT Sans"/>
              </a:defRPr>
            </a:lvl1pPr>
          </a:lstStyle>
          <a:p>
            <a:fld id="{9B793CA8-3836-4D6D-88FA-E558A0946508}" type="slidenum">
              <a:rPr lang="en-US" altLang="ru-RU"/>
              <a:pPr/>
              <a:t>‹#›</a:t>
            </a:fld>
            <a:endParaRPr lang="en-US" altLang="ru-RU"/>
          </a:p>
        </p:txBody>
      </p:sp>
    </p:spTree>
    <p:extLst>
      <p:ext uri="{BB962C8B-B14F-4D97-AF65-F5344CB8AC3E}">
        <p14:creationId xmlns:p14="http://schemas.microsoft.com/office/powerpoint/2010/main" val="61650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i text simp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8" y="2783806"/>
            <a:ext cx="7886700" cy="3084549"/>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4" name="Date Placeholder 3">
            <a:extLst>
              <a:ext uri="{FF2B5EF4-FFF2-40B4-BE49-F238E27FC236}">
                <a16:creationId xmlns:a16="http://schemas.microsoft.com/office/drawing/2014/main" id="{A4F1E58C-9AAB-4F3E-9717-0C9DF7A04360}"/>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0003CD7B-F347-4491-A072-C385EAE3BCF9}" type="datetime1">
              <a:rPr lang="en-US" smtClean="0"/>
              <a:t>6/8/2023</a:t>
            </a:fld>
            <a:endParaRPr lang="en-US" dirty="0"/>
          </a:p>
        </p:txBody>
      </p:sp>
      <p:sp>
        <p:nvSpPr>
          <p:cNvPr id="5" name="Slide Number Placeholder 5">
            <a:extLst>
              <a:ext uri="{FF2B5EF4-FFF2-40B4-BE49-F238E27FC236}">
                <a16:creationId xmlns:a16="http://schemas.microsoft.com/office/drawing/2014/main" id="{139FA7EB-D062-4199-932D-4AA547DD9DD7}"/>
              </a:ext>
            </a:extLst>
          </p:cNvPr>
          <p:cNvSpPr>
            <a:spLocks noGrp="1"/>
          </p:cNvSpPr>
          <p:nvPr>
            <p:ph type="sldNum" sz="quarter" idx="11"/>
          </p:nvPr>
        </p:nvSpPr>
        <p:spPr/>
        <p:txBody>
          <a:bodyPr/>
          <a:lstStyle>
            <a:lvl1pPr>
              <a:defRPr>
                <a:latin typeface="PT Sans"/>
                <a:ea typeface="PT Sans"/>
                <a:cs typeface="PT Sans"/>
              </a:defRPr>
            </a:lvl1pPr>
          </a:lstStyle>
          <a:p>
            <a:fld id="{0F43ACC8-DD66-41C9-8322-A398C1BF7038}" type="slidenum">
              <a:rPr lang="en-US" altLang="ru-RU"/>
              <a:pPr/>
              <a:t>‹#›</a:t>
            </a:fld>
            <a:endParaRPr lang="en-US" altLang="ru-RU"/>
          </a:p>
        </p:txBody>
      </p:sp>
    </p:spTree>
    <p:extLst>
      <p:ext uri="{BB962C8B-B14F-4D97-AF65-F5344CB8AC3E}">
        <p14:creationId xmlns:p14="http://schemas.microsoft.com/office/powerpoint/2010/main" val="1286745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simplu">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23888" y="1900107"/>
            <a:ext cx="7886700" cy="4327073"/>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3" name="Date Placeholder 3">
            <a:extLst>
              <a:ext uri="{FF2B5EF4-FFF2-40B4-BE49-F238E27FC236}">
                <a16:creationId xmlns:a16="http://schemas.microsoft.com/office/drawing/2014/main" id="{7DD028F6-55FA-4CC4-B5FC-D5A21AB695E9}"/>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45CDCC5A-9543-44D8-B3FC-EFD7E1EAD47B}" type="datetime1">
              <a:rPr lang="en-US" smtClean="0"/>
              <a:t>6/8/2023</a:t>
            </a:fld>
            <a:endParaRPr lang="en-US" dirty="0"/>
          </a:p>
        </p:txBody>
      </p:sp>
      <p:sp>
        <p:nvSpPr>
          <p:cNvPr id="4" name="Slide Number Placeholder 5">
            <a:extLst>
              <a:ext uri="{FF2B5EF4-FFF2-40B4-BE49-F238E27FC236}">
                <a16:creationId xmlns:a16="http://schemas.microsoft.com/office/drawing/2014/main" id="{FF690961-244B-4246-9633-4C65A0F1FE79}"/>
              </a:ext>
            </a:extLst>
          </p:cNvPr>
          <p:cNvSpPr>
            <a:spLocks noGrp="1"/>
          </p:cNvSpPr>
          <p:nvPr>
            <p:ph type="sldNum" sz="quarter" idx="11"/>
          </p:nvPr>
        </p:nvSpPr>
        <p:spPr/>
        <p:txBody>
          <a:bodyPr/>
          <a:lstStyle>
            <a:lvl1pPr>
              <a:defRPr>
                <a:latin typeface="PT Sans"/>
                <a:ea typeface="PT Sans"/>
                <a:cs typeface="PT Sans"/>
              </a:defRPr>
            </a:lvl1pPr>
          </a:lstStyle>
          <a:p>
            <a:fld id="{E703E1AE-4EB9-4BAC-9000-49DE5C3DF231}" type="slidenum">
              <a:rPr lang="en-US" altLang="ru-RU"/>
              <a:pPr/>
              <a:t>‹#›</a:t>
            </a:fld>
            <a:endParaRPr lang="en-US" altLang="ru-RU"/>
          </a:p>
        </p:txBody>
      </p:sp>
    </p:spTree>
    <p:extLst>
      <p:ext uri="{BB962C8B-B14F-4D97-AF65-F5344CB8AC3E}">
        <p14:creationId xmlns:p14="http://schemas.microsoft.com/office/powerpoint/2010/main" val="15605721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3CA7D15-B285-43ED-B8D4-0DF121997FA8}"/>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ru-RU"/>
              <a:t>Click to edit Master title style</a:t>
            </a:r>
          </a:p>
        </p:txBody>
      </p:sp>
      <p:sp>
        <p:nvSpPr>
          <p:cNvPr id="1027" name="Text Placeholder 2">
            <a:extLst>
              <a:ext uri="{FF2B5EF4-FFF2-40B4-BE49-F238E27FC236}">
                <a16:creationId xmlns:a16="http://schemas.microsoft.com/office/drawing/2014/main" id="{D9C95733-EB53-4BE4-AA6E-25FA3D8EAA83}"/>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p>
        </p:txBody>
      </p:sp>
      <p:sp>
        <p:nvSpPr>
          <p:cNvPr id="4" name="Date Placeholder 3">
            <a:extLst>
              <a:ext uri="{FF2B5EF4-FFF2-40B4-BE49-F238E27FC236}">
                <a16:creationId xmlns:a16="http://schemas.microsoft.com/office/drawing/2014/main" id="{C77161A5-AF2B-4775-8FE6-7B8214B7EAC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1BAEBCC-FAD6-4F1C-997A-4D11887C63F4}" type="datetime1">
              <a:rPr lang="en-US" smtClean="0"/>
              <a:t>6/8/2023</a:t>
            </a:fld>
            <a:endParaRPr lang="en-US"/>
          </a:p>
        </p:txBody>
      </p:sp>
      <p:sp>
        <p:nvSpPr>
          <p:cNvPr id="5" name="Footer Placeholder 4">
            <a:extLst>
              <a:ext uri="{FF2B5EF4-FFF2-40B4-BE49-F238E27FC236}">
                <a16:creationId xmlns:a16="http://schemas.microsoft.com/office/drawing/2014/main" id="{BFA87B42-2CAD-49A2-94E8-B62FD3DE5A6A}"/>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5895107A-4BAC-498E-A155-CCDDE36212E3}"/>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8CBF7EC-CC67-4AC4-AD83-06D13A4A4418}" type="slidenum">
              <a:rPr lang="en-US" altLang="ru-RU"/>
              <a:pPr/>
              <a:t>‹#›</a:t>
            </a:fld>
            <a:endParaRPr lang="en-US" altLang="ru-RU"/>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616531F1-1A39-4DBE-997B-16FFCEE67282}"/>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ru-RU"/>
              <a:t>Click to edit Master title style</a:t>
            </a:r>
          </a:p>
        </p:txBody>
      </p:sp>
      <p:sp>
        <p:nvSpPr>
          <p:cNvPr id="3075" name="Text Placeholder 2">
            <a:extLst>
              <a:ext uri="{FF2B5EF4-FFF2-40B4-BE49-F238E27FC236}">
                <a16:creationId xmlns:a16="http://schemas.microsoft.com/office/drawing/2014/main" id="{D086FAED-8D3A-4BD9-BDCA-60A4020FADCE}"/>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p>
        </p:txBody>
      </p:sp>
      <p:sp>
        <p:nvSpPr>
          <p:cNvPr id="4" name="Date Placeholder 3">
            <a:extLst>
              <a:ext uri="{FF2B5EF4-FFF2-40B4-BE49-F238E27FC236}">
                <a16:creationId xmlns:a16="http://schemas.microsoft.com/office/drawing/2014/main" id="{307FA225-96BF-42CA-BE5C-CE4AE7EAC2EB}"/>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FD54AAD9-4996-469A-9C1D-2E74C587B7A2}" type="datetime1">
              <a:rPr lang="en-US" smtClean="0"/>
              <a:t>6/8/2023</a:t>
            </a:fld>
            <a:endParaRPr lang="en-US"/>
          </a:p>
        </p:txBody>
      </p:sp>
      <p:sp>
        <p:nvSpPr>
          <p:cNvPr id="5" name="Footer Placeholder 4">
            <a:extLst>
              <a:ext uri="{FF2B5EF4-FFF2-40B4-BE49-F238E27FC236}">
                <a16:creationId xmlns:a16="http://schemas.microsoft.com/office/drawing/2014/main" id="{74E67478-66F1-41A9-B105-72C0258C50A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E2EEE8CF-F511-42D6-BB56-E58C8EB50029}"/>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1E06BDFA-72E5-4619-B73D-0D2CBC51F0BE}" type="slidenum">
              <a:rPr lang="en-US" altLang="ru-RU"/>
              <a:pPr/>
              <a:t>‹#›</a:t>
            </a:fld>
            <a:endParaRPr lang="en-US" altLang="ru-RU"/>
          </a:p>
        </p:txBody>
      </p:sp>
    </p:spTree>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jpeg"/><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5.jpg"/><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5.jpg"/><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5.jpg"/><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3"/>
          <a:stretch>
            <a:fillRect/>
          </a:stretch>
        </p:blipFill>
        <p:spPr>
          <a:xfrm>
            <a:off x="694255" y="1673200"/>
            <a:ext cx="7773074" cy="3511600"/>
          </a:xfrm>
          <a:prstGeom prst="rect">
            <a:avLst/>
          </a:prstGeom>
        </p:spPr>
      </p:pic>
      <p:graphicFrame>
        <p:nvGraphicFramePr>
          <p:cNvPr id="15" name="Схема 14"/>
          <p:cNvGraphicFramePr/>
          <p:nvPr>
            <p:extLst>
              <p:ext uri="{D42A27DB-BD31-4B8C-83A1-F6EECF244321}">
                <p14:modId xmlns:p14="http://schemas.microsoft.com/office/powerpoint/2010/main" val="670114300"/>
              </p:ext>
            </p:extLst>
          </p:nvPr>
        </p:nvGraphicFramePr>
        <p:xfrm>
          <a:off x="5046785" y="5670151"/>
          <a:ext cx="3965330" cy="7482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Объект 2"/>
          <p:cNvSpPr>
            <a:spLocks noGrp="1"/>
          </p:cNvSpPr>
          <p:nvPr>
            <p:ph idx="13"/>
          </p:nvPr>
        </p:nvSpPr>
        <p:spPr>
          <a:xfrm>
            <a:off x="441008" y="1691101"/>
            <a:ext cx="7886700" cy="4748888"/>
          </a:xfrm>
        </p:spPr>
        <p:txBody>
          <a:bodyPr/>
          <a:lstStyle/>
          <a:p>
            <a:pPr marL="0" indent="0">
              <a:buNone/>
            </a:pPr>
            <a:endParaRPr lang="ru-RU" b="1" dirty="0"/>
          </a:p>
          <a:p>
            <a:pPr marL="0" indent="0">
              <a:buNone/>
            </a:pPr>
            <a:endParaRPr lang="ru-RU" dirty="0"/>
          </a:p>
        </p:txBody>
      </p:sp>
      <p:sp>
        <p:nvSpPr>
          <p:cNvPr id="8" name="Title 1"/>
          <p:cNvSpPr txBox="1">
            <a:spLocks/>
          </p:cNvSpPr>
          <p:nvPr/>
        </p:nvSpPr>
        <p:spPr>
          <a:xfrm>
            <a:off x="457200" y="1516430"/>
            <a:ext cx="8229600" cy="1143000"/>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r>
              <a:rPr lang="ro-RO" dirty="0" smtClean="0">
                <a:latin typeface="Times New Roman" panose="02020603050405020304" pitchFamily="18" charset="0"/>
                <a:cs typeface="Times New Roman" panose="02020603050405020304" pitchFamily="18" charset="0"/>
              </a:rPr>
              <a:t>Design Pattern: Observer</a:t>
            </a:r>
            <a:endParaRPr lang="ro-RO" dirty="0">
              <a:latin typeface="Times New Roman" panose="02020603050405020304" pitchFamily="18" charset="0"/>
              <a:cs typeface="Times New Roman" panose="02020603050405020304" pitchFamily="18" charset="0"/>
            </a:endParaRPr>
          </a:p>
        </p:txBody>
      </p:sp>
      <p:graphicFrame>
        <p:nvGraphicFramePr>
          <p:cNvPr id="2" name="Схема 1"/>
          <p:cNvGraphicFramePr/>
          <p:nvPr>
            <p:extLst>
              <p:ext uri="{D42A27DB-BD31-4B8C-83A1-F6EECF244321}">
                <p14:modId xmlns:p14="http://schemas.microsoft.com/office/powerpoint/2010/main" val="1072125566"/>
              </p:ext>
            </p:extLst>
          </p:nvPr>
        </p:nvGraphicFramePr>
        <p:xfrm>
          <a:off x="441008" y="2527546"/>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456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6" name="Объект 5"/>
          <p:cNvGraphicFramePr>
            <a:graphicFrameLocks noGrp="1"/>
          </p:cNvGraphicFramePr>
          <p:nvPr>
            <p:ph idx="13"/>
            <p:extLst>
              <p:ext uri="{D42A27DB-BD31-4B8C-83A1-F6EECF244321}">
                <p14:modId xmlns:p14="http://schemas.microsoft.com/office/powerpoint/2010/main" val="3461464559"/>
              </p:ext>
            </p:extLst>
          </p:nvPr>
        </p:nvGraphicFramePr>
        <p:xfrm>
          <a:off x="553549" y="2049575"/>
          <a:ext cx="8150836" cy="4957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Номер слайда 2"/>
          <p:cNvSpPr>
            <a:spLocks noGrp="1"/>
          </p:cNvSpPr>
          <p:nvPr>
            <p:ph type="sldNum" sz="quarter" idx="15"/>
          </p:nvPr>
        </p:nvSpPr>
        <p:spPr/>
        <p:txBody>
          <a:bodyPr/>
          <a:lstStyle/>
          <a:p>
            <a:fld id="{F5C0C1BD-2305-440F-838D-166F9D204A8D}" type="slidenum">
              <a:rPr lang="en-US" altLang="ru-RU" smtClean="0"/>
              <a:pPr/>
              <a:t>11</a:t>
            </a:fld>
            <a:endParaRPr lang="en-US" altLang="ru-RU"/>
          </a:p>
        </p:txBody>
      </p:sp>
      <p:sp>
        <p:nvSpPr>
          <p:cNvPr id="4" name="Прямоугольник 3"/>
          <p:cNvSpPr/>
          <p:nvPr/>
        </p:nvSpPr>
        <p:spPr>
          <a:xfrm>
            <a:off x="623888" y="1496242"/>
            <a:ext cx="7886700" cy="769441"/>
          </a:xfrm>
          <a:prstGeom prst="rect">
            <a:avLst/>
          </a:prstGeom>
        </p:spPr>
        <p:txBody>
          <a:bodyPr wrap="square">
            <a:spAutoFit/>
          </a:bodyPr>
          <a:lstStyle/>
          <a:p>
            <a:r>
              <a:rPr lang="ro-RO" sz="4400" dirty="0">
                <a:latin typeface="Times New Roman" panose="02020603050405020304" pitchFamily="18" charset="0"/>
                <a:cs typeface="Times New Roman" panose="02020603050405020304" pitchFamily="18" charset="0"/>
              </a:rPr>
              <a:t>Design Pattern: </a:t>
            </a:r>
            <a:r>
              <a:rPr lang="ro-RO" sz="4400" dirty="0" smtClean="0">
                <a:latin typeface="Times New Roman" panose="02020603050405020304" pitchFamily="18" charset="0"/>
                <a:cs typeface="Times New Roman" panose="02020603050405020304" pitchFamily="18" charset="0"/>
              </a:rPr>
              <a:t>Template Method</a:t>
            </a:r>
            <a:endParaRPr lang="ro-RO"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650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3"/>
            <p:extLst>
              <p:ext uri="{D42A27DB-BD31-4B8C-83A1-F6EECF244321}">
                <p14:modId xmlns:p14="http://schemas.microsoft.com/office/powerpoint/2010/main" val="2484650961"/>
              </p:ext>
            </p:extLst>
          </p:nvPr>
        </p:nvGraphicFramePr>
        <p:xfrm>
          <a:off x="-8792" y="1890346"/>
          <a:ext cx="9240715" cy="49676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Номер слайда 2"/>
          <p:cNvSpPr>
            <a:spLocks noGrp="1"/>
          </p:cNvSpPr>
          <p:nvPr>
            <p:ph type="sldNum" sz="quarter" idx="15"/>
          </p:nvPr>
        </p:nvSpPr>
        <p:spPr/>
        <p:txBody>
          <a:bodyPr/>
          <a:lstStyle/>
          <a:p>
            <a:fld id="{F5C0C1BD-2305-440F-838D-166F9D204A8D}" type="slidenum">
              <a:rPr lang="en-US" altLang="ru-RU" smtClean="0"/>
              <a:pPr/>
              <a:t>12</a:t>
            </a:fld>
            <a:endParaRPr lang="en-US" altLang="ru-RU"/>
          </a:p>
        </p:txBody>
      </p:sp>
      <p:sp>
        <p:nvSpPr>
          <p:cNvPr id="4" name="Прямоугольник 3"/>
          <p:cNvSpPr/>
          <p:nvPr/>
        </p:nvSpPr>
        <p:spPr>
          <a:xfrm>
            <a:off x="465626" y="1503695"/>
            <a:ext cx="8049724" cy="769441"/>
          </a:xfrm>
          <a:prstGeom prst="rect">
            <a:avLst/>
          </a:prstGeom>
        </p:spPr>
        <p:txBody>
          <a:bodyPr wrap="square">
            <a:spAutoFit/>
          </a:bodyPr>
          <a:lstStyle/>
          <a:p>
            <a:r>
              <a:rPr lang="ro-RO" sz="4400" dirty="0">
                <a:latin typeface="Times New Roman" panose="02020603050405020304" pitchFamily="18" charset="0"/>
                <a:cs typeface="Times New Roman" panose="02020603050405020304" pitchFamily="18" charset="0"/>
              </a:rPr>
              <a:t>Design Pattern: </a:t>
            </a:r>
            <a:r>
              <a:rPr lang="ro-RO" sz="4400" dirty="0" smtClean="0">
                <a:latin typeface="Times New Roman" panose="02020603050405020304" pitchFamily="18" charset="0"/>
                <a:cs typeface="Times New Roman" panose="02020603050405020304" pitchFamily="18" charset="0"/>
              </a:rPr>
              <a:t>Factory </a:t>
            </a:r>
            <a:r>
              <a:rPr lang="ro-RO" sz="4400" dirty="0">
                <a:latin typeface="Times New Roman" panose="02020603050405020304" pitchFamily="18" charset="0"/>
                <a:cs typeface="Times New Roman" panose="02020603050405020304" pitchFamily="18" charset="0"/>
              </a:rPr>
              <a:t>Method</a:t>
            </a:r>
            <a:endParaRPr lang="ro-RO"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568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3"/>
            <p:extLst>
              <p:ext uri="{D42A27DB-BD31-4B8C-83A1-F6EECF244321}">
                <p14:modId xmlns:p14="http://schemas.microsoft.com/office/powerpoint/2010/main" val="2624336233"/>
              </p:ext>
            </p:extLst>
          </p:nvPr>
        </p:nvGraphicFramePr>
        <p:xfrm>
          <a:off x="628649" y="2220241"/>
          <a:ext cx="8304335" cy="4327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Номер слайда 2"/>
          <p:cNvSpPr>
            <a:spLocks noGrp="1"/>
          </p:cNvSpPr>
          <p:nvPr>
            <p:ph type="sldNum" sz="quarter" idx="15"/>
          </p:nvPr>
        </p:nvSpPr>
        <p:spPr/>
        <p:txBody>
          <a:bodyPr/>
          <a:lstStyle/>
          <a:p>
            <a:fld id="{F5C0C1BD-2305-440F-838D-166F9D204A8D}" type="slidenum">
              <a:rPr lang="en-US" altLang="ru-RU" smtClean="0"/>
              <a:pPr/>
              <a:t>13</a:t>
            </a:fld>
            <a:endParaRPr lang="en-US" altLang="ru-RU"/>
          </a:p>
        </p:txBody>
      </p:sp>
      <p:sp>
        <p:nvSpPr>
          <p:cNvPr id="4" name="Прямоугольник 3"/>
          <p:cNvSpPr/>
          <p:nvPr/>
        </p:nvSpPr>
        <p:spPr>
          <a:xfrm>
            <a:off x="623888" y="1450800"/>
            <a:ext cx="6074099" cy="769441"/>
          </a:xfrm>
          <a:prstGeom prst="rect">
            <a:avLst/>
          </a:prstGeom>
        </p:spPr>
        <p:txBody>
          <a:bodyPr wrap="none">
            <a:spAutoFit/>
          </a:bodyPr>
          <a:lstStyle/>
          <a:p>
            <a:r>
              <a:rPr lang="ro-RO" sz="4400" dirty="0">
                <a:latin typeface="Times New Roman" panose="02020603050405020304" pitchFamily="18" charset="0"/>
                <a:cs typeface="Times New Roman" panose="02020603050405020304" pitchFamily="18" charset="0"/>
              </a:rPr>
              <a:t>Design Pattern: </a:t>
            </a:r>
            <a:r>
              <a:rPr lang="ro-RO" sz="4400" dirty="0" smtClean="0">
                <a:latin typeface="Times New Roman" panose="02020603050405020304" pitchFamily="18" charset="0"/>
                <a:cs typeface="Times New Roman" panose="02020603050405020304" pitchFamily="18" charset="0"/>
              </a:rPr>
              <a:t>Decorator</a:t>
            </a:r>
            <a:endParaRPr lang="ro-RO"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440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txBox="1">
            <a:spLocks/>
          </p:cNvSpPr>
          <p:nvPr/>
        </p:nvSpPr>
        <p:spPr>
          <a:xfrm>
            <a:off x="457200" y="1520586"/>
            <a:ext cx="8229600" cy="1143000"/>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r>
              <a:rPr lang="ro-RO" dirty="0" smtClean="0">
                <a:latin typeface="Times New Roman" panose="02020603050405020304" pitchFamily="18" charset="0"/>
                <a:cs typeface="Times New Roman" panose="02020603050405020304" pitchFamily="18" charset="0"/>
              </a:rPr>
              <a:t>Încheiere</a:t>
            </a:r>
            <a:endParaRPr lang="ro-RO"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4294967295"/>
          </p:nvPr>
        </p:nvSpPr>
        <p:spPr>
          <a:xfrm>
            <a:off x="457200" y="2663586"/>
            <a:ext cx="8229600" cy="4525963"/>
          </a:xfrm>
          <a:prstGeom prst="rect">
            <a:avLst/>
          </a:prstGeom>
        </p:spPr>
        <p:txBody>
          <a:bodyPr/>
          <a:lstStyle/>
          <a:p>
            <a:r>
              <a:rPr lang="ro-RO" dirty="0" smtClean="0">
                <a:latin typeface="Times New Roman" panose="02020603050405020304" pitchFamily="18" charset="0"/>
                <a:cs typeface="Times New Roman" panose="02020603050405020304" pitchFamily="18" charset="0"/>
              </a:rPr>
              <a:t>      </a:t>
            </a:r>
            <a:r>
              <a:rPr dirty="0" err="1" smtClean="0">
                <a:latin typeface="Times New Roman" panose="02020603050405020304" pitchFamily="18" charset="0"/>
                <a:cs typeface="Times New Roman" panose="02020603050405020304" pitchFamily="18" charset="0"/>
              </a:rPr>
              <a:t>Prin</a:t>
            </a:r>
            <a:r>
              <a:rPr dirty="0" smtClean="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respectarea</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principiilor</a:t>
            </a:r>
            <a:r>
              <a:rPr dirty="0">
                <a:latin typeface="Times New Roman" panose="02020603050405020304" pitchFamily="18" charset="0"/>
                <a:cs typeface="Times New Roman" panose="02020603050405020304" pitchFamily="18" charset="0"/>
              </a:rPr>
              <a:t> SOLID </a:t>
            </a:r>
            <a:r>
              <a:rPr dirty="0" err="1">
                <a:latin typeface="Times New Roman" panose="02020603050405020304" pitchFamily="18" charset="0"/>
                <a:cs typeface="Times New Roman" panose="02020603050405020304" pitchFamily="18" charset="0"/>
              </a:rPr>
              <a:t>și</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utilizarea</a:t>
            </a:r>
            <a:r>
              <a:rPr dirty="0">
                <a:latin typeface="Times New Roman" panose="02020603050405020304" pitchFamily="18" charset="0"/>
                <a:cs typeface="Times New Roman" panose="02020603050405020304" pitchFamily="18" charset="0"/>
              </a:rPr>
              <a:t> design pattern-</a:t>
            </a:r>
            <a:r>
              <a:rPr dirty="0" err="1">
                <a:latin typeface="Times New Roman" panose="02020603050405020304" pitchFamily="18" charset="0"/>
                <a:cs typeface="Times New Roman" panose="02020603050405020304" pitchFamily="18" charset="0"/>
              </a:rPr>
              <a:t>urilor</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potrivite</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proiectul</a:t>
            </a:r>
            <a:r>
              <a:rPr dirty="0">
                <a:latin typeface="Times New Roman" panose="02020603050405020304" pitchFamily="18" charset="0"/>
                <a:cs typeface="Times New Roman" panose="02020603050405020304" pitchFamily="18" charset="0"/>
              </a:rPr>
              <a:t> Weather a </a:t>
            </a:r>
            <a:r>
              <a:rPr dirty="0" err="1">
                <a:latin typeface="Times New Roman" panose="02020603050405020304" pitchFamily="18" charset="0"/>
                <a:cs typeface="Times New Roman" panose="02020603050405020304" pitchFamily="18" charset="0"/>
              </a:rPr>
              <a:t>obținut</a:t>
            </a:r>
            <a:r>
              <a:rPr dirty="0">
                <a:latin typeface="Times New Roman" panose="02020603050405020304" pitchFamily="18" charset="0"/>
                <a:cs typeface="Times New Roman" panose="02020603050405020304" pitchFamily="18" charset="0"/>
              </a:rPr>
              <a:t> o </a:t>
            </a:r>
            <a:r>
              <a:rPr dirty="0" err="1">
                <a:latin typeface="Times New Roman" panose="02020603050405020304" pitchFamily="18" charset="0"/>
                <a:cs typeface="Times New Roman" panose="02020603050405020304" pitchFamily="18" charset="0"/>
              </a:rPr>
              <a:t>arhitectură</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robustă</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ușor</a:t>
            </a:r>
            <a:r>
              <a:rPr dirty="0">
                <a:latin typeface="Times New Roman" panose="02020603050405020304" pitchFamily="18" charset="0"/>
                <a:cs typeface="Times New Roman" panose="02020603050405020304" pitchFamily="18" charset="0"/>
              </a:rPr>
              <a:t> de </a:t>
            </a:r>
            <a:r>
              <a:rPr dirty="0" err="1">
                <a:latin typeface="Times New Roman" panose="02020603050405020304" pitchFamily="18" charset="0"/>
                <a:cs typeface="Times New Roman" panose="02020603050405020304" pitchFamily="18" charset="0"/>
              </a:rPr>
              <a:t>întreținut</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și</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extensibilă</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Aceste</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principii</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și</a:t>
            </a:r>
            <a:r>
              <a:rPr dirty="0">
                <a:latin typeface="Times New Roman" panose="02020603050405020304" pitchFamily="18" charset="0"/>
                <a:cs typeface="Times New Roman" panose="02020603050405020304" pitchFamily="18" charset="0"/>
              </a:rPr>
              <a:t> pattern-</a:t>
            </a:r>
            <a:r>
              <a:rPr dirty="0" err="1">
                <a:latin typeface="Times New Roman" panose="02020603050405020304" pitchFamily="18" charset="0"/>
                <a:cs typeface="Times New Roman" panose="02020603050405020304" pitchFamily="18" charset="0"/>
              </a:rPr>
              <a:t>uri</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oferă</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flexibilitate</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modularitate</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și</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separare</a:t>
            </a:r>
            <a:r>
              <a:rPr dirty="0">
                <a:latin typeface="Times New Roman" panose="02020603050405020304" pitchFamily="18" charset="0"/>
                <a:cs typeface="Times New Roman" panose="02020603050405020304" pitchFamily="18" charset="0"/>
              </a:rPr>
              <a:t> a </a:t>
            </a:r>
            <a:r>
              <a:rPr dirty="0" err="1">
                <a:latin typeface="Times New Roman" panose="02020603050405020304" pitchFamily="18" charset="0"/>
                <a:cs typeface="Times New Roman" panose="02020603050405020304" pitchFamily="18" charset="0"/>
              </a:rPr>
              <a:t>responsabilităților</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ceea</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ce</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facilitează</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dezvoltarea</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și</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evoluția</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aplicației</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pe</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termen</a:t>
            </a:r>
            <a:r>
              <a:rPr dirty="0">
                <a:latin typeface="Times New Roman" panose="02020603050405020304" pitchFamily="18" charset="0"/>
                <a:cs typeface="Times New Roman" panose="02020603050405020304" pitchFamily="18" charset="0"/>
              </a:rPr>
              <a:t> lung.</a:t>
            </a:r>
          </a:p>
        </p:txBody>
      </p:sp>
    </p:spTree>
    <p:extLst>
      <p:ext uri="{BB962C8B-B14F-4D97-AF65-F5344CB8AC3E}">
        <p14:creationId xmlns:p14="http://schemas.microsoft.com/office/powerpoint/2010/main" val="3626340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itle 1"/>
          <p:cNvSpPr txBox="1">
            <a:spLocks/>
          </p:cNvSpPr>
          <p:nvPr/>
        </p:nvSpPr>
        <p:spPr>
          <a:xfrm>
            <a:off x="617838" y="1532240"/>
            <a:ext cx="8229600" cy="1143000"/>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r>
              <a:rPr lang="ro-RO" dirty="0" smtClean="0">
                <a:latin typeface="Times New Roman" panose="02020603050405020304" pitchFamily="18" charset="0"/>
                <a:cs typeface="Times New Roman" panose="02020603050405020304" pitchFamily="18" charset="0"/>
              </a:rPr>
              <a:t>Proiectul Weather</a:t>
            </a:r>
            <a:endParaRPr lang="ro-RO" dirty="0">
              <a:latin typeface="Times New Roman" panose="02020603050405020304" pitchFamily="18" charset="0"/>
              <a:cs typeface="Times New Roman" panose="02020603050405020304" pitchFamily="18" charset="0"/>
            </a:endParaRPr>
          </a:p>
        </p:txBody>
      </p:sp>
      <p:graphicFrame>
        <p:nvGraphicFramePr>
          <p:cNvPr id="5" name="Схема 4"/>
          <p:cNvGraphicFramePr/>
          <p:nvPr>
            <p:extLst>
              <p:ext uri="{D42A27DB-BD31-4B8C-83A1-F6EECF244321}">
                <p14:modId xmlns:p14="http://schemas.microsoft.com/office/powerpoint/2010/main" val="2563167659"/>
              </p:ext>
            </p:extLst>
          </p:nvPr>
        </p:nvGraphicFramePr>
        <p:xfrm>
          <a:off x="281354" y="2347546"/>
          <a:ext cx="8566084" cy="4325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itle 1"/>
          <p:cNvSpPr txBox="1">
            <a:spLocks/>
          </p:cNvSpPr>
          <p:nvPr/>
        </p:nvSpPr>
        <p:spPr>
          <a:xfrm>
            <a:off x="659423" y="1494689"/>
            <a:ext cx="8229600" cy="1143000"/>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r>
              <a:rPr lang="ro-RO" dirty="0" smtClean="0">
                <a:latin typeface="Times New Roman" panose="02020603050405020304" pitchFamily="18" charset="0"/>
                <a:cs typeface="Times New Roman" panose="02020603050405020304" pitchFamily="18" charset="0"/>
              </a:rPr>
              <a:t>Principiul SOLID: SRP</a:t>
            </a:r>
            <a:endParaRPr lang="ro-RO"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4294967295"/>
          </p:nvPr>
        </p:nvSpPr>
        <p:spPr>
          <a:xfrm>
            <a:off x="659423" y="2751992"/>
            <a:ext cx="8229600" cy="4525963"/>
          </a:xfrm>
          <a:prstGeom prst="rect">
            <a:avLst/>
          </a:prstGeom>
        </p:spPr>
        <p:txBody>
          <a:bodyPr/>
          <a:lstStyle/>
          <a:p>
            <a:r>
              <a:rPr lang="ro-RO" sz="2400" dirty="0" smtClean="0">
                <a:latin typeface="Times New Roman" panose="02020603050405020304" pitchFamily="18" charset="0"/>
                <a:cs typeface="Times New Roman" panose="02020603050405020304" pitchFamily="18" charset="0"/>
              </a:rPr>
              <a:t>      </a:t>
            </a:r>
            <a:r>
              <a:rPr sz="2400" dirty="0" smtClean="0">
                <a:latin typeface="Times New Roman" panose="02020603050405020304" pitchFamily="18" charset="0"/>
                <a:cs typeface="Times New Roman" panose="02020603050405020304" pitchFamily="18" charset="0"/>
              </a:rPr>
              <a:t>Single </a:t>
            </a:r>
            <a:r>
              <a:rPr sz="2400" dirty="0">
                <a:latin typeface="Times New Roman" panose="02020603050405020304" pitchFamily="18" charset="0"/>
                <a:cs typeface="Times New Roman" panose="02020603050405020304" pitchFamily="18" charset="0"/>
              </a:rPr>
              <a:t>Responsibility Principle (SRP) </a:t>
            </a:r>
            <a:r>
              <a:rPr sz="2400" dirty="0" err="1">
                <a:latin typeface="Times New Roman" panose="02020603050405020304" pitchFamily="18" charset="0"/>
                <a:cs typeface="Times New Roman" panose="02020603050405020304" pitchFamily="18" charset="0"/>
              </a:rPr>
              <a:t>este</a:t>
            </a:r>
            <a:r>
              <a:rPr sz="2400" dirty="0">
                <a:latin typeface="Times New Roman" panose="02020603050405020304" pitchFamily="18" charset="0"/>
                <a:cs typeface="Times New Roman" panose="02020603050405020304" pitchFamily="18" charset="0"/>
              </a:rPr>
              <a:t> un </a:t>
            </a:r>
            <a:r>
              <a:rPr sz="2400" dirty="0" err="1">
                <a:latin typeface="Times New Roman" panose="02020603050405020304" pitchFamily="18" charset="0"/>
                <a:cs typeface="Times New Roman" panose="02020603050405020304" pitchFamily="18" charset="0"/>
              </a:rPr>
              <a:t>principiu</a:t>
            </a:r>
            <a:r>
              <a:rPr sz="2400" dirty="0">
                <a:latin typeface="Times New Roman" panose="02020603050405020304" pitchFamily="18" charset="0"/>
                <a:cs typeface="Times New Roman" panose="02020603050405020304" pitchFamily="18" charset="0"/>
              </a:rPr>
              <a:t> de </a:t>
            </a:r>
            <a:r>
              <a:rPr sz="2400" dirty="0" err="1">
                <a:latin typeface="Times New Roman" panose="02020603050405020304" pitchFamily="18" charset="0"/>
                <a:cs typeface="Times New Roman" panose="02020603050405020304" pitchFamily="18" charset="0"/>
              </a:rPr>
              <a:t>proiectare</a:t>
            </a:r>
            <a:r>
              <a:rPr sz="2400" dirty="0">
                <a:latin typeface="Times New Roman" panose="02020603050405020304" pitchFamily="18" charset="0"/>
                <a:cs typeface="Times New Roman" panose="02020603050405020304" pitchFamily="18" charset="0"/>
              </a:rPr>
              <a:t> care </a:t>
            </a:r>
            <a:r>
              <a:rPr sz="2400" dirty="0" err="1">
                <a:latin typeface="Times New Roman" panose="02020603050405020304" pitchFamily="18" charset="0"/>
                <a:cs typeface="Times New Roman" panose="02020603050405020304" pitchFamily="18" charset="0"/>
              </a:rPr>
              <a:t>sugerează</a:t>
            </a:r>
            <a:r>
              <a:rPr sz="2400" dirty="0">
                <a:latin typeface="Times New Roman" panose="02020603050405020304" pitchFamily="18" charset="0"/>
                <a:cs typeface="Times New Roman" panose="02020603050405020304" pitchFamily="18" charset="0"/>
              </a:rPr>
              <a:t> ca o </a:t>
            </a:r>
            <a:r>
              <a:rPr sz="2400" dirty="0" err="1">
                <a:latin typeface="Times New Roman" panose="02020603050405020304" pitchFamily="18" charset="0"/>
                <a:cs typeface="Times New Roman" panose="02020603050405020304" pitchFamily="18" charset="0"/>
              </a:rPr>
              <a:t>clasă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ar</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trebui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să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aibă</a:t>
            </a:r>
            <a:r>
              <a:rPr sz="2400" dirty="0">
                <a:latin typeface="Times New Roman" panose="02020603050405020304" pitchFamily="18" charset="0"/>
                <a:cs typeface="Times New Roman" panose="02020603050405020304" pitchFamily="18" charset="0"/>
              </a:rPr>
              <a:t> o </a:t>
            </a:r>
            <a:r>
              <a:rPr sz="2400" dirty="0" err="1">
                <a:latin typeface="Times New Roman" panose="02020603050405020304" pitchFamily="18" charset="0"/>
                <a:cs typeface="Times New Roman" panose="02020603050405020304" pitchFamily="18" charset="0"/>
              </a:rPr>
              <a:t>singură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responsabilitate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și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să</a:t>
            </a:r>
            <a:r>
              <a:rPr sz="2400" dirty="0">
                <a:latin typeface="Times New Roman" panose="02020603050405020304" pitchFamily="18" charset="0"/>
                <a:cs typeface="Times New Roman" panose="02020603050405020304" pitchFamily="18" charset="0"/>
              </a:rPr>
              <a:t> fie </a:t>
            </a:r>
            <a:r>
              <a:rPr sz="2400" dirty="0" err="1">
                <a:latin typeface="Times New Roman" panose="02020603050405020304" pitchFamily="18" charset="0"/>
                <a:cs typeface="Times New Roman" panose="02020603050405020304" pitchFamily="18" charset="0"/>
              </a:rPr>
              <a:t>responsabilă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pentru</a:t>
            </a:r>
            <a:r>
              <a:rPr sz="2400" dirty="0">
                <a:latin typeface="Times New Roman" panose="02020603050405020304" pitchFamily="18" charset="0"/>
                <a:cs typeface="Times New Roman" panose="02020603050405020304" pitchFamily="18" charset="0"/>
              </a:rPr>
              <a:t> un </a:t>
            </a:r>
            <a:r>
              <a:rPr sz="2400" dirty="0" err="1">
                <a:latin typeface="Times New Roman" panose="02020603050405020304" pitchFamily="18" charset="0"/>
                <a:cs typeface="Times New Roman" panose="02020603050405020304" pitchFamily="18" charset="0"/>
              </a:rPr>
              <a:t>singur</a:t>
            </a:r>
            <a:r>
              <a:rPr sz="2400" dirty="0">
                <a:latin typeface="Times New Roman" panose="02020603050405020304" pitchFamily="18" charset="0"/>
                <a:cs typeface="Times New Roman" panose="02020603050405020304" pitchFamily="18" charset="0"/>
              </a:rPr>
              <a:t> aspect al </a:t>
            </a:r>
            <a:r>
              <a:rPr sz="2400" dirty="0" err="1">
                <a:latin typeface="Times New Roman" panose="02020603050405020304" pitchFamily="18" charset="0"/>
                <a:cs typeface="Times New Roman" panose="02020603050405020304" pitchFamily="18" charset="0"/>
              </a:rPr>
              <a:t>sistemului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În</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proiectul</a:t>
            </a:r>
            <a:r>
              <a:rPr sz="2400" dirty="0">
                <a:latin typeface="Times New Roman" panose="02020603050405020304" pitchFamily="18" charset="0"/>
                <a:cs typeface="Times New Roman" panose="02020603050405020304" pitchFamily="18" charset="0"/>
              </a:rPr>
              <a:t> Weather, SRP a </a:t>
            </a:r>
            <a:r>
              <a:rPr sz="2400" dirty="0" err="1">
                <a:latin typeface="Times New Roman" panose="02020603050405020304" pitchFamily="18" charset="0"/>
                <a:cs typeface="Times New Roman" panose="02020603050405020304" pitchFamily="18" charset="0"/>
              </a:rPr>
              <a:t>fost</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aplicat</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prin</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separarea</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funcționalităților</a:t>
            </a:r>
            <a:r>
              <a:rPr sz="2400" dirty="0">
                <a:latin typeface="Times New Roman" panose="02020603050405020304" pitchFamily="18" charset="0"/>
                <a:cs typeface="Times New Roman" panose="02020603050405020304" pitchFamily="18" charset="0"/>
              </a:rPr>
              <a:t> legate de </a:t>
            </a:r>
            <a:r>
              <a:rPr sz="2400" dirty="0" err="1">
                <a:latin typeface="Times New Roman" panose="02020603050405020304" pitchFamily="18" charset="0"/>
                <a:cs typeface="Times New Roman" panose="02020603050405020304" pitchFamily="18" charset="0"/>
              </a:rPr>
              <a:t>procesarea</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datelor</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meteo</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afișarea</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interfeței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utilizatorului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și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gestionarea</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cererilor</a:t>
            </a:r>
            <a:r>
              <a:rPr sz="2400" dirty="0">
                <a:latin typeface="Times New Roman" panose="02020603050405020304" pitchFamily="18" charset="0"/>
                <a:cs typeface="Times New Roman" panose="02020603050405020304" pitchFamily="18" charset="0"/>
              </a:rPr>
              <a:t> API </a:t>
            </a:r>
            <a:r>
              <a:rPr sz="2400" dirty="0" err="1">
                <a:latin typeface="Times New Roman" panose="02020603050405020304" pitchFamily="18" charset="0"/>
                <a:cs typeface="Times New Roman" panose="02020603050405020304" pitchFamily="18" charset="0"/>
              </a:rPr>
              <a:t>în</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clase</a:t>
            </a:r>
            <a:r>
              <a:rPr sz="2400" dirty="0">
                <a:latin typeface="Times New Roman" panose="02020603050405020304" pitchFamily="18" charset="0"/>
                <a:cs typeface="Times New Roman" panose="02020603050405020304" pitchFamily="18" charset="0"/>
              </a:rPr>
              <a:t> separate.</a:t>
            </a:r>
          </a:p>
        </p:txBody>
      </p:sp>
    </p:spTree>
    <p:extLst>
      <p:ext uri="{BB962C8B-B14F-4D97-AF65-F5344CB8AC3E}">
        <p14:creationId xmlns:p14="http://schemas.microsoft.com/office/powerpoint/2010/main" val="118225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txBox="1">
            <a:spLocks/>
          </p:cNvSpPr>
          <p:nvPr/>
        </p:nvSpPr>
        <p:spPr>
          <a:xfrm>
            <a:off x="556054" y="1482810"/>
            <a:ext cx="8229600" cy="1143000"/>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r>
              <a:rPr lang="ro-RO" dirty="0" smtClean="0">
                <a:latin typeface="Times New Roman" panose="02020603050405020304" pitchFamily="18" charset="0"/>
                <a:cs typeface="Times New Roman" panose="02020603050405020304" pitchFamily="18" charset="0"/>
              </a:rPr>
              <a:t>Principiul SOLID: OCP</a:t>
            </a:r>
            <a:endParaRPr lang="ro-RO"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4294967295"/>
          </p:nvPr>
        </p:nvSpPr>
        <p:spPr>
          <a:xfrm>
            <a:off x="556054" y="2625810"/>
            <a:ext cx="8229600" cy="4525963"/>
          </a:xfrm>
          <a:prstGeom prst="rect">
            <a:avLst/>
          </a:prstGeom>
        </p:spPr>
        <p:txBody>
          <a:bodyPr>
            <a:normAutofit/>
          </a:bodyPr>
          <a:lstStyle/>
          <a:p>
            <a:r>
              <a:rPr lang="ro-RO" sz="2400" dirty="0" smtClean="0">
                <a:latin typeface="Times New Roman" panose="02020603050405020304" pitchFamily="18" charset="0"/>
                <a:cs typeface="Times New Roman" panose="02020603050405020304" pitchFamily="18" charset="0"/>
              </a:rPr>
              <a:t>      </a:t>
            </a:r>
            <a:r>
              <a:rPr sz="2400" dirty="0" smtClean="0">
                <a:latin typeface="Times New Roman" panose="02020603050405020304" pitchFamily="18" charset="0"/>
                <a:cs typeface="Times New Roman" panose="02020603050405020304" pitchFamily="18" charset="0"/>
              </a:rPr>
              <a:t>Open-Closed </a:t>
            </a:r>
            <a:r>
              <a:rPr sz="2400" dirty="0">
                <a:latin typeface="Times New Roman" panose="02020603050405020304" pitchFamily="18" charset="0"/>
                <a:cs typeface="Times New Roman" panose="02020603050405020304" pitchFamily="18" charset="0"/>
              </a:rPr>
              <a:t>Principle (OCP) </a:t>
            </a:r>
            <a:r>
              <a:rPr sz="2400" dirty="0" err="1">
                <a:latin typeface="Times New Roman" panose="02020603050405020304" pitchFamily="18" charset="0"/>
                <a:cs typeface="Times New Roman" panose="02020603050405020304" pitchFamily="18" charset="0"/>
              </a:rPr>
              <a:t>este</a:t>
            </a:r>
            <a:r>
              <a:rPr sz="2400" dirty="0">
                <a:latin typeface="Times New Roman" panose="02020603050405020304" pitchFamily="18" charset="0"/>
                <a:cs typeface="Times New Roman" panose="02020603050405020304" pitchFamily="18" charset="0"/>
              </a:rPr>
              <a:t> un </a:t>
            </a:r>
            <a:r>
              <a:rPr sz="2400" dirty="0" err="1">
                <a:latin typeface="Times New Roman" panose="02020603050405020304" pitchFamily="18" charset="0"/>
                <a:cs typeface="Times New Roman" panose="02020603050405020304" pitchFamily="18" charset="0"/>
              </a:rPr>
              <a:t>principiu</a:t>
            </a:r>
            <a:r>
              <a:rPr sz="2400" dirty="0">
                <a:latin typeface="Times New Roman" panose="02020603050405020304" pitchFamily="18" charset="0"/>
                <a:cs typeface="Times New Roman" panose="02020603050405020304" pitchFamily="18" charset="0"/>
              </a:rPr>
              <a:t> de </a:t>
            </a:r>
            <a:r>
              <a:rPr sz="2400" dirty="0" err="1">
                <a:latin typeface="Times New Roman" panose="02020603050405020304" pitchFamily="18" charset="0"/>
                <a:cs typeface="Times New Roman" panose="02020603050405020304" pitchFamily="18" charset="0"/>
              </a:rPr>
              <a:t>proiectare</a:t>
            </a:r>
            <a:r>
              <a:rPr sz="2400" dirty="0">
                <a:latin typeface="Times New Roman" panose="02020603050405020304" pitchFamily="18" charset="0"/>
                <a:cs typeface="Times New Roman" panose="02020603050405020304" pitchFamily="18" charset="0"/>
              </a:rPr>
              <a:t> care </a:t>
            </a:r>
            <a:r>
              <a:rPr sz="2400" dirty="0" err="1">
                <a:latin typeface="Times New Roman" panose="02020603050405020304" pitchFamily="18" charset="0"/>
                <a:cs typeface="Times New Roman" panose="02020603050405020304" pitchFamily="18" charset="0"/>
              </a:rPr>
              <a:t>sugerează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că</a:t>
            </a:r>
            <a:r>
              <a:rPr sz="2400" dirty="0">
                <a:latin typeface="Times New Roman" panose="02020603050405020304" pitchFamily="18" charset="0"/>
                <a:cs typeface="Times New Roman" panose="02020603050405020304" pitchFamily="18" charset="0"/>
              </a:rPr>
              <a:t> o </a:t>
            </a:r>
            <a:r>
              <a:rPr sz="2400" dirty="0" err="1">
                <a:latin typeface="Times New Roman" panose="02020603050405020304" pitchFamily="18" charset="0"/>
                <a:cs typeface="Times New Roman" panose="02020603050405020304" pitchFamily="18" charset="0"/>
              </a:rPr>
              <a:t>clasă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trebuie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să</a:t>
            </a:r>
            <a:r>
              <a:rPr sz="2400" dirty="0">
                <a:latin typeface="Times New Roman" panose="02020603050405020304" pitchFamily="18" charset="0"/>
                <a:cs typeface="Times New Roman" panose="02020603050405020304" pitchFamily="18" charset="0"/>
              </a:rPr>
              <a:t> fie </a:t>
            </a:r>
            <a:r>
              <a:rPr sz="2400" dirty="0" err="1">
                <a:latin typeface="Times New Roman" panose="02020603050405020304" pitchFamily="18" charset="0"/>
                <a:cs typeface="Times New Roman" panose="02020603050405020304" pitchFamily="18" charset="0"/>
              </a:rPr>
              <a:t>deschisă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pentru</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extensie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dar</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închisă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pentru</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modificare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În</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proiectul</a:t>
            </a:r>
            <a:r>
              <a:rPr sz="2400" dirty="0">
                <a:latin typeface="Times New Roman" panose="02020603050405020304" pitchFamily="18" charset="0"/>
                <a:cs typeface="Times New Roman" panose="02020603050405020304" pitchFamily="18" charset="0"/>
              </a:rPr>
              <a:t> Weather, OCP a </a:t>
            </a:r>
            <a:r>
              <a:rPr sz="2400" dirty="0" err="1">
                <a:latin typeface="Times New Roman" panose="02020603050405020304" pitchFamily="18" charset="0"/>
                <a:cs typeface="Times New Roman" panose="02020603050405020304" pitchFamily="18" charset="0"/>
              </a:rPr>
              <a:t>fost</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aplicat</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prin</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utilizarea</a:t>
            </a:r>
            <a:r>
              <a:rPr sz="2400" dirty="0">
                <a:latin typeface="Times New Roman" panose="02020603050405020304" pitchFamily="18" charset="0"/>
                <a:cs typeface="Times New Roman" panose="02020603050405020304" pitchFamily="18" charset="0"/>
              </a:rPr>
              <a:t> de </a:t>
            </a:r>
            <a:r>
              <a:rPr sz="2400" dirty="0" err="1">
                <a:latin typeface="Times New Roman" panose="02020603050405020304" pitchFamily="18" charset="0"/>
                <a:cs typeface="Times New Roman" panose="02020603050405020304" pitchFamily="18" charset="0"/>
              </a:rPr>
              <a:t>interfețe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și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clase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abstracte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pentru</a:t>
            </a:r>
            <a:r>
              <a:rPr sz="2400" dirty="0">
                <a:latin typeface="Times New Roman" panose="02020603050405020304" pitchFamily="18" charset="0"/>
                <a:cs typeface="Times New Roman" panose="02020603050405020304" pitchFamily="18" charset="0"/>
              </a:rPr>
              <a:t> a </a:t>
            </a:r>
            <a:r>
              <a:rPr sz="2400" dirty="0" err="1">
                <a:latin typeface="Times New Roman" panose="02020603050405020304" pitchFamily="18" charset="0"/>
                <a:cs typeface="Times New Roman" panose="02020603050405020304" pitchFamily="18" charset="0"/>
              </a:rPr>
              <a:t>permite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extinderea</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funcționalității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fără</a:t>
            </a:r>
            <a:r>
              <a:rPr sz="2400" dirty="0">
                <a:latin typeface="Times New Roman" panose="02020603050405020304" pitchFamily="18" charset="0"/>
                <a:cs typeface="Times New Roman" panose="02020603050405020304" pitchFamily="18" charset="0"/>
              </a:rPr>
              <a:t> a </a:t>
            </a:r>
            <a:r>
              <a:rPr sz="2400" dirty="0" err="1">
                <a:latin typeface="Times New Roman" panose="02020603050405020304" pitchFamily="18" charset="0"/>
                <a:cs typeface="Times New Roman" panose="02020603050405020304" pitchFamily="18" charset="0"/>
              </a:rPr>
              <a:t>modifica</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clasele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existente</a:t>
            </a:r>
            <a:r>
              <a:rPr sz="2400" dirty="0">
                <a:latin typeface="Times New Roman" panose="02020603050405020304" pitchFamily="18" charset="0"/>
                <a:cs typeface="Times New Roman" panose="02020603050405020304" pitchFamily="18" charset="0"/>
              </a:rPr>
              <a:t>. De </a:t>
            </a:r>
            <a:r>
              <a:rPr sz="2400" dirty="0" err="1">
                <a:latin typeface="Times New Roman" panose="02020603050405020304" pitchFamily="18" charset="0"/>
                <a:cs typeface="Times New Roman" panose="02020603050405020304" pitchFamily="18" charset="0"/>
              </a:rPr>
              <a:t>exemplu</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adăugarea</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unui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nou</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furnizor</a:t>
            </a:r>
            <a:r>
              <a:rPr sz="2400" dirty="0">
                <a:latin typeface="Times New Roman" panose="02020603050405020304" pitchFamily="18" charset="0"/>
                <a:cs typeface="Times New Roman" panose="02020603050405020304" pitchFamily="18" charset="0"/>
              </a:rPr>
              <a:t> de date </a:t>
            </a:r>
            <a:r>
              <a:rPr sz="2400" dirty="0" err="1">
                <a:latin typeface="Times New Roman" panose="02020603050405020304" pitchFamily="18" charset="0"/>
                <a:cs typeface="Times New Roman" panose="02020603050405020304" pitchFamily="18" charset="0"/>
              </a:rPr>
              <a:t>meteo</a:t>
            </a:r>
            <a:r>
              <a:rPr sz="2400" dirty="0">
                <a:latin typeface="Times New Roman" panose="02020603050405020304" pitchFamily="18" charset="0"/>
                <a:cs typeface="Times New Roman" panose="02020603050405020304" pitchFamily="18" charset="0"/>
              </a:rPr>
              <a:t> nu </a:t>
            </a:r>
            <a:r>
              <a:rPr sz="2400" dirty="0" err="1">
                <a:latin typeface="Times New Roman" panose="02020603050405020304" pitchFamily="18" charset="0"/>
                <a:cs typeface="Times New Roman" panose="02020603050405020304" pitchFamily="18" charset="0"/>
              </a:rPr>
              <a:t>necesită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modificarea</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codului</a:t>
            </a:r>
            <a:r>
              <a:rPr sz="2400" dirty="0">
                <a:latin typeface="Times New Roman" panose="02020603050405020304" pitchFamily="18" charset="0"/>
                <a:cs typeface="Times New Roman" panose="02020603050405020304" pitchFamily="18" charset="0"/>
              </a:rPr>
              <a:t> existent, ci </a:t>
            </a:r>
            <a:r>
              <a:rPr sz="2400" dirty="0" err="1">
                <a:latin typeface="Times New Roman" panose="02020603050405020304" pitchFamily="18" charset="0"/>
                <a:cs typeface="Times New Roman" panose="02020603050405020304" pitchFamily="18" charset="0"/>
              </a:rPr>
              <a:t>doar</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implementarea</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unei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noi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clase</a:t>
            </a:r>
            <a:r>
              <a:rPr sz="2400" dirty="0">
                <a:latin typeface="Times New Roman" panose="02020603050405020304" pitchFamily="18" charset="0"/>
                <a:cs typeface="Times New Roman" panose="02020603050405020304" pitchFamily="18" charset="0"/>
              </a:rPr>
              <a:t> care </a:t>
            </a:r>
            <a:r>
              <a:rPr sz="2400" dirty="0" err="1">
                <a:latin typeface="Times New Roman" panose="02020603050405020304" pitchFamily="18" charset="0"/>
                <a:cs typeface="Times New Roman" panose="02020603050405020304" pitchFamily="18" charset="0"/>
              </a:rPr>
              <a:t>respectă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interfața</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comună</a:t>
            </a:r>
            <a:r>
              <a:rP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57108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txBox="1">
            <a:spLocks/>
          </p:cNvSpPr>
          <p:nvPr/>
        </p:nvSpPr>
        <p:spPr>
          <a:xfrm>
            <a:off x="641838" y="1505561"/>
            <a:ext cx="8229600" cy="1143000"/>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r>
              <a:rPr lang="ro-RO" dirty="0" smtClean="0">
                <a:latin typeface="Times New Roman" panose="02020603050405020304" pitchFamily="18" charset="0"/>
                <a:cs typeface="Times New Roman" panose="02020603050405020304" pitchFamily="18" charset="0"/>
              </a:rPr>
              <a:t>Principiul SOLID: LSP</a:t>
            </a:r>
            <a:endParaRPr lang="ro-RO"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4294967295"/>
          </p:nvPr>
        </p:nvSpPr>
        <p:spPr>
          <a:xfrm>
            <a:off x="641838" y="2648561"/>
            <a:ext cx="8229600" cy="4525963"/>
          </a:xfrm>
          <a:prstGeom prst="rect">
            <a:avLst/>
          </a:prstGeom>
        </p:spPr>
        <p:txBody>
          <a:bodyPr>
            <a:normAutofit/>
          </a:bodyPr>
          <a:lstStyle/>
          <a:p>
            <a:r>
              <a:rPr lang="ro-RO" sz="2400" dirty="0" smtClean="0">
                <a:latin typeface="Times New Roman" panose="02020603050405020304" pitchFamily="18" charset="0"/>
                <a:cs typeface="Times New Roman" panose="02020603050405020304" pitchFamily="18" charset="0"/>
              </a:rPr>
              <a:t>      </a:t>
            </a:r>
            <a:r>
              <a:rPr sz="2400" dirty="0" err="1" smtClean="0">
                <a:latin typeface="Times New Roman" panose="02020603050405020304" pitchFamily="18" charset="0"/>
                <a:cs typeface="Times New Roman" panose="02020603050405020304" pitchFamily="18" charset="0"/>
              </a:rPr>
              <a:t>Liskov</a:t>
            </a:r>
            <a:r>
              <a:rPr sz="2400" dirty="0" smtClean="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Substitution Principle (LSP) </a:t>
            </a:r>
            <a:r>
              <a:rPr sz="2400" dirty="0" err="1">
                <a:latin typeface="Times New Roman" panose="02020603050405020304" pitchFamily="18" charset="0"/>
                <a:cs typeface="Times New Roman" panose="02020603050405020304" pitchFamily="18" charset="0"/>
              </a:rPr>
              <a:t>este</a:t>
            </a:r>
            <a:r>
              <a:rPr sz="2400" dirty="0">
                <a:latin typeface="Times New Roman" panose="02020603050405020304" pitchFamily="18" charset="0"/>
                <a:cs typeface="Times New Roman" panose="02020603050405020304" pitchFamily="18" charset="0"/>
              </a:rPr>
              <a:t> un </a:t>
            </a:r>
            <a:r>
              <a:rPr sz="2400" dirty="0" err="1">
                <a:latin typeface="Times New Roman" panose="02020603050405020304" pitchFamily="18" charset="0"/>
                <a:cs typeface="Times New Roman" panose="02020603050405020304" pitchFamily="18" charset="0"/>
              </a:rPr>
              <a:t>principiu</a:t>
            </a:r>
            <a:r>
              <a:rPr sz="2400" dirty="0">
                <a:latin typeface="Times New Roman" panose="02020603050405020304" pitchFamily="18" charset="0"/>
                <a:cs typeface="Times New Roman" panose="02020603050405020304" pitchFamily="18" charset="0"/>
              </a:rPr>
              <a:t> de </a:t>
            </a:r>
            <a:r>
              <a:rPr sz="2400" dirty="0" err="1">
                <a:latin typeface="Times New Roman" panose="02020603050405020304" pitchFamily="18" charset="0"/>
                <a:cs typeface="Times New Roman" panose="02020603050405020304" pitchFamily="18" charset="0"/>
              </a:rPr>
              <a:t>proiectare</a:t>
            </a:r>
            <a:r>
              <a:rPr sz="2400" dirty="0">
                <a:latin typeface="Times New Roman" panose="02020603050405020304" pitchFamily="18" charset="0"/>
                <a:cs typeface="Times New Roman" panose="02020603050405020304" pitchFamily="18" charset="0"/>
              </a:rPr>
              <a:t> care </a:t>
            </a:r>
            <a:r>
              <a:rPr sz="2400" dirty="0" err="1">
                <a:latin typeface="Times New Roman" panose="02020603050405020304" pitchFamily="18" charset="0"/>
                <a:cs typeface="Times New Roman" panose="02020603050405020304" pitchFamily="18" charset="0"/>
              </a:rPr>
              <a:t>afirmă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obiectele</a:t>
            </a:r>
            <a:r>
              <a:rPr sz="2400" dirty="0">
                <a:latin typeface="Times New Roman" panose="02020603050405020304" pitchFamily="18" charset="0"/>
                <a:cs typeface="Times New Roman" panose="02020603050405020304" pitchFamily="18" charset="0"/>
              </a:rPr>
              <a:t> de </a:t>
            </a:r>
            <a:r>
              <a:rPr sz="2400" dirty="0" err="1">
                <a:latin typeface="Times New Roman" panose="02020603050405020304" pitchFamily="18" charset="0"/>
                <a:cs typeface="Times New Roman" panose="02020603050405020304" pitchFamily="18" charset="0"/>
              </a:rPr>
              <a:t>tipul</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unei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clase</a:t>
            </a:r>
            <a:r>
              <a:rPr sz="2400" dirty="0">
                <a:latin typeface="Times New Roman" panose="02020603050405020304" pitchFamily="18" charset="0"/>
                <a:cs typeface="Times New Roman" panose="02020603050405020304" pitchFamily="18" charset="0"/>
              </a:rPr>
              <a:t> de </a:t>
            </a:r>
            <a:r>
              <a:rPr sz="2400" dirty="0" err="1">
                <a:latin typeface="Times New Roman" panose="02020603050405020304" pitchFamily="18" charset="0"/>
                <a:cs typeface="Times New Roman" panose="02020603050405020304" pitchFamily="18" charset="0"/>
              </a:rPr>
              <a:t>bază</a:t>
            </a:r>
            <a:r>
              <a:rPr sz="2400" dirty="0">
                <a:latin typeface="Times New Roman" panose="02020603050405020304" pitchFamily="18" charset="0"/>
                <a:cs typeface="Times New Roman" panose="02020603050405020304" pitchFamily="18" charset="0"/>
              </a:rPr>
              <a:t> pot fi </a:t>
            </a:r>
            <a:r>
              <a:rPr sz="2400" dirty="0" err="1">
                <a:latin typeface="Times New Roman" panose="02020603050405020304" pitchFamily="18" charset="0"/>
                <a:cs typeface="Times New Roman" panose="02020603050405020304" pitchFamily="18" charset="0"/>
              </a:rPr>
              <a:t>înlocuite</a:t>
            </a:r>
            <a:r>
              <a:rPr sz="2400" dirty="0">
                <a:latin typeface="Times New Roman" panose="02020603050405020304" pitchFamily="18" charset="0"/>
                <a:cs typeface="Times New Roman" panose="02020603050405020304" pitchFamily="18" charset="0"/>
              </a:rPr>
              <a:t> cu </a:t>
            </a:r>
            <a:r>
              <a:rPr sz="2400" dirty="0" err="1">
                <a:latin typeface="Times New Roman" panose="02020603050405020304" pitchFamily="18" charset="0"/>
                <a:cs typeface="Times New Roman" panose="02020603050405020304" pitchFamily="18" charset="0"/>
              </a:rPr>
              <a:t>obiecte</a:t>
            </a:r>
            <a:r>
              <a:rPr sz="2400" dirty="0">
                <a:latin typeface="Times New Roman" panose="02020603050405020304" pitchFamily="18" charset="0"/>
                <a:cs typeface="Times New Roman" panose="02020603050405020304" pitchFamily="18" charset="0"/>
              </a:rPr>
              <a:t> de </a:t>
            </a:r>
            <a:r>
              <a:rPr sz="2400" dirty="0" err="1">
                <a:latin typeface="Times New Roman" panose="02020603050405020304" pitchFamily="18" charset="0"/>
                <a:cs typeface="Times New Roman" panose="02020603050405020304" pitchFamily="18" charset="0"/>
              </a:rPr>
              <a:t>tipul</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unei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subclase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fără</a:t>
            </a:r>
            <a:r>
              <a:rPr sz="2400" dirty="0">
                <a:latin typeface="Times New Roman" panose="02020603050405020304" pitchFamily="18" charset="0"/>
                <a:cs typeface="Times New Roman" panose="02020603050405020304" pitchFamily="18" charset="0"/>
              </a:rPr>
              <a:t> a </a:t>
            </a:r>
            <a:r>
              <a:rPr sz="2400" dirty="0" err="1">
                <a:latin typeface="Times New Roman" panose="02020603050405020304" pitchFamily="18" charset="0"/>
                <a:cs typeface="Times New Roman" panose="02020603050405020304" pitchFamily="18" charset="0"/>
              </a:rPr>
              <a:t>afecta</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corectitudinea</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programului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În</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proiectul</a:t>
            </a:r>
            <a:r>
              <a:rPr sz="2400" dirty="0">
                <a:latin typeface="Times New Roman" panose="02020603050405020304" pitchFamily="18" charset="0"/>
                <a:cs typeface="Times New Roman" panose="02020603050405020304" pitchFamily="18" charset="0"/>
              </a:rPr>
              <a:t> Weather, LSP a </a:t>
            </a:r>
            <a:r>
              <a:rPr sz="2400" dirty="0" err="1">
                <a:latin typeface="Times New Roman" panose="02020603050405020304" pitchFamily="18" charset="0"/>
                <a:cs typeface="Times New Roman" panose="02020603050405020304" pitchFamily="18" charset="0"/>
              </a:rPr>
              <a:t>fost</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respectat</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prin</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utilizarea</a:t>
            </a:r>
            <a:r>
              <a:rPr sz="2400" dirty="0">
                <a:latin typeface="Times New Roman" panose="02020603050405020304" pitchFamily="18" charset="0"/>
                <a:cs typeface="Times New Roman" panose="02020603050405020304" pitchFamily="18" charset="0"/>
              </a:rPr>
              <a:t> de </a:t>
            </a:r>
            <a:r>
              <a:rPr sz="2400" dirty="0" err="1">
                <a:latin typeface="Times New Roman" panose="02020603050405020304" pitchFamily="18" charset="0"/>
                <a:cs typeface="Times New Roman" panose="02020603050405020304" pitchFamily="18" charset="0"/>
              </a:rPr>
              <a:t>ierarhii</a:t>
            </a:r>
            <a:r>
              <a:rPr sz="2400" dirty="0">
                <a:latin typeface="Times New Roman" panose="02020603050405020304" pitchFamily="18" charset="0"/>
                <a:cs typeface="Times New Roman" panose="02020603050405020304" pitchFamily="18" charset="0"/>
              </a:rPr>
              <a:t> de </a:t>
            </a:r>
            <a:r>
              <a:rPr sz="2400" dirty="0" err="1">
                <a:latin typeface="Times New Roman" panose="02020603050405020304" pitchFamily="18" charset="0"/>
                <a:cs typeface="Times New Roman" panose="02020603050405020304" pitchFamily="18" charset="0"/>
              </a:rPr>
              <a:t>clase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și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moștenire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astfel</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încât</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obiectele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specifice</a:t>
            </a:r>
            <a:r>
              <a:rPr sz="2400" dirty="0">
                <a:latin typeface="Times New Roman" panose="02020603050405020304" pitchFamily="18" charset="0"/>
                <a:cs typeface="Times New Roman" panose="02020603050405020304" pitchFamily="18" charset="0"/>
              </a:rPr>
              <a:t>, cum </a:t>
            </a:r>
            <a:r>
              <a:rPr sz="2400" dirty="0" err="1">
                <a:latin typeface="Times New Roman" panose="02020603050405020304" pitchFamily="18" charset="0"/>
                <a:cs typeface="Times New Roman" panose="02020603050405020304" pitchFamily="18" charset="0"/>
              </a:rPr>
              <a:t>ar</a:t>
            </a:r>
            <a:r>
              <a:rPr sz="2400" dirty="0">
                <a:latin typeface="Times New Roman" panose="02020603050405020304" pitchFamily="18" charset="0"/>
                <a:cs typeface="Times New Roman" panose="02020603050405020304" pitchFamily="18" charset="0"/>
              </a:rPr>
              <a:t> fi un </a:t>
            </a:r>
            <a:r>
              <a:rPr sz="2400" dirty="0" err="1">
                <a:latin typeface="Times New Roman" panose="02020603050405020304" pitchFamily="18" charset="0"/>
                <a:cs typeface="Times New Roman" panose="02020603050405020304" pitchFamily="18" charset="0"/>
              </a:rPr>
              <a:t>furnizor</a:t>
            </a:r>
            <a:r>
              <a:rPr sz="2400" dirty="0">
                <a:latin typeface="Times New Roman" panose="02020603050405020304" pitchFamily="18" charset="0"/>
                <a:cs typeface="Times New Roman" panose="02020603050405020304" pitchFamily="18" charset="0"/>
              </a:rPr>
              <a:t> de date </a:t>
            </a:r>
            <a:r>
              <a:rPr sz="2400" dirty="0" err="1">
                <a:latin typeface="Times New Roman" panose="02020603050405020304" pitchFamily="18" charset="0"/>
                <a:cs typeface="Times New Roman" panose="02020603050405020304" pitchFamily="18" charset="0"/>
              </a:rPr>
              <a:t>meteo</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sau</a:t>
            </a:r>
            <a:r>
              <a:rPr sz="2400" dirty="0">
                <a:latin typeface="Times New Roman" panose="02020603050405020304" pitchFamily="18" charset="0"/>
                <a:cs typeface="Times New Roman" panose="02020603050405020304" pitchFamily="18" charset="0"/>
              </a:rPr>
              <a:t> un </a:t>
            </a:r>
            <a:r>
              <a:rPr sz="2400" dirty="0" err="1">
                <a:latin typeface="Times New Roman" panose="02020603050405020304" pitchFamily="18" charset="0"/>
                <a:cs typeface="Times New Roman" panose="02020603050405020304" pitchFamily="18" charset="0"/>
              </a:rPr>
              <a:t>procesor</a:t>
            </a:r>
            <a:r>
              <a:rPr sz="2400" dirty="0">
                <a:latin typeface="Times New Roman" panose="02020603050405020304" pitchFamily="18" charset="0"/>
                <a:cs typeface="Times New Roman" panose="02020603050405020304" pitchFamily="18" charset="0"/>
              </a:rPr>
              <a:t> de date, pot fi </a:t>
            </a:r>
            <a:r>
              <a:rPr sz="2400" dirty="0" err="1">
                <a:latin typeface="Times New Roman" panose="02020603050405020304" pitchFamily="18" charset="0"/>
                <a:cs typeface="Times New Roman" panose="02020603050405020304" pitchFamily="18" charset="0"/>
              </a:rPr>
              <a:t>folosite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în</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locul</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obiectelor</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generice</a:t>
            </a:r>
            <a:r>
              <a:rP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2072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Title 1"/>
          <p:cNvSpPr txBox="1">
            <a:spLocks/>
          </p:cNvSpPr>
          <p:nvPr/>
        </p:nvSpPr>
        <p:spPr>
          <a:xfrm>
            <a:off x="545123" y="1516430"/>
            <a:ext cx="8229600" cy="1143000"/>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r>
              <a:rPr lang="ro-RO" dirty="0" smtClean="0">
                <a:latin typeface="Times New Roman" panose="02020603050405020304" pitchFamily="18" charset="0"/>
                <a:cs typeface="Times New Roman" panose="02020603050405020304" pitchFamily="18" charset="0"/>
              </a:rPr>
              <a:t>Principiul SOLID: ISP</a:t>
            </a:r>
            <a:endParaRPr lang="ro-RO" dirty="0">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4294967295"/>
          </p:nvPr>
        </p:nvSpPr>
        <p:spPr>
          <a:xfrm>
            <a:off x="545123" y="2677015"/>
            <a:ext cx="8229600" cy="4525963"/>
          </a:xfrm>
          <a:prstGeom prst="rect">
            <a:avLst/>
          </a:prstGeom>
        </p:spPr>
        <p:txBody>
          <a:bodyPr>
            <a:normAutofit/>
          </a:bodyPr>
          <a:lstStyle/>
          <a:p>
            <a:r>
              <a:rPr lang="ro-RO" sz="2400" dirty="0" smtClean="0">
                <a:latin typeface="Times New Roman" panose="02020603050405020304" pitchFamily="18" charset="0"/>
                <a:cs typeface="Times New Roman" panose="02020603050405020304" pitchFamily="18" charset="0"/>
              </a:rPr>
              <a:t>      </a:t>
            </a:r>
            <a:r>
              <a:rPr sz="2400" dirty="0" smtClean="0">
                <a:latin typeface="Times New Roman" panose="02020603050405020304" pitchFamily="18" charset="0"/>
                <a:cs typeface="Times New Roman" panose="02020603050405020304" pitchFamily="18" charset="0"/>
              </a:rPr>
              <a:t>Interface </a:t>
            </a:r>
            <a:r>
              <a:rPr sz="2400" dirty="0">
                <a:latin typeface="Times New Roman" panose="02020603050405020304" pitchFamily="18" charset="0"/>
                <a:cs typeface="Times New Roman" panose="02020603050405020304" pitchFamily="18" charset="0"/>
              </a:rPr>
              <a:t>Segregation Principle (ISP) </a:t>
            </a:r>
            <a:r>
              <a:rPr sz="2400" dirty="0" err="1">
                <a:latin typeface="Times New Roman" panose="02020603050405020304" pitchFamily="18" charset="0"/>
                <a:cs typeface="Times New Roman" panose="02020603050405020304" pitchFamily="18" charset="0"/>
              </a:rPr>
              <a:t>este</a:t>
            </a:r>
            <a:r>
              <a:rPr sz="2400" dirty="0">
                <a:latin typeface="Times New Roman" panose="02020603050405020304" pitchFamily="18" charset="0"/>
                <a:cs typeface="Times New Roman" panose="02020603050405020304" pitchFamily="18" charset="0"/>
              </a:rPr>
              <a:t> un </a:t>
            </a:r>
            <a:r>
              <a:rPr sz="2400" dirty="0" err="1">
                <a:latin typeface="Times New Roman" panose="02020603050405020304" pitchFamily="18" charset="0"/>
                <a:cs typeface="Times New Roman" panose="02020603050405020304" pitchFamily="18" charset="0"/>
              </a:rPr>
              <a:t>principiu</a:t>
            </a:r>
            <a:r>
              <a:rPr sz="2400" dirty="0">
                <a:latin typeface="Times New Roman" panose="02020603050405020304" pitchFamily="18" charset="0"/>
                <a:cs typeface="Times New Roman" panose="02020603050405020304" pitchFamily="18" charset="0"/>
              </a:rPr>
              <a:t> de </a:t>
            </a:r>
            <a:r>
              <a:rPr sz="2400" dirty="0" err="1">
                <a:latin typeface="Times New Roman" panose="02020603050405020304" pitchFamily="18" charset="0"/>
                <a:cs typeface="Times New Roman" panose="02020603050405020304" pitchFamily="18" charset="0"/>
              </a:rPr>
              <a:t>proiectare</a:t>
            </a:r>
            <a:r>
              <a:rPr sz="2400" dirty="0">
                <a:latin typeface="Times New Roman" panose="02020603050405020304" pitchFamily="18" charset="0"/>
                <a:cs typeface="Times New Roman" panose="02020603050405020304" pitchFamily="18" charset="0"/>
              </a:rPr>
              <a:t> care </a:t>
            </a:r>
            <a:r>
              <a:rPr sz="2400" dirty="0" err="1">
                <a:latin typeface="Times New Roman" panose="02020603050405020304" pitchFamily="18" charset="0"/>
                <a:cs typeface="Times New Roman" panose="02020603050405020304" pitchFamily="18" charset="0"/>
              </a:rPr>
              <a:t>afirmă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clienții</a:t>
            </a:r>
            <a:r>
              <a:rPr sz="2400" dirty="0">
                <a:latin typeface="Times New Roman" panose="02020603050405020304" pitchFamily="18" charset="0"/>
                <a:cs typeface="Times New Roman" panose="02020603050405020304" pitchFamily="18" charset="0"/>
              </a:rPr>
              <a:t> nu </a:t>
            </a:r>
            <a:r>
              <a:rPr sz="2400" dirty="0" err="1">
                <a:latin typeface="Times New Roman" panose="02020603050405020304" pitchFamily="18" charset="0"/>
                <a:cs typeface="Times New Roman" panose="02020603050405020304" pitchFamily="18" charset="0"/>
              </a:rPr>
              <a:t>trebuie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să</a:t>
            </a:r>
            <a:r>
              <a:rPr sz="2400" dirty="0">
                <a:latin typeface="Times New Roman" panose="02020603050405020304" pitchFamily="18" charset="0"/>
                <a:cs typeface="Times New Roman" panose="02020603050405020304" pitchFamily="18" charset="0"/>
              </a:rPr>
              <a:t> fie </a:t>
            </a:r>
            <a:r>
              <a:rPr sz="2400" dirty="0" err="1">
                <a:latin typeface="Times New Roman" panose="02020603050405020304" pitchFamily="18" charset="0"/>
                <a:cs typeface="Times New Roman" panose="02020603050405020304" pitchFamily="18" charset="0"/>
              </a:rPr>
              <a:t>forțați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să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depindă</a:t>
            </a:r>
            <a:r>
              <a:rPr sz="2400" dirty="0">
                <a:latin typeface="Times New Roman" panose="02020603050405020304" pitchFamily="18" charset="0"/>
                <a:cs typeface="Times New Roman" panose="02020603050405020304" pitchFamily="18" charset="0"/>
              </a:rPr>
              <a:t> de </a:t>
            </a:r>
            <a:r>
              <a:rPr sz="2400" dirty="0" err="1">
                <a:latin typeface="Times New Roman" panose="02020603050405020304" pitchFamily="18" charset="0"/>
                <a:cs typeface="Times New Roman" panose="02020603050405020304" pitchFamily="18" charset="0"/>
              </a:rPr>
              <a:t>interfețe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pe</a:t>
            </a:r>
            <a:r>
              <a:rPr sz="2400" dirty="0">
                <a:latin typeface="Times New Roman" panose="02020603050405020304" pitchFamily="18" charset="0"/>
                <a:cs typeface="Times New Roman" panose="02020603050405020304" pitchFamily="18" charset="0"/>
              </a:rPr>
              <a:t> care nu le </a:t>
            </a:r>
            <a:r>
              <a:rPr sz="2400" dirty="0" err="1">
                <a:latin typeface="Times New Roman" panose="02020603050405020304" pitchFamily="18" charset="0"/>
                <a:cs typeface="Times New Roman" panose="02020603050405020304" pitchFamily="18" charset="0"/>
              </a:rPr>
              <a:t>utilizează</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În</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proiectul</a:t>
            </a:r>
            <a:r>
              <a:rPr sz="2400" dirty="0">
                <a:latin typeface="Times New Roman" panose="02020603050405020304" pitchFamily="18" charset="0"/>
                <a:cs typeface="Times New Roman" panose="02020603050405020304" pitchFamily="18" charset="0"/>
              </a:rPr>
              <a:t> Weather, ISP a </a:t>
            </a:r>
            <a:r>
              <a:rPr sz="2400" dirty="0" err="1">
                <a:latin typeface="Times New Roman" panose="02020603050405020304" pitchFamily="18" charset="0"/>
                <a:cs typeface="Times New Roman" panose="02020603050405020304" pitchFamily="18" charset="0"/>
              </a:rPr>
              <a:t>fost</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aplicat</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prin</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crearea</a:t>
            </a:r>
            <a:r>
              <a:rPr sz="2400" dirty="0">
                <a:latin typeface="Times New Roman" panose="02020603050405020304" pitchFamily="18" charset="0"/>
                <a:cs typeface="Times New Roman" panose="02020603050405020304" pitchFamily="18" charset="0"/>
              </a:rPr>
              <a:t> de </a:t>
            </a:r>
            <a:r>
              <a:rPr sz="2400" dirty="0" err="1">
                <a:latin typeface="Times New Roman" panose="02020603050405020304" pitchFamily="18" charset="0"/>
                <a:cs typeface="Times New Roman" panose="02020603050405020304" pitchFamily="18" charset="0"/>
              </a:rPr>
              <a:t>interfețe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mici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și</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specializate</a:t>
            </a:r>
            <a:r>
              <a:rPr sz="2400" dirty="0">
                <a:latin typeface="Times New Roman" panose="02020603050405020304" pitchFamily="18" charset="0"/>
                <a:cs typeface="Times New Roman" panose="02020603050405020304" pitchFamily="18" charset="0"/>
              </a:rPr>
              <a:t> care </a:t>
            </a:r>
            <a:r>
              <a:rPr sz="2400" dirty="0" err="1">
                <a:latin typeface="Times New Roman" panose="02020603050405020304" pitchFamily="18" charset="0"/>
                <a:cs typeface="Times New Roman" panose="02020603050405020304" pitchFamily="18" charset="0"/>
              </a:rPr>
              <a:t>sunt</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implementate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doar</a:t>
            </a:r>
            <a:r>
              <a:rPr sz="2400" dirty="0">
                <a:latin typeface="Times New Roman" panose="02020603050405020304" pitchFamily="18" charset="0"/>
                <a:cs typeface="Times New Roman" panose="02020603050405020304" pitchFamily="18" charset="0"/>
              </a:rPr>
              <a:t> de </a:t>
            </a:r>
            <a:r>
              <a:rPr sz="2400" dirty="0" err="1">
                <a:latin typeface="Times New Roman" panose="02020603050405020304" pitchFamily="18" charset="0"/>
                <a:cs typeface="Times New Roman" panose="02020603050405020304" pitchFamily="18" charset="0"/>
              </a:rPr>
              <a:t>clasele</a:t>
            </a:r>
            <a:r>
              <a:rPr sz="2400" dirty="0">
                <a:latin typeface="Times New Roman" panose="02020603050405020304" pitchFamily="18" charset="0"/>
                <a:cs typeface="Times New Roman" panose="02020603050405020304" pitchFamily="18" charset="0"/>
              </a:rPr>
              <a:t> care le </a:t>
            </a:r>
            <a:r>
              <a:rPr sz="2400" dirty="0" err="1">
                <a:latin typeface="Times New Roman" panose="02020603050405020304" pitchFamily="18" charset="0"/>
                <a:cs typeface="Times New Roman" panose="02020603050405020304" pitchFamily="18" charset="0"/>
              </a:rPr>
              <a:t>folosesc</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efectiv</a:t>
            </a:r>
            <a:r>
              <a:rPr sz="2400" dirty="0">
                <a:latin typeface="Times New Roman" panose="02020603050405020304" pitchFamily="18" charset="0"/>
                <a:cs typeface="Times New Roman" panose="02020603050405020304" pitchFamily="18" charset="0"/>
              </a:rPr>
              <a:t>. De </a:t>
            </a:r>
            <a:r>
              <a:rPr sz="2400" dirty="0" err="1">
                <a:latin typeface="Times New Roman" panose="02020603050405020304" pitchFamily="18" charset="0"/>
                <a:cs typeface="Times New Roman" panose="02020603050405020304" pitchFamily="18" charset="0"/>
              </a:rPr>
              <a:t>exemplu</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interfața</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pentru</a:t>
            </a:r>
            <a:r>
              <a:rPr sz="2400" dirty="0">
                <a:latin typeface="Times New Roman" panose="02020603050405020304" pitchFamily="18" charset="0"/>
                <a:cs typeface="Times New Roman" panose="02020603050405020304" pitchFamily="18" charset="0"/>
              </a:rPr>
              <a:t> un </a:t>
            </a:r>
            <a:r>
              <a:rPr sz="2400" dirty="0" err="1">
                <a:latin typeface="Times New Roman" panose="02020603050405020304" pitchFamily="18" charset="0"/>
                <a:cs typeface="Times New Roman" panose="02020603050405020304" pitchFamily="18" charset="0"/>
              </a:rPr>
              <a:t>procesor</a:t>
            </a:r>
            <a:r>
              <a:rPr sz="2400" dirty="0">
                <a:latin typeface="Times New Roman" panose="02020603050405020304" pitchFamily="18" charset="0"/>
                <a:cs typeface="Times New Roman" panose="02020603050405020304" pitchFamily="18" charset="0"/>
              </a:rPr>
              <a:t> de date </a:t>
            </a:r>
            <a:r>
              <a:rPr sz="2400" dirty="0" err="1">
                <a:latin typeface="Times New Roman" panose="02020603050405020304" pitchFamily="18" charset="0"/>
                <a:cs typeface="Times New Roman" panose="02020603050405020304" pitchFamily="18" charset="0"/>
              </a:rPr>
              <a:t>meteo</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conține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doar</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metodele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relevante</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pentru</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procesarea</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datelor</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evitând</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astfel</a:t>
            </a:r>
            <a:r>
              <a:rPr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dependențe</a:t>
            </a:r>
            <a:r>
              <a:rPr sz="2400" dirty="0">
                <a:latin typeface="Times New Roman" panose="02020603050405020304" pitchFamily="18" charset="0"/>
                <a:cs typeface="Times New Roman" panose="02020603050405020304" pitchFamily="18" charset="0"/>
              </a:rPr>
              <a:t> inutile.</a:t>
            </a:r>
          </a:p>
        </p:txBody>
      </p:sp>
    </p:spTree>
    <p:extLst>
      <p:ext uri="{BB962C8B-B14F-4D97-AF65-F5344CB8AC3E}">
        <p14:creationId xmlns:p14="http://schemas.microsoft.com/office/powerpoint/2010/main" val="3349894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Номер слайда 2"/>
          <p:cNvSpPr>
            <a:spLocks noGrp="1"/>
          </p:cNvSpPr>
          <p:nvPr>
            <p:ph type="sldNum" sz="quarter" idx="15"/>
          </p:nvPr>
        </p:nvSpPr>
        <p:spPr/>
        <p:txBody>
          <a:bodyPr/>
          <a:lstStyle/>
          <a:p>
            <a:fld id="{F5C0C1BD-2305-440F-838D-166F9D204A8D}" type="slidenum">
              <a:rPr lang="en-US" altLang="ru-RU" smtClean="0"/>
              <a:pPr/>
              <a:t>7</a:t>
            </a:fld>
            <a:endParaRPr lang="en-US" altLang="ru-RU"/>
          </a:p>
        </p:txBody>
      </p:sp>
      <p:sp>
        <p:nvSpPr>
          <p:cNvPr id="4" name="Прямоугольник 3"/>
          <p:cNvSpPr/>
          <p:nvPr/>
        </p:nvSpPr>
        <p:spPr>
          <a:xfrm>
            <a:off x="651970" y="1503601"/>
            <a:ext cx="7863380" cy="769441"/>
          </a:xfrm>
          <a:prstGeom prst="rect">
            <a:avLst/>
          </a:prstGeom>
        </p:spPr>
        <p:txBody>
          <a:bodyPr wrap="square">
            <a:spAutoFit/>
          </a:bodyPr>
          <a:lstStyle/>
          <a:p>
            <a:r>
              <a:rPr lang="ro-RO" sz="4400" dirty="0">
                <a:latin typeface="Times New Roman" panose="02020603050405020304" pitchFamily="18" charset="0"/>
                <a:cs typeface="Times New Roman" panose="02020603050405020304" pitchFamily="18" charset="0"/>
              </a:rPr>
              <a:t>Principiul </a:t>
            </a:r>
            <a:r>
              <a:rPr lang="ro-RO" sz="4400" dirty="0" smtClean="0">
                <a:latin typeface="Times New Roman" panose="02020603050405020304" pitchFamily="18" charset="0"/>
                <a:cs typeface="Times New Roman" panose="02020603050405020304" pitchFamily="18" charset="0"/>
              </a:rPr>
              <a:t>SOLID: DIP</a:t>
            </a:r>
            <a:endParaRPr lang="ro-RO" sz="4400" dirty="0">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651970" y="2251292"/>
            <a:ext cx="7863380" cy="3785652"/>
          </a:xfrm>
          <a:prstGeom prst="rect">
            <a:avLst/>
          </a:prstGeom>
        </p:spPr>
        <p:txBody>
          <a:bodyPr wrap="square">
            <a:spAutoFit/>
          </a:bodyPr>
          <a:lstStyle/>
          <a:p>
            <a:pPr marL="342900" indent="-342900">
              <a:buFont typeface="Arial" panose="020B0604020202020204" pitchFamily="34" charset="0"/>
              <a:buChar char="•"/>
            </a:pPr>
            <a:r>
              <a:rPr lang="ro-RO" sz="2000" dirty="0" smtClean="0">
                <a:latin typeface="Times New Roman" panose="02020603050405020304" pitchFamily="18" charset="0"/>
                <a:cs typeface="Times New Roman" panose="02020603050405020304" pitchFamily="18" charset="0"/>
              </a:rPr>
              <a:t>      Interface </a:t>
            </a:r>
            <a:r>
              <a:rPr lang="ro-RO" sz="2000" dirty="0">
                <a:latin typeface="Times New Roman" panose="02020603050405020304" pitchFamily="18" charset="0"/>
                <a:cs typeface="Times New Roman" panose="02020603050405020304" pitchFamily="18" charset="0"/>
              </a:rPr>
              <a:t>Dependency Inversion Principle (DIP) este un principiu de proiectare care afirmă că clasele trebuie să depindă de abstracțiuni și nu de implementări </a:t>
            </a:r>
            <a:r>
              <a:rPr lang="ro-RO" sz="2000" dirty="0" smtClean="0">
                <a:latin typeface="Times New Roman" panose="02020603050405020304" pitchFamily="18" charset="0"/>
                <a:cs typeface="Times New Roman" panose="02020603050405020304" pitchFamily="18" charset="0"/>
              </a:rPr>
              <a:t>specifice. Astfel</a:t>
            </a:r>
            <a:r>
              <a:rPr lang="ro-RO" sz="2000" dirty="0">
                <a:latin typeface="Times New Roman" panose="02020603050405020304" pitchFamily="18" charset="0"/>
                <a:cs typeface="Times New Roman" panose="02020603050405020304" pitchFamily="18" charset="0"/>
              </a:rPr>
              <a:t>, clasele care implementează funcționalități specifice, cum ar fi procesarea datelor meteo sau furnizarea informațiilor meteorologice, depind de interfețe abstracte în loc de alte clase concrete. Aceasta facilitează flexibilitatea, reutilizarea și testarea unitară a codului, deoarece schimbările la nivelul implementărilor concrete nu afectează clasele care depind de </a:t>
            </a:r>
            <a:r>
              <a:rPr lang="ro-RO" sz="2000" dirty="0" smtClean="0">
                <a:latin typeface="Times New Roman" panose="02020603050405020304" pitchFamily="18" charset="0"/>
                <a:cs typeface="Times New Roman" panose="02020603050405020304" pitchFamily="18" charset="0"/>
              </a:rPr>
              <a:t>interfețe. Prin </a:t>
            </a:r>
            <a:r>
              <a:rPr lang="ro-RO" sz="2000" dirty="0">
                <a:latin typeface="Times New Roman" panose="02020603050405020304" pitchFamily="18" charset="0"/>
                <a:cs typeface="Times New Roman" panose="02020603050405020304" pitchFamily="18" charset="0"/>
              </a:rPr>
              <a:t>utilizarea unei interfețe pentru procesorul de date meteo, putem înlocui implementarea procesorului fără a afecta alte componente ale sistemului. Astfel, DIP contribuie la separarea logică și modularizarea proiectului Weather.</a:t>
            </a:r>
          </a:p>
        </p:txBody>
      </p:sp>
    </p:spTree>
    <p:extLst>
      <p:ext uri="{BB962C8B-B14F-4D97-AF65-F5344CB8AC3E}">
        <p14:creationId xmlns:p14="http://schemas.microsoft.com/office/powerpoint/2010/main" val="53744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txBox="1">
            <a:spLocks/>
          </p:cNvSpPr>
          <p:nvPr/>
        </p:nvSpPr>
        <p:spPr>
          <a:xfrm>
            <a:off x="518746" y="1520580"/>
            <a:ext cx="8229600" cy="1143000"/>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r>
              <a:rPr lang="ro-RO" dirty="0" smtClean="0">
                <a:latin typeface="Times New Roman" panose="02020603050405020304" pitchFamily="18" charset="0"/>
                <a:cs typeface="Times New Roman" panose="02020603050405020304" pitchFamily="18" charset="0"/>
              </a:rPr>
              <a:t>Design Pattern: Singleton</a:t>
            </a:r>
            <a:endParaRPr lang="ro-RO"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4294967295"/>
            <p:extLst>
              <p:ext uri="{D42A27DB-BD31-4B8C-83A1-F6EECF244321}">
                <p14:modId xmlns:p14="http://schemas.microsoft.com/office/powerpoint/2010/main" val="4245942546"/>
              </p:ext>
            </p:extLst>
          </p:nvPr>
        </p:nvGraphicFramePr>
        <p:xfrm>
          <a:off x="518746" y="2496527"/>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8888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txBox="1">
            <a:spLocks/>
          </p:cNvSpPr>
          <p:nvPr/>
        </p:nvSpPr>
        <p:spPr>
          <a:xfrm>
            <a:off x="386862" y="1514353"/>
            <a:ext cx="8229600" cy="1143000"/>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r>
              <a:rPr lang="ro-RO" dirty="0" smtClean="0">
                <a:latin typeface="Times New Roman" panose="02020603050405020304" pitchFamily="18" charset="0"/>
                <a:cs typeface="Times New Roman" panose="02020603050405020304" pitchFamily="18" charset="0"/>
              </a:rPr>
              <a:t>Design Pattern: Strategy</a:t>
            </a:r>
            <a:endParaRPr lang="ro-RO"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4294967295"/>
            <p:extLst>
              <p:ext uri="{D42A27DB-BD31-4B8C-83A1-F6EECF244321}">
                <p14:modId xmlns:p14="http://schemas.microsoft.com/office/powerpoint/2010/main" val="3780283059"/>
              </p:ext>
            </p:extLst>
          </p:nvPr>
        </p:nvGraphicFramePr>
        <p:xfrm>
          <a:off x="386862" y="245513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7201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4451</TotalTime>
  <Words>1124</Words>
  <Application>Microsoft Office PowerPoint</Application>
  <PresentationFormat>Экран (4:3)</PresentationFormat>
  <Paragraphs>32</Paragraphs>
  <Slides>14</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14</vt:i4>
      </vt:variant>
    </vt:vector>
  </HeadingPairs>
  <TitlesOfParts>
    <vt:vector size="21" baseType="lpstr">
      <vt:lpstr>Arial</vt:lpstr>
      <vt:lpstr>Calibri</vt:lpstr>
      <vt:lpstr>Calibri Light</vt:lpstr>
      <vt:lpstr>PT Sans</vt:lpstr>
      <vt:lpstr>Times New Roman</vt:lpstr>
      <vt:lpstr>Office Theme</vt:lpstr>
      <vt:lpstr>2_Office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serghei.aladin@gmail.com</dc:creator>
  <cp:lastModifiedBy>Alexandru</cp:lastModifiedBy>
  <cp:revision>510</cp:revision>
  <dcterms:created xsi:type="dcterms:W3CDTF">2016-11-09T12:50:21Z</dcterms:created>
  <dcterms:modified xsi:type="dcterms:W3CDTF">2023-06-08T03:48:50Z</dcterms:modified>
</cp:coreProperties>
</file>