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5382" r:id="rId1"/>
  </p:sldMasterIdLst>
  <p:notesMasterIdLst>
    <p:notesMasterId r:id="rId7"/>
  </p:notesMasterIdLst>
  <p:handoutMasterIdLst>
    <p:handoutMasterId r:id="rId8"/>
  </p:handoutMasterIdLst>
  <p:sldIdLst>
    <p:sldId id="304" r:id="rId2"/>
    <p:sldId id="289" r:id="rId3"/>
    <p:sldId id="293" r:id="rId4"/>
    <p:sldId id="299" r:id="rId5"/>
    <p:sldId id="316" r:id="rId6"/>
  </p:sldIdLst>
  <p:sldSz cx="9144000" cy="5143500" type="screen16x9"/>
  <p:notesSz cx="6794500" cy="9906000"/>
  <p:defaultTextStyle>
    <a:defPPr>
      <a:defRPr lang="en-US"/>
    </a:defPPr>
    <a:lvl1pPr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353" indent="-31320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785" indent="-63719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9218" indent="-96118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2650" indent="-128518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5pPr>
    <a:lvl6pPr marL="1555166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6pPr>
    <a:lvl7pPr marL="1866199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7pPr>
    <a:lvl8pPr marL="2177232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8pPr>
    <a:lvl9pPr marL="2488265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Content" id="{60DD876F-147F-4B8E-B354-059E0E9A6511}">
          <p14:sldIdLst>
            <p14:sldId id="304"/>
            <p14:sldId id="289"/>
            <p14:sldId id="293"/>
            <p14:sldId id="299"/>
            <p14:sldId id="316"/>
          </p14:sldIdLst>
        </p14:section>
        <p14:section name="guideline information and sample pages" id="{1643C6A5-27C9-4021-B2D2-5153D852B62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A3E0"/>
    <a:srgbClr val="4AC9E3"/>
    <a:srgbClr val="D7DEE2"/>
    <a:srgbClr val="A7D6CD"/>
    <a:srgbClr val="DEEF07"/>
    <a:srgbClr val="CEDC06"/>
    <a:srgbClr val="CEDC00"/>
    <a:srgbClr val="A4BCC2"/>
    <a:srgbClr val="FFC845"/>
    <a:srgbClr val="F29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6" autoAdjust="0"/>
    <p:restoredTop sz="94650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216" y="576"/>
      </p:cViewPr>
      <p:guideLst/>
    </p:cSldViewPr>
  </p:slideViewPr>
  <p:outlineViewPr>
    <p:cViewPr>
      <p:scale>
        <a:sx n="33" d="100"/>
        <a:sy n="33" d="100"/>
      </p:scale>
      <p:origin x="0" y="-8514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4493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633" y="84"/>
      </p:cViewPr>
      <p:guideLst>
        <p:guide orient="horz" pos="3120"/>
        <p:guide pos="214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BAC376-ACF6-4037-8F33-4FBF19ACBAFA}" type="datetime1">
              <a:rPr lang="en-US"/>
              <a:pPr>
                <a:defRPr/>
              </a:pPr>
              <a:t>8/4/23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938E28-B09B-447E-BCAC-DE51036E3E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5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EBB1D3-38BD-4B0D-B98C-370541E46E48}" type="datetime1">
              <a:rPr lang="en-US"/>
              <a:pPr>
                <a:defRPr/>
              </a:pPr>
              <a:t>8/4/23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DCC07-116E-44A3-8F3A-12365A52EE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56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ＭＳ Ｐゴシック" pitchFamily="-106" charset="-128"/>
      </a:defRPr>
    </a:lvl1pPr>
    <a:lvl2pPr marL="311033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2pPr>
    <a:lvl3pPr marL="622066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3pPr>
    <a:lvl4pPr marL="933099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4pPr>
    <a:lvl5pPr marL="1244133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5pPr>
    <a:lvl6pPr marL="1555166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9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Eg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flows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(</a:t>
            </a:r>
            <a:r>
              <a:rPr lang="de-DE" dirty="0" err="1"/>
              <a:t>unidirectional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42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3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1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Eg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flows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(</a:t>
            </a:r>
            <a:r>
              <a:rPr lang="de-DE" dirty="0" err="1"/>
              <a:t>unidirectional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Slide long headline +topline +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13FE3-959D-444B-AB23-4D97211FCD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2" y="2372711"/>
            <a:ext cx="816623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17" name="Freeform 4"/>
          <p:cNvSpPr>
            <a:spLocks noEditPoints="1"/>
          </p:cNvSpPr>
          <p:nvPr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3" name="TextBox 19"/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F98DE-A1FB-4777-A6D7-53EE7B7D4A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02" y="3955930"/>
            <a:ext cx="8166240" cy="487131"/>
          </a:xfrm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861" y="3005335"/>
            <a:ext cx="8160981" cy="8073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longer Headline</a:t>
            </a:r>
            <a:br>
              <a:rPr lang="en-GB" noProof="0" dirty="0"/>
            </a:br>
            <a:r>
              <a:rPr lang="en-GB" noProof="0" dirty="0"/>
              <a:t>over two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C69E4-49DB-DF4B-B57B-4BBB040C5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6" y="935708"/>
            <a:ext cx="2768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1159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">
            <a:extLst>
              <a:ext uri="{FF2B5EF4-FFF2-40B4-BE49-F238E27FC236}">
                <a16:creationId xmlns:a16="http://schemas.microsoft.com/office/drawing/2014/main" id="{E20FE986-5AF7-49D6-AC38-E4A3E23D8E05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5" name="Title Placeholder 4">
            <a:extLst>
              <a:ext uri="{FF2B5EF4-FFF2-40B4-BE49-F238E27FC236}">
                <a16:creationId xmlns:a16="http://schemas.microsoft.com/office/drawing/2014/main" id="{BD8A2746-F1B1-443F-A86A-78FC87F1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3550A8AF-C5BA-44B9-8765-5F63AB97331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6B1A24E3-1003-4978-AF0B-6AA3A0472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2602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4">
            <a:extLst>
              <a:ext uri="{FF2B5EF4-FFF2-40B4-BE49-F238E27FC236}">
                <a16:creationId xmlns:a16="http://schemas.microsoft.com/office/drawing/2014/main" id="{2811DEAC-9E0A-4158-8ACD-7B6068C976CF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507F9C9B-A8E2-49D7-A245-535B565C221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13F70CE4-AAC3-4680-9ED0-419791341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40642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Title Slide short headline +topline +sub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873A10-481D-4078-A492-A3EC3AFBF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13" name="Freeform 4">
            <a:extLst>
              <a:ext uri="{FF2B5EF4-FFF2-40B4-BE49-F238E27FC236}">
                <a16:creationId xmlns:a16="http://schemas.microsoft.com/office/drawing/2014/main" id="{9510A36A-89E6-4FDC-A80E-72E844217DFB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7EB7EE39-B064-4A4A-A4DB-6CB165F71185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9237DCE4-8CD3-4A4A-888C-032A853DE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60" y="3490102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126BA6AF-C9CA-4230-85F4-078DBA2243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669" y="2559484"/>
            <a:ext cx="816551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C7A9D50-6D3F-4491-BCD1-F6EE5D6B0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02" y="3955930"/>
            <a:ext cx="8166240" cy="487131"/>
          </a:xfrm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BEE01C15-9746-401B-9706-77C91966B9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861" y="3194053"/>
            <a:ext cx="8160981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412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slide +note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460E41-5697-4249-8BFB-2BD49D8B0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092" y="2008915"/>
            <a:ext cx="2205579" cy="443252"/>
          </a:xfrm>
          <a:prstGeom prst="rect">
            <a:avLst/>
          </a:prstGeom>
          <a:solidFill>
            <a:schemeClr val="accent1"/>
          </a:solidFill>
        </p:spPr>
        <p:txBody>
          <a:bodyPr lIns="90000" tIns="90000" rIns="90000" bIns="9000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note box text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6909586-CE82-4370-A953-BE9B43B623B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24C993-0482-426C-BD9E-D62AE706A1AF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DC4A4695-0050-42E3-8FA7-5A00C2B449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8905" y="3325315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E2BE777-D85C-43A1-895D-E593B72331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8407" y="2517591"/>
            <a:ext cx="7528232" cy="91503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953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slide +detai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D92041-8C6A-479B-B140-0EFD251F3B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8130-E34E-4BAF-A763-0359067A89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83761" y="3017379"/>
            <a:ext cx="6970640" cy="975343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further information like speaker,</a:t>
            </a:r>
            <a:br>
              <a:rPr lang="en-GB" dirty="0"/>
            </a:br>
            <a:r>
              <a:rPr lang="en-GB" dirty="0"/>
              <a:t>date and </a:t>
            </a:r>
            <a:r>
              <a:rPr lang="en-GB"/>
              <a:t>location, or </a:t>
            </a:r>
            <a:r>
              <a:rPr lang="en-GB" dirty="0"/>
              <a:t>adding a list of other details</a:t>
            </a: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F9C9E48C-0A97-403A-B500-D7C305CD31F3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4F9426ED-9BD9-4911-B34D-59F29BEF6BF6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8" name="Textplatzhalter 28">
            <a:extLst>
              <a:ext uri="{FF2B5EF4-FFF2-40B4-BE49-F238E27FC236}">
                <a16:creationId xmlns:a16="http://schemas.microsoft.com/office/drawing/2014/main" id="{1DA4D0A2-4EBA-44BB-8BA3-7CBCD88450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3760" y="2075920"/>
            <a:ext cx="2387455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24C83A50-AE6F-434C-B2E6-686F938A92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263" y="1442530"/>
            <a:ext cx="6970640" cy="7407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61789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Chapter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F3C935-4E23-4501-9BF8-553C44CEDA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8905" y="1977252"/>
            <a:ext cx="7525342" cy="13857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E13F5CBF-1DCD-4816-890E-1B37B7AAF3EC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BDB418E3-8C6F-464A-A2E9-DF554C2264CC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</p:spTree>
    <p:extLst>
      <p:ext uri="{BB962C8B-B14F-4D97-AF65-F5344CB8AC3E}">
        <p14:creationId xmlns:p14="http://schemas.microsoft.com/office/powerpoint/2010/main" val="891984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Content +one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dirty="0">
                <a:solidFill>
                  <a:srgbClr val="0018A8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dirty="0">
                <a:solidFill>
                  <a:srgbClr val="00A3E0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1EE56A5F-3E3B-42C2-8E53-BF53C5BBC9E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D4B8590-3492-4742-A6CE-4EA6AC8085C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9602" y="1347788"/>
            <a:ext cx="8166240" cy="306069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A3E0"/>
                </a:solidFill>
              </a:defRPr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20C59E5F-3E88-4B08-8145-97A26D549804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2" name="Title Placeholder 4">
            <a:extLst>
              <a:ext uri="{FF2B5EF4-FFF2-40B4-BE49-F238E27FC236}">
                <a16:creationId xmlns:a16="http://schemas.microsoft.com/office/drawing/2014/main" id="{53000646-2055-41AE-A846-67E16773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sp>
        <p:nvSpPr>
          <p:cNvPr id="13" name="Foliennummernplatzhalter 1">
            <a:extLst>
              <a:ext uri="{FF2B5EF4-FFF2-40B4-BE49-F238E27FC236}">
                <a16:creationId xmlns:a16="http://schemas.microsoft.com/office/drawing/2014/main" id="{41F293AA-7FF3-42C6-9469-FE4CCABD3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2186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content title +two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7F0573E-C3B6-4EC3-9B9C-39F370BF180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9601" y="1347906"/>
            <a:ext cx="3951360" cy="3060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C3741DB6-EB90-4151-A626-C9790A3A48F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03039" y="1347788"/>
            <a:ext cx="3951360" cy="30591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675A49DC-E208-491F-886A-6211087EA8C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1F6D9A94-50C8-45E0-A018-5141EBFC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DC249745-7239-4863-A0CB-703AD52D78B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ADFB3D11-A172-44DD-A857-FBE5D67C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3637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 userDrawn="1">
          <p15:clr>
            <a:srgbClr val="FBAE40"/>
          </p15:clr>
        </p15:guide>
        <p15:guide id="3" pos="29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Texts + one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1DE212A-0764-413E-A19E-D84429FA6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2" y="1347788"/>
            <a:ext cx="8166240" cy="30591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00A3E0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AB787125-6F31-47C8-8B0D-BD365CD3637E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0E6B3719-5DFB-4444-91FC-920B3C8A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559513FB-481A-4F59-99DC-11E0604251B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9" name="Foliennummernplatzhalter 1">
            <a:extLst>
              <a:ext uri="{FF2B5EF4-FFF2-40B4-BE49-F238E27FC236}">
                <a16:creationId xmlns:a16="http://schemas.microsoft.com/office/drawing/2014/main" id="{DBEFBA86-8E2F-4710-AE44-0BBBA191F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126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Texts +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562F892-DCF3-4ADF-AED2-8804A7774D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1" y="1347787"/>
            <a:ext cx="3951360" cy="30591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689C447D-8315-4EAB-8E93-A3EC8C98A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480" y="1347787"/>
            <a:ext cx="3951360" cy="30591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47F0904B-2CCA-4F40-8484-3B6352A016BA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8" name="Title Placeholder 4">
            <a:extLst>
              <a:ext uri="{FF2B5EF4-FFF2-40B4-BE49-F238E27FC236}">
                <a16:creationId xmlns:a16="http://schemas.microsoft.com/office/drawing/2014/main" id="{7B742D39-BE7B-4139-BFB9-DF86228F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FDB0EF79-D2ED-4DAD-A596-6E25F538F7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1" name="Foliennummernplatzhalter 1">
            <a:extLst>
              <a:ext uri="{FF2B5EF4-FFF2-40B4-BE49-F238E27FC236}">
                <a16:creationId xmlns:a16="http://schemas.microsoft.com/office/drawing/2014/main" id="{7104B59C-4D34-46BB-AA44-058D721C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6359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 userDrawn="1">
          <p15:clr>
            <a:srgbClr val="FBAE40"/>
          </p15:clr>
        </p15:guide>
        <p15:guide id="3" pos="29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5B9FD7A-E47D-464F-908E-0A898F099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6062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65C97-7830-49FC-9697-6D19DA82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362" y="1347788"/>
            <a:ext cx="8169276" cy="3060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429F3B1B-8104-4CBB-A285-B4B3ADCC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59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3" r:id="rId1"/>
    <p:sldLayoutId id="2147485398" r:id="rId2"/>
    <p:sldLayoutId id="2147485384" r:id="rId3"/>
    <p:sldLayoutId id="2147485394" r:id="rId4"/>
    <p:sldLayoutId id="2147485395" r:id="rId5"/>
    <p:sldLayoutId id="2147485385" r:id="rId6"/>
    <p:sldLayoutId id="2147485386" r:id="rId7"/>
    <p:sldLayoutId id="2147485399" r:id="rId8"/>
    <p:sldLayoutId id="2147485400" r:id="rId9"/>
    <p:sldLayoutId id="2147485396" r:id="rId10"/>
    <p:sldLayoutId id="2147485397" r:id="rId11"/>
  </p:sldLayoutIdLst>
  <p:transition>
    <p:wipe dir="r"/>
  </p:transition>
  <p:hf sldNum="0"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 kern="1200" baseline="0">
          <a:solidFill>
            <a:schemeClr val="tx1"/>
          </a:solidFill>
          <a:latin typeface="+mj-lt"/>
          <a:ea typeface="Deutsche Bank Display" panose="020F0403020203030304" pitchFamily="34" charset="0"/>
          <a:cs typeface="Calibri Light" panose="020F03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3422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6pPr>
      <a:lvl7pPr marL="68450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7pPr>
      <a:lvl8pPr marL="10267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8pPr>
      <a:lvl9pPr marL="13690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defRPr sz="1497" kern="1200" baseline="0">
          <a:solidFill>
            <a:srgbClr val="00A3E0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defRPr sz="1497" kern="1200" baseline="0">
          <a:solidFill>
            <a:schemeClr val="tx1"/>
          </a:solidFill>
          <a:latin typeface="+mn-lt"/>
          <a:ea typeface="ＭＳ Ｐゴシック" pitchFamily="-109" charset="-128"/>
        </a:defRPr>
      </a:lvl2pPr>
      <a:lvl3pPr marL="303664" indent="-300434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Font typeface="Arial" charset="0"/>
        <a:buChar char="—"/>
        <a:defRPr sz="1497" kern="1200" baseline="0">
          <a:solidFill>
            <a:schemeClr val="tx1"/>
          </a:solidFill>
          <a:latin typeface="+mn-lt"/>
          <a:ea typeface="Deutsche Bank Text" panose="020B0503020202030204" pitchFamily="34" charset="0"/>
          <a:cs typeface="Arial" panose="020B0604020202020204" pitchFamily="34" charset="0"/>
        </a:defRPr>
      </a:lvl3pPr>
      <a:lvl4pPr marL="609217" indent="-302448" algn="l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Font typeface="Arial" charset="0"/>
        <a:buChar char="—"/>
        <a:defRPr sz="1200" kern="1200" baseline="0">
          <a:solidFill>
            <a:schemeClr val="tx1"/>
          </a:solidFill>
          <a:latin typeface="+mn-lt"/>
          <a:ea typeface="ＭＳ Ｐゴシック" pitchFamily="-109" charset="-128"/>
        </a:defRPr>
      </a:lvl4pPr>
      <a:lvl5pPr marL="854416" indent="-247359" algn="l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Font typeface="Arial" charset="0"/>
        <a:buChar char="—"/>
        <a:defRPr sz="1000" kern="1200" baseline="0">
          <a:solidFill>
            <a:schemeClr val="tx1"/>
          </a:solidFill>
          <a:latin typeface="+mn-lt"/>
          <a:ea typeface="ＭＳ Ｐゴシック" pitchFamily="-109" charset="-128"/>
        </a:defRPr>
      </a:lvl5pPr>
      <a:lvl6pPr marL="882969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6pPr>
      <a:lvl7pPr marL="1225221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7pPr>
      <a:lvl8pPr marL="1567475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8pPr>
      <a:lvl9pPr marL="1909729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1pPr>
      <a:lvl2pPr marL="342254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2pPr>
      <a:lvl3pPr marL="684508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3pPr>
      <a:lvl4pPr marL="1026762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4pPr>
      <a:lvl5pPr marL="1369014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5pPr>
      <a:lvl6pPr marL="1711269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6pPr>
      <a:lvl7pPr marL="2053523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7pPr>
      <a:lvl8pPr marL="2395776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8pPr>
      <a:lvl9pPr marL="2738030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453" userDrawn="1">
          <p15:clr>
            <a:srgbClr val="F26B43"/>
          </p15:clr>
        </p15:guide>
        <p15:guide id="12" pos="307" userDrawn="1">
          <p15:clr>
            <a:srgbClr val="F26B43"/>
          </p15:clr>
        </p15:guide>
        <p15:guide id="13" orient="horz" pos="306" userDrawn="1">
          <p15:clr>
            <a:srgbClr val="F26B43"/>
          </p15:clr>
        </p15:guide>
        <p15:guide id="14" orient="horz" pos="2777" userDrawn="1">
          <p15:clr>
            <a:srgbClr val="F26B43"/>
          </p15:clr>
        </p15:guide>
        <p15:guide id="16" orient="horz" pos="2931" userDrawn="1">
          <p15:clr>
            <a:srgbClr val="F26B43"/>
          </p15:clr>
        </p15:guide>
        <p15:guide id="17" orient="horz" pos="849" userDrawn="1">
          <p15:clr>
            <a:srgbClr val="F26B43"/>
          </p15:clr>
        </p15:guide>
        <p15:guide id="18" orient="horz" pos="30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5D94D3-AE56-4C3F-BE4E-6E5E269F1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Coding Challenge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B36878-CC81-454F-9D65-B1086C993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Alexandru</a:t>
            </a:r>
            <a:r>
              <a:rPr lang="en-GB" dirty="0"/>
              <a:t> </a:t>
            </a:r>
            <a:r>
              <a:rPr lang="en-GB" dirty="0" err="1"/>
              <a:t>Raducanu</a:t>
            </a:r>
            <a:r>
              <a:rPr lang="en-GB" dirty="0"/>
              <a:t>, Virginia </a:t>
            </a:r>
            <a:r>
              <a:rPr lang="en-GB" dirty="0" err="1"/>
              <a:t>Chirca</a:t>
            </a:r>
            <a:r>
              <a:rPr lang="en-GB" dirty="0"/>
              <a:t>, Teodora </a:t>
            </a:r>
            <a:r>
              <a:rPr lang="en-GB" dirty="0" err="1"/>
              <a:t>Dumitrescu</a:t>
            </a:r>
            <a:r>
              <a:rPr lang="en-GB" dirty="0"/>
              <a:t>, </a:t>
            </a:r>
            <a:r>
              <a:rPr lang="en-GB" dirty="0" err="1"/>
              <a:t>Xizhen</a:t>
            </a:r>
            <a:r>
              <a:rPr lang="en-GB" dirty="0"/>
              <a:t> Huang, </a:t>
            </a:r>
            <a:r>
              <a:rPr lang="en-GB" dirty="0" err="1"/>
              <a:t>Neeharika</a:t>
            </a:r>
            <a:r>
              <a:rPr lang="en-GB" dirty="0"/>
              <a:t> Mittra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1D0424-B3BD-4B7D-AEBD-AD66A0EC0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Team 12- Bonds App</a:t>
            </a:r>
          </a:p>
        </p:txBody>
      </p:sp>
    </p:spTree>
    <p:extLst>
      <p:ext uri="{BB962C8B-B14F-4D97-AF65-F5344CB8AC3E}">
        <p14:creationId xmlns:p14="http://schemas.microsoft.com/office/powerpoint/2010/main" val="337347611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4CFFBF6-35F3-4403-92D0-976B590B0D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Objectives </a:t>
            </a:r>
          </a:p>
          <a:p>
            <a:pPr lvl="2"/>
            <a:r>
              <a:rPr lang="en-GB" dirty="0"/>
              <a:t>Making an application that has a user-friendly interface</a:t>
            </a:r>
          </a:p>
          <a:p>
            <a:pPr lvl="2"/>
            <a:r>
              <a:rPr lang="en-GB" dirty="0"/>
              <a:t>Helping users to be up to date on the transactions occurring with their bonds</a:t>
            </a:r>
          </a:p>
          <a:p>
            <a:pPr lvl="2"/>
            <a:r>
              <a:rPr lang="en-GB" dirty="0"/>
              <a:t>Securing the application correctly as it contained sensitive information of registered users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3D1C0FD0-D219-42A8-9625-D0202D67FE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  <a:p>
            <a:pPr lvl="2"/>
            <a:r>
              <a:rPr lang="en-GB" dirty="0"/>
              <a:t>Many of us were new to react, which made it challenging for us to work on certain components and understanding react principles </a:t>
            </a:r>
          </a:p>
          <a:p>
            <a:pPr lvl="2"/>
            <a:r>
              <a:rPr lang="en-GB" dirty="0"/>
              <a:t>Merging Conflicts and using </a:t>
            </a:r>
            <a:r>
              <a:rPr lang="en-GB" dirty="0" err="1"/>
              <a:t>github</a:t>
            </a:r>
            <a:r>
              <a:rPr lang="en-GB" dirty="0"/>
              <a:t> versioning for code</a:t>
            </a:r>
          </a:p>
          <a:p>
            <a:pPr lvl="2"/>
            <a:r>
              <a:rPr lang="en-GB" dirty="0"/>
              <a:t>Understanding the data and the concepts that contained banking terminology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51445161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BD2BD1-D6B8-4905-B9B1-727B2A85EF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1" y="2571750"/>
            <a:ext cx="3951360" cy="1835150"/>
          </a:xfrm>
        </p:spPr>
        <p:txBody>
          <a:bodyPr/>
          <a:lstStyle/>
          <a:p>
            <a:r>
              <a:rPr lang="en-US" dirty="0"/>
              <a:t>Java Application (Mid Tier)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/>
              <a:t>Creating models for each data table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/>
              <a:t>Using controllers to fetch data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/>
              <a:t>Creating tests to ensure our methods work as intended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58E367-A75F-48D0-B19F-1B65C327B4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480" y="2571750"/>
            <a:ext cx="3951360" cy="1835150"/>
          </a:xfrm>
        </p:spPr>
        <p:txBody>
          <a:bodyPr/>
          <a:lstStyle/>
          <a:p>
            <a:r>
              <a:rPr lang="en-US" dirty="0"/>
              <a:t>React JS (Frontend)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/>
              <a:t>Use of google firebase to create the login functionality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/>
              <a:t>Creating components and choosing a tree structure for our app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/>
              <a:t>Managing the data flow between components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the application</a:t>
            </a:r>
            <a:br>
              <a:rPr lang="en-GB" dirty="0"/>
            </a:br>
            <a:endParaRPr lang="en-GB" dirty="0"/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6204B6A6-6607-4593-9804-0AEC2936C16B}"/>
              </a:ext>
            </a:extLst>
          </p:cNvPr>
          <p:cNvSpPr txBox="1">
            <a:spLocks/>
          </p:cNvSpPr>
          <p:nvPr/>
        </p:nvSpPr>
        <p:spPr>
          <a:xfrm>
            <a:off x="489601" y="1347788"/>
            <a:ext cx="7040650" cy="10937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defRPr sz="2000" kern="1200" baseline="0">
                <a:solidFill>
                  <a:srgbClr val="00A3E0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defRPr sz="1600" kern="1200" baseline="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446287" indent="-44154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16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3pPr>
            <a:lvl4pPr marL="895350" indent="-4445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1400" kern="1200" baseline="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1255713" indent="-363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1200" kern="1200" baseline="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1297676" indent="-195612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495">
                <a:solidFill>
                  <a:schemeClr val="tx1"/>
                </a:solidFill>
                <a:latin typeface="+mn-lt"/>
              </a:defRPr>
            </a:lvl6pPr>
            <a:lvl7pPr marL="1800677" indent="-195612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495">
                <a:solidFill>
                  <a:schemeClr val="tx1"/>
                </a:solidFill>
                <a:latin typeface="+mn-lt"/>
              </a:defRPr>
            </a:lvl7pPr>
            <a:lvl8pPr marL="2303678" indent="-195612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495">
                <a:solidFill>
                  <a:schemeClr val="tx1"/>
                </a:solidFill>
                <a:latin typeface="+mn-lt"/>
              </a:defRPr>
            </a:lvl8pPr>
            <a:lvl9pPr marL="2806680" indent="-195612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495">
                <a:solidFill>
                  <a:schemeClr val="tx1"/>
                </a:solidFill>
                <a:latin typeface="+mn-lt"/>
              </a:defRPr>
            </a:lvl9pPr>
          </a:lstStyle>
          <a:p>
            <a:pPr defTabSz="622178">
              <a:lnSpc>
                <a:spcPct val="100000"/>
              </a:lnSpc>
            </a:pPr>
            <a:r>
              <a:rPr lang="en-US" sz="1497" dirty="0"/>
              <a:t>H2 Relational Database (Backend)</a:t>
            </a:r>
          </a:p>
          <a:p>
            <a:pPr marL="171450" lvl="1" indent="-171450" defTabSz="622178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Normalization of data tables</a:t>
            </a:r>
          </a:p>
          <a:p>
            <a:pPr marL="171450" lvl="1" indent="-171450" defTabSz="622178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Creating and populating the data tables </a:t>
            </a:r>
          </a:p>
          <a:p>
            <a:pPr marL="171450" lvl="1" indent="-171450" defTabSz="622178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Ensuring Data integrity with the help of foreign keys</a:t>
            </a:r>
          </a:p>
        </p:txBody>
      </p:sp>
    </p:spTree>
    <p:extLst>
      <p:ext uri="{BB962C8B-B14F-4D97-AF65-F5344CB8AC3E}">
        <p14:creationId xmlns:p14="http://schemas.microsoft.com/office/powerpoint/2010/main" val="425564087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6CA76B-CFCD-403D-A3E1-206D4BE34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779" y="1339583"/>
            <a:ext cx="4608051" cy="1010046"/>
          </a:xfrm>
        </p:spPr>
        <p:txBody>
          <a:bodyPr/>
          <a:lstStyle/>
          <a:p>
            <a:pPr defTabSz="622178"/>
            <a:r>
              <a:rPr lang="en-GB" dirty="0"/>
              <a:t>An Agile team</a:t>
            </a:r>
          </a:p>
          <a:p>
            <a:pPr marL="171450" lvl="1" indent="-171450" defTabSz="622178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GB" dirty="0"/>
              <a:t>Through the use of Trello boards, we were able to assign tasks to different group members to ensure that we are meeting deadlines.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Work &amp; Collaboration</a:t>
            </a:r>
          </a:p>
        </p:txBody>
      </p:sp>
      <p:sp>
        <p:nvSpPr>
          <p:cNvPr id="323" name="Content Placeholder 12"/>
          <p:cNvSpPr txBox="1">
            <a:spLocks/>
          </p:cNvSpPr>
          <p:nvPr/>
        </p:nvSpPr>
        <p:spPr>
          <a:xfrm>
            <a:off x="1465301" y="1100107"/>
            <a:ext cx="3478920" cy="10898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defRPr sz="2000" kern="1200" baseline="0">
                <a:solidFill>
                  <a:srgbClr val="0092D0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2pPr>
            <a:lvl3pPr marL="447675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3pPr>
            <a:lvl4pPr marL="895350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4pPr>
            <a:lvl5pPr marL="1343025" indent="-44767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5pPr>
            <a:lvl6pPr marL="1301711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6276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10842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5408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3230" lvl="2" indent="0" defTabSz="620249">
              <a:lnSpc>
                <a:spcPts val="2170"/>
              </a:lnSpc>
              <a:buNone/>
            </a:pPr>
            <a:endParaRPr lang="en-US" sz="2170" kern="0" dirty="0">
              <a:solidFill>
                <a:srgbClr val="A4BCC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 txBox="1">
            <a:spLocks/>
          </p:cNvSpPr>
          <p:nvPr/>
        </p:nvSpPr>
        <p:spPr>
          <a:xfrm>
            <a:off x="131779" y="2349629"/>
            <a:ext cx="4913068" cy="2093298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lnSpc>
                <a:spcPct val="90000"/>
              </a:lnSpc>
              <a:spcBef>
                <a:spcPts val="204"/>
              </a:spcBef>
              <a:spcAft>
                <a:spcPts val="204"/>
              </a:spcAft>
              <a:defRPr sz="1497" kern="1200" baseline="0">
                <a:solidFill>
                  <a:srgbClr val="00A3E0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204"/>
              </a:spcBef>
              <a:spcAft>
                <a:spcPts val="204"/>
              </a:spcAft>
              <a:defRPr sz="1497" kern="1200" baseline="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303664" indent="-300434" algn="l" rtl="0" eaLnBrk="1" fontAlgn="base" hangingPunct="1">
              <a:lnSpc>
                <a:spcPct val="90000"/>
              </a:lnSpc>
              <a:spcBef>
                <a:spcPts val="204"/>
              </a:spcBef>
              <a:spcAft>
                <a:spcPts val="204"/>
              </a:spcAft>
              <a:buFont typeface="Arial" charset="0"/>
              <a:buChar char="—"/>
              <a:defRPr sz="1497" kern="1200" baseline="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3pPr>
            <a:lvl4pPr marL="609217" indent="-302448" algn="l" rtl="0" eaLnBrk="1" fontAlgn="base" hangingPunct="1">
              <a:lnSpc>
                <a:spcPct val="100000"/>
              </a:lnSpc>
              <a:spcBef>
                <a:spcPts val="204"/>
              </a:spcBef>
              <a:spcAft>
                <a:spcPts val="204"/>
              </a:spcAft>
              <a:buFont typeface="Arial" charset="0"/>
              <a:buChar char="—"/>
              <a:defRPr sz="1300" kern="1200" baseline="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854416" indent="-247359" algn="l" rtl="0" eaLnBrk="1" fontAlgn="base" hangingPunct="1">
              <a:lnSpc>
                <a:spcPct val="100000"/>
              </a:lnSpc>
              <a:spcBef>
                <a:spcPts val="204"/>
              </a:spcBef>
              <a:spcAft>
                <a:spcPts val="204"/>
              </a:spcAft>
              <a:buFont typeface="Arial" charset="0"/>
              <a:buChar char="—"/>
              <a:defRPr sz="1100" kern="1200" baseline="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882969" indent="-133099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017">
                <a:solidFill>
                  <a:schemeClr val="tx1"/>
                </a:solidFill>
                <a:latin typeface="+mn-lt"/>
              </a:defRPr>
            </a:lvl6pPr>
            <a:lvl7pPr marL="1225221" indent="-133099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017">
                <a:solidFill>
                  <a:schemeClr val="tx1"/>
                </a:solidFill>
                <a:latin typeface="+mn-lt"/>
              </a:defRPr>
            </a:lvl7pPr>
            <a:lvl8pPr marL="1567475" indent="-133099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017">
                <a:solidFill>
                  <a:schemeClr val="tx1"/>
                </a:solidFill>
                <a:latin typeface="+mn-lt"/>
              </a:defRPr>
            </a:lvl8pPr>
            <a:lvl9pPr marL="1909729" indent="-133099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017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GB" dirty="0"/>
              <a:t>Pair Programming</a:t>
            </a:r>
          </a:p>
          <a:p>
            <a:pPr marL="171450" marR="0" lvl="1" indent="-171450" algn="l" defTabSz="622178" rtl="0" eaLnBrk="1" fontAlgn="base" latinLnBrk="0" hangingPunct="1">
              <a:lnSpc>
                <a:spcPts val="14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-109" charset="-128"/>
              </a:rPr>
              <a:t>To ensure efficiency</a:t>
            </a:r>
            <a:r>
              <a:rPr lang="en-GB" sz="1200" dirty="0">
                <a:solidFill>
                  <a:srgbClr val="000000"/>
                </a:solidFill>
                <a:latin typeface="Arial"/>
              </a:rPr>
              <a:t>, we chose to use the pair programming technique, which allowed us to split into sub groups and help each other complete the tasks. </a:t>
            </a:r>
          </a:p>
          <a:p>
            <a:pPr marL="171450" marR="0" lvl="1" indent="-171450" algn="l" defTabSz="622178" rtl="0" eaLnBrk="1" fontAlgn="base" latinLnBrk="0" hangingPunct="1">
              <a:lnSpc>
                <a:spcPts val="14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 dirty="0">
              <a:solidFill>
                <a:srgbClr val="000000"/>
              </a:solidFill>
              <a:latin typeface="Arial"/>
            </a:endParaRPr>
          </a:p>
          <a:p>
            <a:pPr marL="0" marR="0" lvl="1" indent="0" algn="l" defTabSz="622178" rtl="0" eaLnBrk="1" fontAlgn="base" latinLnBrk="0" hangingPunct="1">
              <a:lnSpc>
                <a:spcPts val="1400"/>
              </a:lnSpc>
              <a:spcBef>
                <a:spcPts val="200"/>
              </a:spcBef>
              <a:spcAft>
                <a:spcPts val="200"/>
              </a:spcAft>
              <a:buClrTx/>
              <a:buSzTx/>
              <a:tabLst/>
              <a:defRPr/>
            </a:pPr>
            <a:endParaRPr lang="en-GB" sz="1200" dirty="0">
              <a:solidFill>
                <a:srgbClr val="000000"/>
              </a:solidFill>
              <a:latin typeface="Arial"/>
            </a:endParaRPr>
          </a:p>
          <a:p>
            <a:pPr marL="0" marR="0" lvl="0" indent="0" algn="l" defTabSz="622178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Arial"/>
              </a:rPr>
              <a:t>GitHub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-109" charset="-128"/>
            </a:endParaRPr>
          </a:p>
          <a:p>
            <a:pPr marL="171450" lvl="1" indent="-171450" defTabSz="622178">
              <a:lnSpc>
                <a:spcPts val="14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</a:rPr>
              <a:t>We used different branches on our GitHub repository to take everyone’s ideas into consideration and work parallelly on various tasks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-109" charset="-128"/>
            </a:endParaRPr>
          </a:p>
          <a:p>
            <a:pPr marL="0" marR="0" lvl="1" indent="0" algn="l" defTabSz="622178" rtl="0" eaLnBrk="1" fontAlgn="base" latinLnBrk="0" hangingPunct="1">
              <a:lnSpc>
                <a:spcPts val="14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-109" charset="-128"/>
            </a:endParaRPr>
          </a:p>
          <a:p>
            <a:pPr defTabSz="914400"/>
            <a:endParaRPr lang="en-GB" dirty="0"/>
          </a:p>
          <a:p>
            <a:pPr defTabSz="914400"/>
            <a:endParaRPr lang="en-GB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618C42-B693-E562-C0D5-7412FBF90E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1" t="6568"/>
          <a:stretch/>
        </p:blipFill>
        <p:spPr>
          <a:xfrm>
            <a:off x="5359584" y="1192962"/>
            <a:ext cx="1605347" cy="3450422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A0ED0EB8-10EB-9909-BCA8-D9B0C079F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r="2347"/>
          <a:stretch/>
        </p:blipFill>
        <p:spPr>
          <a:xfrm>
            <a:off x="7138301" y="1228314"/>
            <a:ext cx="1566190" cy="34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894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4CFFBF6-35F3-4403-92D0-976B590B0D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  <a:p>
            <a:pPr lvl="2"/>
            <a:r>
              <a:rPr lang="en-GB" dirty="0"/>
              <a:t>Through the process, we were able to develop our technical capabilities</a:t>
            </a:r>
          </a:p>
          <a:p>
            <a:pPr lvl="2"/>
            <a:r>
              <a:rPr lang="en-GB" dirty="0"/>
              <a:t>We learnt about how to work together in an agile team</a:t>
            </a:r>
          </a:p>
          <a:p>
            <a:pPr lvl="2"/>
            <a:r>
              <a:rPr lang="en-GB" dirty="0"/>
              <a:t>Accepting different ideas with the implementation of the best ones  </a:t>
            </a:r>
          </a:p>
          <a:p>
            <a:pPr lvl="2"/>
            <a:r>
              <a:rPr lang="en-GB" dirty="0"/>
              <a:t>By deciding on which milestones to be achieved on each day, we were able to manage our time effectively.</a:t>
            </a:r>
          </a:p>
          <a:p>
            <a:pPr lvl="2"/>
            <a:endParaRPr lang="en-GB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3D1C0FD0-D219-42A8-9625-D0202D67FE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  <a:p>
            <a:pPr lvl="2"/>
            <a:r>
              <a:rPr lang="en-GB" dirty="0"/>
              <a:t>Adding functionalities described in MVP 2.0 </a:t>
            </a:r>
          </a:p>
          <a:p>
            <a:pPr lvl="2"/>
            <a:r>
              <a:rPr lang="en-GB" dirty="0"/>
              <a:t>Bettering the user experience by using different languages </a:t>
            </a:r>
          </a:p>
          <a:p>
            <a:pPr lvl="2"/>
            <a:r>
              <a:rPr lang="en-GB" dirty="0"/>
              <a:t>Refine functionalities based on feedback from users 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Improvements </a:t>
            </a:r>
          </a:p>
        </p:txBody>
      </p:sp>
    </p:spTree>
    <p:extLst>
      <p:ext uri="{BB962C8B-B14F-4D97-AF65-F5344CB8AC3E}">
        <p14:creationId xmlns:p14="http://schemas.microsoft.com/office/powerpoint/2010/main" val="8265883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utsche Bank theme 2018 09 copy">
  <a:themeElements>
    <a:clrScheme name="Custom 1">
      <a:dk1>
        <a:srgbClr val="000000"/>
      </a:dk1>
      <a:lt1>
        <a:srgbClr val="FFFFFF"/>
      </a:lt1>
      <a:dk2>
        <a:srgbClr val="0C2340"/>
      </a:dk2>
      <a:lt2>
        <a:srgbClr val="8794A1"/>
      </a:lt2>
      <a:accent1>
        <a:srgbClr val="4AC9E3"/>
      </a:accent1>
      <a:accent2>
        <a:srgbClr val="FFC845"/>
      </a:accent2>
      <a:accent3>
        <a:srgbClr val="E4002B"/>
      </a:accent3>
      <a:accent4>
        <a:srgbClr val="07792B"/>
      </a:accent4>
      <a:accent5>
        <a:srgbClr val="00A3E0"/>
      </a:accent5>
      <a:accent6>
        <a:srgbClr val="A7D6CD"/>
      </a:accent6>
      <a:hlink>
        <a:srgbClr val="00A3E0"/>
      </a:hlink>
      <a:folHlink>
        <a:srgbClr val="00A3E0"/>
      </a:folHlink>
    </a:clrScheme>
    <a:fontScheme name="Custom 1">
      <a:majorFont>
        <a:latin typeface="Calibri Light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Dark blue">
      <a:srgbClr val="0C2340"/>
    </a:custClr>
    <a:custClr name="Pale blue">
      <a:srgbClr val="4AC9E3"/>
    </a:custClr>
    <a:custClr name="Yellow">
      <a:srgbClr val="FFC845"/>
    </a:custClr>
    <a:custClr name="Red">
      <a:srgbClr val="E4002B"/>
    </a:custClr>
    <a:custClr name="Dark green">
      <a:srgbClr val="07792B"/>
    </a:custClr>
    <a:custClr name="Blue">
      <a:srgbClr val="00A3E0"/>
    </a:custClr>
    <a:custClr name="Petrol">
      <a:srgbClr val="A7D6CD"/>
    </a:custClr>
    <a:custClr name="Grey 4">
      <a:srgbClr val="8794A1"/>
    </a:custClr>
    <a:custClr name="Deutsche Bank blue">
      <a:srgbClr val="0018A8"/>
    </a:custClr>
    <a:custClr>
      <a:srgbClr val="FFFFFF"/>
    </a:custClr>
    <a:custClr name="Pale violet">
      <a:srgbClr val="C9B7D1"/>
    </a:custClr>
    <a:custClr name="Bright blue 2">
      <a:srgbClr val="99DCF3"/>
    </a:custClr>
    <a:custClr name="Skeen">
      <a:srgbClr val="F29E97"/>
    </a:custClr>
    <a:custClr name="Orange">
      <a:srgbClr val="E57200"/>
    </a:custClr>
    <a:custClr name="Pale green">
      <a:srgbClr val="CEDC00"/>
    </a:custClr>
    <a:custClr name="Grey 1">
      <a:srgbClr val="57646C"/>
    </a:custClr>
    <a:custClr name="Violet">
      <a:srgbClr val="671E75"/>
    </a:custClr>
    <a:custClr name="Neutral grey">
      <a:srgbClr val="D7DEE2"/>
    </a:custClr>
    <a:custClr name="Tower grey">
      <a:srgbClr val="A4BCC2"/>
    </a:custClr>
  </a:custClrLst>
  <a:extLst>
    <a:ext uri="{05A4C25C-085E-4340-85A3-A5531E510DB2}">
      <thm15:themeFamily xmlns:thm15="http://schemas.microsoft.com/office/thememl/2012/main" name="Deutsche Bank theme 2018 09 copy" id="{C5C5EEE5-165C-49AF-A554-A62233C5C775}" vid="{8E00120D-7832-46EC-9844-2E199FB844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Deutsche Bank theme 2018 09</Template>
  <TotalTime>0</TotalTime>
  <Words>379</Words>
  <Application>Microsoft Macintosh PowerPoint</Application>
  <PresentationFormat>On-screen Show (16:9)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Deutsche Bank theme 2018 09 copy</vt:lpstr>
      <vt:lpstr>PowerPoint Presentation</vt:lpstr>
      <vt:lpstr>Challenges &amp; Objectives</vt:lpstr>
      <vt:lpstr>Architecture of the application </vt:lpstr>
      <vt:lpstr>Team Work &amp; Collaboration</vt:lpstr>
      <vt:lpstr>Conclusion &amp; Improvements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Public</cp:keywords>
  <dc:description/>
  <cp:lastModifiedBy/>
  <cp:revision>1</cp:revision>
  <dcterms:created xsi:type="dcterms:W3CDTF">2018-12-04T13:54:04Z</dcterms:created>
  <dcterms:modified xsi:type="dcterms:W3CDTF">2023-08-08T08:47:14Z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2c82bc24-20dd-4d55-ad86-efdf2ece492a</vt:lpwstr>
  </property>
  <property fmtid="{D5CDD505-2E9C-101B-9397-08002B2CF9AE}" pid="3" name="db.comClassification">
    <vt:lpwstr>Public</vt:lpwstr>
  </property>
</Properties>
</file>