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Substituent dată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9CB38-5D3E-4596-9EAB-5CBF2E6A7731}" type="datetimeFigureOut">
              <a:rPr lang="en-US" smtClean="0"/>
              <a:t>2/2/2022</a:t>
            </a:fld>
            <a:endParaRPr lang="en-US"/>
          </a:p>
        </p:txBody>
      </p:sp>
      <p:sp>
        <p:nvSpPr>
          <p:cNvPr id="4" name="Substituent imagine diapozitiv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Substituent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6" name="Substituent subsol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ubstituent număr diapozitiv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363ADD-0AD3-467F-A543-AA76D945EE30}" type="slidenum">
              <a:rPr lang="en-US" smtClean="0"/>
              <a:t>‹#›</a:t>
            </a:fld>
            <a:endParaRPr lang="en-US"/>
          </a:p>
        </p:txBody>
      </p:sp>
    </p:spTree>
    <p:extLst>
      <p:ext uri="{BB962C8B-B14F-4D97-AF65-F5344CB8AC3E}">
        <p14:creationId xmlns:p14="http://schemas.microsoft.com/office/powerpoint/2010/main" val="1694436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en-US" dirty="0"/>
          </a:p>
        </p:txBody>
      </p:sp>
      <p:sp>
        <p:nvSpPr>
          <p:cNvPr id="4" name="Substituent număr diapozitiv 3"/>
          <p:cNvSpPr>
            <a:spLocks noGrp="1"/>
          </p:cNvSpPr>
          <p:nvPr>
            <p:ph type="sldNum" sz="quarter" idx="10"/>
          </p:nvPr>
        </p:nvSpPr>
        <p:spPr/>
        <p:txBody>
          <a:bodyPr/>
          <a:lstStyle/>
          <a:p>
            <a:fld id="{CA363ADD-0AD3-467F-A543-AA76D945EE30}" type="slidenum">
              <a:rPr lang="en-US" smtClean="0"/>
              <a:t>4</a:t>
            </a:fld>
            <a:endParaRPr lang="en-US"/>
          </a:p>
        </p:txBody>
      </p:sp>
    </p:spTree>
    <p:extLst>
      <p:ext uri="{BB962C8B-B14F-4D97-AF65-F5344CB8AC3E}">
        <p14:creationId xmlns:p14="http://schemas.microsoft.com/office/powerpoint/2010/main" val="2715107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ro-RO" smtClean="0"/>
              <a:t>Clic pentru editare stil titlu</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smtClean="0"/>
              <a:t>Clic pentru a edita stilul de subtitlu</a:t>
            </a:r>
            <a:endParaRPr lang="en-US" dirty="0"/>
          </a:p>
        </p:txBody>
      </p:sp>
      <p:sp>
        <p:nvSpPr>
          <p:cNvPr id="4" name="Date Placeholder 3"/>
          <p:cNvSpPr>
            <a:spLocks noGrp="1"/>
          </p:cNvSpPr>
          <p:nvPr>
            <p:ph type="dt" sz="half" idx="10"/>
          </p:nvPr>
        </p:nvSpPr>
        <p:spPr/>
        <p:txBody>
          <a:bodyPr/>
          <a:lstStyle/>
          <a:p>
            <a:fld id="{498AD89E-CE99-44C6-9B37-F87823D337A2}"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0EB81-AD04-4760-A354-5DF8055F3B3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Clic pentru editare stil titlu</a:t>
            </a:r>
            <a:endParaRPr lang="en-US"/>
          </a:p>
        </p:txBody>
      </p:sp>
      <p:sp>
        <p:nvSpPr>
          <p:cNvPr id="3" name="Vertical Text Placeholder 2"/>
          <p:cNvSpPr>
            <a:spLocks noGrp="1"/>
          </p:cNvSpPr>
          <p:nvPr>
            <p:ph type="body" orient="vert" idx="1"/>
          </p:nvPr>
        </p:nvSpPr>
        <p:spPr/>
        <p:txBody>
          <a:bodyPr vert="eaVert"/>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Date Placeholder 3"/>
          <p:cNvSpPr>
            <a:spLocks noGrp="1"/>
          </p:cNvSpPr>
          <p:nvPr>
            <p:ph type="dt" sz="half" idx="10"/>
          </p:nvPr>
        </p:nvSpPr>
        <p:spPr/>
        <p:txBody>
          <a:bodyPr/>
          <a:lstStyle/>
          <a:p>
            <a:fld id="{498AD89E-CE99-44C6-9B37-F87823D337A2}"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0EB81-AD04-4760-A354-5DF8055F3B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ro-RO" smtClean="0"/>
              <a:t>Clic pentru editare stil titlu</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Date Placeholder 3"/>
          <p:cNvSpPr>
            <a:spLocks noGrp="1"/>
          </p:cNvSpPr>
          <p:nvPr>
            <p:ph type="dt" sz="half" idx="10"/>
          </p:nvPr>
        </p:nvSpPr>
        <p:spPr/>
        <p:txBody>
          <a:bodyPr/>
          <a:lstStyle/>
          <a:p>
            <a:fld id="{498AD89E-CE99-44C6-9B37-F87823D337A2}"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0EB81-AD04-4760-A354-5DF8055F3B3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Clic pentru editare stil titlu</a:t>
            </a:r>
            <a:endParaRPr lang="en-US"/>
          </a:p>
        </p:txBody>
      </p:sp>
      <p:sp>
        <p:nvSpPr>
          <p:cNvPr id="3" name="Content Placeholder 2"/>
          <p:cNvSpPr>
            <a:spLocks noGrp="1"/>
          </p:cNvSpPr>
          <p:nvPr>
            <p:ph idx="1"/>
          </p:nvPr>
        </p:nvSpPr>
        <p:spPr/>
        <p:txBody>
          <a:body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Date Placeholder 3"/>
          <p:cNvSpPr>
            <a:spLocks noGrp="1"/>
          </p:cNvSpPr>
          <p:nvPr>
            <p:ph type="dt" sz="half" idx="10"/>
          </p:nvPr>
        </p:nvSpPr>
        <p:spPr/>
        <p:txBody>
          <a:bodyPr/>
          <a:lstStyle/>
          <a:p>
            <a:fld id="{498AD89E-CE99-44C6-9B37-F87823D337A2}"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0EB81-AD04-4760-A354-5DF8055F3B3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ro-RO" smtClean="0"/>
              <a:t>Clic pentru editare stil titlu</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smtClean="0"/>
              <a:t>Clic pentru editare stiluri text Coordonator</a:t>
            </a:r>
          </a:p>
        </p:txBody>
      </p:sp>
      <p:sp>
        <p:nvSpPr>
          <p:cNvPr id="4" name="Date Placeholder 3"/>
          <p:cNvSpPr>
            <a:spLocks noGrp="1"/>
          </p:cNvSpPr>
          <p:nvPr>
            <p:ph type="dt" sz="half" idx="10"/>
          </p:nvPr>
        </p:nvSpPr>
        <p:spPr/>
        <p:txBody>
          <a:bodyPr/>
          <a:lstStyle/>
          <a:p>
            <a:fld id="{498AD89E-CE99-44C6-9B37-F87823D337A2}"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0EB81-AD04-4760-A354-5DF8055F3B3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Clic pentru editare stil titlu</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dirty="0"/>
          </a:p>
        </p:txBody>
      </p:sp>
      <p:sp>
        <p:nvSpPr>
          <p:cNvPr id="5" name="Date Placeholder 4"/>
          <p:cNvSpPr>
            <a:spLocks noGrp="1"/>
          </p:cNvSpPr>
          <p:nvPr>
            <p:ph type="dt" sz="half" idx="10"/>
          </p:nvPr>
        </p:nvSpPr>
        <p:spPr/>
        <p:txBody>
          <a:bodyPr/>
          <a:lstStyle/>
          <a:p>
            <a:fld id="{498AD89E-CE99-44C6-9B37-F87823D337A2}"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0EB81-AD04-4760-A354-5DF8055F3B3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smtClean="0"/>
              <a:t>Clic pentru editare stil titlu</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Clic pentru editare stiluri text Coordonator</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Clic pentru editare stiluri text Coordonator</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7" name="Date Placeholder 6"/>
          <p:cNvSpPr>
            <a:spLocks noGrp="1"/>
          </p:cNvSpPr>
          <p:nvPr>
            <p:ph type="dt" sz="half" idx="10"/>
          </p:nvPr>
        </p:nvSpPr>
        <p:spPr/>
        <p:txBody>
          <a:bodyPr/>
          <a:lstStyle/>
          <a:p>
            <a:fld id="{498AD89E-CE99-44C6-9B37-F87823D337A2}" type="datetimeFigureOut">
              <a:rPr lang="en-US" smtClean="0"/>
              <a:t>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70EB81-AD04-4760-A354-5DF8055F3B3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mtClean="0"/>
              <a:t>Clic pentru editare stil titlu</a:t>
            </a:r>
            <a:endParaRPr lang="en-US"/>
          </a:p>
        </p:txBody>
      </p:sp>
      <p:sp>
        <p:nvSpPr>
          <p:cNvPr id="3" name="Date Placeholder 2"/>
          <p:cNvSpPr>
            <a:spLocks noGrp="1"/>
          </p:cNvSpPr>
          <p:nvPr>
            <p:ph type="dt" sz="half" idx="10"/>
          </p:nvPr>
        </p:nvSpPr>
        <p:spPr/>
        <p:txBody>
          <a:bodyPr/>
          <a:lstStyle/>
          <a:p>
            <a:fld id="{498AD89E-CE99-44C6-9B37-F87823D337A2}" type="datetimeFigureOut">
              <a:rPr lang="en-US" smtClean="0"/>
              <a:t>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70EB81-AD04-4760-A354-5DF8055F3B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AD89E-CE99-44C6-9B37-F87823D337A2}" type="datetimeFigureOut">
              <a:rPr lang="en-US" smtClean="0"/>
              <a:t>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70EB81-AD04-4760-A354-5DF8055F3B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ro-RO" smtClean="0"/>
              <a:t>Clic pentru editare stil titlu</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Clic pentru editare stiluri text Coordonator</a:t>
            </a:r>
          </a:p>
        </p:txBody>
      </p:sp>
      <p:sp>
        <p:nvSpPr>
          <p:cNvPr id="5" name="Date Placeholder 4"/>
          <p:cNvSpPr>
            <a:spLocks noGrp="1"/>
          </p:cNvSpPr>
          <p:nvPr>
            <p:ph type="dt" sz="half" idx="10"/>
          </p:nvPr>
        </p:nvSpPr>
        <p:spPr/>
        <p:txBody>
          <a:bodyPr/>
          <a:lstStyle/>
          <a:p>
            <a:fld id="{498AD89E-CE99-44C6-9B37-F87823D337A2}"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0EB81-AD04-4760-A354-5DF8055F3B33}"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ro-RO" smtClean="0"/>
              <a:t>Clic pentru editare stil titlu</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smtClean="0"/>
              <a:t>Faceți clic pe pictogramă pentru a adăuga o imagine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Clic pentru editare stiluri text Coordonator</a:t>
            </a:r>
          </a:p>
        </p:txBody>
      </p:sp>
      <p:sp>
        <p:nvSpPr>
          <p:cNvPr id="8" name="Date Placeholder 7"/>
          <p:cNvSpPr>
            <a:spLocks noGrp="1"/>
          </p:cNvSpPr>
          <p:nvPr>
            <p:ph type="dt" sz="half" idx="10"/>
          </p:nvPr>
        </p:nvSpPr>
        <p:spPr/>
        <p:txBody>
          <a:bodyPr/>
          <a:lstStyle/>
          <a:p>
            <a:fld id="{498AD89E-CE99-44C6-9B37-F87823D337A2}" type="datetimeFigureOut">
              <a:rPr lang="en-US" smtClean="0"/>
              <a:t>2/1/2022</a:t>
            </a:fld>
            <a:endParaRPr lang="en-US"/>
          </a:p>
        </p:txBody>
      </p:sp>
      <p:sp>
        <p:nvSpPr>
          <p:cNvPr id="9" name="Slide Number Placeholder 8"/>
          <p:cNvSpPr>
            <a:spLocks noGrp="1"/>
          </p:cNvSpPr>
          <p:nvPr>
            <p:ph type="sldNum" sz="quarter" idx="11"/>
          </p:nvPr>
        </p:nvSpPr>
        <p:spPr/>
        <p:txBody>
          <a:bodyPr/>
          <a:lstStyle/>
          <a:p>
            <a:fld id="{C370EB81-AD04-4760-A354-5DF8055F3B33}"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ro-RO" smtClean="0"/>
              <a:t>Clic pentru editare stil titlu</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370EB81-AD04-4760-A354-5DF8055F3B33}"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98AD89E-CE99-44C6-9B37-F87823D337A2}" type="datetimeFigureOut">
              <a:rPr lang="en-US" smtClean="0"/>
              <a:t>2/1/2022</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533400" y="304800"/>
            <a:ext cx="7543800" cy="4346575"/>
          </a:xfrm>
        </p:spPr>
        <p:txBody>
          <a:bodyPr>
            <a:normAutofit fontScale="90000"/>
          </a:bodyPr>
          <a:lstStyle/>
          <a:p>
            <a:pPr algn="r"/>
            <a:r>
              <a:rPr lang="ro-RO" sz="4900" dirty="0" smtClean="0"/>
              <a:t>Review </a:t>
            </a:r>
            <a:r>
              <a:rPr lang="ro-RO" sz="4900" dirty="0"/>
              <a:t>of </a:t>
            </a:r>
            <a:r>
              <a:rPr lang="en-US" sz="4900" dirty="0" smtClean="0"/>
              <a:t/>
            </a:r>
            <a:br>
              <a:rPr lang="en-US" sz="4900" dirty="0" smtClean="0"/>
            </a:br>
            <a:r>
              <a:rPr lang="ro-RO" sz="4900" dirty="0" smtClean="0"/>
              <a:t>„</a:t>
            </a:r>
            <a:r>
              <a:rPr lang="ro-RO" sz="4900" dirty="0" err="1"/>
              <a:t>Issues</a:t>
            </a:r>
            <a:r>
              <a:rPr lang="ro-RO" sz="4900" dirty="0"/>
              <a:t> </a:t>
            </a:r>
            <a:r>
              <a:rPr lang="ro-RO" sz="4900" dirty="0" err="1"/>
              <a:t>and</a:t>
            </a:r>
            <a:r>
              <a:rPr lang="ro-RO" sz="4900" dirty="0"/>
              <a:t> </a:t>
            </a:r>
            <a:r>
              <a:rPr lang="ro-RO" sz="4900" dirty="0" err="1"/>
              <a:t>Challenges</a:t>
            </a:r>
            <a:r>
              <a:rPr lang="ro-RO" sz="4900" dirty="0"/>
              <a:t> </a:t>
            </a:r>
            <a:r>
              <a:rPr lang="en-US" sz="4900" dirty="0" smtClean="0"/>
              <a:t/>
            </a:r>
            <a:br>
              <a:rPr lang="en-US" sz="4900" dirty="0" smtClean="0"/>
            </a:br>
            <a:r>
              <a:rPr lang="ro-RO" sz="4900" dirty="0" smtClean="0"/>
              <a:t>of </a:t>
            </a:r>
            <a:r>
              <a:rPr lang="ro-RO" sz="4900" dirty="0" err="1"/>
              <a:t>Load</a:t>
            </a:r>
            <a:r>
              <a:rPr lang="ro-RO" sz="4900" dirty="0"/>
              <a:t> </a:t>
            </a:r>
            <a:r>
              <a:rPr lang="ro-RO" sz="4900" dirty="0" err="1"/>
              <a:t>Balancing</a:t>
            </a:r>
            <a:r>
              <a:rPr lang="ro-RO" sz="4900" dirty="0"/>
              <a:t> </a:t>
            </a:r>
            <a:r>
              <a:rPr lang="ro-RO" sz="4900" dirty="0" err="1"/>
              <a:t>Techniques</a:t>
            </a:r>
            <a:r>
              <a:rPr lang="ro-RO" sz="4900" dirty="0"/>
              <a:t> </a:t>
            </a:r>
            <a:r>
              <a:rPr lang="en-US" sz="4900" dirty="0" smtClean="0"/>
              <a:t/>
            </a:r>
            <a:br>
              <a:rPr lang="en-US" sz="4900" dirty="0" smtClean="0"/>
            </a:br>
            <a:r>
              <a:rPr lang="ro-RO" sz="4900" dirty="0" smtClean="0"/>
              <a:t>in </a:t>
            </a:r>
            <a:r>
              <a:rPr lang="ro-RO" sz="4900" dirty="0" err="1"/>
              <a:t>Cloud</a:t>
            </a:r>
            <a:r>
              <a:rPr lang="ro-RO" sz="4900" dirty="0"/>
              <a:t> </a:t>
            </a:r>
            <a:r>
              <a:rPr lang="ro-RO" sz="4900" dirty="0" err="1"/>
              <a:t>Computing</a:t>
            </a:r>
            <a:r>
              <a:rPr lang="ro-RO" sz="4900" dirty="0"/>
              <a:t>: A </a:t>
            </a:r>
            <a:r>
              <a:rPr lang="ro-RO" sz="4900" dirty="0" err="1" smtClean="0"/>
              <a:t>Survey</a:t>
            </a:r>
            <a:r>
              <a:rPr lang="ro-RO" sz="4900" dirty="0" smtClean="0"/>
              <a:t> ”</a:t>
            </a:r>
            <a:r>
              <a:rPr lang="en-US" sz="4900" dirty="0" smtClean="0"/>
              <a:t> </a:t>
            </a:r>
            <a:br>
              <a:rPr lang="en-US" sz="4900" dirty="0" smtClean="0"/>
            </a:br>
            <a:r>
              <a:rPr lang="en-US" sz="4900" dirty="0" smtClean="0"/>
              <a:t>by </a:t>
            </a:r>
            <a:r>
              <a:rPr lang="ro-RO" sz="4900" dirty="0" smtClean="0"/>
              <a:t>P</a:t>
            </a:r>
            <a:r>
              <a:rPr lang="ro-RO" sz="4900" dirty="0"/>
              <a:t>. </a:t>
            </a:r>
            <a:r>
              <a:rPr lang="ro-RO" sz="4900" dirty="0" err="1"/>
              <a:t>Kumar</a:t>
            </a:r>
            <a:r>
              <a:rPr lang="ro-RO" sz="4900" dirty="0"/>
              <a:t> </a:t>
            </a:r>
            <a:r>
              <a:rPr lang="ro-RO" sz="4900" dirty="0" err="1"/>
              <a:t>and</a:t>
            </a:r>
            <a:r>
              <a:rPr lang="ro-RO" sz="4900" dirty="0"/>
              <a:t> R. </a:t>
            </a:r>
            <a:r>
              <a:rPr lang="ro-RO" sz="4900" dirty="0" err="1" smtClean="0"/>
              <a:t>Kumar</a:t>
            </a:r>
            <a:r>
              <a:rPr lang="en-US" dirty="0"/>
              <a:t/>
            </a:r>
            <a:br>
              <a:rPr lang="en-US" dirty="0"/>
            </a:br>
            <a:endParaRPr lang="en-US" dirty="0"/>
          </a:p>
        </p:txBody>
      </p:sp>
      <p:sp>
        <p:nvSpPr>
          <p:cNvPr id="3" name="Subtitlu 2"/>
          <p:cNvSpPr>
            <a:spLocks noGrp="1"/>
          </p:cNvSpPr>
          <p:nvPr>
            <p:ph type="subTitle" idx="1"/>
          </p:nvPr>
        </p:nvSpPr>
        <p:spPr>
          <a:xfrm>
            <a:off x="533400" y="6019800"/>
            <a:ext cx="6400800" cy="685800"/>
          </a:xfrm>
        </p:spPr>
        <p:txBody>
          <a:bodyPr/>
          <a:lstStyle/>
          <a:p>
            <a:r>
              <a:rPr lang="ro-RO" dirty="0" smtClean="0"/>
              <a:t>Amalia Stefanescu</a:t>
            </a:r>
            <a:endParaRPr lang="en-US" dirty="0"/>
          </a:p>
        </p:txBody>
      </p:sp>
    </p:spTree>
    <p:extLst>
      <p:ext uri="{BB962C8B-B14F-4D97-AF65-F5344CB8AC3E}">
        <p14:creationId xmlns:p14="http://schemas.microsoft.com/office/powerpoint/2010/main" val="588906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smtClean="0"/>
              <a:t>The paper is divided in three main categories:</a:t>
            </a:r>
            <a:endParaRPr lang="en-US" dirty="0"/>
          </a:p>
        </p:txBody>
      </p:sp>
      <p:sp>
        <p:nvSpPr>
          <p:cNvPr id="3" name="Substituent conținut 2"/>
          <p:cNvSpPr>
            <a:spLocks noGrp="1"/>
          </p:cNvSpPr>
          <p:nvPr>
            <p:ph idx="1"/>
          </p:nvPr>
        </p:nvSpPr>
        <p:spPr>
          <a:xfrm>
            <a:off x="0" y="1600200"/>
            <a:ext cx="4343400" cy="4800600"/>
          </a:xfrm>
        </p:spPr>
        <p:txBody>
          <a:bodyPr>
            <a:normAutofit fontScale="70000" lnSpcReduction="20000"/>
          </a:bodyPr>
          <a:lstStyle/>
          <a:p>
            <a:endParaRPr lang="en-US" dirty="0"/>
          </a:p>
          <a:p>
            <a:r>
              <a:rPr lang="en-GB" dirty="0" smtClean="0"/>
              <a:t>a </a:t>
            </a:r>
            <a:r>
              <a:rPr lang="en-GB" dirty="0"/>
              <a:t>study of load balancing techniques, </a:t>
            </a:r>
            <a:endParaRPr lang="en-GB" dirty="0" smtClean="0"/>
          </a:p>
          <a:p>
            <a:r>
              <a:rPr lang="en-GB" dirty="0" smtClean="0"/>
              <a:t>a </a:t>
            </a:r>
            <a:r>
              <a:rPr lang="en-GB" dirty="0"/>
              <a:t>classification of them </a:t>
            </a:r>
            <a:r>
              <a:rPr lang="en-GB" dirty="0" smtClean="0"/>
              <a:t>and the issues </a:t>
            </a:r>
            <a:r>
              <a:rPr lang="en-GB" dirty="0"/>
              <a:t>they pose </a:t>
            </a:r>
            <a:endParaRPr lang="en-GB" dirty="0" smtClean="0"/>
          </a:p>
          <a:p>
            <a:endParaRPr lang="en-GB" dirty="0"/>
          </a:p>
          <a:p>
            <a:endParaRPr lang="en-US" dirty="0"/>
          </a:p>
          <a:p>
            <a:pPr marL="114300" indent="0">
              <a:buNone/>
            </a:pPr>
            <a:r>
              <a:rPr lang="en-GB" dirty="0" smtClean="0"/>
              <a:t>Load </a:t>
            </a:r>
            <a:r>
              <a:rPr lang="en-GB" dirty="0"/>
              <a:t>balancing uses available resources in order to distribute workload evenly and efficiently, avoiding infrastructure blockers and providing continuous service in the cloud. </a:t>
            </a:r>
            <a:endParaRPr lang="en-GB" dirty="0" smtClean="0"/>
          </a:p>
          <a:p>
            <a:pPr marL="114300" indent="0">
              <a:buNone/>
            </a:pPr>
            <a:r>
              <a:rPr lang="en-GB" dirty="0" smtClean="0"/>
              <a:t>The </a:t>
            </a:r>
            <a:r>
              <a:rPr lang="en-GB" dirty="0"/>
              <a:t>resource management is done fairly between tasks while also providing priority of execution based on necessity. </a:t>
            </a:r>
            <a:endParaRPr lang="en-GB" dirty="0" smtClean="0"/>
          </a:p>
          <a:p>
            <a:pPr marL="114300" indent="0">
              <a:buNone/>
            </a:pPr>
            <a:r>
              <a:rPr lang="en-GB" dirty="0" smtClean="0"/>
              <a:t>In </a:t>
            </a:r>
            <a:r>
              <a:rPr lang="en-GB" dirty="0"/>
              <a:t>terms of cloud computing we can distinguish two main categories: </a:t>
            </a:r>
            <a:r>
              <a:rPr lang="en-GB" dirty="0" smtClean="0"/>
              <a:t>based </a:t>
            </a:r>
            <a:r>
              <a:rPr lang="en-GB" dirty="0"/>
              <a:t>on services offered and location. </a:t>
            </a:r>
            <a:endParaRPr lang="en-GB" dirty="0" smtClean="0"/>
          </a:p>
          <a:p>
            <a:pPr marL="114300" indent="0">
              <a:buNone/>
            </a:pPr>
            <a:r>
              <a:rPr lang="en-GB" dirty="0" smtClean="0"/>
              <a:t>The </a:t>
            </a:r>
            <a:r>
              <a:rPr lang="en-GB" dirty="0"/>
              <a:t>former helps in minimizing the need for configuring basic infrastructure while the latter helps organisations and individuals to manage the visibility of their infrastructure providing security and data sharing control. </a:t>
            </a:r>
            <a:endParaRPr lang="en-GB" dirty="0" smtClean="0"/>
          </a:p>
          <a:p>
            <a:pPr marL="114300" indent="0">
              <a:buNone/>
            </a:pPr>
            <a:r>
              <a:rPr lang="en-GB" dirty="0" smtClean="0"/>
              <a:t>In </a:t>
            </a:r>
            <a:r>
              <a:rPr lang="en-GB" dirty="0"/>
              <a:t>order to reduce costs and improve response time, cloud computing is continuously developing techniques for optimum resource management. </a:t>
            </a:r>
            <a:endParaRPr lang="en-US" dirty="0"/>
          </a:p>
        </p:txBody>
      </p:sp>
      <p:pic>
        <p:nvPicPr>
          <p:cNvPr id="1027" name="Picture 3" descr="C:\Users\amali\Desktop\Screenshot 2022-02-01 1633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749260"/>
            <a:ext cx="3924300" cy="4405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211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p:cNvSpPr>
            <a:spLocks noGrp="1"/>
          </p:cNvSpPr>
          <p:nvPr>
            <p:ph idx="1"/>
          </p:nvPr>
        </p:nvSpPr>
        <p:spPr>
          <a:xfrm>
            <a:off x="457200" y="533400"/>
            <a:ext cx="7620000" cy="5867400"/>
          </a:xfrm>
        </p:spPr>
        <p:txBody>
          <a:bodyPr>
            <a:normAutofit/>
          </a:bodyPr>
          <a:lstStyle/>
          <a:p>
            <a:endParaRPr lang="en-US" sz="1800" dirty="0"/>
          </a:p>
          <a:p>
            <a:r>
              <a:rPr lang="en-GB" sz="1800" dirty="0"/>
              <a:t> The paper written by P. Kumar and R. Kumar researches the main challenges in load balancing after an intensive study of various scientific articles published on the topics </a:t>
            </a:r>
            <a:r>
              <a:rPr lang="en-GB" sz="1800" dirty="0" smtClean="0"/>
              <a:t>of:</a:t>
            </a:r>
          </a:p>
          <a:p>
            <a:r>
              <a:rPr lang="en-GB" sz="1800" dirty="0" smtClean="0"/>
              <a:t> </a:t>
            </a:r>
            <a:r>
              <a:rPr lang="en-GB" sz="1800" dirty="0"/>
              <a:t>resource scheduling, execution cost, system performance and performance monitoring, quality of service, energy consumption, metrics, consumers and so on. </a:t>
            </a:r>
            <a:endParaRPr lang="en-GB" sz="1800" dirty="0" smtClean="0"/>
          </a:p>
          <a:p>
            <a:pPr marL="114300" indent="0">
              <a:buNone/>
            </a:pPr>
            <a:endParaRPr lang="en-GB" sz="1600" dirty="0"/>
          </a:p>
          <a:p>
            <a:pPr marL="114300" indent="0">
              <a:buNone/>
            </a:pPr>
            <a:endParaRPr lang="en-GB" sz="1800" dirty="0"/>
          </a:p>
          <a:p>
            <a:pPr marL="114300" indent="0">
              <a:buNone/>
            </a:pPr>
            <a:r>
              <a:rPr lang="en-GB" sz="1800" dirty="0"/>
              <a:t>Among the </a:t>
            </a:r>
            <a:r>
              <a:rPr lang="en-GB" sz="1800" dirty="0" smtClean="0"/>
              <a:t>challenges of </a:t>
            </a:r>
            <a:r>
              <a:rPr lang="en-GB" sz="1800" dirty="0"/>
              <a:t>load balancing in the </a:t>
            </a:r>
            <a:r>
              <a:rPr lang="en-GB" sz="1800" dirty="0" smtClean="0"/>
              <a:t>cloud, </a:t>
            </a:r>
            <a:r>
              <a:rPr lang="en-GB" sz="1800" dirty="0"/>
              <a:t>a few are selected as </a:t>
            </a:r>
            <a:r>
              <a:rPr lang="en-GB" sz="1800" dirty="0" smtClean="0"/>
              <a:t>primary: </a:t>
            </a:r>
          </a:p>
          <a:p>
            <a:r>
              <a:rPr lang="en-GB" sz="1800" dirty="0" smtClean="0"/>
              <a:t>geographical </a:t>
            </a:r>
            <a:r>
              <a:rPr lang="en-GB" sz="1800" dirty="0"/>
              <a:t>distributed nodes, </a:t>
            </a:r>
            <a:endParaRPr lang="en-GB" sz="1800" dirty="0" smtClean="0"/>
          </a:p>
          <a:p>
            <a:r>
              <a:rPr lang="en-GB" sz="1800" dirty="0" smtClean="0"/>
              <a:t>algorithm </a:t>
            </a:r>
            <a:r>
              <a:rPr lang="en-GB" sz="1800" dirty="0"/>
              <a:t>complexity, </a:t>
            </a:r>
            <a:endParaRPr lang="en-GB" sz="1800" dirty="0" smtClean="0"/>
          </a:p>
          <a:p>
            <a:r>
              <a:rPr lang="en-GB" sz="1800" dirty="0" smtClean="0"/>
              <a:t>storage </a:t>
            </a:r>
            <a:r>
              <a:rPr lang="en-GB" sz="1800" dirty="0"/>
              <a:t>management, </a:t>
            </a:r>
            <a:endParaRPr lang="en-GB" sz="1800" dirty="0" smtClean="0"/>
          </a:p>
          <a:p>
            <a:r>
              <a:rPr lang="en-GB" sz="1800" dirty="0" smtClean="0"/>
              <a:t>load-balancer </a:t>
            </a:r>
            <a:r>
              <a:rPr lang="en-GB" sz="1800" dirty="0"/>
              <a:t>scalability, </a:t>
            </a:r>
            <a:endParaRPr lang="en-GB" sz="1800" dirty="0" smtClean="0"/>
          </a:p>
          <a:p>
            <a:r>
              <a:rPr lang="en-GB" sz="1800" dirty="0" smtClean="0"/>
              <a:t>virtual </a:t>
            </a:r>
            <a:r>
              <a:rPr lang="en-GB" sz="1800" dirty="0"/>
              <a:t>machine migration, </a:t>
            </a:r>
            <a:endParaRPr lang="en-GB" sz="1800" dirty="0" smtClean="0"/>
          </a:p>
          <a:p>
            <a:r>
              <a:rPr lang="en-GB" sz="1800" dirty="0" smtClean="0"/>
              <a:t>single </a:t>
            </a:r>
            <a:r>
              <a:rPr lang="en-GB" sz="1800" dirty="0"/>
              <a:t>point of failure, </a:t>
            </a:r>
            <a:endParaRPr lang="en-GB" sz="1800" dirty="0" smtClean="0"/>
          </a:p>
          <a:p>
            <a:r>
              <a:rPr lang="en-GB" sz="1800" dirty="0" smtClean="0"/>
              <a:t>heterogeneous </a:t>
            </a:r>
            <a:r>
              <a:rPr lang="en-GB" sz="1800" dirty="0"/>
              <a:t>nodes. </a:t>
            </a:r>
            <a:endParaRPr lang="en-US" sz="1800" dirty="0"/>
          </a:p>
        </p:txBody>
      </p:sp>
    </p:spTree>
    <p:extLst>
      <p:ext uri="{BB962C8B-B14F-4D97-AF65-F5344CB8AC3E}">
        <p14:creationId xmlns:p14="http://schemas.microsoft.com/office/powerpoint/2010/main" val="3252972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p:cNvSpPr>
            <a:spLocks noGrp="1"/>
          </p:cNvSpPr>
          <p:nvPr>
            <p:ph idx="1"/>
          </p:nvPr>
        </p:nvSpPr>
        <p:spPr>
          <a:xfrm>
            <a:off x="457200" y="152400"/>
            <a:ext cx="7620000" cy="6248400"/>
          </a:xfrm>
        </p:spPr>
        <p:txBody>
          <a:bodyPr>
            <a:normAutofit fontScale="77500" lnSpcReduction="20000"/>
          </a:bodyPr>
          <a:lstStyle/>
          <a:p>
            <a:endParaRPr lang="en-US" dirty="0"/>
          </a:p>
          <a:p>
            <a:r>
              <a:rPr lang="en-GB" dirty="0"/>
              <a:t> </a:t>
            </a:r>
            <a:r>
              <a:rPr lang="en-GB" u="sng" dirty="0"/>
              <a:t>Geographical distributed nodes </a:t>
            </a:r>
            <a:r>
              <a:rPr lang="en-GB" dirty="0"/>
              <a:t>raises the issue of resource distribution across big distances. </a:t>
            </a:r>
            <a:r>
              <a:rPr lang="en-GB" dirty="0" smtClean="0"/>
              <a:t>The </a:t>
            </a:r>
            <a:r>
              <a:rPr lang="en-GB" dirty="0"/>
              <a:t>farther apart that the nodes are, the more difficult it is for load balancing algorithms to </a:t>
            </a:r>
            <a:r>
              <a:rPr lang="en-GB" dirty="0" smtClean="0"/>
              <a:t>spatially </a:t>
            </a:r>
            <a:r>
              <a:rPr lang="en-GB" dirty="0"/>
              <a:t>distribute the nodes. </a:t>
            </a:r>
            <a:endParaRPr lang="en-GB" dirty="0" smtClean="0"/>
          </a:p>
          <a:p>
            <a:r>
              <a:rPr lang="en-GB" dirty="0" smtClean="0"/>
              <a:t>However</a:t>
            </a:r>
            <a:r>
              <a:rPr lang="en-GB" dirty="0"/>
              <a:t>, some algorithms are designed for small regions and do not take into account issues that arise due to large distances between the users and the resources they try to access, such as network delay or loss of communication. </a:t>
            </a:r>
            <a:endParaRPr lang="en-GB" dirty="0" smtClean="0"/>
          </a:p>
          <a:p>
            <a:endParaRPr lang="en-GB" dirty="0" smtClean="0"/>
          </a:p>
          <a:p>
            <a:endParaRPr lang="en-GB" dirty="0"/>
          </a:p>
          <a:p>
            <a:r>
              <a:rPr lang="en-GB" u="sng" dirty="0"/>
              <a:t>Algorithm complexity </a:t>
            </a:r>
            <a:r>
              <a:rPr lang="en-GB" dirty="0"/>
              <a:t>is an issue that can affect all layers of development, thus it is mentioned in the case of cloud computing as well. </a:t>
            </a:r>
            <a:endParaRPr lang="en-GB" dirty="0" smtClean="0"/>
          </a:p>
          <a:p>
            <a:r>
              <a:rPr lang="en-GB" dirty="0" smtClean="0"/>
              <a:t>In </a:t>
            </a:r>
            <a:r>
              <a:rPr lang="en-GB" dirty="0"/>
              <a:t>order to design efficient systems, the algorithms used have to be readable and must not pose high implementation challenges. </a:t>
            </a:r>
            <a:endParaRPr lang="en-GB" dirty="0" smtClean="0"/>
          </a:p>
          <a:p>
            <a:r>
              <a:rPr lang="en-GB" dirty="0" smtClean="0"/>
              <a:t>Complex </a:t>
            </a:r>
            <a:r>
              <a:rPr lang="en-GB" dirty="0"/>
              <a:t>algorithms have the disadvantage of diminishing performance and that can lead to timeout errors. </a:t>
            </a:r>
            <a:endParaRPr lang="en-GB" dirty="0" smtClean="0"/>
          </a:p>
          <a:p>
            <a:endParaRPr lang="en-GB" dirty="0" smtClean="0"/>
          </a:p>
          <a:p>
            <a:endParaRPr lang="en-GB" dirty="0"/>
          </a:p>
          <a:p>
            <a:r>
              <a:rPr lang="en-GB" u="sng" dirty="0"/>
              <a:t>Storage management </a:t>
            </a:r>
            <a:r>
              <a:rPr lang="en-GB" dirty="0"/>
              <a:t>has seen major improvements along the years with the cloud infrastructure, thus giving up the manually managed storage systems that took a lot of effort and costs to maintain. </a:t>
            </a:r>
            <a:endParaRPr lang="en-GB" dirty="0" smtClean="0"/>
          </a:p>
          <a:p>
            <a:r>
              <a:rPr lang="en-GB" dirty="0" smtClean="0"/>
              <a:t>The </a:t>
            </a:r>
            <a:r>
              <a:rPr lang="en-GB" dirty="0"/>
              <a:t>cloud storage systems are able to store any type of data the users </a:t>
            </a:r>
            <a:r>
              <a:rPr lang="en-GB" dirty="0" smtClean="0"/>
              <a:t>need </a:t>
            </a:r>
            <a:r>
              <a:rPr lang="en-GB" dirty="0"/>
              <a:t>while also being readily accessible. However, an issue that is becoming more and more apparent is caused by the amount of data stored in the cloud which is increasing very fast. </a:t>
            </a:r>
            <a:endParaRPr lang="en-US" dirty="0"/>
          </a:p>
        </p:txBody>
      </p:sp>
    </p:spTree>
    <p:extLst>
      <p:ext uri="{BB962C8B-B14F-4D97-AF65-F5344CB8AC3E}">
        <p14:creationId xmlns:p14="http://schemas.microsoft.com/office/powerpoint/2010/main" val="391812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p:cNvSpPr>
            <a:spLocks noGrp="1"/>
          </p:cNvSpPr>
          <p:nvPr>
            <p:ph idx="1"/>
          </p:nvPr>
        </p:nvSpPr>
        <p:spPr>
          <a:xfrm>
            <a:off x="457200" y="228600"/>
            <a:ext cx="7620000" cy="6172200"/>
          </a:xfrm>
        </p:spPr>
        <p:txBody>
          <a:bodyPr>
            <a:normAutofit fontScale="92500" lnSpcReduction="10000"/>
          </a:bodyPr>
          <a:lstStyle/>
          <a:p>
            <a:r>
              <a:rPr lang="en-GB" u="sng" dirty="0"/>
              <a:t>Load-balancer scalability </a:t>
            </a:r>
            <a:r>
              <a:rPr lang="en-GB" dirty="0" smtClean="0"/>
              <a:t>refers </a:t>
            </a:r>
            <a:r>
              <a:rPr lang="en-GB" dirty="0"/>
              <a:t>to quick access of the users to application/ services that are contained in the cloud. </a:t>
            </a:r>
            <a:endParaRPr lang="en-GB" dirty="0" smtClean="0"/>
          </a:p>
          <a:p>
            <a:r>
              <a:rPr lang="en-GB" dirty="0" smtClean="0"/>
              <a:t>The </a:t>
            </a:r>
            <a:r>
              <a:rPr lang="en-GB" dirty="0"/>
              <a:t>technique has to take into consideration any infrastructure changes in order to efficiently scale up or down, some of the changes in demand being related to storage, high computations and system shape. </a:t>
            </a:r>
            <a:endParaRPr lang="en-GB" dirty="0" smtClean="0"/>
          </a:p>
          <a:p>
            <a:endParaRPr lang="en-GB" dirty="0"/>
          </a:p>
          <a:p>
            <a:r>
              <a:rPr lang="en-GB" u="sng" dirty="0"/>
              <a:t>Virtual machine migration </a:t>
            </a:r>
            <a:r>
              <a:rPr lang="en-GB" dirty="0"/>
              <a:t>enables the use of multiple independent virtual machines on the same physical machine. </a:t>
            </a:r>
            <a:endParaRPr lang="en-GB" dirty="0" smtClean="0"/>
          </a:p>
          <a:p>
            <a:r>
              <a:rPr lang="en-GB" dirty="0" smtClean="0"/>
              <a:t>In </a:t>
            </a:r>
            <a:r>
              <a:rPr lang="en-GB" dirty="0"/>
              <a:t>order to load balance the distribution of computation once a virtual machine gets overloaded, such an algorithm is used in order to migrate to other machines that may be distantly located. </a:t>
            </a:r>
            <a:endParaRPr lang="en-GB" dirty="0" smtClean="0"/>
          </a:p>
          <a:p>
            <a:endParaRPr lang="en-GB" dirty="0"/>
          </a:p>
          <a:p>
            <a:r>
              <a:rPr lang="en-GB" u="sng" dirty="0"/>
              <a:t>Single point of failure </a:t>
            </a:r>
            <a:r>
              <a:rPr lang="en-GB" dirty="0"/>
              <a:t>is a challenge for non-distributed load balancers that delegate the task to a single node of the application</a:t>
            </a:r>
            <a:r>
              <a:rPr lang="en-GB" dirty="0" smtClean="0"/>
              <a:t>.</a:t>
            </a:r>
          </a:p>
          <a:p>
            <a:r>
              <a:rPr lang="en-GB" dirty="0" smtClean="0"/>
              <a:t> </a:t>
            </a:r>
            <a:r>
              <a:rPr lang="en-GB" dirty="0"/>
              <a:t>In case that node fails, then the resources may become overloaded leading to crashes in the system. For this reason, there should be multiple nodes in order to make sure that the tasks can be carried over to a different node once one has failed. </a:t>
            </a:r>
            <a:endParaRPr lang="en-US" dirty="0"/>
          </a:p>
        </p:txBody>
      </p:sp>
    </p:spTree>
    <p:extLst>
      <p:ext uri="{BB962C8B-B14F-4D97-AF65-F5344CB8AC3E}">
        <p14:creationId xmlns:p14="http://schemas.microsoft.com/office/powerpoint/2010/main" val="406192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p:cNvSpPr>
            <a:spLocks noGrp="1"/>
          </p:cNvSpPr>
          <p:nvPr>
            <p:ph idx="1"/>
          </p:nvPr>
        </p:nvSpPr>
        <p:spPr>
          <a:xfrm>
            <a:off x="350855" y="304800"/>
            <a:ext cx="7620000" cy="3657600"/>
          </a:xfrm>
        </p:spPr>
        <p:txBody>
          <a:bodyPr>
            <a:noAutofit/>
          </a:bodyPr>
          <a:lstStyle/>
          <a:p>
            <a:r>
              <a:rPr lang="en-GB" sz="1600" dirty="0"/>
              <a:t>Existing load balancing techniques that try to solve some of the issues are primarily based on </a:t>
            </a:r>
            <a:r>
              <a:rPr lang="en-GB" sz="1600" b="1" dirty="0"/>
              <a:t>the state of the system </a:t>
            </a:r>
            <a:r>
              <a:rPr lang="en-GB" sz="1600" dirty="0"/>
              <a:t>and divided into </a:t>
            </a:r>
            <a:r>
              <a:rPr lang="en-GB" sz="1600" i="1" dirty="0"/>
              <a:t>static</a:t>
            </a:r>
            <a:r>
              <a:rPr lang="en-GB" sz="1600" dirty="0"/>
              <a:t> and </a:t>
            </a:r>
            <a:r>
              <a:rPr lang="en-GB" sz="1600" i="1" dirty="0"/>
              <a:t>dynamic</a:t>
            </a:r>
            <a:r>
              <a:rPr lang="en-GB" sz="1600" dirty="0"/>
              <a:t> techniques. </a:t>
            </a:r>
            <a:endParaRPr lang="en-GB" sz="1600" dirty="0" smtClean="0"/>
          </a:p>
          <a:p>
            <a:r>
              <a:rPr lang="en-GB" sz="1600" u="sng" dirty="0" smtClean="0"/>
              <a:t>The </a:t>
            </a:r>
            <a:r>
              <a:rPr lang="en-GB" sz="1600" u="sng" dirty="0"/>
              <a:t>static approach </a:t>
            </a:r>
            <a:r>
              <a:rPr lang="en-GB" sz="1600" dirty="0"/>
              <a:t>is desirable for non-distributed system that use a small number of resources because it is fast and easy to implement. </a:t>
            </a:r>
            <a:endParaRPr lang="en-GB" sz="1600" dirty="0" smtClean="0"/>
          </a:p>
          <a:p>
            <a:r>
              <a:rPr lang="en-GB" sz="1600" dirty="0" smtClean="0"/>
              <a:t>The </a:t>
            </a:r>
            <a:r>
              <a:rPr lang="en-GB" sz="1600" dirty="0"/>
              <a:t>resource load is divided before the execution time and the smaller tasks are executed before the bigger ones. However, they are executed using </a:t>
            </a:r>
            <a:r>
              <a:rPr lang="en-GB" sz="1600" b="1" dirty="0"/>
              <a:t>the round robin </a:t>
            </a:r>
            <a:r>
              <a:rPr lang="en-GB" sz="1600" dirty="0"/>
              <a:t>approach in order to avoid starvation. </a:t>
            </a:r>
          </a:p>
          <a:p>
            <a:r>
              <a:rPr lang="en-GB" sz="1600" u="sng" dirty="0" smtClean="0"/>
              <a:t>Dynamic </a:t>
            </a:r>
            <a:r>
              <a:rPr lang="en-GB" sz="1600" u="sng" dirty="0"/>
              <a:t>load balancing techniques </a:t>
            </a:r>
            <a:r>
              <a:rPr lang="en-GB" sz="1600" dirty="0"/>
              <a:t>take into </a:t>
            </a:r>
            <a:r>
              <a:rPr lang="en-GB" sz="1600" dirty="0" smtClean="0"/>
              <a:t>account </a:t>
            </a:r>
            <a:r>
              <a:rPr lang="en-GB" sz="1600" dirty="0"/>
              <a:t>the state of the system prior to distributing the tasks and take a decision based on this. </a:t>
            </a:r>
            <a:endParaRPr lang="en-GB" sz="1600" dirty="0" smtClean="0"/>
          </a:p>
          <a:p>
            <a:r>
              <a:rPr lang="en-GB" sz="1600" dirty="0" smtClean="0"/>
              <a:t>They </a:t>
            </a:r>
            <a:r>
              <a:rPr lang="en-GB" sz="1600" dirty="0"/>
              <a:t>are more suited to the cloud ecosystem because in case of </a:t>
            </a:r>
            <a:r>
              <a:rPr lang="en-GB" sz="1600" dirty="0" smtClean="0"/>
              <a:t>overloading, </a:t>
            </a:r>
            <a:r>
              <a:rPr lang="en-GB" sz="1600" dirty="0"/>
              <a:t>the load is transferred to a different machine which is </a:t>
            </a:r>
            <a:r>
              <a:rPr lang="en-GB" sz="1600" dirty="0" smtClean="0"/>
              <a:t>under loaded. </a:t>
            </a:r>
            <a:r>
              <a:rPr lang="en-GB" sz="1600" dirty="0"/>
              <a:t>These techniques monitor the load of the system continuously and </a:t>
            </a:r>
            <a:r>
              <a:rPr lang="en-GB" sz="1600" dirty="0" smtClean="0"/>
              <a:t>improve </a:t>
            </a:r>
            <a:r>
              <a:rPr lang="en-GB" sz="1600" dirty="0"/>
              <a:t>performance by calculating and redistributing workload. Some examples of this technique are </a:t>
            </a:r>
            <a:r>
              <a:rPr lang="en-GB" sz="1600" b="1" dirty="0"/>
              <a:t>Agent-based load balancing </a:t>
            </a:r>
            <a:r>
              <a:rPr lang="en-GB" sz="1600" dirty="0"/>
              <a:t>and </a:t>
            </a:r>
            <a:r>
              <a:rPr lang="en-GB" sz="1600" b="1" dirty="0"/>
              <a:t>Ant Colony optimization. </a:t>
            </a:r>
            <a:endParaRPr lang="en-US" sz="1600" b="1"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962400"/>
            <a:ext cx="7315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1587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iacență">
  <a:themeElements>
    <a:clrScheme name="Adiacență">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iacență">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3353</TotalTime>
  <Words>825</Words>
  <Application>Microsoft Office PowerPoint</Application>
  <PresentationFormat>Expunere pe ecran (4:3)</PresentationFormat>
  <Paragraphs>52</Paragraphs>
  <Slides>6</Slides>
  <Notes>1</Notes>
  <HiddenSlides>0</HiddenSlides>
  <MMClips>0</MMClips>
  <ScaleCrop>false</ScaleCrop>
  <HeadingPairs>
    <vt:vector size="4" baseType="variant">
      <vt:variant>
        <vt:lpstr>Temă</vt:lpstr>
      </vt:variant>
      <vt:variant>
        <vt:i4>1</vt:i4>
      </vt:variant>
      <vt:variant>
        <vt:lpstr>Titluri diapozitive</vt:lpstr>
      </vt:variant>
      <vt:variant>
        <vt:i4>6</vt:i4>
      </vt:variant>
    </vt:vector>
  </HeadingPairs>
  <TitlesOfParts>
    <vt:vector size="7" baseType="lpstr">
      <vt:lpstr>Adiacență</vt:lpstr>
      <vt:lpstr>Review of  „Issues and Challenges  of Load Balancing Techniques  in Cloud Computing: A Survey ”  by P. Kumar and R. Kumar </vt:lpstr>
      <vt:lpstr>The paper is divided in three main categories:</vt:lpstr>
      <vt:lpstr>Prezentare PowerPoint</vt:lpstr>
      <vt:lpstr>Prezentare PowerPoint</vt:lpstr>
      <vt:lpstr>Prezentare PowerPoint</vt:lpstr>
      <vt:lpstr>Prezentare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„Issues and Challenges  of Load Balancing Techniques  in Cloud Computing: A Survey ”  by P. Kumar and R. Kumar </dc:title>
  <dc:creator>Amalia Andreea Stefanescu</dc:creator>
  <cp:lastModifiedBy>Amalia Andreea Stefanescu</cp:lastModifiedBy>
  <cp:revision>15</cp:revision>
  <dcterms:created xsi:type="dcterms:W3CDTF">2022-01-22T14:18:35Z</dcterms:created>
  <dcterms:modified xsi:type="dcterms:W3CDTF">2022-02-02T17:39:23Z</dcterms:modified>
</cp:coreProperties>
</file>