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3" r:id="rId5"/>
    <p:sldId id="257" r:id="rId6"/>
    <p:sldId id="258"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D9711-97B2-4A10-B9C5-F55A6C4E11BB}" type="datetimeFigureOut">
              <a:rPr lang="en-US" smtClean="0"/>
              <a:t>01/17/2022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428CA-935E-48D9-8199-5DB42F2B1C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42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9711-97B2-4A10-B9C5-F55A6C4E11BB}" type="datetimeFigureOut">
              <a:rPr lang="en-US" smtClean="0"/>
              <a:t>01/17/2022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158766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9711-97B2-4A10-B9C5-F55A6C4E11BB}" type="datetimeFigureOut">
              <a:rPr lang="en-US" smtClean="0"/>
              <a:t>01/17/2022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187672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D9711-97B2-4A10-B9C5-F55A6C4E11BB}" type="datetimeFigureOut">
              <a:rPr lang="en-US" smtClean="0"/>
              <a:t>01/17/2022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147713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D9711-97B2-4A10-B9C5-F55A6C4E11BB}" type="datetimeFigureOut">
              <a:rPr lang="en-US" smtClean="0"/>
              <a:t>01/17/2022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428CA-935E-48D9-8199-5DB42F2B1C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80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D9711-97B2-4A10-B9C5-F55A6C4E11BB}" type="datetimeFigureOut">
              <a:rPr lang="en-US" smtClean="0"/>
              <a:t>01/17/2022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30045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D9711-97B2-4A10-B9C5-F55A6C4E11BB}" type="datetimeFigureOut">
              <a:rPr lang="en-US" smtClean="0"/>
              <a:t>01/17/2022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94037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D9711-97B2-4A10-B9C5-F55A6C4E11BB}" type="datetimeFigureOut">
              <a:rPr lang="en-US" smtClean="0"/>
              <a:t>01/17/2022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60766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7D9711-97B2-4A10-B9C5-F55A6C4E11BB}" type="datetimeFigureOut">
              <a:rPr lang="en-US" smtClean="0"/>
              <a:t>01/17/2022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71640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7D9711-97B2-4A10-B9C5-F55A6C4E11BB}" type="datetimeFigureOut">
              <a:rPr lang="en-US" smtClean="0"/>
              <a:t>01/17/2022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2428CA-935E-48D9-8199-5DB42F2B1C86}" type="slidenum">
              <a:rPr lang="en-US" smtClean="0"/>
              <a:t>‹#›</a:t>
            </a:fld>
            <a:endParaRPr lang="en-US"/>
          </a:p>
        </p:txBody>
      </p:sp>
    </p:spTree>
    <p:extLst>
      <p:ext uri="{BB962C8B-B14F-4D97-AF65-F5344CB8AC3E}">
        <p14:creationId xmlns:p14="http://schemas.microsoft.com/office/powerpoint/2010/main" val="327523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D9711-97B2-4A10-B9C5-F55A6C4E11BB}" type="datetimeFigureOut">
              <a:rPr lang="en-US" smtClean="0"/>
              <a:t>01/17/2022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428CA-935E-48D9-8199-5DB42F2B1C86}" type="slidenum">
              <a:rPr lang="en-US" smtClean="0"/>
              <a:t>‹#›</a:t>
            </a:fld>
            <a:endParaRPr lang="en-US"/>
          </a:p>
        </p:txBody>
      </p:sp>
    </p:spTree>
    <p:extLst>
      <p:ext uri="{BB962C8B-B14F-4D97-AF65-F5344CB8AC3E}">
        <p14:creationId xmlns:p14="http://schemas.microsoft.com/office/powerpoint/2010/main" val="193891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7D9711-97B2-4A10-B9C5-F55A6C4E11BB}" type="datetimeFigureOut">
              <a:rPr lang="en-US" smtClean="0"/>
              <a:t>01/17/2022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2428CA-935E-48D9-8199-5DB42F2B1C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08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DC3F-EA31-4339-903B-70A31D44DA06}"/>
              </a:ext>
            </a:extLst>
          </p:cNvPr>
          <p:cNvSpPr>
            <a:spLocks noGrp="1"/>
          </p:cNvSpPr>
          <p:nvPr>
            <p:ph type="ctrTitle"/>
          </p:nvPr>
        </p:nvSpPr>
        <p:spPr/>
        <p:txBody>
          <a:bodyPr>
            <a:normAutofit/>
          </a:bodyPr>
          <a:lstStyle/>
          <a:p>
            <a:r>
              <a:rPr lang="en-US" sz="4000" dirty="0"/>
              <a:t>Load Balancing in Cloud Computing: A State of the Art Survey</a:t>
            </a:r>
            <a:br>
              <a:rPr lang="en-US" dirty="0"/>
            </a:br>
            <a:endParaRPr lang="en-US" dirty="0"/>
          </a:p>
        </p:txBody>
      </p:sp>
      <p:sp>
        <p:nvSpPr>
          <p:cNvPr id="3" name="Subtitle 2">
            <a:extLst>
              <a:ext uri="{FF2B5EF4-FFF2-40B4-BE49-F238E27FC236}">
                <a16:creationId xmlns:a16="http://schemas.microsoft.com/office/drawing/2014/main" id="{48C39129-4D39-4A83-86A0-F0356F316A29}"/>
              </a:ext>
            </a:extLst>
          </p:cNvPr>
          <p:cNvSpPr>
            <a:spLocks noGrp="1"/>
          </p:cNvSpPr>
          <p:nvPr>
            <p:ph type="subTitle" idx="1"/>
          </p:nvPr>
        </p:nvSpPr>
        <p:spPr/>
        <p:txBody>
          <a:bodyPr/>
          <a:lstStyle/>
          <a:p>
            <a:r>
              <a:rPr lang="en-US" dirty="0"/>
              <a:t>Birta Alexandru, </a:t>
            </a:r>
            <a:r>
              <a:rPr lang="en-US" dirty="0" err="1"/>
              <a:t>grupa</a:t>
            </a:r>
            <a:r>
              <a:rPr lang="en-US" dirty="0"/>
              <a:t> 406</a:t>
            </a:r>
          </a:p>
        </p:txBody>
      </p:sp>
    </p:spTree>
    <p:extLst>
      <p:ext uri="{BB962C8B-B14F-4D97-AF65-F5344CB8AC3E}">
        <p14:creationId xmlns:p14="http://schemas.microsoft.com/office/powerpoint/2010/main" val="45342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7BC0-CB09-4FB3-B73B-09296FBC5C9F}"/>
              </a:ext>
            </a:extLst>
          </p:cNvPr>
          <p:cNvSpPr>
            <a:spLocks noGrp="1"/>
          </p:cNvSpPr>
          <p:nvPr>
            <p:ph type="title"/>
          </p:nvPr>
        </p:nvSpPr>
        <p:spPr/>
        <p:txBody>
          <a:bodyPr/>
          <a:lstStyle/>
          <a:p>
            <a:r>
              <a:rPr lang="en-US" dirty="0"/>
              <a:t>Goals of Load Balancing</a:t>
            </a:r>
          </a:p>
        </p:txBody>
      </p:sp>
      <p:sp>
        <p:nvSpPr>
          <p:cNvPr id="3" name="Content Placeholder 2">
            <a:extLst>
              <a:ext uri="{FF2B5EF4-FFF2-40B4-BE49-F238E27FC236}">
                <a16:creationId xmlns:a16="http://schemas.microsoft.com/office/drawing/2014/main" id="{1E81C5B7-9E6E-46E7-949D-AB4209CC247B}"/>
              </a:ext>
            </a:extLst>
          </p:cNvPr>
          <p:cNvSpPr>
            <a:spLocks noGrp="1"/>
          </p:cNvSpPr>
          <p:nvPr>
            <p:ph idx="1"/>
          </p:nvPr>
        </p:nvSpPr>
        <p:spPr/>
        <p:txBody>
          <a:bodyPr/>
          <a:lstStyle/>
          <a:p>
            <a:pPr algn="l"/>
            <a:endParaRPr lang="en-US" sz="1800" b="0" i="0" u="none" strike="noStrike" baseline="0" dirty="0">
              <a:solidFill>
                <a:srgbClr val="000000"/>
              </a:solidFill>
              <a:latin typeface="Symbol" panose="05050102010706020507" pitchFamily="18" charset="2"/>
            </a:endParaRPr>
          </a:p>
          <a:p>
            <a:pPr>
              <a:buFont typeface="Wingdings" panose="05000000000000000000" pitchFamily="2" charset="2"/>
              <a:buChar char="v"/>
            </a:pPr>
            <a:r>
              <a:rPr lang="en-US" b="0" i="0" u="none" strike="noStrike" baseline="0" dirty="0">
                <a:solidFill>
                  <a:srgbClr val="000000"/>
                </a:solidFill>
                <a:latin typeface="Times New Roman" panose="02020603050405020304" pitchFamily="18" charset="0"/>
              </a:rPr>
              <a:t>  Reducing job response time while keeping acceptable delays</a:t>
            </a:r>
          </a:p>
          <a:p>
            <a:pPr>
              <a:buFont typeface="Wingdings" panose="05000000000000000000" pitchFamily="2" charset="2"/>
              <a:buChar char="v"/>
            </a:pPr>
            <a:r>
              <a:rPr lang="en-US" b="0" i="0" u="none" strike="noStrike" baseline="0" dirty="0">
                <a:solidFill>
                  <a:srgbClr val="000000"/>
                </a:solidFill>
                <a:latin typeface="Times New Roman" panose="02020603050405020304" pitchFamily="18" charset="0"/>
              </a:rPr>
              <a:t>  Maintaining system stability</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Having fault tolerance ability (using load balancing for implementing failover)</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Improving the general system performance for achieving optimal resource utilization, maximum throughput and avoiding overload</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Improving and maintaining the availability in cloud systems</a:t>
            </a:r>
          </a:p>
          <a:p>
            <a:endParaRPr lang="en-US" dirty="0"/>
          </a:p>
        </p:txBody>
      </p:sp>
    </p:spTree>
    <p:extLst>
      <p:ext uri="{BB962C8B-B14F-4D97-AF65-F5344CB8AC3E}">
        <p14:creationId xmlns:p14="http://schemas.microsoft.com/office/powerpoint/2010/main" val="71398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C799-782C-40BA-9B57-D1F273C90A2C}"/>
              </a:ext>
            </a:extLst>
          </p:cNvPr>
          <p:cNvSpPr>
            <a:spLocks noGrp="1"/>
          </p:cNvSpPr>
          <p:nvPr>
            <p:ph type="title"/>
          </p:nvPr>
        </p:nvSpPr>
        <p:spPr/>
        <p:txBody>
          <a:bodyPr/>
          <a:lstStyle/>
          <a:p>
            <a:r>
              <a:rPr lang="en-US" dirty="0"/>
              <a:t>Main types of Load Balancing</a:t>
            </a:r>
          </a:p>
        </p:txBody>
      </p:sp>
      <p:sp>
        <p:nvSpPr>
          <p:cNvPr id="3" name="Content Placeholder 2">
            <a:extLst>
              <a:ext uri="{FF2B5EF4-FFF2-40B4-BE49-F238E27FC236}">
                <a16:creationId xmlns:a16="http://schemas.microsoft.com/office/drawing/2014/main" id="{03490B57-7390-407E-80FD-0DF24E3EB92F}"/>
              </a:ext>
            </a:extLst>
          </p:cNvPr>
          <p:cNvSpPr>
            <a:spLocks noGrp="1"/>
          </p:cNvSpPr>
          <p:nvPr>
            <p:ph idx="1"/>
          </p:nvPr>
        </p:nvSpPr>
        <p:spPr/>
        <p:txBody>
          <a:bodyPr/>
          <a:lstStyle/>
          <a:p>
            <a:pPr>
              <a:buFont typeface="Wingdings" panose="05000000000000000000" pitchFamily="2" charset="2"/>
              <a:buChar char="v"/>
            </a:pPr>
            <a:r>
              <a:rPr lang="en-US" dirty="0"/>
              <a:t>  </a:t>
            </a:r>
            <a:r>
              <a:rPr lang="en-US" u="sng" dirty="0"/>
              <a:t>General Algorithm Based</a:t>
            </a:r>
          </a:p>
          <a:p>
            <a:pPr marL="292608" lvl="1" indent="0">
              <a:buNone/>
            </a:pPr>
            <a:r>
              <a:rPr lang="en-US" sz="1600" i="1" dirty="0"/>
              <a:t>    General algorithm based load balancing mechanisms are those that present a comprehensive method and examine all aspects of the load balancing algorithm therein. Based on the suggested technique, a load balancing system may be developed or simulated in this category. These techniques often suggest a load balancing solution without taking into account specific cloud architecture and are given in a generic manner</a:t>
            </a:r>
          </a:p>
          <a:p>
            <a:pPr>
              <a:buFont typeface="Wingdings" panose="05000000000000000000" pitchFamily="2" charset="2"/>
              <a:buChar char="v"/>
            </a:pPr>
            <a:r>
              <a:rPr lang="en-US" u="sng" dirty="0"/>
              <a:t>  Artificial Intelligence Based</a:t>
            </a:r>
          </a:p>
          <a:p>
            <a:pPr marL="292608" lvl="1" indent="0">
              <a:buNone/>
            </a:pPr>
            <a:r>
              <a:rPr lang="en-US" sz="1600" i="1" dirty="0"/>
              <a:t>    Load balancing mechanisms based on artificial intelligence are load balancing methods whose fundamental principles are based on Artificial Intelligence concepts. In other words, AI-based techniques present a solution for balancing workloads in cloud computing environments by exploiting similarities between established artificial intelligence algorithms and methodologies and cloud computing components and ideas.</a:t>
            </a:r>
            <a:endParaRPr lang="en-US" sz="1600" i="1" u="sng" dirty="0"/>
          </a:p>
        </p:txBody>
      </p:sp>
    </p:spTree>
    <p:extLst>
      <p:ext uri="{BB962C8B-B14F-4D97-AF65-F5344CB8AC3E}">
        <p14:creationId xmlns:p14="http://schemas.microsoft.com/office/powerpoint/2010/main" val="303511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C799-782C-40BA-9B57-D1F273C90A2C}"/>
              </a:ext>
            </a:extLst>
          </p:cNvPr>
          <p:cNvSpPr>
            <a:spLocks noGrp="1"/>
          </p:cNvSpPr>
          <p:nvPr>
            <p:ph type="title"/>
          </p:nvPr>
        </p:nvSpPr>
        <p:spPr/>
        <p:txBody>
          <a:bodyPr/>
          <a:lstStyle/>
          <a:p>
            <a:r>
              <a:rPr lang="en-US" dirty="0"/>
              <a:t>Examples of Load Balancers</a:t>
            </a:r>
          </a:p>
        </p:txBody>
      </p:sp>
      <p:sp>
        <p:nvSpPr>
          <p:cNvPr id="3" name="Content Placeholder 2">
            <a:extLst>
              <a:ext uri="{FF2B5EF4-FFF2-40B4-BE49-F238E27FC236}">
                <a16:creationId xmlns:a16="http://schemas.microsoft.com/office/drawing/2014/main" id="{03490B57-7390-407E-80FD-0DF24E3EB92F}"/>
              </a:ext>
            </a:extLst>
          </p:cNvPr>
          <p:cNvSpPr>
            <a:spLocks noGrp="1"/>
          </p:cNvSpPr>
          <p:nvPr>
            <p:ph idx="1"/>
          </p:nvPr>
        </p:nvSpPr>
        <p:spPr/>
        <p:txBody>
          <a:bodyPr/>
          <a:lstStyle/>
          <a:p>
            <a:pPr>
              <a:buFont typeface="Wingdings" panose="05000000000000000000" pitchFamily="2" charset="2"/>
              <a:buChar char="v"/>
            </a:pPr>
            <a:r>
              <a:rPr lang="en-US" dirty="0"/>
              <a:t>  </a:t>
            </a:r>
            <a:r>
              <a:rPr lang="en-US" u="sng" dirty="0"/>
              <a:t>General Algorithm Based</a:t>
            </a:r>
          </a:p>
          <a:p>
            <a:pPr marL="578358" lvl="1" indent="-285750">
              <a:buFont typeface="Arial" panose="020B0604020202020204" pitchFamily="34" charset="0"/>
              <a:buChar char="•"/>
            </a:pPr>
            <a:r>
              <a:rPr lang="en-US" dirty="0"/>
              <a:t>Round-Robin</a:t>
            </a:r>
          </a:p>
          <a:p>
            <a:pPr marL="578358" lvl="1"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Weighted round-robin</a:t>
            </a:r>
          </a:p>
          <a:p>
            <a:pPr marL="578358" lvl="1"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Least-connection </a:t>
            </a:r>
            <a:endParaRPr lang="en-US" dirty="0">
              <a:solidFill>
                <a:srgbClr val="000000"/>
              </a:solidFill>
              <a:latin typeface="Times New Roman" panose="02020603050405020304" pitchFamily="18" charset="0"/>
            </a:endParaRPr>
          </a:p>
          <a:p>
            <a:pPr marL="578358" lvl="1"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Shortest expected delay </a:t>
            </a:r>
            <a:endParaRPr lang="en-US" dirty="0"/>
          </a:p>
          <a:p>
            <a:pPr marL="292608" lvl="1" indent="0">
              <a:buNone/>
            </a:pPr>
            <a:r>
              <a:rPr lang="en-US" u="sng" dirty="0"/>
              <a:t>Artificial Intelligence Based</a:t>
            </a:r>
          </a:p>
          <a:p>
            <a:pPr marL="578358" lvl="1" indent="-285750">
              <a:buFont typeface="Arial" panose="020B0604020202020204" pitchFamily="34" charset="0"/>
              <a:buChar char="•"/>
            </a:pPr>
            <a:r>
              <a:rPr lang="en-US" dirty="0"/>
              <a:t>Kumar Nishant et al.’s proposed modified Ant Colony Optimization (ACO). </a:t>
            </a:r>
            <a:endParaRPr lang="en-US" sz="1200" i="1" dirty="0"/>
          </a:p>
          <a:p>
            <a:pPr marL="475488" lvl="2" indent="0">
              <a:buNone/>
            </a:pPr>
            <a:r>
              <a:rPr lang="en-US" i="1" dirty="0"/>
              <a:t>ACO is used for cloud computing load balancing to ensure that the system continues to work properly even during peak usage hours. This AI-powered solution includes a head node that creates ants. Ants travel the width and length of the cloud network in order to determine the location of under- or over-loaded nodes. These ants’ movements update a pheromone database, which stores information about resource consumption. These ants can move either forward or backward and loads will be moved from overloaded nodes to underloaded nodes based on the above moves and the pheromone table.</a:t>
            </a:r>
            <a:endParaRPr lang="en-US" i="1" u="sng" dirty="0"/>
          </a:p>
        </p:txBody>
      </p:sp>
    </p:spTree>
    <p:extLst>
      <p:ext uri="{BB962C8B-B14F-4D97-AF65-F5344CB8AC3E}">
        <p14:creationId xmlns:p14="http://schemas.microsoft.com/office/powerpoint/2010/main" val="184923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CDE5-82B3-4A05-8828-1496EFFEAD51}"/>
              </a:ext>
            </a:extLst>
          </p:cNvPr>
          <p:cNvSpPr>
            <a:spLocks noGrp="1"/>
          </p:cNvSpPr>
          <p:nvPr>
            <p:ph type="title"/>
          </p:nvPr>
        </p:nvSpPr>
        <p:spPr/>
        <p:txBody>
          <a:bodyPr/>
          <a:lstStyle/>
          <a:p>
            <a:r>
              <a:rPr lang="en-US" dirty="0"/>
              <a:t>Load Balancing approaches</a:t>
            </a:r>
          </a:p>
        </p:txBody>
      </p:sp>
      <p:pic>
        <p:nvPicPr>
          <p:cNvPr id="5" name="Content Placeholder 4">
            <a:extLst>
              <a:ext uri="{FF2B5EF4-FFF2-40B4-BE49-F238E27FC236}">
                <a16:creationId xmlns:a16="http://schemas.microsoft.com/office/drawing/2014/main" id="{06C513F8-052D-471E-842C-B13B6DAA6223}"/>
              </a:ext>
            </a:extLst>
          </p:cNvPr>
          <p:cNvPicPr>
            <a:picLocks noGrp="1" noChangeAspect="1"/>
          </p:cNvPicPr>
          <p:nvPr>
            <p:ph idx="1"/>
          </p:nvPr>
        </p:nvPicPr>
        <p:blipFill>
          <a:blip r:embed="rId2"/>
          <a:stretch>
            <a:fillRect/>
          </a:stretch>
        </p:blipFill>
        <p:spPr>
          <a:xfrm>
            <a:off x="905313" y="2299591"/>
            <a:ext cx="9145718" cy="4027963"/>
          </a:xfrm>
        </p:spPr>
      </p:pic>
    </p:spTree>
    <p:extLst>
      <p:ext uri="{BB962C8B-B14F-4D97-AF65-F5344CB8AC3E}">
        <p14:creationId xmlns:p14="http://schemas.microsoft.com/office/powerpoint/2010/main" val="195567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1061-F4B6-46BB-9F87-FD903DD9A773}"/>
              </a:ext>
            </a:extLst>
          </p:cNvPr>
          <p:cNvSpPr>
            <a:spLocks noGrp="1"/>
          </p:cNvSpPr>
          <p:nvPr>
            <p:ph type="title"/>
          </p:nvPr>
        </p:nvSpPr>
        <p:spPr/>
        <p:txBody>
          <a:bodyPr>
            <a:normAutofit/>
          </a:bodyPr>
          <a:lstStyle/>
          <a:p>
            <a:r>
              <a:rPr lang="en-US" sz="4000" dirty="0"/>
              <a:t>Factors of determining Load Balancing preference</a:t>
            </a:r>
          </a:p>
        </p:txBody>
      </p:sp>
      <p:sp>
        <p:nvSpPr>
          <p:cNvPr id="3" name="Content Placeholder 2">
            <a:extLst>
              <a:ext uri="{FF2B5EF4-FFF2-40B4-BE49-F238E27FC236}">
                <a16:creationId xmlns:a16="http://schemas.microsoft.com/office/drawing/2014/main" id="{787BE0BF-4532-426B-99C4-576B92A0C728}"/>
              </a:ext>
            </a:extLst>
          </p:cNvPr>
          <p:cNvSpPr>
            <a:spLocks noGrp="1"/>
          </p:cNvSpPr>
          <p:nvPr>
            <p:ph idx="1"/>
          </p:nvPr>
        </p:nvSpPr>
        <p:spPr/>
        <p:txBody>
          <a:bodyPr/>
          <a:lstStyle/>
          <a:p>
            <a:pPr algn="l"/>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Based on the way that the system load is distributed and resources is assigned to the tasks (Depending on the system workload) </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Based on the system topology and available information about resources </a:t>
            </a:r>
            <a:endParaRPr lang="en-US" sz="1800" dirty="0">
              <a:solidFill>
                <a:srgbClr val="000000"/>
              </a:solidFill>
              <a:latin typeface="Times New Roman" panose="02020603050405020304" pitchFamily="18" charset="0"/>
            </a:endParaRP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Distributed, dynamic and adaptive load balancing mechanisms of these two categories are more suitable for large scale distributed systems such as cloud computing. </a:t>
            </a:r>
          </a:p>
          <a:p>
            <a:pPr>
              <a:buFont typeface="Wingdings" panose="05000000000000000000" pitchFamily="2" charset="2"/>
              <a:buChar char="v"/>
            </a:pPr>
            <a:r>
              <a:rPr lang="en-US" sz="180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Adaptive approach adapts the load distribution to the system status changes, by changing their parameters dynamically and even their algorithms. </a:t>
            </a:r>
          </a:p>
          <a:p>
            <a:endParaRPr lang="en-US" dirty="0"/>
          </a:p>
        </p:txBody>
      </p:sp>
    </p:spTree>
    <p:extLst>
      <p:ext uri="{BB962C8B-B14F-4D97-AF65-F5344CB8AC3E}">
        <p14:creationId xmlns:p14="http://schemas.microsoft.com/office/powerpoint/2010/main" val="51685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4D5A-753E-44A4-A2E4-0AF1073E972E}"/>
              </a:ext>
            </a:extLst>
          </p:cNvPr>
          <p:cNvSpPr>
            <a:spLocks noGrp="1"/>
          </p:cNvSpPr>
          <p:nvPr>
            <p:ph type="title"/>
          </p:nvPr>
        </p:nvSpPr>
        <p:spPr/>
        <p:txBody>
          <a:bodyPr/>
          <a:lstStyle/>
          <a:p>
            <a:r>
              <a:rPr lang="en-US" dirty="0"/>
              <a:t>Load Balancing Policies</a:t>
            </a:r>
          </a:p>
        </p:txBody>
      </p:sp>
      <p:pic>
        <p:nvPicPr>
          <p:cNvPr id="5" name="Content Placeholder 4">
            <a:extLst>
              <a:ext uri="{FF2B5EF4-FFF2-40B4-BE49-F238E27FC236}">
                <a16:creationId xmlns:a16="http://schemas.microsoft.com/office/drawing/2014/main" id="{5463B2F4-C002-4BE3-89CE-A4AA84B5C5F7}"/>
              </a:ext>
            </a:extLst>
          </p:cNvPr>
          <p:cNvPicPr>
            <a:picLocks noGrp="1" noChangeAspect="1"/>
          </p:cNvPicPr>
          <p:nvPr>
            <p:ph idx="1"/>
          </p:nvPr>
        </p:nvPicPr>
        <p:blipFill>
          <a:blip r:embed="rId2"/>
          <a:stretch>
            <a:fillRect/>
          </a:stretch>
        </p:blipFill>
        <p:spPr>
          <a:xfrm>
            <a:off x="1097280" y="2021566"/>
            <a:ext cx="6081413" cy="4022725"/>
          </a:xfrm>
        </p:spPr>
      </p:pic>
    </p:spTree>
    <p:extLst>
      <p:ext uri="{BB962C8B-B14F-4D97-AF65-F5344CB8AC3E}">
        <p14:creationId xmlns:p14="http://schemas.microsoft.com/office/powerpoint/2010/main" val="24141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0921-250E-4214-A08D-767106BAFD25}"/>
              </a:ext>
            </a:extLst>
          </p:cNvPr>
          <p:cNvSpPr>
            <a:spLocks noGrp="1"/>
          </p:cNvSpPr>
          <p:nvPr>
            <p:ph type="title"/>
          </p:nvPr>
        </p:nvSpPr>
        <p:spPr/>
        <p:txBody>
          <a:bodyPr>
            <a:normAutofit/>
          </a:bodyPr>
          <a:lstStyle/>
          <a:p>
            <a:r>
              <a:rPr lang="en-US" sz="4400" dirty="0"/>
              <a:t>Load balancing challenges in Cloud Computing</a:t>
            </a:r>
          </a:p>
        </p:txBody>
      </p:sp>
      <p:sp>
        <p:nvSpPr>
          <p:cNvPr id="3" name="Content Placeholder 2">
            <a:extLst>
              <a:ext uri="{FF2B5EF4-FFF2-40B4-BE49-F238E27FC236}">
                <a16:creationId xmlns:a16="http://schemas.microsoft.com/office/drawing/2014/main" id="{50551425-A39C-4D3E-8ED2-C2066C2880D7}"/>
              </a:ext>
            </a:extLst>
          </p:cNvPr>
          <p:cNvSpPr>
            <a:spLocks noGrp="1"/>
          </p:cNvSpPr>
          <p:nvPr>
            <p:ph idx="1"/>
          </p:nvPr>
        </p:nvSpPr>
        <p:spPr/>
        <p:txBody>
          <a:bodyPr/>
          <a:lstStyle/>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Development of cloud technology has solved the problem of traditional data storage methods which require high cost of hardware and personnel management through a resource-integrated heterogeneous system that can provide the best storage, the optimal performance and the load balancing </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It was concluded that load balancing algorithms which are trying to collect every detailed piece of information about system do not have a better performance considerably in comparison to algorithms which use very little or no information in information strategy phase </a:t>
            </a:r>
            <a:endParaRPr lang="en-US" sz="1800" dirty="0">
              <a:solidFill>
                <a:srgbClr val="000000"/>
              </a:solidFill>
              <a:latin typeface="Times New Roman" panose="02020603050405020304" pitchFamily="18" charset="0"/>
            </a:endParaRP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One of the important challenging and complicated issues in cloud computing systems is lowering the energy usage of data centers. Data centers have serious negative effects on both the environment and energy resources. </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An important feature of cloud computing is elasticity. Based on this property in cloud environments that provide the ability of resource scale up and scale down for users quickly, we can say that a load balancing algorithm in distributed systems like cloud should take into consider the system’s changes in terms of size, </a:t>
            </a:r>
            <a:endParaRPr lang="en-US" dirty="0"/>
          </a:p>
        </p:txBody>
      </p:sp>
    </p:spTree>
    <p:extLst>
      <p:ext uri="{BB962C8B-B14F-4D97-AF65-F5344CB8AC3E}">
        <p14:creationId xmlns:p14="http://schemas.microsoft.com/office/powerpoint/2010/main" val="42158157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621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Symbol</vt:lpstr>
      <vt:lpstr>Times New Roman</vt:lpstr>
      <vt:lpstr>Wingdings</vt:lpstr>
      <vt:lpstr>Retrospect</vt:lpstr>
      <vt:lpstr>Load Balancing in Cloud Computing: A State of the Art Survey </vt:lpstr>
      <vt:lpstr>Goals of Load Balancing</vt:lpstr>
      <vt:lpstr>Main types of Load Balancing</vt:lpstr>
      <vt:lpstr>Examples of Load Balancers</vt:lpstr>
      <vt:lpstr>Load Balancing approaches</vt:lpstr>
      <vt:lpstr>Factors of determining Load Balancing preference</vt:lpstr>
      <vt:lpstr>Load Balancing Policies</vt:lpstr>
      <vt:lpstr>Load balancing challenges in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in Cloud Computing: A State of the Art Survey </dc:title>
  <dc:creator>Alexandru Birta</dc:creator>
  <cp:lastModifiedBy>Alexandru Birta</cp:lastModifiedBy>
  <cp:revision>21</cp:revision>
  <dcterms:created xsi:type="dcterms:W3CDTF">2022-01-17T11:58:48Z</dcterms:created>
  <dcterms:modified xsi:type="dcterms:W3CDTF">2022-01-17T12:29:54Z</dcterms:modified>
</cp:coreProperties>
</file>