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9F178-D559-407C-8231-D047FB9E8935}" type="datetimeFigureOut">
              <a:rPr lang="ro-RO" smtClean="0"/>
              <a:t>02.02.2022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050B4B-230A-4394-8661-2160130AD98B}"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9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9F178-D559-407C-8231-D047FB9E8935}" type="datetimeFigureOut">
              <a:rPr lang="ro-RO" smtClean="0"/>
              <a:t>02.02.2022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427243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9F178-D559-407C-8231-D047FB9E8935}" type="datetimeFigureOut">
              <a:rPr lang="ro-RO" smtClean="0"/>
              <a:t>02.02.2022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234790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9F178-D559-407C-8231-D047FB9E8935}" type="datetimeFigureOut">
              <a:rPr lang="ro-RO" smtClean="0"/>
              <a:t>02.02.2022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286122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9F178-D559-407C-8231-D047FB9E8935}" type="datetimeFigureOut">
              <a:rPr lang="ro-RO" smtClean="0"/>
              <a:t>02.02.2022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050B4B-230A-4394-8661-2160130AD98B}"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12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49F178-D559-407C-8231-D047FB9E8935}" type="datetimeFigureOut">
              <a:rPr lang="ro-RO" smtClean="0"/>
              <a:t>02.02.2022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103022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49F178-D559-407C-8231-D047FB9E8935}" type="datetimeFigureOut">
              <a:rPr lang="ro-RO" smtClean="0"/>
              <a:t>02.02.2022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14297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9F178-D559-407C-8231-D047FB9E8935}" type="datetimeFigureOut">
              <a:rPr lang="ro-RO" smtClean="0"/>
              <a:t>02.02.2022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19991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49F178-D559-407C-8231-D047FB9E8935}" type="datetimeFigureOut">
              <a:rPr lang="ro-RO" smtClean="0"/>
              <a:t>02.02.2022</a:t>
            </a:fld>
            <a:endParaRPr lang="ro-R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o-RO"/>
          </a:p>
        </p:txBody>
      </p:sp>
      <p:sp>
        <p:nvSpPr>
          <p:cNvPr id="9" name="Slide Number Placeholder 8"/>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282921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49F178-D559-407C-8231-D047FB9E8935}" type="datetimeFigureOut">
              <a:rPr lang="ro-RO" smtClean="0"/>
              <a:t>02.02.2022</a:t>
            </a:fld>
            <a:endParaRPr lang="ro-R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o-R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050B4B-230A-4394-8661-2160130AD98B}" type="slidenum">
              <a:rPr lang="ro-RO" smtClean="0"/>
              <a:t>‹#›</a:t>
            </a:fld>
            <a:endParaRPr lang="ro-RO"/>
          </a:p>
        </p:txBody>
      </p:sp>
    </p:spTree>
    <p:extLst>
      <p:ext uri="{BB962C8B-B14F-4D97-AF65-F5344CB8AC3E}">
        <p14:creationId xmlns:p14="http://schemas.microsoft.com/office/powerpoint/2010/main" val="219334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9F178-D559-407C-8231-D047FB9E8935}" type="datetimeFigureOut">
              <a:rPr lang="ro-RO" smtClean="0"/>
              <a:t>02.02.2022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050B4B-230A-4394-8661-2160130AD98B}" type="slidenum">
              <a:rPr lang="ro-RO" smtClean="0"/>
              <a:t>‹#›</a:t>
            </a:fld>
            <a:endParaRPr lang="ro-RO"/>
          </a:p>
        </p:txBody>
      </p:sp>
    </p:spTree>
    <p:extLst>
      <p:ext uri="{BB962C8B-B14F-4D97-AF65-F5344CB8AC3E}">
        <p14:creationId xmlns:p14="http://schemas.microsoft.com/office/powerpoint/2010/main" val="421825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49F178-D559-407C-8231-D047FB9E8935}" type="datetimeFigureOut">
              <a:rPr lang="ro-RO" smtClean="0"/>
              <a:t>02.02.2022</a:t>
            </a:fld>
            <a:endParaRPr lang="ro-R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o-R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050B4B-230A-4394-8661-2160130AD98B}" type="slidenum">
              <a:rPr lang="ro-RO" smtClean="0"/>
              <a:t>‹#›</a:t>
            </a:fld>
            <a:endParaRPr lang="ro-R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20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DC3E-5234-40D3-A9F0-01CA8EB1D9D3}"/>
              </a:ext>
            </a:extLst>
          </p:cNvPr>
          <p:cNvSpPr>
            <a:spLocks noGrp="1"/>
          </p:cNvSpPr>
          <p:nvPr>
            <p:ph type="ctrTitle"/>
          </p:nvPr>
        </p:nvSpPr>
        <p:spPr>
          <a:xfrm>
            <a:off x="1003323" y="1518407"/>
            <a:ext cx="9925854" cy="1539968"/>
          </a:xfrm>
        </p:spPr>
        <p:txBody>
          <a:bodyPr>
            <a:normAutofit/>
          </a:bodyPr>
          <a:lstStyle/>
          <a:p>
            <a:pPr algn="just"/>
            <a:r>
              <a:rPr lang="en-US" sz="4000" dirty="0"/>
              <a:t>Review of “RALBA: A Computation-aware Load Balancing Scheduler for Cloud Computing”</a:t>
            </a:r>
            <a:endParaRPr lang="ro-RO" sz="4000" dirty="0"/>
          </a:p>
        </p:txBody>
      </p:sp>
      <p:sp>
        <p:nvSpPr>
          <p:cNvPr id="3" name="Subtitle 2">
            <a:extLst>
              <a:ext uri="{FF2B5EF4-FFF2-40B4-BE49-F238E27FC236}">
                <a16:creationId xmlns:a16="http://schemas.microsoft.com/office/drawing/2014/main" id="{D6640D94-6719-4F08-8634-52F20A84509B}"/>
              </a:ext>
            </a:extLst>
          </p:cNvPr>
          <p:cNvSpPr>
            <a:spLocks noGrp="1"/>
          </p:cNvSpPr>
          <p:nvPr>
            <p:ph type="subTitle" idx="1"/>
          </p:nvPr>
        </p:nvSpPr>
        <p:spPr/>
        <p:txBody>
          <a:bodyPr>
            <a:normAutofit/>
          </a:bodyPr>
          <a:lstStyle/>
          <a:p>
            <a:r>
              <a:rPr lang="en-US" sz="1800" dirty="0">
                <a:latin typeface="+mn-lt"/>
              </a:rPr>
              <a:t>JUSTINIAN Petcu, </a:t>
            </a:r>
            <a:r>
              <a:rPr lang="en-US" sz="1800" dirty="0" err="1">
                <a:latin typeface="+mn-lt"/>
              </a:rPr>
              <a:t>Grupa</a:t>
            </a:r>
            <a:r>
              <a:rPr lang="en-US" sz="1800" dirty="0">
                <a:latin typeface="+mn-lt"/>
              </a:rPr>
              <a:t> 407</a:t>
            </a:r>
            <a:endParaRPr lang="ro-RO" sz="1800" dirty="0">
              <a:latin typeface="+mn-lt"/>
            </a:endParaRPr>
          </a:p>
        </p:txBody>
      </p:sp>
    </p:spTree>
    <p:extLst>
      <p:ext uri="{BB962C8B-B14F-4D97-AF65-F5344CB8AC3E}">
        <p14:creationId xmlns:p14="http://schemas.microsoft.com/office/powerpoint/2010/main" val="140916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6B0B-CEB8-4838-B534-CFB98937DC0B}"/>
              </a:ext>
            </a:extLst>
          </p:cNvPr>
          <p:cNvSpPr>
            <a:spLocks noGrp="1"/>
          </p:cNvSpPr>
          <p:nvPr>
            <p:ph type="title"/>
          </p:nvPr>
        </p:nvSpPr>
        <p:spPr/>
        <p:txBody>
          <a:bodyPr/>
          <a:lstStyle/>
          <a:p>
            <a:r>
              <a:rPr lang="en-US" dirty="0"/>
              <a:t>Introduction	</a:t>
            </a:r>
            <a:endParaRPr lang="ro-RO" dirty="0"/>
          </a:p>
        </p:txBody>
      </p:sp>
      <p:sp>
        <p:nvSpPr>
          <p:cNvPr id="3" name="Content Placeholder 2">
            <a:extLst>
              <a:ext uri="{FF2B5EF4-FFF2-40B4-BE49-F238E27FC236}">
                <a16:creationId xmlns:a16="http://schemas.microsoft.com/office/drawing/2014/main" id="{CC94913F-DD46-4254-9CAF-38900C1E0302}"/>
              </a:ext>
            </a:extLst>
          </p:cNvPr>
          <p:cNvSpPr>
            <a:spLocks noGrp="1"/>
          </p:cNvSpPr>
          <p:nvPr>
            <p:ph idx="1"/>
          </p:nvPr>
        </p:nvSpPr>
        <p:spPr/>
        <p:txBody>
          <a:bodyPr/>
          <a:lstStyle/>
          <a:p>
            <a:r>
              <a:rPr lang="en-US" dirty="0"/>
              <a:t>Cloud computing</a:t>
            </a:r>
          </a:p>
          <a:p>
            <a:pPr lvl="1">
              <a:buFont typeface="Wingdings" panose="05000000000000000000" pitchFamily="2" charset="2"/>
              <a:buChar char="v"/>
            </a:pPr>
            <a:r>
              <a:rPr lang="en-US" dirty="0"/>
              <a:t> Very known business paradigm</a:t>
            </a:r>
          </a:p>
          <a:p>
            <a:pPr lvl="1">
              <a:buFont typeface="Wingdings" panose="05000000000000000000" pitchFamily="2" charset="2"/>
              <a:buChar char="v"/>
            </a:pPr>
            <a:r>
              <a:rPr lang="en-US" dirty="0"/>
              <a:t> Guaranteed on-demand availability of computing power</a:t>
            </a:r>
          </a:p>
          <a:p>
            <a:pPr lvl="1">
              <a:buFont typeface="Wingdings" panose="05000000000000000000" pitchFamily="2" charset="2"/>
              <a:buChar char="v"/>
            </a:pPr>
            <a:r>
              <a:rPr lang="en-US" dirty="0"/>
              <a:t> Used for solving high-performance computing problems</a:t>
            </a:r>
          </a:p>
          <a:p>
            <a:pPr lvl="1">
              <a:buClr>
                <a:schemeClr val="accent2"/>
              </a:buClr>
              <a:buFont typeface="Wingdings" panose="05000000000000000000" pitchFamily="2" charset="2"/>
              <a:buChar char="v"/>
            </a:pPr>
            <a:r>
              <a:rPr lang="en-US" dirty="0"/>
              <a:t> Distributing work over a set of virtual machines</a:t>
            </a:r>
          </a:p>
          <a:p>
            <a:pPr lvl="1">
              <a:buFont typeface="Wingdings" panose="05000000000000000000" pitchFamily="2" charset="2"/>
              <a:buChar char="v"/>
            </a:pPr>
            <a:endParaRPr lang="en-US" dirty="0"/>
          </a:p>
          <a:p>
            <a:pPr marL="0" indent="0">
              <a:buNone/>
            </a:pPr>
            <a:r>
              <a:rPr lang="en-US" dirty="0"/>
              <a:t>  </a:t>
            </a:r>
            <a:r>
              <a:rPr lang="en-US" sz="1800" dirty="0"/>
              <a:t>Poor resource utilization has serious repercussions on the environment and also affects costs overall. </a:t>
            </a:r>
          </a:p>
          <a:p>
            <a:pPr lvl="1"/>
            <a:r>
              <a:rPr lang="en-US" dirty="0"/>
              <a:t>1.6 million tons of additional CO2 emissions are released only from idle computing resources in data centers</a:t>
            </a:r>
          </a:p>
          <a:p>
            <a:pPr lvl="1"/>
            <a:r>
              <a:rPr lang="en-US" dirty="0"/>
              <a:t>19 billion dollars are lost in terms of resources and energy consumption because of load imbalance.</a:t>
            </a:r>
          </a:p>
          <a:p>
            <a:pPr lvl="1">
              <a:buFont typeface="Wingdings" panose="05000000000000000000" pitchFamily="2" charset="2"/>
              <a:buChar char="v"/>
            </a:pPr>
            <a:endParaRPr lang="en-US" dirty="0"/>
          </a:p>
          <a:p>
            <a:pPr>
              <a:buFont typeface="Wingdings" panose="05000000000000000000" pitchFamily="2" charset="2"/>
              <a:buChar char="v"/>
            </a:pPr>
            <a:endParaRPr lang="ro-RO" dirty="0"/>
          </a:p>
        </p:txBody>
      </p:sp>
    </p:spTree>
    <p:extLst>
      <p:ext uri="{BB962C8B-B14F-4D97-AF65-F5344CB8AC3E}">
        <p14:creationId xmlns:p14="http://schemas.microsoft.com/office/powerpoint/2010/main" val="418363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F082-A314-40C8-9BC1-97B28E35B19D}"/>
              </a:ext>
            </a:extLst>
          </p:cNvPr>
          <p:cNvSpPr>
            <a:spLocks noGrp="1"/>
          </p:cNvSpPr>
          <p:nvPr>
            <p:ph type="title"/>
          </p:nvPr>
        </p:nvSpPr>
        <p:spPr/>
        <p:txBody>
          <a:bodyPr>
            <a:normAutofit/>
          </a:bodyPr>
          <a:lstStyle/>
          <a:p>
            <a:r>
              <a:rPr lang="en-US" sz="3600" dirty="0"/>
              <a:t>Common scheduling techniques, positives and negatives</a:t>
            </a:r>
            <a:endParaRPr lang="ro-RO" sz="3600" dirty="0"/>
          </a:p>
        </p:txBody>
      </p:sp>
      <p:sp>
        <p:nvSpPr>
          <p:cNvPr id="3" name="Content Placeholder 2">
            <a:extLst>
              <a:ext uri="{FF2B5EF4-FFF2-40B4-BE49-F238E27FC236}">
                <a16:creationId xmlns:a16="http://schemas.microsoft.com/office/drawing/2014/main" id="{41515B99-AEC6-46C6-9F21-A4D79E2784E3}"/>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t> Random selection (RS)</a:t>
            </a:r>
          </a:p>
          <a:p>
            <a:pPr lvl="2">
              <a:buFont typeface="Wingdings" panose="05000000000000000000" pitchFamily="2" charset="2"/>
              <a:buChar char="v"/>
            </a:pPr>
            <a:r>
              <a:rPr lang="en-US" dirty="0"/>
              <a:t>Allocating jobs randomly to VMs</a:t>
            </a:r>
          </a:p>
          <a:p>
            <a:pPr lvl="2">
              <a:buClr>
                <a:schemeClr val="accent6"/>
              </a:buClr>
              <a:buFont typeface="Wingdings" panose="05000000000000000000" pitchFamily="2" charset="2"/>
              <a:buChar char="ü"/>
            </a:pPr>
            <a:r>
              <a:rPr lang="en-US" dirty="0"/>
              <a:t>Simple implementation, low overhead</a:t>
            </a:r>
          </a:p>
          <a:p>
            <a:pPr lvl="2">
              <a:buClr>
                <a:schemeClr val="accent2"/>
              </a:buClr>
              <a:buFont typeface="Wingdings" panose="05000000000000000000" pitchFamily="2" charset="2"/>
              <a:buChar char="ü"/>
            </a:pPr>
            <a:r>
              <a:rPr lang="en-US" dirty="0"/>
              <a:t>Low resource utilization and load imbalance</a:t>
            </a:r>
          </a:p>
          <a:p>
            <a:pPr>
              <a:buFont typeface="Wingdings" panose="05000000000000000000" pitchFamily="2" charset="2"/>
              <a:buChar char="v"/>
            </a:pPr>
            <a:r>
              <a:rPr lang="en-US" dirty="0"/>
              <a:t> Round-Robin (RR)</a:t>
            </a:r>
          </a:p>
          <a:p>
            <a:pPr lvl="2">
              <a:buFont typeface="Wingdings" panose="05000000000000000000" pitchFamily="2" charset="2"/>
              <a:buChar char="v"/>
            </a:pPr>
            <a:r>
              <a:rPr lang="en-US" dirty="0"/>
              <a:t>Allocating jobs in sequential order</a:t>
            </a:r>
          </a:p>
          <a:p>
            <a:pPr lvl="2">
              <a:buClr>
                <a:schemeClr val="accent6"/>
              </a:buClr>
              <a:buFont typeface="Wingdings" panose="05000000000000000000" pitchFamily="2" charset="2"/>
              <a:buChar char="ü"/>
            </a:pPr>
            <a:r>
              <a:rPr lang="en-US" dirty="0"/>
              <a:t>Simple implementation, low overhead</a:t>
            </a:r>
          </a:p>
          <a:p>
            <a:pPr lvl="2">
              <a:buClr>
                <a:schemeClr val="accent2"/>
              </a:buClr>
              <a:buFont typeface="Wingdings" panose="05000000000000000000" pitchFamily="2" charset="2"/>
              <a:buChar char="ü"/>
            </a:pPr>
            <a:r>
              <a:rPr lang="en-US" dirty="0"/>
              <a:t>May cause load imbalance</a:t>
            </a:r>
          </a:p>
          <a:p>
            <a:pPr>
              <a:buFont typeface="Wingdings" panose="05000000000000000000" pitchFamily="2" charset="2"/>
              <a:buChar char="v"/>
            </a:pPr>
            <a:r>
              <a:rPr lang="en-US" dirty="0"/>
              <a:t>Minimum completion time (MCT)</a:t>
            </a:r>
          </a:p>
          <a:p>
            <a:pPr lvl="2">
              <a:buFont typeface="Wingdings" panose="05000000000000000000" pitchFamily="2" charset="2"/>
              <a:buChar char="v"/>
            </a:pPr>
            <a:r>
              <a:rPr lang="en-US" dirty="0"/>
              <a:t>Scans every VM for each task to determine the most suitable machine to complete the task</a:t>
            </a:r>
          </a:p>
          <a:p>
            <a:pPr lvl="2">
              <a:buClr>
                <a:schemeClr val="accent6"/>
              </a:buClr>
              <a:buFont typeface="Wingdings" panose="05000000000000000000" pitchFamily="2" charset="2"/>
              <a:buChar char="ü"/>
            </a:pPr>
            <a:r>
              <a:rPr lang="en-US" dirty="0"/>
              <a:t>Better </a:t>
            </a:r>
            <a:r>
              <a:rPr lang="en-US" dirty="0" err="1"/>
              <a:t>makespan</a:t>
            </a:r>
            <a:r>
              <a:rPr lang="en-US" dirty="0"/>
              <a:t> than RS and RR</a:t>
            </a:r>
          </a:p>
          <a:p>
            <a:pPr lvl="2">
              <a:buClr>
                <a:schemeClr val="accent2"/>
              </a:buClr>
              <a:buFont typeface="Wingdings" panose="05000000000000000000" pitchFamily="2" charset="2"/>
              <a:buChar char="ü"/>
            </a:pPr>
            <a:r>
              <a:rPr lang="en-US" dirty="0"/>
              <a:t>Faster resources will be overloaded – load imbalance</a:t>
            </a:r>
          </a:p>
          <a:p>
            <a:pPr>
              <a:buFont typeface="Wingdings" panose="05000000000000000000" pitchFamily="2" charset="2"/>
              <a:buChar char="v"/>
            </a:pPr>
            <a:r>
              <a:rPr lang="en-US" dirty="0"/>
              <a:t>Min-Min and Max-Min</a:t>
            </a:r>
          </a:p>
          <a:p>
            <a:pPr lvl="2">
              <a:buFont typeface="Wingdings" panose="05000000000000000000" pitchFamily="2" charset="2"/>
              <a:buChar char="v"/>
            </a:pPr>
            <a:r>
              <a:rPr lang="en-US" dirty="0"/>
              <a:t>Based on MCT but also taking into account the minimum earliest finish time. </a:t>
            </a:r>
          </a:p>
          <a:p>
            <a:pPr lvl="2">
              <a:buClr>
                <a:schemeClr val="accent6"/>
              </a:buClr>
              <a:buFont typeface="Wingdings" panose="05000000000000000000" pitchFamily="2" charset="2"/>
              <a:buChar char="ü"/>
            </a:pPr>
            <a:r>
              <a:rPr lang="en-US" dirty="0"/>
              <a:t>Reduced </a:t>
            </a:r>
            <a:r>
              <a:rPr lang="en-US" dirty="0" err="1"/>
              <a:t>makespan</a:t>
            </a:r>
            <a:r>
              <a:rPr lang="en-US" dirty="0"/>
              <a:t> for smaller jobs (min-min), reduced </a:t>
            </a:r>
            <a:r>
              <a:rPr lang="en-US" dirty="0" err="1"/>
              <a:t>makespan</a:t>
            </a:r>
            <a:r>
              <a:rPr lang="en-US" dirty="0"/>
              <a:t> for bigger jobs(max-max).</a:t>
            </a:r>
          </a:p>
          <a:p>
            <a:pPr lvl="2">
              <a:buClr>
                <a:schemeClr val="accent2"/>
              </a:buClr>
              <a:buFont typeface="Wingdings" panose="05000000000000000000" pitchFamily="2" charset="2"/>
              <a:buChar char="ü"/>
            </a:pPr>
            <a:r>
              <a:rPr lang="en-US" dirty="0"/>
              <a:t>Load imbalance – min-min overloads faster machines with smaller jobs, max-min overloads faster machines with larger jobs</a:t>
            </a:r>
          </a:p>
          <a:p>
            <a:pPr lvl="2">
              <a:buFont typeface="Wingdings" panose="05000000000000000000" pitchFamily="2" charset="2"/>
              <a:buChar char="v"/>
            </a:pPr>
            <a:endParaRPr lang="en-US" dirty="0"/>
          </a:p>
          <a:p>
            <a:pPr lvl="1">
              <a:buFont typeface="Wingdings" panose="05000000000000000000" pitchFamily="2" charset="2"/>
              <a:buChar char="v"/>
            </a:pPr>
            <a:endParaRPr lang="en-US" dirty="0"/>
          </a:p>
          <a:p>
            <a:pPr marL="384048" lvl="2" indent="0">
              <a:buNone/>
            </a:pPr>
            <a:endParaRPr lang="en-US" dirty="0"/>
          </a:p>
          <a:p>
            <a:pPr lvl="2">
              <a:buFont typeface="Wingdings" panose="05000000000000000000" pitchFamily="2" charset="2"/>
              <a:buChar char="v"/>
            </a:pPr>
            <a:endParaRPr lang="en-US" dirty="0"/>
          </a:p>
          <a:p>
            <a:pPr lvl="2">
              <a:buFont typeface="Wingdings" panose="05000000000000000000" pitchFamily="2" charset="2"/>
              <a:buChar char="v"/>
            </a:pPr>
            <a:endParaRPr lang="ro-RO" dirty="0"/>
          </a:p>
        </p:txBody>
      </p:sp>
    </p:spTree>
    <p:extLst>
      <p:ext uri="{BB962C8B-B14F-4D97-AF65-F5344CB8AC3E}">
        <p14:creationId xmlns:p14="http://schemas.microsoft.com/office/powerpoint/2010/main" val="214127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E3E5-A7B2-45F6-8A73-F948AF6C682E}"/>
              </a:ext>
            </a:extLst>
          </p:cNvPr>
          <p:cNvSpPr>
            <a:spLocks noGrp="1"/>
          </p:cNvSpPr>
          <p:nvPr>
            <p:ph type="title"/>
          </p:nvPr>
        </p:nvSpPr>
        <p:spPr>
          <a:xfrm>
            <a:off x="1097280" y="394283"/>
            <a:ext cx="10058400" cy="1343077"/>
          </a:xfrm>
        </p:spPr>
        <p:txBody>
          <a:bodyPr>
            <a:normAutofit/>
          </a:bodyPr>
          <a:lstStyle/>
          <a:p>
            <a:r>
              <a:rPr lang="en-US" sz="3600" dirty="0"/>
              <a:t>RALBA – Resource-Aware Load Balancing algorithm</a:t>
            </a:r>
            <a:endParaRPr lang="ro-RO" sz="3600" dirty="0"/>
          </a:p>
        </p:txBody>
      </p:sp>
      <p:sp>
        <p:nvSpPr>
          <p:cNvPr id="3" name="Content Placeholder 2">
            <a:extLst>
              <a:ext uri="{FF2B5EF4-FFF2-40B4-BE49-F238E27FC236}">
                <a16:creationId xmlns:a16="http://schemas.microsoft.com/office/drawing/2014/main" id="{51E7ABBA-1B3A-4E9C-A8F9-0184BD65531D}"/>
              </a:ext>
            </a:extLst>
          </p:cNvPr>
          <p:cNvSpPr>
            <a:spLocks noGrp="1"/>
          </p:cNvSpPr>
          <p:nvPr>
            <p:ph idx="1"/>
          </p:nvPr>
        </p:nvSpPr>
        <p:spPr/>
        <p:txBody>
          <a:bodyPr>
            <a:normAutofit/>
          </a:bodyPr>
          <a:lstStyle/>
          <a:p>
            <a:r>
              <a:rPr lang="en-US" sz="2400" dirty="0"/>
              <a:t>RALBA ensures a balanced distribution of workload based on computation capabilities of VMs. </a:t>
            </a:r>
          </a:p>
          <a:p>
            <a:r>
              <a:rPr lang="en-US" sz="2400" dirty="0"/>
              <a:t>Primary objectives:</a:t>
            </a:r>
          </a:p>
          <a:p>
            <a:pPr lvl="1"/>
            <a:r>
              <a:rPr lang="en-US" sz="2400" dirty="0"/>
              <a:t>Maximize resource utilization</a:t>
            </a:r>
          </a:p>
          <a:p>
            <a:pPr lvl="1"/>
            <a:r>
              <a:rPr lang="en-US" sz="2400" dirty="0"/>
              <a:t>Minimize execution time</a:t>
            </a:r>
          </a:p>
          <a:p>
            <a:pPr lvl="1"/>
            <a:r>
              <a:rPr lang="en-US" sz="2400" dirty="0"/>
              <a:t>Maximize throughput.</a:t>
            </a:r>
          </a:p>
        </p:txBody>
      </p:sp>
    </p:spTree>
    <p:extLst>
      <p:ext uri="{BB962C8B-B14F-4D97-AF65-F5344CB8AC3E}">
        <p14:creationId xmlns:p14="http://schemas.microsoft.com/office/powerpoint/2010/main" val="202490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1022-5550-4DFC-B280-757FC6862163}"/>
              </a:ext>
            </a:extLst>
          </p:cNvPr>
          <p:cNvSpPr>
            <a:spLocks noGrp="1"/>
          </p:cNvSpPr>
          <p:nvPr>
            <p:ph type="title"/>
          </p:nvPr>
        </p:nvSpPr>
        <p:spPr/>
        <p:txBody>
          <a:bodyPr>
            <a:normAutofit/>
          </a:bodyPr>
          <a:lstStyle/>
          <a:p>
            <a:r>
              <a:rPr lang="en-US" sz="3600" dirty="0"/>
              <a:t>RALBA algorithm and complexity</a:t>
            </a:r>
            <a:endParaRPr lang="ro-RO" sz="3600" dirty="0"/>
          </a:p>
        </p:txBody>
      </p:sp>
      <p:sp>
        <p:nvSpPr>
          <p:cNvPr id="3" name="Content Placeholder 2">
            <a:extLst>
              <a:ext uri="{FF2B5EF4-FFF2-40B4-BE49-F238E27FC236}">
                <a16:creationId xmlns:a16="http://schemas.microsoft.com/office/drawing/2014/main" id="{19B775C9-3A8C-45B7-B259-1643D949A36F}"/>
              </a:ext>
            </a:extLst>
          </p:cNvPr>
          <p:cNvSpPr>
            <a:spLocks noGrp="1"/>
          </p:cNvSpPr>
          <p:nvPr>
            <p:ph idx="1"/>
          </p:nvPr>
        </p:nvSpPr>
        <p:spPr/>
        <p:txBody>
          <a:bodyPr>
            <a:normAutofit fontScale="92500" lnSpcReduction="20000"/>
          </a:bodyPr>
          <a:lstStyle/>
          <a:p>
            <a:r>
              <a:rPr lang="en-US" dirty="0"/>
              <a:t>RALBA is comprised out of two sub-schedulers</a:t>
            </a:r>
          </a:p>
          <a:p>
            <a:pPr lvl="1"/>
            <a:r>
              <a:rPr lang="en-US" dirty="0"/>
              <a:t>Fill sub-scheduler</a:t>
            </a:r>
          </a:p>
          <a:p>
            <a:pPr lvl="2"/>
            <a:r>
              <a:rPr lang="en-US" dirty="0"/>
              <a:t>Fill selects the VM-j with the largest computing share of all the VMs available, determines the largest task from the remaining possible tasks and assigns it to VM-j.  The computing share of VM-j is modified after the allocation. </a:t>
            </a:r>
          </a:p>
          <a:p>
            <a:pPr lvl="2"/>
            <a:r>
              <a:rPr lang="en-US" dirty="0"/>
              <a:t>Fill repeats this process until </a:t>
            </a:r>
          </a:p>
          <a:p>
            <a:pPr lvl="3"/>
            <a:r>
              <a:rPr lang="en-US" dirty="0"/>
              <a:t>There is no VM that can take any more tasks or</a:t>
            </a:r>
          </a:p>
          <a:p>
            <a:pPr lvl="3"/>
            <a:r>
              <a:rPr lang="en-US" dirty="0"/>
              <a:t>The set of jobs to be scheduled becomes empty.</a:t>
            </a:r>
          </a:p>
          <a:p>
            <a:pPr lvl="1"/>
            <a:r>
              <a:rPr lang="en-US" dirty="0"/>
              <a:t>Spill sub-scheduler</a:t>
            </a:r>
          </a:p>
          <a:p>
            <a:pPr lvl="2"/>
            <a:r>
              <a:rPr lang="en-US" dirty="0"/>
              <a:t>After Fill termination, Spill selects the most demanding job and matches it to the VM that produces the earliest finish for that job and the expected completion time of the VM is updated. </a:t>
            </a:r>
          </a:p>
          <a:p>
            <a:pPr lvl="2"/>
            <a:r>
              <a:rPr lang="en-US" dirty="0"/>
              <a:t>The spill process is repeated until there are no more tasks to be assigned.</a:t>
            </a:r>
          </a:p>
          <a:p>
            <a:r>
              <a:rPr lang="en-US" dirty="0"/>
              <a:t>The complexity of RALBA is O(M^2 x N + M x n) where M is the number of VMs, N is the total number of jobs to be scheduled and n is (N – jobs assigned in fill scheduler).</a:t>
            </a:r>
          </a:p>
          <a:p>
            <a:pPr lvl="2"/>
            <a:endParaRPr lang="en-US" dirty="0"/>
          </a:p>
          <a:p>
            <a:pPr marL="384048" lvl="2" indent="0">
              <a:buNone/>
            </a:pPr>
            <a:endParaRPr lang="en-US" dirty="0"/>
          </a:p>
          <a:p>
            <a:pPr marL="384048" lvl="2" indent="0">
              <a:buNone/>
            </a:pPr>
            <a:r>
              <a:rPr lang="en-US" dirty="0"/>
              <a:t>*A Cloud Resource Manager that can track the status of all the VMs in the virtual layer is needed. The CRM should also be able to                  create and terminate VMs when needed.</a:t>
            </a:r>
          </a:p>
        </p:txBody>
      </p:sp>
    </p:spTree>
    <p:extLst>
      <p:ext uri="{BB962C8B-B14F-4D97-AF65-F5344CB8AC3E}">
        <p14:creationId xmlns:p14="http://schemas.microsoft.com/office/powerpoint/2010/main" val="279406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804-83DF-4C7C-88B3-84B234648648}"/>
              </a:ext>
            </a:extLst>
          </p:cNvPr>
          <p:cNvSpPr>
            <a:spLocks noGrp="1"/>
          </p:cNvSpPr>
          <p:nvPr>
            <p:ph type="title"/>
          </p:nvPr>
        </p:nvSpPr>
        <p:spPr/>
        <p:txBody>
          <a:bodyPr/>
          <a:lstStyle/>
          <a:p>
            <a:r>
              <a:rPr lang="en-US" dirty="0"/>
              <a:t>RALBA algorithm</a:t>
            </a:r>
            <a:endParaRPr lang="ro-RO" dirty="0"/>
          </a:p>
        </p:txBody>
      </p:sp>
      <p:pic>
        <p:nvPicPr>
          <p:cNvPr id="5" name="Content Placeholder 4">
            <a:extLst>
              <a:ext uri="{FF2B5EF4-FFF2-40B4-BE49-F238E27FC236}">
                <a16:creationId xmlns:a16="http://schemas.microsoft.com/office/drawing/2014/main" id="{2A70190D-72C7-4257-88BC-F1E6D53C37DF}"/>
              </a:ext>
            </a:extLst>
          </p:cNvPr>
          <p:cNvPicPr>
            <a:picLocks noGrp="1" noChangeAspect="1"/>
          </p:cNvPicPr>
          <p:nvPr>
            <p:ph idx="1"/>
          </p:nvPr>
        </p:nvPicPr>
        <p:blipFill>
          <a:blip r:embed="rId2"/>
          <a:stretch>
            <a:fillRect/>
          </a:stretch>
        </p:blipFill>
        <p:spPr>
          <a:xfrm>
            <a:off x="284845" y="1859326"/>
            <a:ext cx="4874378" cy="1932497"/>
          </a:xfrm>
        </p:spPr>
      </p:pic>
      <p:pic>
        <p:nvPicPr>
          <p:cNvPr id="7" name="Picture 6">
            <a:extLst>
              <a:ext uri="{FF2B5EF4-FFF2-40B4-BE49-F238E27FC236}">
                <a16:creationId xmlns:a16="http://schemas.microsoft.com/office/drawing/2014/main" id="{2E4F7ADE-F8E5-4FBC-B920-35A99642E41E}"/>
              </a:ext>
            </a:extLst>
          </p:cNvPr>
          <p:cNvPicPr>
            <a:picLocks noChangeAspect="1"/>
          </p:cNvPicPr>
          <p:nvPr/>
        </p:nvPicPr>
        <p:blipFill>
          <a:blip r:embed="rId3"/>
          <a:stretch>
            <a:fillRect/>
          </a:stretch>
        </p:blipFill>
        <p:spPr>
          <a:xfrm>
            <a:off x="5493676" y="1859326"/>
            <a:ext cx="5378455" cy="4051048"/>
          </a:xfrm>
          <a:prstGeom prst="rect">
            <a:avLst/>
          </a:prstGeom>
        </p:spPr>
      </p:pic>
      <p:pic>
        <p:nvPicPr>
          <p:cNvPr id="9" name="Picture 8">
            <a:extLst>
              <a:ext uri="{FF2B5EF4-FFF2-40B4-BE49-F238E27FC236}">
                <a16:creationId xmlns:a16="http://schemas.microsoft.com/office/drawing/2014/main" id="{AE5DA24F-D7B5-4082-9D5C-2053A43E11CD}"/>
              </a:ext>
            </a:extLst>
          </p:cNvPr>
          <p:cNvPicPr>
            <a:picLocks noChangeAspect="1"/>
          </p:cNvPicPr>
          <p:nvPr/>
        </p:nvPicPr>
        <p:blipFill>
          <a:blip r:embed="rId4"/>
          <a:stretch>
            <a:fillRect/>
          </a:stretch>
        </p:blipFill>
        <p:spPr>
          <a:xfrm>
            <a:off x="284845" y="3883316"/>
            <a:ext cx="4900756" cy="2022534"/>
          </a:xfrm>
          <a:prstGeom prst="rect">
            <a:avLst/>
          </a:prstGeom>
        </p:spPr>
      </p:pic>
    </p:spTree>
    <p:extLst>
      <p:ext uri="{BB962C8B-B14F-4D97-AF65-F5344CB8AC3E}">
        <p14:creationId xmlns:p14="http://schemas.microsoft.com/office/powerpoint/2010/main" val="251624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1DA1B-8C16-45E7-B62D-6AB3C77E4E20}"/>
              </a:ext>
            </a:extLst>
          </p:cNvPr>
          <p:cNvSpPr>
            <a:spLocks noGrp="1"/>
          </p:cNvSpPr>
          <p:nvPr>
            <p:ph idx="4294967295"/>
          </p:nvPr>
        </p:nvSpPr>
        <p:spPr>
          <a:xfrm>
            <a:off x="1036320" y="1189015"/>
            <a:ext cx="10058400" cy="4024313"/>
          </a:xfrm>
        </p:spPr>
        <p:txBody>
          <a:bodyPr/>
          <a:lstStyle/>
          <a:p>
            <a:r>
              <a:rPr lang="en-US" dirty="0"/>
              <a:t>RALBA was tested against other state of the art algorithms on two sets of workloads: a synthetic workload and a Google-like realistic workload. Results are analyzed based on average execution time, average resource utilization ratio and average throughput. </a:t>
            </a:r>
          </a:p>
          <a:p>
            <a:endParaRPr lang="ro-RO" dirty="0"/>
          </a:p>
        </p:txBody>
      </p:sp>
      <p:sp>
        <p:nvSpPr>
          <p:cNvPr id="2" name="Title 1">
            <a:extLst>
              <a:ext uri="{FF2B5EF4-FFF2-40B4-BE49-F238E27FC236}">
                <a16:creationId xmlns:a16="http://schemas.microsoft.com/office/drawing/2014/main" id="{A51166C3-7A95-48A2-A0AD-322110DC318D}"/>
              </a:ext>
            </a:extLst>
          </p:cNvPr>
          <p:cNvSpPr>
            <a:spLocks noGrp="1"/>
          </p:cNvSpPr>
          <p:nvPr>
            <p:ph type="title" idx="4294967295"/>
          </p:nvPr>
        </p:nvSpPr>
        <p:spPr>
          <a:xfrm>
            <a:off x="1036320" y="-260372"/>
            <a:ext cx="10058400" cy="1449387"/>
          </a:xfrm>
        </p:spPr>
        <p:txBody>
          <a:bodyPr>
            <a:normAutofit/>
          </a:bodyPr>
          <a:lstStyle/>
          <a:p>
            <a:r>
              <a:rPr lang="en-US" sz="3600" dirty="0"/>
              <a:t>Results</a:t>
            </a:r>
            <a:endParaRPr lang="ro-RO" sz="3600" dirty="0"/>
          </a:p>
        </p:txBody>
      </p:sp>
      <p:pic>
        <p:nvPicPr>
          <p:cNvPr id="9" name="Picture 8">
            <a:extLst>
              <a:ext uri="{FF2B5EF4-FFF2-40B4-BE49-F238E27FC236}">
                <a16:creationId xmlns:a16="http://schemas.microsoft.com/office/drawing/2014/main" id="{385F92C3-0623-4489-BED0-92FDA494E648}"/>
              </a:ext>
            </a:extLst>
          </p:cNvPr>
          <p:cNvPicPr>
            <a:picLocks noChangeAspect="1"/>
          </p:cNvPicPr>
          <p:nvPr/>
        </p:nvPicPr>
        <p:blipFill>
          <a:blip r:embed="rId2"/>
          <a:stretch>
            <a:fillRect/>
          </a:stretch>
        </p:blipFill>
        <p:spPr>
          <a:xfrm>
            <a:off x="885034" y="2281322"/>
            <a:ext cx="4994179" cy="1518891"/>
          </a:xfrm>
          <a:prstGeom prst="rect">
            <a:avLst/>
          </a:prstGeom>
        </p:spPr>
      </p:pic>
      <p:pic>
        <p:nvPicPr>
          <p:cNvPr id="17" name="Picture 16">
            <a:extLst>
              <a:ext uri="{FF2B5EF4-FFF2-40B4-BE49-F238E27FC236}">
                <a16:creationId xmlns:a16="http://schemas.microsoft.com/office/drawing/2014/main" id="{7F4B2820-F534-41BE-8B3C-9D5602D3E3D8}"/>
              </a:ext>
            </a:extLst>
          </p:cNvPr>
          <p:cNvPicPr>
            <a:picLocks noChangeAspect="1"/>
          </p:cNvPicPr>
          <p:nvPr/>
        </p:nvPicPr>
        <p:blipFill>
          <a:blip r:embed="rId3"/>
          <a:stretch>
            <a:fillRect/>
          </a:stretch>
        </p:blipFill>
        <p:spPr>
          <a:xfrm>
            <a:off x="885034" y="4155389"/>
            <a:ext cx="4956827" cy="1963700"/>
          </a:xfrm>
          <a:prstGeom prst="rect">
            <a:avLst/>
          </a:prstGeom>
        </p:spPr>
      </p:pic>
      <p:pic>
        <p:nvPicPr>
          <p:cNvPr id="19" name="Picture 18">
            <a:extLst>
              <a:ext uri="{FF2B5EF4-FFF2-40B4-BE49-F238E27FC236}">
                <a16:creationId xmlns:a16="http://schemas.microsoft.com/office/drawing/2014/main" id="{608E6225-06A1-4877-ADC3-E271C429A944}"/>
              </a:ext>
            </a:extLst>
          </p:cNvPr>
          <p:cNvPicPr>
            <a:picLocks noChangeAspect="1"/>
          </p:cNvPicPr>
          <p:nvPr/>
        </p:nvPicPr>
        <p:blipFill>
          <a:blip r:embed="rId4"/>
          <a:stretch>
            <a:fillRect/>
          </a:stretch>
        </p:blipFill>
        <p:spPr>
          <a:xfrm>
            <a:off x="6231167" y="2060120"/>
            <a:ext cx="5108206" cy="1963700"/>
          </a:xfrm>
          <a:prstGeom prst="rect">
            <a:avLst/>
          </a:prstGeom>
        </p:spPr>
      </p:pic>
      <p:pic>
        <p:nvPicPr>
          <p:cNvPr id="21" name="Picture 20">
            <a:extLst>
              <a:ext uri="{FF2B5EF4-FFF2-40B4-BE49-F238E27FC236}">
                <a16:creationId xmlns:a16="http://schemas.microsoft.com/office/drawing/2014/main" id="{92176D25-8ACE-4862-B1F2-751B6FF58550}"/>
              </a:ext>
            </a:extLst>
          </p:cNvPr>
          <p:cNvPicPr>
            <a:picLocks noChangeAspect="1"/>
          </p:cNvPicPr>
          <p:nvPr/>
        </p:nvPicPr>
        <p:blipFill>
          <a:blip r:embed="rId5"/>
          <a:stretch>
            <a:fillRect/>
          </a:stretch>
        </p:blipFill>
        <p:spPr>
          <a:xfrm>
            <a:off x="6231167" y="4155390"/>
            <a:ext cx="5108206" cy="1963700"/>
          </a:xfrm>
          <a:prstGeom prst="rect">
            <a:avLst/>
          </a:prstGeom>
        </p:spPr>
      </p:pic>
    </p:spTree>
    <p:extLst>
      <p:ext uri="{BB962C8B-B14F-4D97-AF65-F5344CB8AC3E}">
        <p14:creationId xmlns:p14="http://schemas.microsoft.com/office/powerpoint/2010/main" val="269624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77AC-0C21-4D9E-807D-0AC9F56513F2}"/>
              </a:ext>
            </a:extLst>
          </p:cNvPr>
          <p:cNvSpPr>
            <a:spLocks noGrp="1"/>
          </p:cNvSpPr>
          <p:nvPr>
            <p:ph type="title"/>
          </p:nvPr>
        </p:nvSpPr>
        <p:spPr/>
        <p:txBody>
          <a:bodyPr>
            <a:normAutofit/>
          </a:bodyPr>
          <a:lstStyle/>
          <a:p>
            <a:r>
              <a:rPr lang="en-US" sz="4000" dirty="0"/>
              <a:t>Conclusion</a:t>
            </a:r>
            <a:endParaRPr lang="ro-RO" sz="4000" dirty="0"/>
          </a:p>
        </p:txBody>
      </p:sp>
      <p:sp>
        <p:nvSpPr>
          <p:cNvPr id="3" name="Content Placeholder 2">
            <a:extLst>
              <a:ext uri="{FF2B5EF4-FFF2-40B4-BE49-F238E27FC236}">
                <a16:creationId xmlns:a16="http://schemas.microsoft.com/office/drawing/2014/main" id="{C7DDA28E-BF42-4F35-8330-917582153D5F}"/>
              </a:ext>
            </a:extLst>
          </p:cNvPr>
          <p:cNvSpPr>
            <a:spLocks noGrp="1"/>
          </p:cNvSpPr>
          <p:nvPr>
            <p:ph idx="1"/>
          </p:nvPr>
        </p:nvSpPr>
        <p:spPr/>
        <p:txBody>
          <a:bodyPr/>
          <a:lstStyle/>
          <a:p>
            <a:r>
              <a:rPr lang="en-US" dirty="0"/>
              <a:t>The paper has shown that inefficient resource utilization can cause reduced </a:t>
            </a:r>
            <a:r>
              <a:rPr lang="en-US" dirty="0" err="1"/>
              <a:t>makespan</a:t>
            </a:r>
            <a:r>
              <a:rPr lang="en-US" dirty="0"/>
              <a:t> and low throughput and offered a solution that was compared to the current state-of-the-art scheduling heuristics. The results have shown that RALBA has attained better execution time and throughput.</a:t>
            </a:r>
            <a:endParaRPr lang="ro-RO" dirty="0"/>
          </a:p>
        </p:txBody>
      </p:sp>
    </p:spTree>
    <p:extLst>
      <p:ext uri="{BB962C8B-B14F-4D97-AF65-F5344CB8AC3E}">
        <p14:creationId xmlns:p14="http://schemas.microsoft.com/office/powerpoint/2010/main" val="38475049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
  <TotalTime>261</TotalTime>
  <Words>571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Review of “RALBA: A Computation-aware Load Balancing Scheduler for Cloud Computing”</vt:lpstr>
      <vt:lpstr>Introduction </vt:lpstr>
      <vt:lpstr>Common scheduling techniques, positives and negatives</vt:lpstr>
      <vt:lpstr>RALBA – Resource-Aware Load Balancing algorithm</vt:lpstr>
      <vt:lpstr>RALBA algorithm and complexity</vt:lpstr>
      <vt:lpstr>RALBA algorithm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“RALBA: A Computation-aware Load Balancing Scheduler for Cloud Computing”</dc:title>
  <dc:creator>Justinian Petcu</dc:creator>
  <cp:lastModifiedBy>Justinian Petcu</cp:lastModifiedBy>
  <cp:revision>1</cp:revision>
  <dcterms:created xsi:type="dcterms:W3CDTF">2022-02-02T10:52:45Z</dcterms:created>
  <dcterms:modified xsi:type="dcterms:W3CDTF">2022-02-02T15:14:08Z</dcterms:modified>
</cp:coreProperties>
</file>