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 roundtripDataSignature="AMtx7mjx2VMCrSdTMMCZYI/0aPBz6nFS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1b1d50a3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111b1d50a39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0bec08fc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0bec08fc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5"/>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4"/>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1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5"/>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7"/>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7"/>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9"/>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9"/>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9"/>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9"/>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1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12"/>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2"/>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2"/>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12"/>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12"/>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chemeClr val="dk2"/>
                </a:solidFill>
                <a:latin typeface="Calibri"/>
                <a:ea typeface="Calibri"/>
                <a:cs typeface="Calibri"/>
                <a:sym typeface="Calibri"/>
              </a:defRPr>
            </a:lvl1pPr>
            <a:lvl2pPr indent="0" lvl="1" marL="0" algn="r">
              <a:spcBef>
                <a:spcPts val="0"/>
              </a:spcBef>
              <a:buNone/>
              <a:defRPr b="0" i="0" sz="1050" u="none" cap="none" strike="noStrike">
                <a:solidFill>
                  <a:schemeClr val="dk2"/>
                </a:solidFill>
                <a:latin typeface="Calibri"/>
                <a:ea typeface="Calibri"/>
                <a:cs typeface="Calibri"/>
                <a:sym typeface="Calibri"/>
              </a:defRPr>
            </a:lvl2pPr>
            <a:lvl3pPr indent="0" lvl="2" marL="0" algn="r">
              <a:spcBef>
                <a:spcPts val="0"/>
              </a:spcBef>
              <a:buNone/>
              <a:defRPr b="0" i="0" sz="1050" u="none" cap="none" strike="noStrike">
                <a:solidFill>
                  <a:schemeClr val="dk2"/>
                </a:solidFill>
                <a:latin typeface="Calibri"/>
                <a:ea typeface="Calibri"/>
                <a:cs typeface="Calibri"/>
                <a:sym typeface="Calibri"/>
              </a:defRPr>
            </a:lvl3pPr>
            <a:lvl4pPr indent="0" lvl="3" marL="0" algn="r">
              <a:spcBef>
                <a:spcPts val="0"/>
              </a:spcBef>
              <a:buNone/>
              <a:defRPr b="0" i="0" sz="1050" u="none" cap="none" strike="noStrike">
                <a:solidFill>
                  <a:schemeClr val="dk2"/>
                </a:solidFill>
                <a:latin typeface="Calibri"/>
                <a:ea typeface="Calibri"/>
                <a:cs typeface="Calibri"/>
                <a:sym typeface="Calibri"/>
              </a:defRPr>
            </a:lvl4pPr>
            <a:lvl5pPr indent="0" lvl="4" marL="0" algn="r">
              <a:spcBef>
                <a:spcPts val="0"/>
              </a:spcBef>
              <a:buNone/>
              <a:defRPr b="0" i="0" sz="1050" u="none" cap="none" strike="noStrike">
                <a:solidFill>
                  <a:schemeClr val="dk2"/>
                </a:solidFill>
                <a:latin typeface="Calibri"/>
                <a:ea typeface="Calibri"/>
                <a:cs typeface="Calibri"/>
                <a:sym typeface="Calibri"/>
              </a:defRPr>
            </a:lvl5pPr>
            <a:lvl6pPr indent="0" lvl="5" marL="0" algn="r">
              <a:spcBef>
                <a:spcPts val="0"/>
              </a:spcBef>
              <a:buNone/>
              <a:defRPr b="0" i="0" sz="1050" u="none" cap="none" strike="noStrike">
                <a:solidFill>
                  <a:schemeClr val="dk2"/>
                </a:solidFill>
                <a:latin typeface="Calibri"/>
                <a:ea typeface="Calibri"/>
                <a:cs typeface="Calibri"/>
                <a:sym typeface="Calibri"/>
              </a:defRPr>
            </a:lvl6pPr>
            <a:lvl7pPr indent="0" lvl="6" marL="0" algn="r">
              <a:spcBef>
                <a:spcPts val="0"/>
              </a:spcBef>
              <a:buNone/>
              <a:defRPr b="0" i="0" sz="1050" u="none" cap="none" strike="noStrike">
                <a:solidFill>
                  <a:schemeClr val="dk2"/>
                </a:solidFill>
                <a:latin typeface="Calibri"/>
                <a:ea typeface="Calibri"/>
                <a:cs typeface="Calibri"/>
                <a:sym typeface="Calibri"/>
              </a:defRPr>
            </a:lvl7pPr>
            <a:lvl8pPr indent="0" lvl="7" marL="0" algn="r">
              <a:spcBef>
                <a:spcPts val="0"/>
              </a:spcBef>
              <a:buNone/>
              <a:defRPr b="0" i="0" sz="1050" u="none" cap="none" strike="noStrike">
                <a:solidFill>
                  <a:schemeClr val="dk2"/>
                </a:solidFill>
                <a:latin typeface="Calibri"/>
                <a:ea typeface="Calibri"/>
                <a:cs typeface="Calibri"/>
                <a:sym typeface="Calibri"/>
              </a:defRPr>
            </a:lvl8pPr>
            <a:lvl9pPr indent="0" lvl="8" marL="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3"/>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8" name="Google Shape;78;p13"/>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79" name="Google Shape;79;p13"/>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4"/>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4"/>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100051" y="1655804"/>
            <a:ext cx="8207358" cy="2594919"/>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5400"/>
              <a:buFont typeface="Calibri"/>
              <a:buNone/>
            </a:pPr>
            <a:r>
              <a:rPr lang="en-US" sz="5400"/>
              <a:t>Scheduling and Load Balacing Algorithms Team Opinion (Echipa 2)</a:t>
            </a:r>
            <a:endParaRPr b="1" i="1" sz="4400"/>
          </a:p>
        </p:txBody>
      </p:sp>
      <p:sp>
        <p:nvSpPr>
          <p:cNvPr id="102" name="Google Shape;102;p1"/>
          <p:cNvSpPr txBox="1"/>
          <p:nvPr>
            <p:ph idx="1" type="subTitle"/>
          </p:nvPr>
        </p:nvSpPr>
        <p:spPr>
          <a:xfrm>
            <a:off x="1100051" y="4466968"/>
            <a:ext cx="5405781" cy="1760836"/>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SzPct val="100000"/>
              <a:buNone/>
            </a:pPr>
            <a:r>
              <a:rPr b="0" i="0" lang="en-US">
                <a:solidFill>
                  <a:srgbClr val="000000"/>
                </a:solidFill>
                <a:latin typeface="Calibri"/>
                <a:ea typeface="Calibri"/>
                <a:cs typeface="Calibri"/>
                <a:sym typeface="Calibri"/>
              </a:rPr>
              <a:t>TEODOR-MIRCEA PIRON </a:t>
            </a:r>
            <a:endParaRPr/>
          </a:p>
          <a:p>
            <a:pPr indent="0" lvl="0" marL="0" rtl="0" algn="l">
              <a:lnSpc>
                <a:spcPct val="90000"/>
              </a:lnSpc>
              <a:spcBef>
                <a:spcPts val="1400"/>
              </a:spcBef>
              <a:spcAft>
                <a:spcPts val="0"/>
              </a:spcAft>
              <a:buSzPct val="100000"/>
              <a:buNone/>
            </a:pPr>
            <a:r>
              <a:rPr b="0" i="0" lang="en-US">
                <a:solidFill>
                  <a:srgbClr val="000000"/>
                </a:solidFill>
                <a:latin typeface="Calibri"/>
                <a:ea typeface="Calibri"/>
                <a:cs typeface="Calibri"/>
                <a:sym typeface="Calibri"/>
              </a:rPr>
              <a:t>FLAVIAN DANIEL ROTARU</a:t>
            </a:r>
            <a:endParaRPr b="0" i="0">
              <a:solidFill>
                <a:srgbClr val="000000"/>
              </a:solidFill>
              <a:latin typeface="Calibri"/>
              <a:ea typeface="Calibri"/>
              <a:cs typeface="Calibri"/>
              <a:sym typeface="Calibri"/>
            </a:endParaRPr>
          </a:p>
          <a:p>
            <a:pPr indent="0" lvl="0" marL="0" rtl="0" algn="l">
              <a:lnSpc>
                <a:spcPct val="90000"/>
              </a:lnSpc>
              <a:spcBef>
                <a:spcPts val="1400"/>
              </a:spcBef>
              <a:spcAft>
                <a:spcPts val="0"/>
              </a:spcAft>
              <a:buSzPct val="100000"/>
              <a:buNone/>
            </a:pPr>
            <a:r>
              <a:rPr b="0" i="0" lang="en-US">
                <a:solidFill>
                  <a:srgbClr val="000000"/>
                </a:solidFill>
                <a:latin typeface="Calibri"/>
                <a:ea typeface="Calibri"/>
                <a:cs typeface="Calibri"/>
                <a:sym typeface="Calibri"/>
              </a:rPr>
              <a:t>BIRTA ALEXANDRU</a:t>
            </a:r>
            <a:endParaRPr/>
          </a:p>
          <a:p>
            <a:pPr indent="0" lvl="0" marL="0" rtl="0" algn="l">
              <a:lnSpc>
                <a:spcPct val="90000"/>
              </a:lnSpc>
              <a:spcBef>
                <a:spcPts val="1400"/>
              </a:spcBef>
              <a:spcAft>
                <a:spcPts val="0"/>
              </a:spcAft>
              <a:buSzPct val="100000"/>
              <a:buNone/>
            </a:pPr>
            <a:r>
              <a:rPr b="0" i="0" lang="en-US">
                <a:solidFill>
                  <a:srgbClr val="000000"/>
                </a:solidFill>
                <a:latin typeface="Calibri"/>
                <a:ea typeface="Calibri"/>
                <a:cs typeface="Calibri"/>
                <a:sym typeface="Calibri"/>
              </a:rPr>
              <a:t>STEFANESCU AMALIA-ANDREEA</a:t>
            </a:r>
            <a:endParaRPr b="0" i="0">
              <a:solidFill>
                <a:srgbClr val="000000"/>
              </a:solidFill>
              <a:latin typeface="Calibri"/>
              <a:ea typeface="Calibri"/>
              <a:cs typeface="Calibri"/>
              <a:sym typeface="Calibri"/>
            </a:endParaRPr>
          </a:p>
          <a:p>
            <a:pPr indent="0" lvl="0" marL="0" rtl="0" algn="l">
              <a:lnSpc>
                <a:spcPct val="90000"/>
              </a:lnSpc>
              <a:spcBef>
                <a:spcPts val="1400"/>
              </a:spcBef>
              <a:spcAft>
                <a:spcPts val="0"/>
              </a:spcAft>
              <a:buSzPct val="100000"/>
              <a:buNone/>
            </a:pPr>
            <a:r>
              <a:rPr b="0" i="0" lang="en-US">
                <a:solidFill>
                  <a:srgbClr val="000000"/>
                </a:solidFill>
                <a:latin typeface="Calibri"/>
                <a:ea typeface="Calibri"/>
                <a:cs typeface="Calibri"/>
                <a:sym typeface="Calibri"/>
              </a:rPr>
              <a:t>DANCI LAURENTIU-CRISTIAN, JUSTINIAN PETCU</a:t>
            </a:r>
            <a:endParaRPr b="0" i="0">
              <a:solidFill>
                <a:srgbClr val="000000"/>
              </a:solidFill>
              <a:latin typeface="Calibri"/>
              <a:ea typeface="Calibri"/>
              <a:cs typeface="Calibri"/>
              <a:sym typeface="Calibri"/>
            </a:endParaRPr>
          </a:p>
          <a:p>
            <a:pPr indent="0" lvl="0" marL="0" rtl="0" algn="l">
              <a:lnSpc>
                <a:spcPct val="90000"/>
              </a:lnSpc>
              <a:spcBef>
                <a:spcPts val="1400"/>
              </a:spcBef>
              <a:spcAft>
                <a:spcPts val="0"/>
              </a:spcAft>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Personal Opinions</a:t>
            </a:r>
            <a:endParaRPr/>
          </a:p>
        </p:txBody>
      </p:sp>
      <p:sp>
        <p:nvSpPr>
          <p:cNvPr id="108" name="Google Shape;108;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1400"/>
              </a:spcBef>
              <a:spcAft>
                <a:spcPts val="0"/>
              </a:spcAft>
              <a:buSzPts val="2000"/>
              <a:buChar char=" "/>
            </a:pPr>
            <a:r>
              <a:rPr b="1" i="0" lang="en-US">
                <a:solidFill>
                  <a:srgbClr val="000000"/>
                </a:solidFill>
                <a:latin typeface="Calibri"/>
                <a:ea typeface="Calibri"/>
                <a:cs typeface="Calibri"/>
                <a:sym typeface="Calibri"/>
              </a:rPr>
              <a:t>Birta Alexandru: </a:t>
            </a:r>
            <a:r>
              <a:rPr b="0" i="1" lang="en-US">
                <a:solidFill>
                  <a:srgbClr val="000000"/>
                </a:solidFill>
                <a:latin typeface="Calibri"/>
                <a:ea typeface="Calibri"/>
                <a:cs typeface="Calibri"/>
                <a:sym typeface="Calibri"/>
              </a:rPr>
              <a:t>”In my opinion, cloud computing couldn’t have been such a moving force in the digital age without the help of load balancing techniques and powerful data warehouses. Load balancing is the single most helpful tool that helps the cloud achieve it’s tasks.”</a:t>
            </a:r>
            <a:endParaRPr/>
          </a:p>
          <a:p>
            <a:pPr indent="-127000" lvl="0" marL="91440" rtl="0" algn="l">
              <a:lnSpc>
                <a:spcPct val="90000"/>
              </a:lnSpc>
              <a:spcBef>
                <a:spcPts val="1400"/>
              </a:spcBef>
              <a:spcAft>
                <a:spcPts val="0"/>
              </a:spcAft>
              <a:buSzPts val="2000"/>
              <a:buChar char=" "/>
            </a:pPr>
            <a:r>
              <a:rPr b="1" i="0" lang="en-US">
                <a:solidFill>
                  <a:srgbClr val="000000"/>
                </a:solidFill>
                <a:latin typeface="Calibri"/>
                <a:ea typeface="Calibri"/>
                <a:cs typeface="Calibri"/>
                <a:sym typeface="Calibri"/>
              </a:rPr>
              <a:t>Stefanescu Amalia-Andreea: </a:t>
            </a:r>
            <a:r>
              <a:rPr lang="en-US">
                <a:solidFill>
                  <a:srgbClr val="000000"/>
                </a:solidFill>
              </a:rPr>
              <a:t>“Due to its practicability load balancing has seen an increased popularity in the last years which led developers to search for even more efficient algorithms that are able to deliver desired results. Based on the already discovered techniques, more research is needed into improving the performance of the load balancers while also reducing the high energy consumption needed in order to process big amounts of data.”</a:t>
            </a:r>
            <a:endParaRPr/>
          </a:p>
          <a:p>
            <a:pPr indent="-127000" lvl="0" marL="91440" rtl="0" algn="l">
              <a:lnSpc>
                <a:spcPct val="90000"/>
              </a:lnSpc>
              <a:spcBef>
                <a:spcPts val="1400"/>
              </a:spcBef>
              <a:spcAft>
                <a:spcPts val="0"/>
              </a:spcAft>
              <a:buSzPts val="2000"/>
              <a:buChar char=" "/>
            </a:pPr>
            <a:r>
              <a:rPr b="1" i="0" lang="en-US">
                <a:solidFill>
                  <a:srgbClr val="000000"/>
                </a:solidFill>
                <a:latin typeface="Calibri"/>
                <a:ea typeface="Calibri"/>
                <a:cs typeface="Calibri"/>
                <a:sym typeface="Calibri"/>
              </a:rPr>
              <a:t>Danci Laurentiu-Cristian: </a:t>
            </a:r>
            <a:r>
              <a:rPr lang="en-US">
                <a:solidFill>
                  <a:srgbClr val="000000"/>
                </a:solidFill>
              </a:rPr>
              <a:t>“Cloud computing and containerized applications changed the Internet in many great ways, everything can be reached with one click and all thanks to load balancing. The cloud is </a:t>
            </a:r>
            <a:r>
              <a:rPr lang="en-US">
                <a:solidFill>
                  <a:srgbClr val="000000"/>
                </a:solidFill>
              </a:rPr>
              <a:t>scaling</a:t>
            </a:r>
            <a:r>
              <a:rPr lang="en-US">
                <a:solidFill>
                  <a:srgbClr val="000000"/>
                </a:solidFill>
              </a:rPr>
              <a:t> </a:t>
            </a:r>
            <a:r>
              <a:rPr lang="en-US">
                <a:solidFill>
                  <a:srgbClr val="000000"/>
                </a:solidFill>
              </a:rPr>
              <a:t>horizontally</a:t>
            </a:r>
            <a:r>
              <a:rPr lang="en-US">
                <a:solidFill>
                  <a:srgbClr val="000000"/>
                </a:solidFill>
              </a:rPr>
              <a:t> because of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11b1d50a39_1_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Personal Opinions</a:t>
            </a:r>
            <a:endParaRPr/>
          </a:p>
        </p:txBody>
      </p:sp>
      <p:sp>
        <p:nvSpPr>
          <p:cNvPr id="114" name="Google Shape;114;g111b1d50a39_1_5"/>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1400"/>
              </a:spcBef>
              <a:spcAft>
                <a:spcPts val="0"/>
              </a:spcAft>
              <a:buSzPts val="2000"/>
              <a:buChar char=" "/>
            </a:pPr>
            <a:r>
              <a:rPr b="1" i="0" lang="en-US">
                <a:solidFill>
                  <a:srgbClr val="000000"/>
                </a:solidFill>
                <a:latin typeface="Calibri"/>
                <a:ea typeface="Calibri"/>
                <a:cs typeface="Calibri"/>
                <a:sym typeface="Calibri"/>
              </a:rPr>
              <a:t>Flavian Daniel Rotaru: </a:t>
            </a:r>
            <a:r>
              <a:rPr b="1" lang="en-US">
                <a:solidFill>
                  <a:srgbClr val="000000"/>
                </a:solidFill>
              </a:rPr>
              <a:t>“</a:t>
            </a:r>
            <a:r>
              <a:rPr lang="en-US">
                <a:solidFill>
                  <a:srgbClr val="000000"/>
                </a:solidFill>
              </a:rPr>
              <a:t>While studying and applying load balancing paradigm and certain related aspects to the logic of a specific project has a great impact and many benefits to it, studying and classifying the already-existing algorithms is equally as important in order to be sure that the best and most efficient way of solving the problem has been achieved.</a:t>
            </a:r>
            <a:r>
              <a:rPr b="1" lang="en-US">
                <a:solidFill>
                  <a:srgbClr val="000000"/>
                </a:solidFill>
              </a:rPr>
              <a:t>”</a:t>
            </a:r>
            <a:endParaRPr/>
          </a:p>
          <a:p>
            <a:pPr indent="-127000" lvl="0" marL="91440" rtl="0" algn="l">
              <a:lnSpc>
                <a:spcPct val="90000"/>
              </a:lnSpc>
              <a:spcBef>
                <a:spcPts val="1400"/>
              </a:spcBef>
              <a:spcAft>
                <a:spcPts val="0"/>
              </a:spcAft>
              <a:buSzPts val="2000"/>
              <a:buChar char=" "/>
            </a:pPr>
            <a:r>
              <a:rPr b="1" i="0" lang="en-US">
                <a:solidFill>
                  <a:srgbClr val="000000"/>
                </a:solidFill>
                <a:latin typeface="Calibri"/>
                <a:ea typeface="Calibri"/>
                <a:cs typeface="Calibri"/>
                <a:sym typeface="Calibri"/>
              </a:rPr>
              <a:t>Justinian Petcu:</a:t>
            </a:r>
            <a:r>
              <a:rPr i="1" lang="en-US">
                <a:solidFill>
                  <a:schemeClr val="dk1"/>
                </a:solidFill>
              </a:rPr>
              <a:t>”Load balancing is one of the most important aspect of the cloud computing paradigm, as it directly affects the cost and the general throughput while also having a great impact on the environment.”</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10bec08fc1_1_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lang="en-US"/>
              <a:t>Personal Opinions</a:t>
            </a:r>
            <a:endParaRPr/>
          </a:p>
        </p:txBody>
      </p:sp>
      <p:sp>
        <p:nvSpPr>
          <p:cNvPr id="120" name="Google Shape;120;g110bec08fc1_1_0"/>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0" rtl="0" algn="l">
              <a:spcBef>
                <a:spcPts val="0"/>
              </a:spcBef>
              <a:spcAft>
                <a:spcPts val="0"/>
              </a:spcAft>
              <a:buNone/>
            </a:pPr>
            <a:r>
              <a:rPr b="1" lang="en-US">
                <a:solidFill>
                  <a:schemeClr val="dk1"/>
                </a:solidFill>
              </a:rPr>
              <a:t> Teodor-Mircea Piron:</a:t>
            </a:r>
            <a:endParaRPr b="1">
              <a:solidFill>
                <a:schemeClr val="dk1"/>
              </a:solidFill>
            </a:endParaRPr>
          </a:p>
          <a:p>
            <a:pPr indent="0" lvl="0" marL="0" rtl="0" algn="l">
              <a:spcBef>
                <a:spcPts val="0"/>
              </a:spcBef>
              <a:spcAft>
                <a:spcPts val="0"/>
              </a:spcAft>
              <a:buNone/>
            </a:pPr>
            <a:r>
              <a:rPr b="1" lang="en-US">
                <a:solidFill>
                  <a:schemeClr val="dk1"/>
                </a:solidFill>
              </a:rPr>
              <a:t> 	</a:t>
            </a:r>
            <a:r>
              <a:rPr lang="en-US">
                <a:solidFill>
                  <a:schemeClr val="dk1"/>
                </a:solidFill>
              </a:rPr>
              <a:t>“ Bringing Cloud technology to the edge of the network, that is Fog computing, via the EDCs, is a great improvement to the standard cloud architecture, but as we have seen in the paper this can have ups and downs and using a Load Balancing algorithm for this type of network yields great results.</a:t>
            </a:r>
            <a:endParaRPr>
              <a:solidFill>
                <a:schemeClr val="dk1"/>
              </a:solidFill>
            </a:endParaRPr>
          </a:p>
          <a:p>
            <a:pPr indent="0" lvl="0" marL="0" rtl="0" algn="l">
              <a:spcBef>
                <a:spcPts val="0"/>
              </a:spcBef>
              <a:spcAft>
                <a:spcPts val="0"/>
              </a:spcAft>
              <a:buNone/>
            </a:pPr>
            <a:r>
              <a:rPr lang="en-US">
                <a:solidFill>
                  <a:schemeClr val="dk1"/>
                </a:solidFill>
              </a:rPr>
              <a:t>	The proposed solution also includes a robust authentication security architecture, that is hard to break by an attack, although the number of steps required to authenticate is relatively high.</a:t>
            </a:r>
            <a:endParaRPr>
              <a:solidFill>
                <a:schemeClr val="dk1"/>
              </a:solidFill>
            </a:endParaRPr>
          </a:p>
          <a:p>
            <a:pPr indent="457200" lvl="0" marL="0" rtl="0" algn="l">
              <a:spcBef>
                <a:spcPts val="0"/>
              </a:spcBef>
              <a:spcAft>
                <a:spcPts val="0"/>
              </a:spcAft>
              <a:buClr>
                <a:schemeClr val="dk1"/>
              </a:buClr>
              <a:buSzPts val="2000"/>
              <a:buFont typeface="Arial"/>
              <a:buNone/>
            </a:pPr>
            <a:r>
              <a:rPr lang="en-US">
                <a:solidFill>
                  <a:schemeClr val="dk1"/>
                </a:solidFill>
              </a:rPr>
              <a:t>In my opinion further development steps for this type of network could be the introduction of a lightweight security authentication process and improving Load Balancing in a Fog Computing environment.”</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2022-01-17T12:30:46Z</dcterms:created>
  <dc:creator>Alexandru Birta</dc:creator>
</cp:coreProperties>
</file>