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3" r:id="rId7"/>
    <p:sldId id="267" r:id="rId8"/>
    <p:sldId id="262" r:id="rId9"/>
    <p:sldId id="264" r:id="rId10"/>
    <p:sldId id="268"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28" d="100"/>
          <a:sy n="128" d="100"/>
        </p:scale>
        <p:origin x="20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35D26D-77C6-492C-AE37-7173517DACF5}" type="datetimeFigureOut">
              <a:rPr lang="en-US" smtClean="0"/>
              <a:t>12/22/21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CA71C-6D5F-4D7A-B08C-16CF5FF66233}" type="slidenum">
              <a:rPr lang="en-US" smtClean="0"/>
              <a:t>‹#›</a:t>
            </a:fld>
            <a:endParaRPr lang="en-US"/>
          </a:p>
        </p:txBody>
      </p:sp>
    </p:spTree>
    <p:extLst>
      <p:ext uri="{BB962C8B-B14F-4D97-AF65-F5344CB8AC3E}">
        <p14:creationId xmlns:p14="http://schemas.microsoft.com/office/powerpoint/2010/main" val="2904762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35D26D-77C6-492C-AE37-7173517DACF5}" type="datetimeFigureOut">
              <a:rPr lang="en-US" smtClean="0"/>
              <a:t>12/22/21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ACA71C-6D5F-4D7A-B08C-16CF5FF66233}" type="slidenum">
              <a:rPr lang="en-US" smtClean="0"/>
              <a:t>‹#›</a:t>
            </a:fld>
            <a:endParaRPr lang="en-US"/>
          </a:p>
        </p:txBody>
      </p:sp>
    </p:spTree>
    <p:extLst>
      <p:ext uri="{BB962C8B-B14F-4D97-AF65-F5344CB8AC3E}">
        <p14:creationId xmlns:p14="http://schemas.microsoft.com/office/powerpoint/2010/main" val="3136711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35D26D-77C6-492C-AE37-7173517DACF5}" type="datetimeFigureOut">
              <a:rPr lang="en-US" smtClean="0"/>
              <a:t>12/22/21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ACA71C-6D5F-4D7A-B08C-16CF5FF66233}" type="slidenum">
              <a:rPr lang="en-US" smtClean="0"/>
              <a:t>‹#›</a:t>
            </a:fld>
            <a:endParaRPr lang="en-US"/>
          </a:p>
        </p:txBody>
      </p:sp>
    </p:spTree>
    <p:extLst>
      <p:ext uri="{BB962C8B-B14F-4D97-AF65-F5344CB8AC3E}">
        <p14:creationId xmlns:p14="http://schemas.microsoft.com/office/powerpoint/2010/main" val="3450884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35D26D-77C6-492C-AE37-7173517DACF5}" type="datetimeFigureOut">
              <a:rPr lang="en-US" smtClean="0"/>
              <a:t>12/22/21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ACA71C-6D5F-4D7A-B08C-16CF5FF66233}"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57843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35D26D-77C6-492C-AE37-7173517DACF5}" type="datetimeFigureOut">
              <a:rPr lang="en-US" smtClean="0"/>
              <a:t>12/22/21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ACA71C-6D5F-4D7A-B08C-16CF5FF66233}" type="slidenum">
              <a:rPr lang="en-US" smtClean="0"/>
              <a:t>‹#›</a:t>
            </a:fld>
            <a:endParaRPr lang="en-US"/>
          </a:p>
        </p:txBody>
      </p:sp>
    </p:spTree>
    <p:extLst>
      <p:ext uri="{BB962C8B-B14F-4D97-AF65-F5344CB8AC3E}">
        <p14:creationId xmlns:p14="http://schemas.microsoft.com/office/powerpoint/2010/main" val="3507438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E35D26D-77C6-492C-AE37-7173517DACF5}" type="datetimeFigureOut">
              <a:rPr lang="en-US" smtClean="0"/>
              <a:t>12/22/21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ACA71C-6D5F-4D7A-B08C-16CF5FF66233}" type="slidenum">
              <a:rPr lang="en-US" smtClean="0"/>
              <a:t>‹#›</a:t>
            </a:fld>
            <a:endParaRPr lang="en-US"/>
          </a:p>
        </p:txBody>
      </p:sp>
    </p:spTree>
    <p:extLst>
      <p:ext uri="{BB962C8B-B14F-4D97-AF65-F5344CB8AC3E}">
        <p14:creationId xmlns:p14="http://schemas.microsoft.com/office/powerpoint/2010/main" val="13052167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E35D26D-77C6-492C-AE37-7173517DACF5}" type="datetimeFigureOut">
              <a:rPr lang="en-US" smtClean="0"/>
              <a:t>12/22/21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ACA71C-6D5F-4D7A-B08C-16CF5FF66233}" type="slidenum">
              <a:rPr lang="en-US" smtClean="0"/>
              <a:t>‹#›</a:t>
            </a:fld>
            <a:endParaRPr lang="en-US"/>
          </a:p>
        </p:txBody>
      </p:sp>
    </p:spTree>
    <p:extLst>
      <p:ext uri="{BB962C8B-B14F-4D97-AF65-F5344CB8AC3E}">
        <p14:creationId xmlns:p14="http://schemas.microsoft.com/office/powerpoint/2010/main" val="373304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35D26D-77C6-492C-AE37-7173517DACF5}" type="datetimeFigureOut">
              <a:rPr lang="en-US" smtClean="0"/>
              <a:t>12/22/21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CA71C-6D5F-4D7A-B08C-16CF5FF66233}" type="slidenum">
              <a:rPr lang="en-US" smtClean="0"/>
              <a:t>‹#›</a:t>
            </a:fld>
            <a:endParaRPr lang="en-US"/>
          </a:p>
        </p:txBody>
      </p:sp>
    </p:spTree>
    <p:extLst>
      <p:ext uri="{BB962C8B-B14F-4D97-AF65-F5344CB8AC3E}">
        <p14:creationId xmlns:p14="http://schemas.microsoft.com/office/powerpoint/2010/main" val="984660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35D26D-77C6-492C-AE37-7173517DACF5}" type="datetimeFigureOut">
              <a:rPr lang="en-US" smtClean="0"/>
              <a:t>12/22/21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CA71C-6D5F-4D7A-B08C-16CF5FF66233}" type="slidenum">
              <a:rPr lang="en-US" smtClean="0"/>
              <a:t>‹#›</a:t>
            </a:fld>
            <a:endParaRPr lang="en-US"/>
          </a:p>
        </p:txBody>
      </p:sp>
    </p:spTree>
    <p:extLst>
      <p:ext uri="{BB962C8B-B14F-4D97-AF65-F5344CB8AC3E}">
        <p14:creationId xmlns:p14="http://schemas.microsoft.com/office/powerpoint/2010/main" val="1838492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35D26D-77C6-492C-AE37-7173517DACF5}" type="datetimeFigureOut">
              <a:rPr lang="en-US" smtClean="0"/>
              <a:t>12/22/21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CA71C-6D5F-4D7A-B08C-16CF5FF66233}" type="slidenum">
              <a:rPr lang="en-US" smtClean="0"/>
              <a:t>‹#›</a:t>
            </a:fld>
            <a:endParaRPr lang="en-US"/>
          </a:p>
        </p:txBody>
      </p:sp>
    </p:spTree>
    <p:extLst>
      <p:ext uri="{BB962C8B-B14F-4D97-AF65-F5344CB8AC3E}">
        <p14:creationId xmlns:p14="http://schemas.microsoft.com/office/powerpoint/2010/main" val="3002180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35D26D-77C6-492C-AE37-7173517DACF5}" type="datetimeFigureOut">
              <a:rPr lang="en-US" smtClean="0"/>
              <a:t>12/22/21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CA71C-6D5F-4D7A-B08C-16CF5FF66233}" type="slidenum">
              <a:rPr lang="en-US" smtClean="0"/>
              <a:t>‹#›</a:t>
            </a:fld>
            <a:endParaRPr lang="en-US"/>
          </a:p>
        </p:txBody>
      </p:sp>
    </p:spTree>
    <p:extLst>
      <p:ext uri="{BB962C8B-B14F-4D97-AF65-F5344CB8AC3E}">
        <p14:creationId xmlns:p14="http://schemas.microsoft.com/office/powerpoint/2010/main" val="296736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35D26D-77C6-492C-AE37-7173517DACF5}" type="datetimeFigureOut">
              <a:rPr lang="en-US" smtClean="0"/>
              <a:t>12/22/21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ACA71C-6D5F-4D7A-B08C-16CF5FF66233}" type="slidenum">
              <a:rPr lang="en-US" smtClean="0"/>
              <a:t>‹#›</a:t>
            </a:fld>
            <a:endParaRPr lang="en-US"/>
          </a:p>
        </p:txBody>
      </p:sp>
    </p:spTree>
    <p:extLst>
      <p:ext uri="{BB962C8B-B14F-4D97-AF65-F5344CB8AC3E}">
        <p14:creationId xmlns:p14="http://schemas.microsoft.com/office/powerpoint/2010/main" val="2307360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35D26D-77C6-492C-AE37-7173517DACF5}" type="datetimeFigureOut">
              <a:rPr lang="en-US" smtClean="0"/>
              <a:t>12/22/21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ACA71C-6D5F-4D7A-B08C-16CF5FF66233}" type="slidenum">
              <a:rPr lang="en-US" smtClean="0"/>
              <a:t>‹#›</a:t>
            </a:fld>
            <a:endParaRPr lang="en-US"/>
          </a:p>
        </p:txBody>
      </p:sp>
    </p:spTree>
    <p:extLst>
      <p:ext uri="{BB962C8B-B14F-4D97-AF65-F5344CB8AC3E}">
        <p14:creationId xmlns:p14="http://schemas.microsoft.com/office/powerpoint/2010/main" val="319039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35D26D-77C6-492C-AE37-7173517DACF5}" type="datetimeFigureOut">
              <a:rPr lang="en-US" smtClean="0"/>
              <a:t>12/22/21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ACA71C-6D5F-4D7A-B08C-16CF5FF66233}" type="slidenum">
              <a:rPr lang="en-US" smtClean="0"/>
              <a:t>‹#›</a:t>
            </a:fld>
            <a:endParaRPr lang="en-US"/>
          </a:p>
        </p:txBody>
      </p:sp>
    </p:spTree>
    <p:extLst>
      <p:ext uri="{BB962C8B-B14F-4D97-AF65-F5344CB8AC3E}">
        <p14:creationId xmlns:p14="http://schemas.microsoft.com/office/powerpoint/2010/main" val="644803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35D26D-77C6-492C-AE37-7173517DACF5}" type="datetimeFigureOut">
              <a:rPr lang="en-US" smtClean="0"/>
              <a:t>12/22/21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ACA71C-6D5F-4D7A-B08C-16CF5FF66233}" type="slidenum">
              <a:rPr lang="en-US" smtClean="0"/>
              <a:t>‹#›</a:t>
            </a:fld>
            <a:endParaRPr lang="en-US"/>
          </a:p>
        </p:txBody>
      </p:sp>
    </p:spTree>
    <p:extLst>
      <p:ext uri="{BB962C8B-B14F-4D97-AF65-F5344CB8AC3E}">
        <p14:creationId xmlns:p14="http://schemas.microsoft.com/office/powerpoint/2010/main" val="400606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35D26D-77C6-492C-AE37-7173517DACF5}" type="datetimeFigureOut">
              <a:rPr lang="en-US" smtClean="0"/>
              <a:t>12/22/21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ACA71C-6D5F-4D7A-B08C-16CF5FF66233}" type="slidenum">
              <a:rPr lang="en-US" smtClean="0"/>
              <a:t>‹#›</a:t>
            </a:fld>
            <a:endParaRPr lang="en-US"/>
          </a:p>
        </p:txBody>
      </p:sp>
    </p:spTree>
    <p:extLst>
      <p:ext uri="{BB962C8B-B14F-4D97-AF65-F5344CB8AC3E}">
        <p14:creationId xmlns:p14="http://schemas.microsoft.com/office/powerpoint/2010/main" val="780311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35D26D-77C6-492C-AE37-7173517DACF5}" type="datetimeFigureOut">
              <a:rPr lang="en-US" smtClean="0"/>
              <a:t>12/22/21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ACA71C-6D5F-4D7A-B08C-16CF5FF66233}" type="slidenum">
              <a:rPr lang="en-US" smtClean="0"/>
              <a:t>‹#›</a:t>
            </a:fld>
            <a:endParaRPr lang="en-US"/>
          </a:p>
        </p:txBody>
      </p:sp>
    </p:spTree>
    <p:extLst>
      <p:ext uri="{BB962C8B-B14F-4D97-AF65-F5344CB8AC3E}">
        <p14:creationId xmlns:p14="http://schemas.microsoft.com/office/powerpoint/2010/main" val="4054966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E35D26D-77C6-492C-AE37-7173517DACF5}" type="datetimeFigureOut">
              <a:rPr lang="en-US" smtClean="0"/>
              <a:t>12/22/21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ACA71C-6D5F-4D7A-B08C-16CF5FF66233}" type="slidenum">
              <a:rPr lang="en-US" smtClean="0"/>
              <a:t>‹#›</a:t>
            </a:fld>
            <a:endParaRPr lang="en-US"/>
          </a:p>
        </p:txBody>
      </p:sp>
    </p:spTree>
    <p:extLst>
      <p:ext uri="{BB962C8B-B14F-4D97-AF65-F5344CB8AC3E}">
        <p14:creationId xmlns:p14="http://schemas.microsoft.com/office/powerpoint/2010/main" val="26829281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124007E-BA57-41B2-8C6B-5E99927F2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63EE65-C02B-473E-BAFE-CC0968677E82}"/>
              </a:ext>
            </a:extLst>
          </p:cNvPr>
          <p:cNvSpPr>
            <a:spLocks noGrp="1"/>
          </p:cNvSpPr>
          <p:nvPr>
            <p:ph type="ctrTitle"/>
          </p:nvPr>
        </p:nvSpPr>
        <p:spPr>
          <a:xfrm>
            <a:off x="5179157" y="1099456"/>
            <a:ext cx="6243636" cy="4625558"/>
          </a:xfrm>
          <a:effectLst/>
        </p:spPr>
        <p:txBody>
          <a:bodyPr anchor="ctr">
            <a:normAutofit/>
          </a:bodyPr>
          <a:lstStyle/>
          <a:p>
            <a:pPr algn="l"/>
            <a:r>
              <a:rPr lang="en-US"/>
              <a:t>Bosch Mechanical Design Summer School Project</a:t>
            </a:r>
          </a:p>
        </p:txBody>
      </p:sp>
      <p:sp>
        <p:nvSpPr>
          <p:cNvPr id="17" name="Rectangle 16">
            <a:extLst>
              <a:ext uri="{FF2B5EF4-FFF2-40B4-BE49-F238E27FC236}">
                <a16:creationId xmlns:a16="http://schemas.microsoft.com/office/drawing/2014/main" id="{255D0BF7-94F4-4437-A2B2-87BAFF86D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bg2">
              <a:lumMod val="90000"/>
              <a:lumOff val="10000"/>
              <a:alpha val="9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941637F-916D-4651-9FA3-404822F166C8}"/>
              </a:ext>
            </a:extLst>
          </p:cNvPr>
          <p:cNvSpPr>
            <a:spLocks noGrp="1"/>
          </p:cNvSpPr>
          <p:nvPr>
            <p:ph type="subTitle" idx="1"/>
          </p:nvPr>
        </p:nvSpPr>
        <p:spPr>
          <a:xfrm>
            <a:off x="729343" y="1112685"/>
            <a:ext cx="3603220" cy="4632630"/>
          </a:xfrm>
          <a:effectLst/>
        </p:spPr>
        <p:txBody>
          <a:bodyPr anchor="ctr">
            <a:normAutofit/>
          </a:bodyPr>
          <a:lstStyle/>
          <a:p>
            <a:r>
              <a:rPr lang="en-US" dirty="0"/>
              <a:t>by </a:t>
            </a:r>
            <a:r>
              <a:rPr lang="en-US" dirty="0" err="1"/>
              <a:t>Alexandru</a:t>
            </a:r>
            <a:r>
              <a:rPr lang="en-US" dirty="0"/>
              <a:t> Mihai Bota</a:t>
            </a:r>
          </a:p>
        </p:txBody>
      </p:sp>
    </p:spTree>
    <p:extLst>
      <p:ext uri="{BB962C8B-B14F-4D97-AF65-F5344CB8AC3E}">
        <p14:creationId xmlns:p14="http://schemas.microsoft.com/office/powerpoint/2010/main" val="418669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2E265-C530-487B-AB3B-042EE91D2AE0}"/>
              </a:ext>
            </a:extLst>
          </p:cNvPr>
          <p:cNvSpPr>
            <a:spLocks noGrp="1"/>
          </p:cNvSpPr>
          <p:nvPr>
            <p:ph type="title"/>
          </p:nvPr>
        </p:nvSpPr>
        <p:spPr/>
        <p:txBody>
          <a:bodyPr/>
          <a:lstStyle/>
          <a:p>
            <a:r>
              <a:rPr lang="en-US" dirty="0"/>
              <a:t>Sealing</a:t>
            </a:r>
          </a:p>
        </p:txBody>
      </p:sp>
      <p:pic>
        <p:nvPicPr>
          <p:cNvPr id="5" name="Content Placeholder 4" descr="A picture containing diagram&#10;&#10;Description automatically generated">
            <a:extLst>
              <a:ext uri="{FF2B5EF4-FFF2-40B4-BE49-F238E27FC236}">
                <a16:creationId xmlns:a16="http://schemas.microsoft.com/office/drawing/2014/main" id="{6FA2BA22-A951-4132-BD99-4162488F57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2676" y="1580050"/>
            <a:ext cx="9996000" cy="4745182"/>
          </a:xfrm>
        </p:spPr>
      </p:pic>
    </p:spTree>
    <p:extLst>
      <p:ext uri="{BB962C8B-B14F-4D97-AF65-F5344CB8AC3E}">
        <p14:creationId xmlns:p14="http://schemas.microsoft.com/office/powerpoint/2010/main" val="3315872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E1DAD-F864-450D-880B-20C8A35C1585}"/>
              </a:ext>
            </a:extLst>
          </p:cNvPr>
          <p:cNvSpPr>
            <a:spLocks noGrp="1"/>
          </p:cNvSpPr>
          <p:nvPr>
            <p:ph type="title"/>
          </p:nvPr>
        </p:nvSpPr>
        <p:spPr/>
        <p:txBody>
          <a:bodyPr/>
          <a:lstStyle/>
          <a:p>
            <a:endParaRPr lang="en-US"/>
          </a:p>
        </p:txBody>
      </p:sp>
      <p:pic>
        <p:nvPicPr>
          <p:cNvPr id="5" name="Content Placeholder 4" descr="A picture containing LEGO, toy&#10;&#10;Description automatically generated">
            <a:extLst>
              <a:ext uri="{FF2B5EF4-FFF2-40B4-BE49-F238E27FC236}">
                <a16:creationId xmlns:a16="http://schemas.microsoft.com/office/drawing/2014/main" id="{C80843C9-754C-4A0A-AC7A-E3CCEE64AA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7726"/>
            <a:ext cx="5140036" cy="7246612"/>
          </a:xfrm>
        </p:spPr>
      </p:pic>
      <p:pic>
        <p:nvPicPr>
          <p:cNvPr id="9" name="Picture 8" descr="A picture containing text, stationary&#10;&#10;Description automatically generated">
            <a:extLst>
              <a:ext uri="{FF2B5EF4-FFF2-40B4-BE49-F238E27FC236}">
                <a16:creationId xmlns:a16="http://schemas.microsoft.com/office/drawing/2014/main" id="{9266B539-3A9F-4D05-822C-D4A8EFC74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3028" y="834799"/>
            <a:ext cx="7078972" cy="4665456"/>
          </a:xfrm>
          <a:prstGeom prst="rect">
            <a:avLst/>
          </a:prstGeom>
        </p:spPr>
      </p:pic>
    </p:spTree>
    <p:extLst>
      <p:ext uri="{BB962C8B-B14F-4D97-AF65-F5344CB8AC3E}">
        <p14:creationId xmlns:p14="http://schemas.microsoft.com/office/powerpoint/2010/main" val="579225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7" name="Picture 6" descr="A picture containing electronics&#10;&#10;Description automatically generated">
            <a:extLst>
              <a:ext uri="{FF2B5EF4-FFF2-40B4-BE49-F238E27FC236}">
                <a16:creationId xmlns:a16="http://schemas.microsoft.com/office/drawing/2014/main" id="{291AA398-7987-4DD0-9120-B44C74D6DF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0125" y="-1479736"/>
            <a:ext cx="17240436" cy="9817471"/>
          </a:xfrm>
          <a:prstGeom prst="rect">
            <a:avLst/>
          </a:prstGeom>
        </p:spPr>
      </p:pic>
      <p:sp useBgFill="1">
        <p:nvSpPr>
          <p:cNvPr id="17"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6748093" y="1371604"/>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289ECD9-F840-4BAB-A1BC-B3992C4A2F31}"/>
              </a:ext>
            </a:extLst>
          </p:cNvPr>
          <p:cNvSpPr>
            <a:spLocks noGrp="1"/>
          </p:cNvSpPr>
          <p:nvPr>
            <p:ph type="title"/>
          </p:nvPr>
        </p:nvSpPr>
        <p:spPr>
          <a:xfrm>
            <a:off x="7780424" y="845389"/>
            <a:ext cx="3596420" cy="979017"/>
          </a:xfrm>
        </p:spPr>
        <p:txBody>
          <a:bodyPr anchor="b">
            <a:normAutofit/>
          </a:bodyPr>
          <a:lstStyle/>
          <a:p>
            <a:r>
              <a:rPr lang="en-US" sz="3200" dirty="0"/>
              <a:t>Arduino case</a:t>
            </a:r>
          </a:p>
        </p:txBody>
      </p:sp>
      <p:sp>
        <p:nvSpPr>
          <p:cNvPr id="14" name="Content Placeholder 13">
            <a:extLst>
              <a:ext uri="{FF2B5EF4-FFF2-40B4-BE49-F238E27FC236}">
                <a16:creationId xmlns:a16="http://schemas.microsoft.com/office/drawing/2014/main" id="{233A3DBE-B0CA-48F3-B430-592271FE7AA2}"/>
              </a:ext>
            </a:extLst>
          </p:cNvPr>
          <p:cNvSpPr>
            <a:spLocks noGrp="1"/>
          </p:cNvSpPr>
          <p:nvPr>
            <p:ph idx="1"/>
          </p:nvPr>
        </p:nvSpPr>
        <p:spPr>
          <a:xfrm>
            <a:off x="7780424" y="2189621"/>
            <a:ext cx="3531684" cy="3679189"/>
          </a:xfrm>
        </p:spPr>
        <p:txBody>
          <a:bodyPr anchor="t">
            <a:normAutofit/>
          </a:bodyPr>
          <a:lstStyle/>
          <a:p>
            <a:pPr marL="36900" indent="0" algn="ctr">
              <a:buNone/>
            </a:pPr>
            <a:r>
              <a:rPr lang="en-US" dirty="0"/>
              <a:t>A very reliable casing rated at IP66 which prohibits any ingress of dust and protects against potential water damage caused by powerful jets directed against the enclosure from any direction.</a:t>
            </a:r>
            <a:endParaRPr lang="en-US" dirty="0">
              <a:solidFill>
                <a:schemeClr val="tx1"/>
              </a:solidFill>
            </a:endParaRPr>
          </a:p>
        </p:txBody>
      </p:sp>
    </p:spTree>
    <p:extLst>
      <p:ext uri="{BB962C8B-B14F-4D97-AF65-F5344CB8AC3E}">
        <p14:creationId xmlns:p14="http://schemas.microsoft.com/office/powerpoint/2010/main" val="3926886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7" name="Picture 6" descr="A picture containing indoor, electronics, jack, file&#10;&#10;Description automatically generated">
            <a:extLst>
              <a:ext uri="{FF2B5EF4-FFF2-40B4-BE49-F238E27FC236}">
                <a16:creationId xmlns:a16="http://schemas.microsoft.com/office/drawing/2014/main" id="{EB5FE319-C2AB-4339-AC0E-BE88D9630243}"/>
              </a:ext>
            </a:extLst>
          </p:cNvPr>
          <p:cNvPicPr>
            <a:picLocks noChangeAspect="1"/>
          </p:cNvPicPr>
          <p:nvPr/>
        </p:nvPicPr>
        <p:blipFill rotWithShape="1">
          <a:blip r:embed="rId3">
            <a:extLst>
              <a:ext uri="{28A0092B-C50C-407E-A947-70E740481C1C}">
                <a14:useLocalDpi xmlns:a14="http://schemas.microsoft.com/office/drawing/2010/main" val="0"/>
              </a:ext>
            </a:extLst>
          </a:blip>
          <a:srcRect b="1316"/>
          <a:stretch/>
        </p:blipFill>
        <p:spPr>
          <a:xfrm>
            <a:off x="0" y="-895931"/>
            <a:ext cx="15654002" cy="8649862"/>
          </a:xfrm>
          <a:prstGeom prst="rect">
            <a:avLst/>
          </a:prstGeom>
        </p:spPr>
      </p:pic>
      <p:sp useBgFill="1">
        <p:nvSpPr>
          <p:cNvPr id="12"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AB69EC1-2C3A-4248-9FC9-9E17EAAA3B2E}"/>
              </a:ext>
            </a:extLst>
          </p:cNvPr>
          <p:cNvSpPr>
            <a:spLocks noGrp="1"/>
          </p:cNvSpPr>
          <p:nvPr>
            <p:ph type="title"/>
          </p:nvPr>
        </p:nvSpPr>
        <p:spPr>
          <a:xfrm>
            <a:off x="913795" y="845388"/>
            <a:ext cx="3596420" cy="979016"/>
          </a:xfrm>
        </p:spPr>
        <p:txBody>
          <a:bodyPr anchor="b">
            <a:normAutofit/>
          </a:bodyPr>
          <a:lstStyle/>
          <a:p>
            <a:pPr algn="l"/>
            <a:endParaRPr lang="en-US" sz="2400"/>
          </a:p>
        </p:txBody>
      </p:sp>
      <p:sp>
        <p:nvSpPr>
          <p:cNvPr id="3" name="Content Placeholder 2">
            <a:extLst>
              <a:ext uri="{FF2B5EF4-FFF2-40B4-BE49-F238E27FC236}">
                <a16:creationId xmlns:a16="http://schemas.microsoft.com/office/drawing/2014/main" id="{F0AFE4A8-2C92-48D8-B7AD-9B0C363D3629}"/>
              </a:ext>
            </a:extLst>
          </p:cNvPr>
          <p:cNvSpPr>
            <a:spLocks noGrp="1"/>
          </p:cNvSpPr>
          <p:nvPr>
            <p:ph idx="1"/>
          </p:nvPr>
        </p:nvSpPr>
        <p:spPr>
          <a:xfrm>
            <a:off x="913795" y="1968237"/>
            <a:ext cx="3531684" cy="3679189"/>
          </a:xfrm>
        </p:spPr>
        <p:txBody>
          <a:bodyPr anchor="t">
            <a:normAutofit/>
          </a:bodyPr>
          <a:lstStyle/>
          <a:p>
            <a:pPr marL="36900" indent="0" algn="ctr">
              <a:buNone/>
            </a:pPr>
            <a:r>
              <a:rPr lang="en-US" dirty="0"/>
              <a:t>As temperature resistance its </a:t>
            </a:r>
            <a:r>
              <a:rPr lang="en-US" dirty="0" err="1"/>
              <a:t>aluminium</a:t>
            </a:r>
            <a:r>
              <a:rPr lang="en-US" dirty="0"/>
              <a:t> and PBT components ensure optimal results at temperatures ranging from -25 to 120 ˚C</a:t>
            </a:r>
          </a:p>
        </p:txBody>
      </p:sp>
    </p:spTree>
    <p:extLst>
      <p:ext uri="{BB962C8B-B14F-4D97-AF65-F5344CB8AC3E}">
        <p14:creationId xmlns:p14="http://schemas.microsoft.com/office/powerpoint/2010/main" val="2641972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1AF4B6-CBC2-4374-BFE2-8BEC3C77B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590"/>
            <a:ext cx="12192000" cy="7444017"/>
          </a:xfrm>
          <a:prstGeom prst="rect">
            <a:avLst/>
          </a:prstGeom>
        </p:spPr>
      </p:pic>
      <p:sp>
        <p:nvSpPr>
          <p:cNvPr id="2" name="Title 1">
            <a:extLst>
              <a:ext uri="{FF2B5EF4-FFF2-40B4-BE49-F238E27FC236}">
                <a16:creationId xmlns:a16="http://schemas.microsoft.com/office/drawing/2014/main" id="{B1961FE0-4773-4FD5-B573-D9B95E127CE9}"/>
              </a:ext>
            </a:extLst>
          </p:cNvPr>
          <p:cNvSpPr>
            <a:spLocks noGrp="1"/>
          </p:cNvSpPr>
          <p:nvPr>
            <p:ph type="title"/>
          </p:nvPr>
        </p:nvSpPr>
        <p:spPr/>
        <p:txBody>
          <a:bodyPr/>
          <a:lstStyle/>
          <a:p>
            <a:r>
              <a:rPr lang="en-US" dirty="0"/>
              <a:t>Upper casing</a:t>
            </a:r>
          </a:p>
        </p:txBody>
      </p:sp>
      <p:sp>
        <p:nvSpPr>
          <p:cNvPr id="3" name="Content Placeholder 2">
            <a:extLst>
              <a:ext uri="{FF2B5EF4-FFF2-40B4-BE49-F238E27FC236}">
                <a16:creationId xmlns:a16="http://schemas.microsoft.com/office/drawing/2014/main" id="{09D53AE5-F912-4500-92E2-9CF1E3DAF376}"/>
              </a:ext>
            </a:extLst>
          </p:cNvPr>
          <p:cNvSpPr>
            <a:spLocks noGrp="1"/>
          </p:cNvSpPr>
          <p:nvPr>
            <p:ph idx="1"/>
          </p:nvPr>
        </p:nvSpPr>
        <p:spPr/>
        <p:txBody>
          <a:bodyPr/>
          <a:lstStyle/>
          <a:p>
            <a:pPr marL="36900" indent="0">
              <a:buNone/>
            </a:pPr>
            <a:endParaRPr lang="en-US" dirty="0"/>
          </a:p>
        </p:txBody>
      </p:sp>
    </p:spTree>
    <p:extLst>
      <p:ext uri="{BB962C8B-B14F-4D97-AF65-F5344CB8AC3E}">
        <p14:creationId xmlns:p14="http://schemas.microsoft.com/office/powerpoint/2010/main" val="494402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869B7-A19F-4E90-83B8-7B1E2B8182F4}"/>
              </a:ext>
            </a:extLst>
          </p:cNvPr>
          <p:cNvSpPr>
            <a:spLocks noGrp="1"/>
          </p:cNvSpPr>
          <p:nvPr>
            <p:ph type="title"/>
          </p:nvPr>
        </p:nvSpPr>
        <p:spPr>
          <a:xfrm>
            <a:off x="204118" y="596023"/>
            <a:ext cx="14160351" cy="1327239"/>
          </a:xfrm>
        </p:spPr>
        <p:txBody>
          <a:bodyPr/>
          <a:lstStyle/>
          <a:p>
            <a:endParaRPr lang="en-US"/>
          </a:p>
        </p:txBody>
      </p:sp>
      <p:pic>
        <p:nvPicPr>
          <p:cNvPr id="5" name="Content Placeholder 4" descr="A picture containing wall, indoor&#10;&#10;Description automatically generated">
            <a:extLst>
              <a:ext uri="{FF2B5EF4-FFF2-40B4-BE49-F238E27FC236}">
                <a16:creationId xmlns:a16="http://schemas.microsoft.com/office/drawing/2014/main" id="{2F823A6B-EFCD-4571-B969-9ADAA337B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66724"/>
            <a:ext cx="12246737" cy="7477438"/>
          </a:xfrm>
        </p:spPr>
      </p:pic>
    </p:spTree>
    <p:extLst>
      <p:ext uri="{BB962C8B-B14F-4D97-AF65-F5344CB8AC3E}">
        <p14:creationId xmlns:p14="http://schemas.microsoft.com/office/powerpoint/2010/main" val="272710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F5CBF-2AAD-4950-B990-CA309BF7663D}"/>
              </a:ext>
            </a:extLst>
          </p:cNvPr>
          <p:cNvSpPr>
            <a:spLocks noGrp="1"/>
          </p:cNvSpPr>
          <p:nvPr>
            <p:ph type="title"/>
          </p:nvPr>
        </p:nvSpPr>
        <p:spPr>
          <a:xfrm>
            <a:off x="913795" y="609600"/>
            <a:ext cx="3078749" cy="970450"/>
          </a:xfrm>
        </p:spPr>
        <p:txBody>
          <a:bodyPr anchor="b">
            <a:normAutofit/>
          </a:bodyPr>
          <a:lstStyle/>
          <a:p>
            <a:pPr algn="l"/>
            <a:endParaRPr lang="en-US" sz="2800"/>
          </a:p>
        </p:txBody>
      </p:sp>
      <p:sp>
        <p:nvSpPr>
          <p:cNvPr id="10" name="Content Placeholder 9">
            <a:extLst>
              <a:ext uri="{FF2B5EF4-FFF2-40B4-BE49-F238E27FC236}">
                <a16:creationId xmlns:a16="http://schemas.microsoft.com/office/drawing/2014/main" id="{2FFA8C8A-4FC2-4B54-9F34-61D5393EC76B}"/>
              </a:ext>
            </a:extLst>
          </p:cNvPr>
          <p:cNvSpPr>
            <a:spLocks noGrp="1"/>
          </p:cNvSpPr>
          <p:nvPr>
            <p:ph idx="1"/>
          </p:nvPr>
        </p:nvSpPr>
        <p:spPr>
          <a:xfrm>
            <a:off x="913795" y="1732449"/>
            <a:ext cx="3078749" cy="4058751"/>
          </a:xfrm>
        </p:spPr>
        <p:txBody>
          <a:bodyPr anchor="t">
            <a:normAutofit/>
          </a:bodyPr>
          <a:lstStyle/>
          <a:p>
            <a:pPr marL="36900" indent="0" algn="ctr">
              <a:buNone/>
            </a:pPr>
            <a:r>
              <a:rPr lang="en-US" dirty="0"/>
              <a:t>This part also contains the heat sink component represented by the ribs located on top of the microcontroller which help in diminishing the thermal energy resulted from the PCB. This process is aided by the use of TIM.</a:t>
            </a:r>
          </a:p>
        </p:txBody>
      </p:sp>
      <p:sp>
        <p:nvSpPr>
          <p:cNvPr id="13" name="Rectangle 12">
            <a:extLst>
              <a:ext uri="{FF2B5EF4-FFF2-40B4-BE49-F238E27FC236}">
                <a16:creationId xmlns:a16="http://schemas.microsoft.com/office/drawing/2014/main" id="{0A22D114-11B7-46ED-94A9-18DC1C977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Diagram, engineering drawing&#10;&#10;Description automatically generated">
            <a:extLst>
              <a:ext uri="{FF2B5EF4-FFF2-40B4-BE49-F238E27FC236}">
                <a16:creationId xmlns:a16="http://schemas.microsoft.com/office/drawing/2014/main" id="{32B73FD7-FB18-46DA-9684-AD36CF1A7F95}"/>
              </a:ext>
            </a:extLst>
          </p:cNvPr>
          <p:cNvPicPr>
            <a:picLocks noChangeAspect="1"/>
          </p:cNvPicPr>
          <p:nvPr/>
        </p:nvPicPr>
        <p:blipFill rotWithShape="1">
          <a:blip r:embed="rId3">
            <a:extLst>
              <a:ext uri="{28A0092B-C50C-407E-A947-70E740481C1C}">
                <a14:useLocalDpi xmlns:a14="http://schemas.microsoft.com/office/drawing/2010/main" val="0"/>
              </a:ext>
            </a:extLst>
          </a:blip>
          <a:srcRect r="3" b="4500"/>
          <a:stretch/>
        </p:blipFill>
        <p:spPr>
          <a:xfrm>
            <a:off x="5120640" y="1438360"/>
            <a:ext cx="5676236" cy="3835314"/>
          </a:xfrm>
          <a:prstGeom prst="rect">
            <a:avLst/>
          </a:prstGeom>
        </p:spPr>
      </p:pic>
    </p:spTree>
    <p:extLst>
      <p:ext uri="{BB962C8B-B14F-4D97-AF65-F5344CB8AC3E}">
        <p14:creationId xmlns:p14="http://schemas.microsoft.com/office/powerpoint/2010/main" val="2325703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E497-694F-40BD-BC37-D2217CE581D4}"/>
              </a:ext>
            </a:extLst>
          </p:cNvPr>
          <p:cNvSpPr>
            <a:spLocks noGrp="1"/>
          </p:cNvSpPr>
          <p:nvPr>
            <p:ph type="title"/>
          </p:nvPr>
        </p:nvSpPr>
        <p:spPr/>
        <p:txBody>
          <a:bodyPr/>
          <a:lstStyle/>
          <a:p>
            <a:endParaRPr lang="en-US"/>
          </a:p>
        </p:txBody>
      </p:sp>
      <p:pic>
        <p:nvPicPr>
          <p:cNvPr id="5" name="Content Placeholder 4" descr="Diagram&#10;&#10;Description automatically generated">
            <a:extLst>
              <a:ext uri="{FF2B5EF4-FFF2-40B4-BE49-F238E27FC236}">
                <a16:creationId xmlns:a16="http://schemas.microsoft.com/office/drawing/2014/main" id="{8673EA64-FF2C-483F-B892-00B0FB134C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1232" y="-97179"/>
            <a:ext cx="5235296" cy="7052357"/>
          </a:xfrm>
        </p:spPr>
      </p:pic>
    </p:spTree>
    <p:extLst>
      <p:ext uri="{BB962C8B-B14F-4D97-AF65-F5344CB8AC3E}">
        <p14:creationId xmlns:p14="http://schemas.microsoft.com/office/powerpoint/2010/main" val="4153389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case&#10;&#10;Description automatically generated">
            <a:extLst>
              <a:ext uri="{FF2B5EF4-FFF2-40B4-BE49-F238E27FC236}">
                <a16:creationId xmlns:a16="http://schemas.microsoft.com/office/drawing/2014/main" id="{219F8622-8BAF-4CA0-A660-712F54F330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673" y="-439609"/>
            <a:ext cx="12377673" cy="7557383"/>
          </a:xfrm>
        </p:spPr>
      </p:pic>
      <p:sp>
        <p:nvSpPr>
          <p:cNvPr id="2" name="Title 1">
            <a:extLst>
              <a:ext uri="{FF2B5EF4-FFF2-40B4-BE49-F238E27FC236}">
                <a16:creationId xmlns:a16="http://schemas.microsoft.com/office/drawing/2014/main" id="{12D62D5D-0085-482D-929E-CB9802CEE7DA}"/>
              </a:ext>
            </a:extLst>
          </p:cNvPr>
          <p:cNvSpPr>
            <a:spLocks noGrp="1"/>
          </p:cNvSpPr>
          <p:nvPr>
            <p:ph type="title"/>
          </p:nvPr>
        </p:nvSpPr>
        <p:spPr>
          <a:xfrm>
            <a:off x="826282" y="-110836"/>
            <a:ext cx="10353762" cy="970450"/>
          </a:xfrm>
        </p:spPr>
        <p:txBody>
          <a:bodyPr/>
          <a:lstStyle/>
          <a:p>
            <a:r>
              <a:rPr lang="en-US" dirty="0"/>
              <a:t>Lower casing</a:t>
            </a:r>
          </a:p>
        </p:txBody>
      </p:sp>
    </p:spTree>
    <p:extLst>
      <p:ext uri="{BB962C8B-B14F-4D97-AF65-F5344CB8AC3E}">
        <p14:creationId xmlns:p14="http://schemas.microsoft.com/office/powerpoint/2010/main" val="3752255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1DF13-4FF1-4F65-A28F-8DB3763FDB1C}"/>
              </a:ext>
            </a:extLst>
          </p:cNvPr>
          <p:cNvSpPr>
            <a:spLocks noGrp="1"/>
          </p:cNvSpPr>
          <p:nvPr>
            <p:ph type="title"/>
          </p:nvPr>
        </p:nvSpPr>
        <p:spPr>
          <a:xfrm>
            <a:off x="913795" y="609600"/>
            <a:ext cx="3078749" cy="970450"/>
          </a:xfrm>
        </p:spPr>
        <p:txBody>
          <a:bodyPr anchor="b">
            <a:normAutofit/>
          </a:bodyPr>
          <a:lstStyle/>
          <a:p>
            <a:pPr algn="l"/>
            <a:endParaRPr lang="en-US" sz="2800" dirty="0"/>
          </a:p>
        </p:txBody>
      </p:sp>
      <p:sp>
        <p:nvSpPr>
          <p:cNvPr id="9" name="Content Placeholder 8">
            <a:extLst>
              <a:ext uri="{FF2B5EF4-FFF2-40B4-BE49-F238E27FC236}">
                <a16:creationId xmlns:a16="http://schemas.microsoft.com/office/drawing/2014/main" id="{C32D2863-5698-4D02-B3CC-0C98E3E3AFDF}"/>
              </a:ext>
            </a:extLst>
          </p:cNvPr>
          <p:cNvSpPr>
            <a:spLocks noGrp="1"/>
          </p:cNvSpPr>
          <p:nvPr>
            <p:ph idx="1"/>
          </p:nvPr>
        </p:nvSpPr>
        <p:spPr>
          <a:xfrm>
            <a:off x="913795" y="1732449"/>
            <a:ext cx="3078749" cy="4779187"/>
          </a:xfrm>
        </p:spPr>
        <p:txBody>
          <a:bodyPr anchor="t">
            <a:normAutofit fontScale="85000" lnSpcReduction="10000"/>
          </a:bodyPr>
          <a:lstStyle/>
          <a:p>
            <a:r>
              <a:rPr lang="en-US" sz="1700" dirty="0"/>
              <a:t>Being made out of PBT plastic brings numerous advantages:</a:t>
            </a:r>
          </a:p>
          <a:p>
            <a:pPr algn="l">
              <a:buFont typeface="Arial" panose="020B0604020202020204" pitchFamily="34" charset="0"/>
              <a:buChar char="•"/>
            </a:pPr>
            <a:r>
              <a:rPr lang="en-US" sz="1700" b="0" i="0" dirty="0">
                <a:solidFill>
                  <a:schemeClr val="tx1"/>
                </a:solidFill>
                <a:effectLst/>
              </a:rPr>
              <a:t>High strength and rigidity</a:t>
            </a:r>
          </a:p>
          <a:p>
            <a:pPr algn="l">
              <a:buFont typeface="Arial" panose="020B0604020202020204" pitchFamily="34" charset="0"/>
              <a:buChar char="•"/>
            </a:pPr>
            <a:r>
              <a:rPr lang="en-US" sz="1700" b="0" i="0" dirty="0">
                <a:solidFill>
                  <a:schemeClr val="tx1"/>
                </a:solidFill>
                <a:effectLst/>
              </a:rPr>
              <a:t>Dimensionally stable</a:t>
            </a:r>
          </a:p>
          <a:p>
            <a:pPr algn="l">
              <a:buFont typeface="Arial" panose="020B0604020202020204" pitchFamily="34" charset="0"/>
              <a:buChar char="•"/>
            </a:pPr>
            <a:r>
              <a:rPr lang="en-US" sz="1700" b="0" i="0" dirty="0">
                <a:solidFill>
                  <a:schemeClr val="tx1"/>
                </a:solidFill>
                <a:effectLst/>
              </a:rPr>
              <a:t>Low tendency to creep</a:t>
            </a:r>
          </a:p>
          <a:p>
            <a:pPr algn="l">
              <a:buFont typeface="Arial" panose="020B0604020202020204" pitchFamily="34" charset="0"/>
              <a:buChar char="•"/>
            </a:pPr>
            <a:r>
              <a:rPr lang="en-US" sz="1700" b="0" i="0" dirty="0">
                <a:solidFill>
                  <a:schemeClr val="tx1"/>
                </a:solidFill>
                <a:effectLst/>
              </a:rPr>
              <a:t>Very good frictional and wear resistance</a:t>
            </a:r>
          </a:p>
          <a:p>
            <a:pPr algn="l">
              <a:buFont typeface="Arial" panose="020B0604020202020204" pitchFamily="34" charset="0"/>
              <a:buChar char="•"/>
            </a:pPr>
            <a:r>
              <a:rPr lang="en-US" sz="1700" b="0" i="0" dirty="0">
                <a:solidFill>
                  <a:schemeClr val="tx1"/>
                </a:solidFill>
                <a:effectLst/>
              </a:rPr>
              <a:t>Good impact strength</a:t>
            </a:r>
          </a:p>
          <a:p>
            <a:pPr algn="l">
              <a:buFont typeface="Arial" panose="020B0604020202020204" pitchFamily="34" charset="0"/>
              <a:buChar char="•"/>
            </a:pPr>
            <a:r>
              <a:rPr lang="en-US" sz="1700" b="0" i="0" dirty="0">
                <a:solidFill>
                  <a:schemeClr val="tx1"/>
                </a:solidFill>
                <a:effectLst/>
              </a:rPr>
              <a:t>Very low coefficient of thermal expansion</a:t>
            </a:r>
          </a:p>
          <a:p>
            <a:pPr algn="l">
              <a:buFont typeface="Arial" panose="020B0604020202020204" pitchFamily="34" charset="0"/>
              <a:buChar char="•"/>
            </a:pPr>
            <a:r>
              <a:rPr lang="en-US" sz="1700" b="0" i="0" dirty="0">
                <a:solidFill>
                  <a:schemeClr val="tx1"/>
                </a:solidFill>
                <a:effectLst/>
              </a:rPr>
              <a:t>Good chemical resistance to acids</a:t>
            </a:r>
          </a:p>
          <a:p>
            <a:pPr algn="l">
              <a:buFont typeface="Arial" panose="020B0604020202020204" pitchFamily="34" charset="0"/>
              <a:buChar char="•"/>
            </a:pPr>
            <a:r>
              <a:rPr lang="en-US" sz="1700" b="0" i="0" dirty="0">
                <a:solidFill>
                  <a:schemeClr val="tx1"/>
                </a:solidFill>
                <a:effectLst/>
              </a:rPr>
              <a:t>Excellent resistance to chlorine and caustics</a:t>
            </a:r>
          </a:p>
          <a:p>
            <a:pPr algn="l">
              <a:buFont typeface="Arial" panose="020B0604020202020204" pitchFamily="34" charset="0"/>
              <a:buChar char="•"/>
            </a:pPr>
            <a:r>
              <a:rPr lang="en-US" sz="1700" b="0" i="0" dirty="0">
                <a:solidFill>
                  <a:schemeClr val="tx1"/>
                </a:solidFill>
                <a:effectLst/>
              </a:rPr>
              <a:t>Very good electrical characteristics</a:t>
            </a:r>
          </a:p>
          <a:p>
            <a:pPr algn="l">
              <a:buFont typeface="Arial" panose="020B0604020202020204" pitchFamily="34" charset="0"/>
              <a:buChar char="•"/>
            </a:pPr>
            <a:r>
              <a:rPr lang="en-US" sz="1700" b="0" i="0" dirty="0">
                <a:solidFill>
                  <a:schemeClr val="tx1"/>
                </a:solidFill>
                <a:effectLst/>
              </a:rPr>
              <a:t>Very low moisture absorption</a:t>
            </a:r>
          </a:p>
          <a:p>
            <a:endParaRPr lang="en-US" sz="1600" dirty="0"/>
          </a:p>
        </p:txBody>
      </p:sp>
      <p:sp>
        <p:nvSpPr>
          <p:cNvPr id="12" name="Rectangle 11">
            <a:extLst>
              <a:ext uri="{FF2B5EF4-FFF2-40B4-BE49-F238E27FC236}">
                <a16:creationId xmlns:a16="http://schemas.microsoft.com/office/drawing/2014/main" id="{0A22D114-11B7-46ED-94A9-18DC1C977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 engineering drawing&#10;&#10;Description automatically generated">
            <a:extLst>
              <a:ext uri="{FF2B5EF4-FFF2-40B4-BE49-F238E27FC236}">
                <a16:creationId xmlns:a16="http://schemas.microsoft.com/office/drawing/2014/main" id="{5CB1AA15-038B-4653-8417-1F1B2513C6C0}"/>
              </a:ext>
            </a:extLst>
          </p:cNvPr>
          <p:cNvPicPr>
            <a:picLocks noChangeAspect="1"/>
          </p:cNvPicPr>
          <p:nvPr/>
        </p:nvPicPr>
        <p:blipFill rotWithShape="1">
          <a:blip r:embed="rId3">
            <a:extLst>
              <a:ext uri="{28A0092B-C50C-407E-A947-70E740481C1C}">
                <a14:useLocalDpi xmlns:a14="http://schemas.microsoft.com/office/drawing/2010/main" val="0"/>
              </a:ext>
            </a:extLst>
          </a:blip>
          <a:srcRect r="3" b="4500"/>
          <a:stretch/>
        </p:blipFill>
        <p:spPr>
          <a:xfrm>
            <a:off x="4177055" y="775607"/>
            <a:ext cx="7637970" cy="5160817"/>
          </a:xfrm>
          <a:prstGeom prst="rect">
            <a:avLst/>
          </a:prstGeom>
        </p:spPr>
      </p:pic>
    </p:spTree>
    <p:extLst>
      <p:ext uri="{BB962C8B-B14F-4D97-AF65-F5344CB8AC3E}">
        <p14:creationId xmlns:p14="http://schemas.microsoft.com/office/powerpoint/2010/main" val="31526188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118</TotalTime>
  <Words>163</Words>
  <Application>Microsoft Macintosh PowerPoint</Application>
  <PresentationFormat>Widescreen</PresentationFormat>
  <Paragraphs>20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Calisto MT</vt:lpstr>
      <vt:lpstr>Wingdings 2</vt:lpstr>
      <vt:lpstr>Slate</vt:lpstr>
      <vt:lpstr>Bosch Mechanical Design Summer School Project</vt:lpstr>
      <vt:lpstr>Arduino case</vt:lpstr>
      <vt:lpstr>PowerPoint Presentation</vt:lpstr>
      <vt:lpstr>Upper casing</vt:lpstr>
      <vt:lpstr>PowerPoint Presentation</vt:lpstr>
      <vt:lpstr>PowerPoint Presentation</vt:lpstr>
      <vt:lpstr>PowerPoint Presentation</vt:lpstr>
      <vt:lpstr>Lower casing</vt:lpstr>
      <vt:lpstr>PowerPoint Presentation</vt:lpstr>
      <vt:lpstr>Sealing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Bosch Mechanical Design Summer School Project</dc:title>
  <dc:creator>Alexandru Mihai Bota</dc:creator>
  <cp:lastModifiedBy>Alexandru Mihai Bota</cp:lastModifiedBy>
  <cp:revision>3</cp:revision>
  <dcterms:created xsi:type="dcterms:W3CDTF">2021-07-28T15:40:50Z</dcterms:created>
  <dcterms:modified xsi:type="dcterms:W3CDTF">2021-12-22T15:30:04Z</dcterms:modified>
</cp:coreProperties>
</file>