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6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3FF9-2B2D-A09D-3C39-5C9C48B16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55B38-7031-9BC8-473B-B7A89D498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5D9DB-2808-772F-9870-52F5EEAD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5FEF-98DC-4825-BD36-3CDD95329F8A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8360F-384B-388F-397F-E491251E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D1483-D9F3-421D-6169-88DFD57B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1C4F-8D8A-4FA2-A538-4CE99D734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4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1E74-A75C-A7A7-FB05-4BAFB212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699BE-4A63-E640-4F3E-43B3CDD1D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B7A92-E064-0EC3-0CCE-03D7F0EF0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5FEF-98DC-4825-BD36-3CDD95329F8A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A2026-0D03-62B5-DDF0-7094D477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889E-F465-F02B-6A66-49A64EE1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1C4F-8D8A-4FA2-A538-4CE99D734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7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0176D5-3968-0416-49F4-03CC77F98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2694B-E533-87B3-1A20-F882DA851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0A8FF-8A27-AC97-629B-DE8149C5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5FEF-98DC-4825-BD36-3CDD95329F8A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CEDCD-A04E-6498-A428-62291BFA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33881-C014-6522-B238-33B02631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1C4F-8D8A-4FA2-A538-4CE99D734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4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C83B-C535-DE75-575C-C4B2FA0A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A465E-4940-1F26-F057-5F33C310C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1D478-8DEC-146A-39FA-30B975D1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5FEF-98DC-4825-BD36-3CDD95329F8A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2F691-C135-0C18-A990-5DE5F845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E3D8-2E79-552E-564C-3B162A08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1C4F-8D8A-4FA2-A538-4CE99D734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4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50F6-E8D6-296D-90DB-56717681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DEDDC-0FA7-DC77-982C-67E99D73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A65A4-7D63-F049-25F7-9993AF55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5FEF-98DC-4825-BD36-3CDD95329F8A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A0C05-5C1A-7195-9AD2-CEF0097F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86A0B-9D33-828D-0C8D-6ABB8C81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1C4F-8D8A-4FA2-A538-4CE99D734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3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26EF-F8EC-2A92-136E-2B745B81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6D0EF-AF43-585D-969E-3BCB98227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A4057-B318-920D-C6B6-A11F5DE43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6F1A5-0228-A655-6403-6D86963F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5FEF-98DC-4825-BD36-3CDD95329F8A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FBDBC-C309-AF65-9436-DD5A3C6C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30739-77F9-C2C7-C492-9E07F45C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1C4F-8D8A-4FA2-A538-4CE99D734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2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2DD5-7FE2-3014-597F-02ECCBB2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F9681-1BE8-17DE-F5DD-C4FDBC0E2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08941-03A6-E4D1-27A8-CE6C9A26C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465E5-62B2-9455-7D42-A98CDA69E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81469-0C26-56A7-E69A-2056EDE79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B6BCB-9F50-6C9F-B2F2-82F0B2EC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5FEF-98DC-4825-BD36-3CDD95329F8A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B2867-987C-B6A8-4B03-4AE7F521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2AED2-5AAC-A69D-2D8E-958701C6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1C4F-8D8A-4FA2-A538-4CE99D734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5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D2EA-4BB6-EEC1-5B9A-BEB2E8A9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C544C-5E32-9BC9-134D-19E0E323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5FEF-98DC-4825-BD36-3CDD95329F8A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9C076-9348-4B6C-AB14-DA95AAE7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93A0C-380F-A2EC-A83C-C8B4D9D3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1C4F-8D8A-4FA2-A538-4CE99D734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4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DE317-BA7E-37FD-AD7A-72127B26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5FEF-98DC-4825-BD36-3CDD95329F8A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660D8-5BE6-A9BB-DD8A-B59072D4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7C02C-F233-25D3-D039-CC51CF07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1C4F-8D8A-4FA2-A538-4CE99D734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134B-6578-8E5A-918D-E076A212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D94E8-2E2D-BA12-C056-8DFB7357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E2774-AB8C-59E9-132F-9BA941946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C6EF9-45DE-4FC0-D9D4-559937CB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5FEF-98DC-4825-BD36-3CDD95329F8A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449C9-7AFE-1D72-0B62-9C27ED67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5F5A4-901A-DBA2-30E8-307F9BC5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1C4F-8D8A-4FA2-A538-4CE99D734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AB89-6EC7-105B-82A2-51ADAEB9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882C9-9B80-D31C-67CC-4C6993FAD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B5861-61F8-2B47-72D4-AD18722C0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7F41B-2D2F-AB93-6586-985DFF81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5FEF-98DC-4825-BD36-3CDD95329F8A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0AB43-B324-6750-AD1A-23F1355F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7935A-3778-9AFE-E9A4-F87E3B82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1C4F-8D8A-4FA2-A538-4CE99D734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83B5B-A8ED-2C59-D063-E65F243B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387FD-2341-5818-AE70-6F72A3C18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0EC65-AFBD-11A7-5DA4-D3CE23F98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355FEF-98DC-4825-BD36-3CDD95329F8A}" type="datetimeFigureOut">
              <a:rPr lang="en-US" smtClean="0"/>
              <a:t>01-Mar-24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DD40A-65A9-CDE1-2761-1E1E666D8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9D2DA-617F-D2C3-CC55-CE0E69EAF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0F1C4F-8D8A-4FA2-A538-4CE99D734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4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oardgamegeek.com/boardgame/199561/sagrada" TargetMode="External"/><Relationship Id="rId2" Type="http://schemas.openxmlformats.org/officeDocument/2006/relationships/hyperlink" Target="https://www.youtube.com/watch?v=0JLpaGHL8MQ&amp;ab_channel=WatchItPlaye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442DB-E362-4EF1-DD05-390F9F6C8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r>
              <a:rPr lang="en-US" sz="5000" dirty="0"/>
              <a:t>Programming Techniques</a:t>
            </a:r>
            <a:br>
              <a:rPr lang="en-US" sz="5000" dirty="0"/>
            </a:br>
            <a:r>
              <a:rPr lang="en-US" sz="5000" dirty="0"/>
              <a:t>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C5959-3692-3E14-5C5A-76B56204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lang="en-US" dirty="0"/>
              <a:t>Project: Sagrada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204D9-D628-3175-45FD-11E561FE4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6" r="1656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84001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7B67-1E4D-CBAA-801D-8D110A7C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37A41-B21C-7896-5730-1C8F904B3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90"/>
            <a:ext cx="10515600" cy="504908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Official Sagrada Rulebook (pdf – available on Campus Virtual)</a:t>
            </a:r>
          </a:p>
          <a:p>
            <a:r>
              <a:rPr lang="en-US" sz="3200" dirty="0"/>
              <a:t>Sagrada Public Goal Evaluation Examples (pdf – available on Campus Virtual)</a:t>
            </a:r>
          </a:p>
          <a:p>
            <a:endParaRPr lang="en-US" sz="3200" dirty="0"/>
          </a:p>
          <a:p>
            <a:r>
              <a:rPr lang="en-US" sz="3200" dirty="0"/>
              <a:t>Short video tutorial on how to play the game: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https://www.youtube.com/watch?v=0JLpaGHL8MQ&amp;ab_channel=WatchItPlayed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Short description and basic information about the game: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https://boardgamegeek.com/boardgame/199561/sagrada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7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C952-D41E-FB3A-B293-1835FA41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6600"/>
                </a:solidFill>
              </a:rPr>
              <a:t>Useful Information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E41D-18FA-6B4F-2D75-4191DF40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Office Hours:</a:t>
            </a:r>
          </a:p>
          <a:p>
            <a:pPr lvl="1"/>
            <a:r>
              <a:rPr lang="en-US" dirty="0"/>
              <a:t>Monday 16-19 – B417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 want to try out the physical boardgame</a:t>
            </a:r>
          </a:p>
          <a:p>
            <a:pPr lvl="1"/>
            <a:r>
              <a:rPr lang="en-US" dirty="0"/>
              <a:t>During office hours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9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D4D6E-6CD7-8C79-1B0F-565EDE41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General Information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6AE010D-FB6E-9899-F85D-D7511CFC1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/>
          </a:bodyPr>
          <a:lstStyle/>
          <a:p>
            <a:r>
              <a:rPr lang="en-US" dirty="0"/>
              <a:t>Each week a new milestone, which grants points for the final grade.</a:t>
            </a:r>
          </a:p>
          <a:p>
            <a:r>
              <a:rPr lang="en-US" dirty="0"/>
              <a:t>Each milestone has a </a:t>
            </a:r>
            <a:r>
              <a:rPr lang="en-US" b="1" i="1" dirty="0"/>
              <a:t>deadline</a:t>
            </a:r>
            <a:r>
              <a:rPr lang="en-US" dirty="0"/>
              <a:t>; if submitted </a:t>
            </a:r>
            <a:r>
              <a:rPr lang="en-US" i="1" dirty="0"/>
              <a:t>later</a:t>
            </a:r>
            <a:r>
              <a:rPr lang="en-US" dirty="0"/>
              <a:t> -&gt; less points.</a:t>
            </a:r>
          </a:p>
          <a:p>
            <a:r>
              <a:rPr lang="en-US" dirty="0"/>
              <a:t>A submission is </a:t>
            </a:r>
            <a:r>
              <a:rPr lang="en-US" b="1" i="1" dirty="0"/>
              <a:t>correct</a:t>
            </a:r>
            <a:r>
              <a:rPr lang="en-US" dirty="0"/>
              <a:t> only if it implements </a:t>
            </a:r>
            <a:r>
              <a:rPr lang="en-US" i="1" dirty="0"/>
              <a:t>completely</a:t>
            </a:r>
            <a:r>
              <a:rPr lang="en-US" dirty="0"/>
              <a:t> and </a:t>
            </a:r>
            <a:r>
              <a:rPr lang="en-US" i="1" dirty="0"/>
              <a:t>correctly</a:t>
            </a:r>
            <a:r>
              <a:rPr lang="en-US" dirty="0"/>
              <a:t> the required features.</a:t>
            </a:r>
          </a:p>
          <a:p>
            <a:r>
              <a:rPr lang="en-US" dirty="0"/>
              <a:t>A submission is </a:t>
            </a:r>
            <a:r>
              <a:rPr lang="en-US" b="1" i="1" dirty="0"/>
              <a:t>accepted</a:t>
            </a:r>
            <a:r>
              <a:rPr lang="en-US" dirty="0"/>
              <a:t> only if the students can answer the </a:t>
            </a:r>
            <a:r>
              <a:rPr lang="en-US" i="1" dirty="0"/>
              <a:t>questions</a:t>
            </a:r>
            <a:r>
              <a:rPr lang="en-US" dirty="0"/>
              <a:t> asked by the tutor; if they cannot, the milestone implementation may be rejected and graded with </a:t>
            </a:r>
            <a:r>
              <a:rPr lang="en-US" b="1" dirty="0"/>
              <a:t>0</a:t>
            </a:r>
            <a:r>
              <a:rPr lang="en-US" dirty="0"/>
              <a:t>.</a:t>
            </a:r>
          </a:p>
          <a:p>
            <a:r>
              <a:rPr lang="en-US" dirty="0"/>
              <a:t>For </a:t>
            </a:r>
            <a:r>
              <a:rPr lang="en-US" b="1" i="1" dirty="0"/>
              <a:t>raising</a:t>
            </a:r>
            <a:r>
              <a:rPr lang="en-US" dirty="0"/>
              <a:t> the final project grade, students have the possibility to request additional features to be implemented, subject to negotiation with the tutor.</a:t>
            </a:r>
          </a:p>
        </p:txBody>
      </p:sp>
    </p:spTree>
    <p:extLst>
      <p:ext uri="{BB962C8B-B14F-4D97-AF65-F5344CB8AC3E}">
        <p14:creationId xmlns:p14="http://schemas.microsoft.com/office/powerpoint/2010/main" val="395109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0BD4C-DEE6-4404-8707-A9FFC1A5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Milestone 1</a:t>
            </a:r>
            <a:r>
              <a:rPr lang="en-US" sz="5400" dirty="0"/>
              <a:t>: Introduction to the Game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950A-0042-7513-4307-5D325D2E8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What will happen during class?</a:t>
            </a:r>
          </a:p>
          <a:p>
            <a:pPr lvl="1"/>
            <a:r>
              <a:rPr lang="en-US" sz="2800" dirty="0"/>
              <a:t>Discuss the general rules of the game</a:t>
            </a:r>
          </a:p>
          <a:p>
            <a:pPr lvl="1"/>
            <a:r>
              <a:rPr lang="en-US" sz="2800" dirty="0"/>
              <a:t>Discuss game elements</a:t>
            </a:r>
          </a:p>
          <a:p>
            <a:r>
              <a:rPr lang="en-US" dirty="0">
                <a:solidFill>
                  <a:srgbClr val="FF6600"/>
                </a:solidFill>
              </a:rPr>
              <a:t>Milestone requirements:</a:t>
            </a:r>
          </a:p>
          <a:p>
            <a:pPr lvl="1"/>
            <a:r>
              <a:rPr lang="en-US" sz="2800" dirty="0"/>
              <a:t>Read the game rules and make a </a:t>
            </a:r>
            <a:r>
              <a:rPr lang="en-US" sz="2800" i="1" dirty="0"/>
              <a:t>written outline</a:t>
            </a:r>
            <a:r>
              <a:rPr lang="en-US" sz="2800" dirty="0"/>
              <a:t> in natural language</a:t>
            </a:r>
          </a:p>
          <a:p>
            <a:pPr lvl="1"/>
            <a:r>
              <a:rPr lang="en-US" sz="2800" dirty="0"/>
              <a:t>Create a </a:t>
            </a:r>
            <a:r>
              <a:rPr lang="en-US" sz="2800" i="1" dirty="0"/>
              <a:t>technical outline </a:t>
            </a:r>
            <a:r>
              <a:rPr lang="en-US" sz="2800" dirty="0"/>
              <a:t>of identified features</a:t>
            </a:r>
          </a:p>
          <a:p>
            <a:pPr lvl="1"/>
            <a:r>
              <a:rPr lang="en-US" sz="2800" dirty="0"/>
              <a:t>Propose </a:t>
            </a:r>
            <a:r>
              <a:rPr lang="en-US" sz="2800" i="1" dirty="0"/>
              <a:t>data structures </a:t>
            </a:r>
            <a:r>
              <a:rPr lang="en-US" sz="2800" dirty="0"/>
              <a:t>to store relevant information</a:t>
            </a:r>
          </a:p>
          <a:p>
            <a:pPr lvl="1"/>
            <a:r>
              <a:rPr lang="en-US" sz="2800" b="1" dirty="0"/>
              <a:t>Deadline</a:t>
            </a:r>
            <a:r>
              <a:rPr lang="en-US" sz="2800" dirty="0"/>
              <a:t>: week 4.</a:t>
            </a:r>
          </a:p>
          <a:p>
            <a:pPr marL="457200" lvl="1" indent="0">
              <a:buNone/>
            </a:pPr>
            <a:r>
              <a:rPr lang="en-US" sz="2800" dirty="0"/>
              <a:t>=&gt; </a:t>
            </a:r>
            <a:r>
              <a:rPr lang="en-US" sz="2800" b="1" dirty="0"/>
              <a:t>1 point </a:t>
            </a:r>
            <a:r>
              <a:rPr lang="en-US" sz="2800" dirty="0"/>
              <a:t>if completed correctly and completely (see slide 2).</a:t>
            </a:r>
          </a:p>
        </p:txBody>
      </p:sp>
    </p:spTree>
    <p:extLst>
      <p:ext uri="{BB962C8B-B14F-4D97-AF65-F5344CB8AC3E}">
        <p14:creationId xmlns:p14="http://schemas.microsoft.com/office/powerpoint/2010/main" val="412097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46922-8444-56C5-AB30-8EAF8B9B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6600"/>
                </a:solidFill>
              </a:rPr>
              <a:t>Milestone 2</a:t>
            </a:r>
            <a:r>
              <a:rPr lang="en-US" sz="4800" dirty="0"/>
              <a:t>: System State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8789A-9C33-47C1-0EC4-9298A20B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526915"/>
          </a:xfrm>
        </p:spPr>
        <p:txBody>
          <a:bodyPr>
            <a:normAutofit lnSpcReduction="10000"/>
          </a:bodyPr>
          <a:lstStyle/>
          <a:p>
            <a:r>
              <a:rPr lang="en-US" sz="2600" dirty="0">
                <a:solidFill>
                  <a:srgbClr val="FF6600"/>
                </a:solidFill>
              </a:rPr>
              <a:t>What will happen during class?</a:t>
            </a:r>
          </a:p>
          <a:p>
            <a:pPr lvl="1"/>
            <a:r>
              <a:rPr lang="en-US" sz="2600" dirty="0"/>
              <a:t>Discuss the proposed data structures</a:t>
            </a:r>
          </a:p>
          <a:p>
            <a:pPr lvl="1"/>
            <a:r>
              <a:rPr lang="en-US" sz="2600" dirty="0"/>
              <a:t>Establish basic functions required to prepare the game</a:t>
            </a:r>
          </a:p>
          <a:p>
            <a:r>
              <a:rPr lang="en-US" sz="2600" dirty="0">
                <a:solidFill>
                  <a:srgbClr val="FF6600"/>
                </a:solidFill>
              </a:rPr>
              <a:t>Milestone requirements:</a:t>
            </a:r>
          </a:p>
          <a:p>
            <a:pPr lvl="1"/>
            <a:r>
              <a:rPr lang="en-US" sz="2600" dirty="0"/>
              <a:t>Implement relevant functions and data structs for initializing:</a:t>
            </a:r>
          </a:p>
          <a:p>
            <a:pPr lvl="2"/>
            <a:r>
              <a:rPr lang="en-US" sz="2600" i="1" dirty="0"/>
              <a:t>Player window</a:t>
            </a:r>
            <a:r>
              <a:rPr lang="en-US" sz="2600" dirty="0"/>
              <a:t>: read from configuration files the layout, helper gems, secret mission and public goals.</a:t>
            </a:r>
          </a:p>
          <a:p>
            <a:pPr lvl="2"/>
            <a:r>
              <a:rPr lang="en-US" sz="2600" dirty="0"/>
              <a:t>Dice bag: filled with all dice</a:t>
            </a:r>
          </a:p>
          <a:p>
            <a:pPr lvl="2"/>
            <a:r>
              <a:rPr lang="en-US" sz="2600" dirty="0"/>
              <a:t>Round marker: empty</a:t>
            </a:r>
          </a:p>
          <a:p>
            <a:pPr lvl="1"/>
            <a:r>
              <a:rPr lang="en-US" sz="2600" b="1" dirty="0"/>
              <a:t>Deadline</a:t>
            </a:r>
            <a:r>
              <a:rPr lang="en-US" sz="2600" dirty="0"/>
              <a:t>: week 6.</a:t>
            </a:r>
          </a:p>
          <a:p>
            <a:pPr marL="457200" lvl="1" indent="0">
              <a:buNone/>
            </a:pPr>
            <a:r>
              <a:rPr lang="en-US" sz="2600" dirty="0"/>
              <a:t>=&gt; </a:t>
            </a:r>
            <a:r>
              <a:rPr lang="en-US" sz="2600" b="1" dirty="0"/>
              <a:t>2 points </a:t>
            </a:r>
            <a:r>
              <a:rPr lang="en-US" sz="2600" dirty="0"/>
              <a:t>if completed correctly and completely (see slide 2).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927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C76ED0-C0DB-F9C5-B32C-68B7CC00A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D8685-9C62-0B7B-C8C7-243B085D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6600"/>
                </a:solidFill>
              </a:rPr>
              <a:t>Milestone 3</a:t>
            </a:r>
            <a:r>
              <a:rPr lang="en-US" sz="4800" dirty="0"/>
              <a:t>: Graphical User Interface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C3566-6D44-EC5C-7365-078BD8993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What will happen during class?</a:t>
            </a:r>
          </a:p>
          <a:p>
            <a:pPr lvl="1"/>
            <a:r>
              <a:rPr lang="en-US" sz="2800" dirty="0"/>
              <a:t>Discuss original boardgame design and how it can be translated into a simple user interface</a:t>
            </a:r>
          </a:p>
          <a:p>
            <a:r>
              <a:rPr lang="en-US" dirty="0">
                <a:solidFill>
                  <a:srgbClr val="FF6600"/>
                </a:solidFill>
              </a:rPr>
              <a:t>Milestone requirements:</a:t>
            </a:r>
          </a:p>
          <a:p>
            <a:pPr lvl="1"/>
            <a:r>
              <a:rPr lang="en-US" sz="2800" dirty="0"/>
              <a:t>Implement a minimal user interface – creative freedom:</a:t>
            </a:r>
          </a:p>
          <a:p>
            <a:pPr lvl="2"/>
            <a:r>
              <a:rPr lang="en-US" sz="2800" i="1" dirty="0"/>
              <a:t>Show</a:t>
            </a:r>
            <a:r>
              <a:rPr lang="en-US" sz="2800" dirty="0"/>
              <a:t>: player windows with restrictions and all dice that have been placed</a:t>
            </a:r>
          </a:p>
          <a:p>
            <a:pPr lvl="2"/>
            <a:r>
              <a:rPr lang="en-US" sz="2800" i="1" dirty="0"/>
              <a:t>Show</a:t>
            </a:r>
            <a:r>
              <a:rPr lang="en-US" sz="2800" dirty="0"/>
              <a:t>: rolled dice pool – available for taking every round</a:t>
            </a:r>
          </a:p>
          <a:p>
            <a:pPr lvl="2"/>
            <a:r>
              <a:rPr lang="en-US" sz="2800" i="1" dirty="0"/>
              <a:t>Show</a:t>
            </a:r>
            <a:r>
              <a:rPr lang="en-US" sz="2800" dirty="0"/>
              <a:t>: round marker</a:t>
            </a:r>
          </a:p>
          <a:p>
            <a:pPr lvl="2"/>
            <a:r>
              <a:rPr lang="en-US" sz="2800" i="1" dirty="0"/>
              <a:t>Debug</a:t>
            </a:r>
            <a:r>
              <a:rPr lang="en-US" sz="2800" dirty="0"/>
              <a:t>: remaining dice in the bag</a:t>
            </a:r>
          </a:p>
          <a:p>
            <a:pPr lvl="1"/>
            <a:r>
              <a:rPr lang="en-US" sz="2800" b="1" dirty="0"/>
              <a:t>Deadline</a:t>
            </a:r>
            <a:r>
              <a:rPr lang="en-US" sz="2800" dirty="0"/>
              <a:t>: week 8.</a:t>
            </a:r>
          </a:p>
          <a:p>
            <a:pPr marL="457200" lvl="1" indent="0">
              <a:buNone/>
            </a:pPr>
            <a:r>
              <a:rPr lang="en-US" sz="2800" dirty="0"/>
              <a:t>=&gt; </a:t>
            </a:r>
            <a:r>
              <a:rPr lang="en-US" sz="2800" b="1" dirty="0"/>
              <a:t>1 point </a:t>
            </a:r>
            <a:r>
              <a:rPr lang="en-US" sz="2800" dirty="0"/>
              <a:t>if completed correctly and completely (see slide 2).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0850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7B3E89-EFB0-3D47-4266-DD79DCE29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FC2FA-30E0-E69E-E35E-E9C63443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6600"/>
                </a:solidFill>
              </a:rPr>
              <a:t>Milestone 4</a:t>
            </a:r>
            <a:r>
              <a:rPr lang="en-US" sz="4800" dirty="0"/>
              <a:t>: Round Structure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088FE-A101-8555-4587-33A3C36CF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35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What will happen during class?</a:t>
            </a:r>
          </a:p>
          <a:p>
            <a:pPr lvl="1"/>
            <a:r>
              <a:rPr lang="en-US" sz="2800" dirty="0"/>
              <a:t>Discuss the events that occur during a round and establish the list of impacted components</a:t>
            </a:r>
          </a:p>
          <a:p>
            <a:r>
              <a:rPr lang="en-US" dirty="0">
                <a:solidFill>
                  <a:srgbClr val="FF6600"/>
                </a:solidFill>
              </a:rPr>
              <a:t>Milestone requirements:</a:t>
            </a:r>
          </a:p>
          <a:p>
            <a:pPr lvl="1"/>
            <a:r>
              <a:rPr lang="en-US" sz="2800" dirty="0"/>
              <a:t>Implement the required functions for the following:</a:t>
            </a:r>
          </a:p>
          <a:p>
            <a:pPr lvl="2"/>
            <a:r>
              <a:rPr lang="en-US" sz="2400" dirty="0"/>
              <a:t>Take an appropriate number of dice from the bag and roll them, then place them in the pool.</a:t>
            </a:r>
          </a:p>
          <a:p>
            <a:pPr lvl="2"/>
            <a:r>
              <a:rPr lang="en-US" sz="2400" dirty="0"/>
              <a:t>End round and update marker; pass on first player.</a:t>
            </a:r>
          </a:p>
          <a:p>
            <a:pPr lvl="1"/>
            <a:r>
              <a:rPr lang="en-US" sz="2800" b="1" dirty="0"/>
              <a:t>Deadline</a:t>
            </a:r>
            <a:r>
              <a:rPr lang="en-US" sz="2800" dirty="0"/>
              <a:t>: week 10.</a:t>
            </a:r>
          </a:p>
          <a:p>
            <a:pPr marL="457200" lvl="1" indent="0">
              <a:buNone/>
            </a:pPr>
            <a:r>
              <a:rPr lang="en-US" sz="2800" dirty="0"/>
              <a:t>=&gt; </a:t>
            </a:r>
            <a:r>
              <a:rPr lang="en-US" sz="2800" b="1" dirty="0"/>
              <a:t>1 point </a:t>
            </a:r>
            <a:r>
              <a:rPr lang="en-US" sz="2800" dirty="0"/>
              <a:t>if completed correctly and completely (see slide 2).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3661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4C2E46-6281-0C85-410D-2CD3374C7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02FE6-2043-84C0-1825-E505AD1B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6600"/>
                </a:solidFill>
              </a:rPr>
              <a:t>Milestone 5</a:t>
            </a:r>
            <a:r>
              <a:rPr lang="en-US" sz="4800" dirty="0"/>
              <a:t>: Game Flow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29B11-16F4-7E10-529B-5DB744691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What will happen during class?</a:t>
            </a:r>
          </a:p>
          <a:p>
            <a:pPr lvl="1"/>
            <a:r>
              <a:rPr lang="en-US" sz="2800" dirty="0"/>
              <a:t>Discuss the steps involved in a round and focus on game flow</a:t>
            </a:r>
          </a:p>
          <a:p>
            <a:r>
              <a:rPr lang="en-US" dirty="0">
                <a:solidFill>
                  <a:srgbClr val="FF6600"/>
                </a:solidFill>
              </a:rPr>
              <a:t>Milestone requirements:</a:t>
            </a:r>
          </a:p>
          <a:p>
            <a:pPr lvl="1"/>
            <a:r>
              <a:rPr lang="en-US" sz="2800" dirty="0"/>
              <a:t>Add features to allow:</a:t>
            </a:r>
          </a:p>
          <a:p>
            <a:pPr lvl="2"/>
            <a:r>
              <a:rPr lang="en-US" sz="2400" dirty="0"/>
              <a:t>Players to take turns picking dice</a:t>
            </a:r>
          </a:p>
          <a:p>
            <a:pPr lvl="2"/>
            <a:r>
              <a:rPr lang="en-US" sz="2400" dirty="0"/>
              <a:t>Placing selected dice on a chosen location</a:t>
            </a:r>
          </a:p>
          <a:p>
            <a:pPr lvl="2"/>
            <a:r>
              <a:rPr lang="en-US" sz="2400" dirty="0"/>
              <a:t>Checking for a valid placement</a:t>
            </a:r>
          </a:p>
          <a:p>
            <a:pPr lvl="2"/>
            <a:r>
              <a:rPr lang="en-US" sz="2400" dirty="0"/>
              <a:t>Detect end of the round</a:t>
            </a:r>
          </a:p>
          <a:p>
            <a:pPr lvl="1"/>
            <a:r>
              <a:rPr lang="en-US" sz="2800" b="1" dirty="0"/>
              <a:t>Deadline</a:t>
            </a:r>
            <a:r>
              <a:rPr lang="en-US" sz="2800" dirty="0"/>
              <a:t>: week 12.</a:t>
            </a:r>
          </a:p>
          <a:p>
            <a:pPr marL="457200" lvl="1" indent="0">
              <a:buNone/>
            </a:pPr>
            <a:r>
              <a:rPr lang="en-US" sz="2800" dirty="0"/>
              <a:t>=&gt; </a:t>
            </a:r>
            <a:r>
              <a:rPr lang="en-US" sz="2800" b="1" dirty="0"/>
              <a:t>2 points </a:t>
            </a:r>
            <a:r>
              <a:rPr lang="en-US" sz="2800" dirty="0"/>
              <a:t>if completed correctly and completely (see slide 2).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6517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D33537-5A4E-1F6E-58C9-153B9361F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EB4B7-4880-D6BE-6E5C-A5F02A356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6600"/>
                </a:solidFill>
              </a:rPr>
              <a:t>Milestone 6</a:t>
            </a:r>
            <a:r>
              <a:rPr lang="en-US" sz="4800" dirty="0"/>
              <a:t>: Scoring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871A-C4B8-D575-D554-AE1CD6A71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What will happen during class?</a:t>
            </a:r>
          </a:p>
          <a:p>
            <a:pPr lvl="1"/>
            <a:r>
              <a:rPr lang="en-US" sz="2800" dirty="0"/>
              <a:t>Discuss how the player board is evaluated at the end of the game</a:t>
            </a:r>
          </a:p>
          <a:p>
            <a:r>
              <a:rPr lang="en-US" dirty="0">
                <a:solidFill>
                  <a:srgbClr val="FF6600"/>
                </a:solidFill>
              </a:rPr>
              <a:t>Milestone requirements:</a:t>
            </a:r>
          </a:p>
          <a:p>
            <a:pPr lvl="1"/>
            <a:r>
              <a:rPr lang="en-US" sz="2800" dirty="0"/>
              <a:t>Implement the required functions for the following:</a:t>
            </a:r>
          </a:p>
          <a:p>
            <a:pPr lvl="2"/>
            <a:r>
              <a:rPr lang="en-US" sz="2800" dirty="0"/>
              <a:t>Add points from the private mission</a:t>
            </a:r>
          </a:p>
          <a:p>
            <a:pPr lvl="2"/>
            <a:r>
              <a:rPr lang="en-US" sz="2800" dirty="0"/>
              <a:t>Add points from the public goals</a:t>
            </a:r>
          </a:p>
          <a:p>
            <a:pPr lvl="2"/>
            <a:r>
              <a:rPr lang="en-US" sz="2800" dirty="0"/>
              <a:t>Add points from gems.</a:t>
            </a:r>
          </a:p>
          <a:p>
            <a:pPr lvl="1"/>
            <a:r>
              <a:rPr lang="en-US" sz="2800" b="1" dirty="0"/>
              <a:t>Deadline</a:t>
            </a:r>
            <a:r>
              <a:rPr lang="en-US" sz="2800" dirty="0"/>
              <a:t>: week 14.</a:t>
            </a:r>
          </a:p>
          <a:p>
            <a:pPr marL="457200" lvl="1" indent="0">
              <a:buNone/>
            </a:pPr>
            <a:r>
              <a:rPr lang="en-US" sz="2800" dirty="0"/>
              <a:t>=&gt; </a:t>
            </a:r>
            <a:r>
              <a:rPr lang="en-US" sz="2800" b="1" dirty="0"/>
              <a:t>2 points </a:t>
            </a:r>
            <a:r>
              <a:rPr lang="en-US" sz="2800" dirty="0"/>
              <a:t>if completed correctly and completely (see slide 2).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2027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AF8A4A-A8AC-2CBD-1ECC-45235DCC2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D4E9B-F744-6277-46DE-C2D71D58A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Week 14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DC589-63A6-CE99-7EDA-D9BCBBF23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What will happen during class?</a:t>
            </a:r>
          </a:p>
          <a:p>
            <a:pPr lvl="1"/>
            <a:r>
              <a:rPr lang="en-US" sz="2800" dirty="0"/>
              <a:t>Students may submit the last milestone and optional feature implementation to raise grades</a:t>
            </a:r>
          </a:p>
          <a:p>
            <a:pPr lvl="1"/>
            <a:r>
              <a:rPr lang="en-US" sz="3200" dirty="0">
                <a:solidFill>
                  <a:srgbClr val="FF6600"/>
                </a:solidFill>
              </a:rPr>
              <a:t>Competition</a:t>
            </a:r>
            <a:r>
              <a:rPr lang="en-US" sz="3200" dirty="0"/>
              <a:t>:</a:t>
            </a:r>
          </a:p>
          <a:p>
            <a:pPr lvl="2"/>
            <a:r>
              <a:rPr lang="en-US" sz="2800" dirty="0"/>
              <a:t>The authors of the best 4 implementations enter a tournament</a:t>
            </a:r>
          </a:p>
          <a:p>
            <a:pPr lvl="2"/>
            <a:r>
              <a:rPr lang="en-US" sz="2800" dirty="0"/>
              <a:t>Winner gains 3 bonus points which they may award to any student(s) within the group.</a:t>
            </a:r>
          </a:p>
          <a:p>
            <a:pPr lvl="1"/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4383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730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Office Theme</vt:lpstr>
      <vt:lpstr>Programming Techniques 2024</vt:lpstr>
      <vt:lpstr>General Information</vt:lpstr>
      <vt:lpstr>Milestone 1: Introduction to the Game</vt:lpstr>
      <vt:lpstr>Milestone 2: System State</vt:lpstr>
      <vt:lpstr>Milestone 3: Graphical User Interface</vt:lpstr>
      <vt:lpstr>Milestone 4: Round Structure</vt:lpstr>
      <vt:lpstr>Milestone 5: Game Flow</vt:lpstr>
      <vt:lpstr>Milestone 6: Scoring</vt:lpstr>
      <vt:lpstr>Week 14</vt:lpstr>
      <vt:lpstr>References</vt:lpstr>
      <vt:lpstr>Useful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Techniques 2024</dc:title>
  <dc:creator>petra.csereoka@cs.upt.ro</dc:creator>
  <cp:lastModifiedBy>petra.csereoka@cs.upt.ro</cp:lastModifiedBy>
  <cp:revision>43</cp:revision>
  <dcterms:created xsi:type="dcterms:W3CDTF">2024-02-29T10:10:43Z</dcterms:created>
  <dcterms:modified xsi:type="dcterms:W3CDTF">2024-03-01T11:34:15Z</dcterms:modified>
</cp:coreProperties>
</file>