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59" r:id="rId6"/>
    <p:sldId id="286" r:id="rId7"/>
    <p:sldId id="288" r:id="rId8"/>
    <p:sldId id="267" r:id="rId9"/>
    <p:sldId id="261" r:id="rId10"/>
    <p:sldId id="290" r:id="rId11"/>
    <p:sldId id="291" r:id="rId12"/>
    <p:sldId id="292" r:id="rId13"/>
    <p:sldId id="293" r:id="rId14"/>
    <p:sldId id="295" r:id="rId15"/>
    <p:sldId id="294" r:id="rId16"/>
    <p:sldId id="264" r:id="rId17"/>
    <p:sldId id="270" r:id="rId18"/>
    <p:sldId id="266" r:id="rId19"/>
  </p:sldIdLst>
  <p:sldSz cx="9144000" cy="5143500" type="screen16x9"/>
  <p:notesSz cx="6858000" cy="9144000"/>
  <p:embeddedFontLs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5F618B-E5AC-4516-8E11-D3B9AF29E347}">
  <a:tblStyle styleId="{8C5F618B-E5AC-4516-8E11-D3B9AF29E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46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9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48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838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1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8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6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75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Administrearea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ro-RO" dirty="0"/>
              <a:t>ă a restaurantelor cu </a:t>
            </a:r>
            <a:r>
              <a:rPr lang="ro-RO" dirty="0" err="1"/>
              <a:t>JavaFX</a:t>
            </a:r>
            <a:r>
              <a:rPr lang="ro-RO" dirty="0"/>
              <a:t>.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9" name="Google Shape;70;p13">
            <a:extLst>
              <a:ext uri="{FF2B5EF4-FFF2-40B4-BE49-F238E27FC236}">
                <a16:creationId xmlns:a16="http://schemas.microsoft.com/office/drawing/2014/main" id="{B0799312-9438-4455-9942-F1EF9C4F2740}"/>
              </a:ext>
            </a:extLst>
          </p:cNvPr>
          <p:cNvSpPr txBox="1">
            <a:spLocks/>
          </p:cNvSpPr>
          <p:nvPr/>
        </p:nvSpPr>
        <p:spPr>
          <a:xfrm>
            <a:off x="797447" y="4271463"/>
            <a:ext cx="2156768" cy="29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o-RO" sz="1400" dirty="0">
                <a:solidFill>
                  <a:schemeClr val="tx2">
                    <a:lumMod val="10000"/>
                  </a:schemeClr>
                </a:solidFill>
              </a:rPr>
              <a:t>Alexandru Filipescu.</a:t>
            </a: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v</a:t>
            </a:r>
            <a:r>
              <a:rPr lang="ro-RO" dirty="0" err="1"/>
              <a:t>ăd</a:t>
            </a:r>
            <a:r>
              <a:rPr lang="ro-RO" dirty="0"/>
              <a:t> ospătarii?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730492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/>
              <a:t>În cazul în care un ospătar reușește să acceseze cu succes platforma(dacă a introdus datele sale corect) acesta va putea vedea o interfață simplă și care este ușoară de utilizat. Este necesară doar bifarea mesei și selectarea numărului de consumabile dorite și la final butonul de trimitere să fie acționat.</a:t>
            </a:r>
            <a:endParaRPr sz="18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02700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ACF8B93-8FA6-4446-86B9-5FFF0A90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2424"/>
            <a:ext cx="9144000" cy="534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8933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 v</a:t>
            </a:r>
            <a:r>
              <a:rPr lang="ro-RO" dirty="0" err="1"/>
              <a:t>ăd</a:t>
            </a:r>
            <a:r>
              <a:rPr lang="ro-RO" dirty="0"/>
              <a:t> bucătarii?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730492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/>
              <a:t>În cazul în care un bucătar reușește să acceseze cu succes platforma(dacă a introdus datele sale corect) acesta va putea vedea o interfață care îi sunt afișate toate datele pe care ospătarul le-a trimis. Bucătarul trebuie doar să apese pe butonul </a:t>
            </a:r>
            <a:r>
              <a:rPr lang="en-US" sz="1800" dirty="0"/>
              <a:t>‘</a:t>
            </a:r>
            <a:r>
              <a:rPr lang="ro-RO" sz="1800" dirty="0"/>
              <a:t>Ș</a:t>
            </a:r>
            <a:r>
              <a:rPr lang="en-US" sz="1800" dirty="0" err="1"/>
              <a:t>terge</a:t>
            </a:r>
            <a:r>
              <a:rPr lang="en-US" sz="1800" dirty="0"/>
              <a:t>’ </a:t>
            </a:r>
            <a:r>
              <a:rPr lang="ro-RO" sz="1800" dirty="0"/>
              <a:t>în momentul în care a terminat de preparat comanda.</a:t>
            </a:r>
            <a:endParaRPr sz="18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219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CEBE4E1A-AFA3-4CC4-9816-C6364315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084"/>
            <a:ext cx="9144000" cy="39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560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se asigură inserarea datelor? 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730492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/>
              <a:t>Obiectul </a:t>
            </a:r>
            <a:r>
              <a:rPr lang="ro-RO" sz="1800" dirty="0" err="1"/>
              <a:t>PreparedStatement</a:t>
            </a:r>
            <a:r>
              <a:rPr lang="ro-RO" sz="1800" dirty="0"/>
              <a:t> se ocupă de acest lucru, de multe ori fiind mai convenabilă folosirea sa, deoarece reduce timpul de execuție în cazul în care ai multe interogări. Obiectul </a:t>
            </a:r>
            <a:r>
              <a:rPr lang="ro-RO" sz="1800" dirty="0" err="1"/>
              <a:t>PreparedStatement</a:t>
            </a:r>
            <a:r>
              <a:rPr lang="ro-RO" sz="1800" dirty="0"/>
              <a:t> nu este doar o </a:t>
            </a:r>
            <a:r>
              <a:rPr lang="ro-RO" sz="1800" dirty="0" err="1"/>
              <a:t>intrucțiune</a:t>
            </a:r>
            <a:r>
              <a:rPr lang="ro-RO" sz="1800" dirty="0"/>
              <a:t> SQL, ci una care a fost precompilată.</a:t>
            </a:r>
            <a:endParaRPr sz="18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C7141CE-8A50-434D-AFB4-D21B36A4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21" y="2837380"/>
            <a:ext cx="6147089" cy="12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0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se asigură exactitatea datelor? 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7304925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/>
              <a:t>Clasa </a:t>
            </a:r>
            <a:r>
              <a:rPr lang="en-US" sz="1800" dirty="0"/>
              <a:t>‘Executor’ </a:t>
            </a:r>
            <a:r>
              <a:rPr lang="ro-RO" sz="1800" dirty="0"/>
              <a:t>este un obiect care execută sarcini trimise. Această interfață oferă o modalitate de decuplare a transmiterii sarcinilor de la mecanica modului în care va fi rulată fiecare sarcină.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/>
              <a:t>În </a:t>
            </a:r>
            <a:r>
              <a:rPr lang="ro-RO" sz="1800" dirty="0" err="1"/>
              <a:t>ControllerBucătar</a:t>
            </a:r>
            <a:r>
              <a:rPr lang="ro-RO" sz="1800" dirty="0"/>
              <a:t> rulez obiectul </a:t>
            </a:r>
            <a:r>
              <a:rPr lang="en-US" sz="1800" dirty="0"/>
              <a:t>‘repeat’ o </a:t>
            </a:r>
            <a:r>
              <a:rPr lang="en-US" sz="1800" dirty="0" err="1"/>
              <a:t>dat</a:t>
            </a:r>
            <a:r>
              <a:rPr lang="ro-RO" sz="1800" dirty="0"/>
              <a:t>ă la 5 secunde, asta înseamnă că voi face o interogare și afișare nouă la fiecare 5 secunde.</a:t>
            </a:r>
            <a:endParaRPr sz="18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D3E2D014-66B8-4DBD-ADD0-91F217BB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65" y="3696452"/>
            <a:ext cx="4433289" cy="2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7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Fișierul </a:t>
            </a:r>
            <a:r>
              <a:rPr lang="en-US" dirty="0"/>
              <a:t>‘</a:t>
            </a:r>
            <a:r>
              <a:rPr lang="ro-RO" dirty="0" err="1"/>
              <a:t>ModelTable</a:t>
            </a:r>
            <a:r>
              <a:rPr lang="en-US" dirty="0"/>
              <a:t>’</a:t>
            </a:r>
            <a:r>
              <a:rPr lang="ro-RO" dirty="0"/>
              <a:t>.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3"/>
          </p:nvPr>
        </p:nvSpPr>
        <p:spPr>
          <a:xfrm>
            <a:off x="1010200" y="1458421"/>
            <a:ext cx="71313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err="1">
                <a:solidFill>
                  <a:srgbClr val="00BEF2"/>
                </a:solidFill>
              </a:rPr>
              <a:t>ModelTable</a:t>
            </a:r>
            <a:r>
              <a:rPr lang="ro-RO" b="1" dirty="0">
                <a:solidFill>
                  <a:srgbClr val="00BEF2"/>
                </a:solidFill>
              </a:rPr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clasa care conține </a:t>
            </a:r>
            <a:r>
              <a:rPr lang="ro-RO" dirty="0" err="1"/>
              <a:t>conține</a:t>
            </a:r>
            <a:r>
              <a:rPr lang="ro-RO" dirty="0"/>
              <a:t> constructorii folosiți de către </a:t>
            </a:r>
            <a:r>
              <a:rPr lang="en-US" dirty="0"/>
              <a:t>‘</a:t>
            </a:r>
            <a:r>
              <a:rPr lang="en-US" dirty="0" err="1"/>
              <a:t>observableList</a:t>
            </a:r>
            <a:r>
              <a:rPr lang="en-US" dirty="0"/>
              <a:t>’ din controller-ul </a:t>
            </a:r>
            <a:r>
              <a:rPr lang="en-US" dirty="0" err="1"/>
              <a:t>buc</a:t>
            </a:r>
            <a:r>
              <a:rPr lang="ro-RO" dirty="0" err="1"/>
              <a:t>ătarilor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afi</a:t>
            </a:r>
            <a:r>
              <a:rPr lang="ro-RO" dirty="0"/>
              <a:t>șa ci succes fiecare rând din baza de date, în fiecare celulă care trebuie completată</a:t>
            </a:r>
            <a:r>
              <a:rPr lang="en" dirty="0"/>
              <a:t>. </a:t>
            </a: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0BC9B396-DDFD-426B-A8E8-7A17B2A2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2916566"/>
            <a:ext cx="6899488" cy="1348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ctrTitle" idx="4294967295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7200" dirty="0">
                <a:solidFill>
                  <a:schemeClr val="accent1"/>
                </a:solidFill>
              </a:rPr>
              <a:t>631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4294967295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rgbClr val="FFFFFF"/>
                </a:solidFill>
              </a:rPr>
              <a:t>De linii de cod.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 idx="4294967295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0" dirty="0"/>
              <a:t>Sfârșit.</a:t>
            </a:r>
            <a:endParaRPr dirty="0"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 ce </a:t>
            </a:r>
            <a:r>
              <a:rPr lang="ro-RO" dirty="0" err="1"/>
              <a:t>JavaFX</a:t>
            </a:r>
            <a:r>
              <a:rPr lang="ro-RO" dirty="0"/>
              <a:t>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1800" b="1" dirty="0">
                <a:solidFill>
                  <a:srgbClr val="00BEF2"/>
                </a:solidFill>
              </a:rPr>
              <a:t>-Din cauza ușurinței de folosință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-RO" sz="1800" b="1" dirty="0">
                <a:solidFill>
                  <a:srgbClr val="00BEF2"/>
                </a:solidFill>
              </a:rPr>
              <a:t>-Flexibilității</a:t>
            </a:r>
            <a:endParaRPr lang="ro-RO" sz="1800" dirty="0">
              <a:solidFill>
                <a:srgbClr val="00BEF2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o-RO" sz="1800" b="1" dirty="0">
                <a:solidFill>
                  <a:srgbClr val="00BEF2"/>
                </a:solidFill>
              </a:rPr>
              <a:t>-Eficienței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ro-RO"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BEF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3C9E0E33-58E1-48A5-A7FC-7F0C75A402E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80100" y="1690563"/>
            <a:ext cx="3461400" cy="2764500"/>
          </a:xfrm>
        </p:spPr>
        <p:txBody>
          <a:bodyPr/>
          <a:lstStyle/>
          <a:p>
            <a:pPr marL="101600" indent="0">
              <a:buNone/>
            </a:pPr>
            <a:r>
              <a:rPr lang="ro-RO" sz="1800" b="1" dirty="0">
                <a:solidFill>
                  <a:srgbClr val="00BEF2"/>
                </a:solidFill>
              </a:rPr>
              <a:t>-Popularității</a:t>
            </a:r>
          </a:p>
          <a:p>
            <a:pPr marL="101600" indent="0">
              <a:buNone/>
            </a:pPr>
            <a:r>
              <a:rPr lang="ro-RO" sz="1800" b="1" dirty="0">
                <a:solidFill>
                  <a:srgbClr val="00BEF2"/>
                </a:solidFill>
              </a:rPr>
              <a:t>-Versatilității</a:t>
            </a:r>
            <a:endParaRPr lang="ro-RO" sz="1800" dirty="0">
              <a:solidFill>
                <a:srgbClr val="00BEF2"/>
              </a:solidFill>
            </a:endParaRPr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4566475" cy="298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o-RO" b="1" dirty="0"/>
              <a:t>-XAMPP </a:t>
            </a:r>
          </a:p>
          <a:p>
            <a:pPr marL="0" lvl="0" indent="0">
              <a:buNone/>
            </a:pPr>
            <a:r>
              <a:rPr lang="en-US" sz="1800" dirty="0"/>
              <a:t>Cross-Platform (X), Apache (A), MariaDB (M), PHP (P) and Perl (P)</a:t>
            </a:r>
            <a:endParaRPr sz="18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o-RO" sz="1800" dirty="0"/>
              <a:t>E</a:t>
            </a:r>
            <a:r>
              <a:rPr lang="en-US" sz="1800" dirty="0" err="1"/>
              <a:t>ste</a:t>
            </a:r>
            <a:r>
              <a:rPr lang="en-US" sz="1800" dirty="0"/>
              <a:t> un </a:t>
            </a:r>
            <a:r>
              <a:rPr lang="en-US" sz="1800" dirty="0" err="1"/>
              <a:t>pachet</a:t>
            </a:r>
            <a:r>
              <a:rPr lang="en-US" sz="1800" dirty="0"/>
              <a:t> de </a:t>
            </a:r>
            <a:r>
              <a:rPr lang="en-US" sz="1800" dirty="0" err="1"/>
              <a:t>programe</a:t>
            </a:r>
            <a:r>
              <a:rPr lang="en-US" sz="1800" dirty="0"/>
              <a:t> free software, open source </a:t>
            </a:r>
            <a:r>
              <a:rPr lang="en-US" sz="1800" dirty="0" err="1"/>
              <a:t>și</a:t>
            </a:r>
            <a:r>
              <a:rPr lang="en-US" sz="1800" dirty="0"/>
              <a:t> cross-platform we server, care </a:t>
            </a:r>
            <a:r>
              <a:rPr lang="en-US" sz="1800" dirty="0" err="1"/>
              <a:t>constă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 Apache HTTP Server, MySQL database </a:t>
            </a:r>
            <a:r>
              <a:rPr lang="en-US" sz="1800" dirty="0" err="1"/>
              <a:t>și</a:t>
            </a:r>
            <a:r>
              <a:rPr lang="en-US" sz="1800" dirty="0"/>
              <a:t> </a:t>
            </a:r>
            <a:r>
              <a:rPr lang="en-US" sz="1800" dirty="0" err="1"/>
              <a:t>interpretoare</a:t>
            </a:r>
            <a:r>
              <a:rPr lang="en-US" sz="1800" dirty="0"/>
              <a:t> 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scripturile</a:t>
            </a:r>
            <a:r>
              <a:rPr lang="en-US" sz="1800" dirty="0"/>
              <a:t> </a:t>
            </a:r>
            <a:r>
              <a:rPr lang="en-US" sz="1800" dirty="0" err="1"/>
              <a:t>scrise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limbajele</a:t>
            </a:r>
            <a:r>
              <a:rPr lang="en-US" sz="1800" dirty="0"/>
              <a:t> de </a:t>
            </a:r>
            <a:r>
              <a:rPr lang="en-US" sz="1800" dirty="0" err="1"/>
              <a:t>programare</a:t>
            </a:r>
            <a:r>
              <a:rPr lang="en-US" sz="1800" dirty="0"/>
              <a:t> PHP </a:t>
            </a:r>
            <a:r>
              <a:rPr lang="en-US" sz="1800" dirty="0" err="1"/>
              <a:t>și</a:t>
            </a:r>
            <a:r>
              <a:rPr lang="en-US" sz="1800" dirty="0"/>
              <a:t> Perl.</a:t>
            </a:r>
            <a:endParaRPr sz="1800" b="1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server am folosit?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F0D233-667F-4199-B046-A7E2397B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76" y="2181627"/>
            <a:ext cx="1278167" cy="128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5486517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-</a:t>
            </a:r>
            <a:r>
              <a:rPr lang="en-US" b="1" dirty="0"/>
              <a:t>IntelliJ IDEA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IntelliJ IDEA </a:t>
            </a:r>
            <a:r>
              <a:rPr lang="en-US" sz="1800" dirty="0" err="1"/>
              <a:t>este</a:t>
            </a:r>
            <a:r>
              <a:rPr lang="en-US" sz="1800" dirty="0"/>
              <a:t> un </a:t>
            </a:r>
            <a:r>
              <a:rPr lang="en-US" sz="1800" dirty="0" err="1"/>
              <a:t>mediu</a:t>
            </a:r>
            <a:r>
              <a:rPr lang="en-US" sz="1800" dirty="0"/>
              <a:t> de </a:t>
            </a:r>
            <a:r>
              <a:rPr lang="en-US" sz="1800" dirty="0" err="1"/>
              <a:t>dezvoltare</a:t>
            </a:r>
            <a:r>
              <a:rPr lang="en-US" sz="1800" dirty="0"/>
              <a:t> </a:t>
            </a:r>
            <a:r>
              <a:rPr lang="en-US" sz="1800" dirty="0" err="1"/>
              <a:t>integrat</a:t>
            </a:r>
            <a:r>
              <a:rPr lang="en-US" sz="1800" dirty="0"/>
              <a:t> (IDE) </a:t>
            </a:r>
            <a:r>
              <a:rPr lang="en-US" sz="1800" dirty="0" err="1"/>
              <a:t>scris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Java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dezvoltarea</a:t>
            </a:r>
            <a:r>
              <a:rPr lang="en-US" sz="1800" dirty="0"/>
              <a:t> de software de calculator.</a:t>
            </a:r>
            <a:endParaRPr sz="1800" b="1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 </a:t>
            </a:r>
            <a:r>
              <a:rPr lang="en-US" dirty="0"/>
              <a:t>IDE</a:t>
            </a:r>
            <a:r>
              <a:rPr lang="ro-RO" dirty="0"/>
              <a:t> am folosit?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2650E-5D33-4256-BDFC-801291EF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08" y="2079078"/>
            <a:ext cx="985343" cy="98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171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Provoc</a:t>
            </a:r>
            <a:r>
              <a:rPr lang="ro-RO" dirty="0" err="1"/>
              <a:t>ăriile</a:t>
            </a:r>
            <a:r>
              <a:rPr lang="ro-RO" dirty="0"/>
              <a:t> proiectului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Voi menționa etapele în care proiectul a întâmpinat diverse dificultăți și cum au fost rezolvate.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010199" y="1434950"/>
            <a:ext cx="7046752" cy="11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o-RO" sz="1800" dirty="0"/>
              <a:t>Pentru asta a fost doar nevoie  doar de un 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“</a:t>
            </a:r>
            <a:r>
              <a:rPr lang="ro-RO" sz="1800" dirty="0" err="1">
                <a:hlinkClick r:id="rId3"/>
              </a:rPr>
              <a:t>co</a:t>
            </a:r>
            <a:r>
              <a:rPr lang="en-US" sz="1800" dirty="0">
                <a:hlinkClick r:id="rId3"/>
              </a:rPr>
              <a:t>n</a:t>
            </a:r>
            <a:r>
              <a:rPr lang="ro-RO" sz="1800" dirty="0" err="1">
                <a:hlinkClick r:id="rId3"/>
              </a:rPr>
              <a:t>nector</a:t>
            </a:r>
            <a:r>
              <a:rPr lang="en-US" sz="1800" dirty="0"/>
              <a:t>”</a:t>
            </a:r>
            <a:r>
              <a:rPr lang="ro-RO" sz="1800" dirty="0"/>
              <a:t> pentru </a:t>
            </a:r>
            <a:r>
              <a:rPr lang="en-US" sz="1800" dirty="0"/>
              <a:t>J</a:t>
            </a:r>
            <a:r>
              <a:rPr lang="ro-RO" sz="1800" dirty="0"/>
              <a:t>ava și </a:t>
            </a:r>
            <a:r>
              <a:rPr lang="ro-RO" sz="1800" dirty="0" err="1"/>
              <a:t>MySQL</a:t>
            </a:r>
            <a:r>
              <a:rPr lang="en-US" sz="1800" dirty="0"/>
              <a:t> </a:t>
            </a:r>
            <a:r>
              <a:rPr lang="ro-RO" sz="1800" dirty="0"/>
              <a:t>și o bază de date care să conțină un tabel pe care să îl putem folosi, în cazul nostru</a:t>
            </a:r>
            <a:r>
              <a:rPr lang="en-US" sz="1800" dirty="0"/>
              <a:t> </a:t>
            </a:r>
            <a:r>
              <a:rPr lang="en-US" sz="1800" dirty="0" err="1"/>
              <a:t>tabelul</a:t>
            </a:r>
            <a:r>
              <a:rPr lang="ro-RO" sz="1800" dirty="0"/>
              <a:t> este </a:t>
            </a:r>
            <a:r>
              <a:rPr lang="en-US" sz="1800" dirty="0"/>
              <a:t>‘restaurant’</a:t>
            </a:r>
            <a:r>
              <a:rPr lang="ro-RO" sz="1800" dirty="0"/>
              <a:t>.</a:t>
            </a:r>
            <a:endParaRPr lang="ro-RO" sz="1800" b="1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am realizat conexiunea?</a:t>
            </a:r>
            <a:endParaRPr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05652F4D-A72A-4127-8428-9A8B08AB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99" y="2762109"/>
            <a:ext cx="7203663" cy="13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9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1888587" y="1320125"/>
            <a:ext cx="2090971" cy="78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ro-RO" sz="1600" b="1" dirty="0"/>
              <a:t>Acesta este baza de date cu tabelele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Cum arată baza de date?</a:t>
            </a:r>
            <a:endParaRPr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B10D6E3-5E80-4B39-87D0-DF23C9D5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0" y="1434950"/>
            <a:ext cx="1038247" cy="6714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56F0E0B-DE83-415C-B0AE-52352A1F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0" y="2249821"/>
            <a:ext cx="3898117" cy="92395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E0D4CAF9-E8FB-4123-8253-5C3A82901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61" y="3356339"/>
            <a:ext cx="6017136" cy="724285"/>
          </a:xfrm>
          <a:prstGeom prst="rect">
            <a:avLst/>
          </a:prstGeom>
        </p:spPr>
      </p:pic>
      <p:sp>
        <p:nvSpPr>
          <p:cNvPr id="9" name="Google Shape;90;p15">
            <a:extLst>
              <a:ext uri="{FF2B5EF4-FFF2-40B4-BE49-F238E27FC236}">
                <a16:creationId xmlns:a16="http://schemas.microsoft.com/office/drawing/2014/main" id="{307151B2-1484-4E28-8D66-D133D8E61091}"/>
              </a:ext>
            </a:extLst>
          </p:cNvPr>
          <p:cNvSpPr txBox="1">
            <a:spLocks/>
          </p:cNvSpPr>
          <p:nvPr/>
        </p:nvSpPr>
        <p:spPr>
          <a:xfrm>
            <a:off x="4687826" y="2249821"/>
            <a:ext cx="2090971" cy="7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Source Sans Pro"/>
              <a:buNone/>
            </a:pPr>
            <a:r>
              <a:rPr lang="ro-RO" sz="1600" b="1" dirty="0"/>
              <a:t>Acesta este tabelul cu angajați.</a:t>
            </a:r>
          </a:p>
        </p:txBody>
      </p:sp>
      <p:sp>
        <p:nvSpPr>
          <p:cNvPr id="10" name="Google Shape;90;p15">
            <a:extLst>
              <a:ext uri="{FF2B5EF4-FFF2-40B4-BE49-F238E27FC236}">
                <a16:creationId xmlns:a16="http://schemas.microsoft.com/office/drawing/2014/main" id="{E7A38BC5-BE7C-4A2E-8958-94F092B6394F}"/>
              </a:ext>
            </a:extLst>
          </p:cNvPr>
          <p:cNvSpPr txBox="1">
            <a:spLocks/>
          </p:cNvSpPr>
          <p:nvPr/>
        </p:nvSpPr>
        <p:spPr>
          <a:xfrm>
            <a:off x="6778797" y="3173779"/>
            <a:ext cx="1719368" cy="93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Source Sans Pro"/>
              <a:buNone/>
            </a:pPr>
            <a:r>
              <a:rPr lang="ro-RO" sz="1600" b="1" dirty="0"/>
              <a:t>Acesta este tabelul cu comenzile.</a:t>
            </a:r>
          </a:p>
        </p:txBody>
      </p:sp>
    </p:spTree>
    <p:extLst>
      <p:ext uri="{BB962C8B-B14F-4D97-AF65-F5344CB8AC3E}">
        <p14:creationId xmlns:p14="http://schemas.microsoft.com/office/powerpoint/2010/main" val="280817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Comunicarea dintre cele 2 entități.</a:t>
            </a:r>
            <a:endParaRPr dirty="0"/>
          </a:p>
        </p:txBody>
      </p:sp>
      <p:sp>
        <p:nvSpPr>
          <p:cNvPr id="172" name="Google Shape;172;p24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Baza de date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Bucătari</a:t>
            </a:r>
            <a:endParaRPr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Chelneri</a:t>
            </a:r>
            <a:endParaRPr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Ce conțin fișierele proiectului?</a:t>
            </a:r>
            <a:endParaRPr sz="14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1800" dirty="0"/>
              <a:t>Toate fișierele care se termină cu .</a:t>
            </a:r>
            <a:r>
              <a:rPr lang="ro-RO" sz="1800" dirty="0" err="1"/>
              <a:t>fxml</a:t>
            </a:r>
            <a:r>
              <a:rPr lang="ro-RO" sz="1800" dirty="0"/>
              <a:t> conțin </a:t>
            </a:r>
            <a:r>
              <a:rPr lang="en-US" sz="1800" dirty="0" err="1"/>
              <a:t>limbaj</a:t>
            </a:r>
            <a:r>
              <a:rPr lang="en-US" sz="1800" dirty="0"/>
              <a:t> de </a:t>
            </a:r>
            <a:r>
              <a:rPr lang="en-US" sz="1800" dirty="0" err="1"/>
              <a:t>marcare</a:t>
            </a:r>
            <a:r>
              <a:rPr lang="en-US" sz="1800" dirty="0"/>
              <a:t> a </a:t>
            </a:r>
            <a:r>
              <a:rPr lang="en-US" sz="1800" dirty="0" err="1"/>
              <a:t>interfeței</a:t>
            </a:r>
            <a:r>
              <a:rPr lang="en-US" sz="1800" dirty="0"/>
              <a:t> de </a:t>
            </a:r>
            <a:r>
              <a:rPr lang="en-US" sz="1800" dirty="0" err="1"/>
              <a:t>utilizator</a:t>
            </a:r>
            <a:r>
              <a:rPr lang="en-US" sz="1800" dirty="0"/>
              <a:t> </a:t>
            </a:r>
            <a:r>
              <a:rPr lang="en-US" sz="1800" dirty="0" err="1"/>
              <a:t>bazat</a:t>
            </a:r>
            <a:r>
              <a:rPr lang="en-US" sz="1800" dirty="0"/>
              <a:t> pe XML</a:t>
            </a:r>
            <a:r>
              <a:rPr lang="ro-RO" sz="1800" dirty="0"/>
              <a:t>, creat automat de către </a:t>
            </a:r>
            <a:r>
              <a:rPr lang="ro-RO" sz="1800" dirty="0" err="1"/>
              <a:t>SceneBuilder</a:t>
            </a:r>
            <a:r>
              <a:rPr lang="ro-RO" sz="1800" dirty="0"/>
              <a:t> (</a:t>
            </a:r>
            <a:r>
              <a:rPr lang="ro-RO" sz="1800" dirty="0" err="1"/>
              <a:t>Login.fxml</a:t>
            </a:r>
            <a:r>
              <a:rPr lang="ro-RO" sz="1800" dirty="0"/>
              <a:t>, </a:t>
            </a:r>
            <a:r>
              <a:rPr lang="ro-RO" sz="1800" dirty="0" err="1"/>
              <a:t>ScenaBucatari.fxml</a:t>
            </a:r>
            <a:r>
              <a:rPr lang="ro-RO" sz="1800" dirty="0"/>
              <a:t>, </a:t>
            </a:r>
            <a:r>
              <a:rPr lang="ro-RO" sz="1800" dirty="0" err="1"/>
              <a:t>ScenaChelneri.fxml</a:t>
            </a:r>
            <a:r>
              <a:rPr lang="ro-RO" sz="1800" dirty="0"/>
              <a:t>).</a:t>
            </a:r>
          </a:p>
          <a:p>
            <a:pPr lvl="0"/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ro-RO" sz="1800" dirty="0"/>
              <a:t>Restul fișierelor care conțin cuvântul controller, sunt legate de către un fișier .</a:t>
            </a:r>
            <a:r>
              <a:rPr lang="ro-RO" sz="1800" dirty="0" err="1"/>
              <a:t>fxml</a:t>
            </a:r>
            <a:r>
              <a:rPr lang="ro-RO" sz="1800" dirty="0"/>
              <a:t> și funcționează în concordanță cu acesta (Controller, </a:t>
            </a:r>
            <a:r>
              <a:rPr lang="ro-RO" sz="1800" dirty="0" err="1"/>
              <a:t>ControllerBucatar</a:t>
            </a:r>
            <a:r>
              <a:rPr lang="ro-RO" sz="1800" dirty="0"/>
              <a:t>, </a:t>
            </a:r>
            <a:r>
              <a:rPr lang="ro-RO" sz="1800" dirty="0" err="1"/>
              <a:t>ControllerChelner</a:t>
            </a:r>
            <a:r>
              <a:rPr lang="ro-RO" sz="1800" dirty="0"/>
              <a:t>).</a:t>
            </a:r>
            <a:endParaRPr sz="18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CCCCCC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583</Words>
  <Application>Microsoft Office PowerPoint</Application>
  <PresentationFormat>Expunere pe ecran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Source Sans Pro</vt:lpstr>
      <vt:lpstr>Gremio template</vt:lpstr>
      <vt:lpstr>Administrearea eficientă a restaurantelor cu JavaFX.</vt:lpstr>
      <vt:lpstr>De ce JavaFX?</vt:lpstr>
      <vt:lpstr>Ce server am folosit?</vt:lpstr>
      <vt:lpstr>Ce IDE am folosit?</vt:lpstr>
      <vt:lpstr>Provocăriile proiectului</vt:lpstr>
      <vt:lpstr>Cum am realizat conexiunea?</vt:lpstr>
      <vt:lpstr>Cum arată baza de date?</vt:lpstr>
      <vt:lpstr>Comunicarea dintre cele 2 entități.</vt:lpstr>
      <vt:lpstr>Ce conțin fișierele proiectului?</vt:lpstr>
      <vt:lpstr>Ce văd ospătarii?</vt:lpstr>
      <vt:lpstr>Prezentare PowerPoint</vt:lpstr>
      <vt:lpstr>Ce văd bucătarii?</vt:lpstr>
      <vt:lpstr>Prezentare PowerPoint</vt:lpstr>
      <vt:lpstr>Cum se asigură inserarea datelor? </vt:lpstr>
      <vt:lpstr>Cum se asigură exactitatea datelor? </vt:lpstr>
      <vt:lpstr>Fișierul ‘ModelTable’.</vt:lpstr>
      <vt:lpstr>631</vt:lpstr>
      <vt:lpstr>Sfârșit.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Administrearea eficientă a restaurantelor cu JavaFX.</dc:title>
  <cp:lastModifiedBy>Alexandru FIlipescu</cp:lastModifiedBy>
  <cp:revision>22</cp:revision>
  <dcterms:modified xsi:type="dcterms:W3CDTF">2020-06-23T11:41:46Z</dcterms:modified>
</cp:coreProperties>
</file>