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46" y="-21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11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Guide/ArduinoUn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popsci.com/diy/article/2013-01/program-arduino-few-simple-step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9" y="1895168"/>
            <a:ext cx="8192728" cy="144533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Proiect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Microcontrollere</a:t>
            </a:r>
            <a:r>
              <a:rPr lang="en-US" dirty="0"/>
              <a:t> Si</a:t>
            </a:r>
            <a:br>
              <a:rPr lang="en-US" dirty="0"/>
            </a:br>
            <a:r>
              <a:rPr lang="en-US" dirty="0" err="1"/>
              <a:t>Microprocesoare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1272" y="3596295"/>
            <a:ext cx="8192728" cy="730043"/>
          </a:xfrm>
        </p:spPr>
        <p:txBody>
          <a:bodyPr/>
          <a:lstStyle/>
          <a:p>
            <a:r>
              <a:rPr lang="en-US" dirty="0"/>
              <a:t>Robot care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obstacolele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4C168-E8C9-7912-615C-A5BFFF92AE39}"/>
              </a:ext>
            </a:extLst>
          </p:cNvPr>
          <p:cNvSpPr txBox="1"/>
          <p:nvPr/>
        </p:nvSpPr>
        <p:spPr>
          <a:xfrm>
            <a:off x="5517045" y="4212796"/>
            <a:ext cx="2460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Realizat</a:t>
            </a:r>
            <a:r>
              <a:rPr lang="en-US" dirty="0">
                <a:solidFill>
                  <a:schemeClr val="bg1"/>
                </a:solidFill>
              </a:rPr>
              <a:t> de : </a:t>
            </a:r>
          </a:p>
          <a:p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err="1">
                <a:solidFill>
                  <a:schemeClr val="bg1"/>
                </a:solidFill>
              </a:rPr>
              <a:t>Stoica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Alexandru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Mihail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Componente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0" dirty="0" err="1">
                <a:solidFill>
                  <a:srgbClr val="E0E0E0"/>
                </a:solidFill>
                <a:effectLst/>
                <a:latin typeface="Open Sans" panose="020B0606030504020204" pitchFamily="34" charset="0"/>
              </a:rPr>
              <a:t>Șas</a:t>
            </a:r>
            <a:r>
              <a:rPr lang="en-US" b="1" i="0" u="sng" dirty="0" err="1">
                <a:solidFill>
                  <a:srgbClr val="E0E0E0"/>
                </a:solidFill>
                <a:effectLst/>
                <a:latin typeface="Open Sans" panose="020B0606030504020204" pitchFamily="34" charset="0"/>
              </a:rPr>
              <a:t>i</a:t>
            </a:r>
            <a:r>
              <a:rPr lang="en-US" b="1" i="0" dirty="0" err="1">
                <a:solidFill>
                  <a:srgbClr val="E0E0E0"/>
                </a:solidFill>
                <a:effectLst/>
                <a:latin typeface="Open Sans" panose="020B0606030504020204" pitchFamily="34" charset="0"/>
              </a:rPr>
              <a:t>u</a:t>
            </a:r>
            <a:r>
              <a:rPr lang="en-US" b="1" i="0" dirty="0">
                <a:solidFill>
                  <a:srgbClr val="E0E0E0"/>
                </a:solidFill>
                <a:effectLst/>
                <a:latin typeface="Open Sans" panose="020B0606030504020204" pitchFamily="34" charset="0"/>
              </a:rPr>
              <a:t> - 2 </a:t>
            </a:r>
            <a:r>
              <a:rPr lang="en-US" b="1" dirty="0" err="1">
                <a:solidFill>
                  <a:srgbClr val="E0E0E0"/>
                </a:solidFill>
                <a:latin typeface="Open Sans" panose="020B0606030504020204" pitchFamily="34" charset="0"/>
              </a:rPr>
              <a:t>placi</a:t>
            </a:r>
            <a:r>
              <a:rPr lang="en-US" b="1" dirty="0">
                <a:solidFill>
                  <a:srgbClr val="E0E0E0"/>
                </a:solidFill>
                <a:latin typeface="Open Sans" panose="020B0606030504020204" pitchFamily="34" charset="0"/>
              </a:rPr>
              <a:t> de </a:t>
            </a:r>
            <a:r>
              <a:rPr lang="en-US" b="1" dirty="0" err="1">
                <a:solidFill>
                  <a:srgbClr val="E0E0E0"/>
                </a:solidFill>
                <a:latin typeface="Open Sans" panose="020B0606030504020204" pitchFamily="34" charset="0"/>
              </a:rPr>
              <a:t>plexiglas</a:t>
            </a:r>
            <a:endParaRPr lang="en-US" b="1" dirty="0">
              <a:solidFill>
                <a:srgbClr val="E0E0E0"/>
              </a:solidFill>
              <a:latin typeface="Open Sans" panose="020B0606030504020204" pitchFamily="34" charset="0"/>
            </a:endParaRPr>
          </a:p>
          <a:p>
            <a:r>
              <a:rPr lang="en-US" b="1" dirty="0">
                <a:solidFill>
                  <a:srgbClr val="E0E0E0"/>
                </a:solidFill>
                <a:latin typeface="Open Sans" panose="020B0606030504020204" pitchFamily="34" charset="0"/>
              </a:rPr>
              <a:t>2 role</a:t>
            </a:r>
          </a:p>
          <a:p>
            <a:r>
              <a:rPr lang="en-US" b="1" dirty="0">
                <a:solidFill>
                  <a:srgbClr val="E0E0E0"/>
                </a:solidFill>
                <a:latin typeface="Open Sans" panose="020B0606030504020204" pitchFamily="34" charset="0"/>
              </a:rPr>
              <a:t>O </a:t>
            </a:r>
            <a:r>
              <a:rPr lang="en-US" b="1" dirty="0" err="1">
                <a:solidFill>
                  <a:srgbClr val="E0E0E0"/>
                </a:solidFill>
                <a:latin typeface="Open Sans" panose="020B0606030504020204" pitchFamily="34" charset="0"/>
              </a:rPr>
              <a:t>placuta</a:t>
            </a:r>
            <a:r>
              <a:rPr lang="en-US" b="1" dirty="0">
                <a:solidFill>
                  <a:srgbClr val="E0E0E0"/>
                </a:solidFill>
                <a:latin typeface="Open Sans" panose="020B0606030504020204" pitchFamily="34" charset="0"/>
              </a:rPr>
              <a:t> Arduino Uno</a:t>
            </a:r>
          </a:p>
          <a:p>
            <a:r>
              <a:rPr lang="en-US" b="1" dirty="0" err="1">
                <a:solidFill>
                  <a:srgbClr val="E0E0E0"/>
                </a:solidFill>
                <a:latin typeface="Open Sans" panose="020B0606030504020204" pitchFamily="34" charset="0"/>
              </a:rPr>
              <a:t>Senzor</a:t>
            </a:r>
            <a:r>
              <a:rPr lang="en-US" b="1" dirty="0">
                <a:solidFill>
                  <a:srgbClr val="E0E0E0"/>
                </a:solidFill>
                <a:latin typeface="Open Sans" panose="020B0606030504020204" pitchFamily="34" charset="0"/>
              </a:rPr>
              <a:t> Ultrasonic HC SR-04</a:t>
            </a:r>
          </a:p>
          <a:p>
            <a:r>
              <a:rPr lang="en-US" b="1" dirty="0">
                <a:solidFill>
                  <a:srgbClr val="E0E0E0"/>
                </a:solidFill>
                <a:latin typeface="Open Sans" panose="020B0606030504020204" pitchFamily="34" charset="0"/>
              </a:rPr>
              <a:t>2 </a:t>
            </a:r>
            <a:r>
              <a:rPr lang="en-US" b="1" dirty="0" err="1">
                <a:solidFill>
                  <a:srgbClr val="E0E0E0"/>
                </a:solidFill>
                <a:latin typeface="Open Sans" panose="020B0606030504020204" pitchFamily="34" charset="0"/>
              </a:rPr>
              <a:t>motoare</a:t>
            </a:r>
            <a:r>
              <a:rPr lang="en-US" b="1" dirty="0">
                <a:solidFill>
                  <a:srgbClr val="E0E0E0"/>
                </a:solidFill>
                <a:latin typeface="Open Sans" panose="020B0606030504020204" pitchFamily="34" charset="0"/>
              </a:rPr>
              <a:t> DC</a:t>
            </a:r>
          </a:p>
          <a:p>
            <a:r>
              <a:rPr lang="en-US" b="1" dirty="0">
                <a:solidFill>
                  <a:srgbClr val="E0E0E0"/>
                </a:solidFill>
                <a:latin typeface="Open Sans" panose="020B0606030504020204" pitchFamily="34" charset="0"/>
              </a:rPr>
              <a:t>O </a:t>
            </a:r>
            <a:r>
              <a:rPr lang="en-US" b="1" dirty="0" err="1">
                <a:solidFill>
                  <a:srgbClr val="E0E0E0"/>
                </a:solidFill>
                <a:latin typeface="Open Sans" panose="020B0606030504020204" pitchFamily="34" charset="0"/>
              </a:rPr>
              <a:t>baterie</a:t>
            </a:r>
            <a:r>
              <a:rPr lang="en-US" b="1" dirty="0">
                <a:solidFill>
                  <a:srgbClr val="E0E0E0"/>
                </a:solidFill>
                <a:latin typeface="Open Sans" panose="020B0606030504020204" pitchFamily="34" charset="0"/>
              </a:rPr>
              <a:t> 9V</a:t>
            </a:r>
          </a:p>
          <a:p>
            <a:r>
              <a:rPr lang="en-US" b="1" dirty="0">
                <a:solidFill>
                  <a:srgbClr val="E0E0E0"/>
                </a:solidFill>
                <a:latin typeface="Open Sans" panose="020B0606030504020204" pitchFamily="34" charset="0"/>
              </a:rPr>
              <a:t>Driver </a:t>
            </a:r>
            <a:r>
              <a:rPr lang="en-US" b="1" dirty="0" err="1">
                <a:solidFill>
                  <a:srgbClr val="E0E0E0"/>
                </a:solidFill>
                <a:latin typeface="Open Sans" panose="020B0606030504020204" pitchFamily="34" charset="0"/>
              </a:rPr>
              <a:t>Motoare</a:t>
            </a:r>
            <a:r>
              <a:rPr lang="en-US" b="1" dirty="0">
                <a:solidFill>
                  <a:srgbClr val="E0E0E0"/>
                </a:solidFill>
                <a:latin typeface="Open Sans" panose="020B0606030504020204" pitchFamily="34" charset="0"/>
              </a:rPr>
              <a:t> L298</a:t>
            </a:r>
          </a:p>
          <a:p>
            <a:r>
              <a:rPr lang="en-US" b="1" dirty="0" err="1">
                <a:solidFill>
                  <a:srgbClr val="E0E0E0"/>
                </a:solidFill>
                <a:latin typeface="Open Sans" panose="020B0606030504020204" pitchFamily="34" charset="0"/>
              </a:rPr>
              <a:t>Buton</a:t>
            </a:r>
            <a:r>
              <a:rPr lang="en-US" b="1" dirty="0">
                <a:solidFill>
                  <a:srgbClr val="E0E0E0"/>
                </a:solidFill>
                <a:latin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rgbClr val="E0E0E0"/>
                </a:solidFill>
                <a:latin typeface="Open Sans" panose="020B0606030504020204" pitchFamily="34" charset="0"/>
              </a:rPr>
              <a:t>Pornit</a:t>
            </a:r>
            <a:r>
              <a:rPr lang="en-US" b="1" dirty="0">
                <a:solidFill>
                  <a:srgbClr val="E0E0E0"/>
                </a:solidFill>
                <a:latin typeface="Open Sans" panose="020B0606030504020204" pitchFamily="34" charset="0"/>
              </a:rPr>
              <a:t>/</a:t>
            </a:r>
            <a:r>
              <a:rPr lang="en-US" b="1" dirty="0" err="1">
                <a:solidFill>
                  <a:srgbClr val="E0E0E0"/>
                </a:solidFill>
                <a:latin typeface="Open Sans" panose="020B0606030504020204" pitchFamily="34" charset="0"/>
              </a:rPr>
              <a:t>Oprit</a:t>
            </a:r>
            <a:endParaRPr lang="en-US" b="1" dirty="0">
              <a:solidFill>
                <a:srgbClr val="E0E0E0"/>
              </a:solidFill>
              <a:latin typeface="Open Sans" panose="020B0606030504020204" pitchFamily="34" charset="0"/>
            </a:endParaRPr>
          </a:p>
          <a:p>
            <a:r>
              <a:rPr lang="en-US" b="1" dirty="0" err="1">
                <a:solidFill>
                  <a:srgbClr val="E0E0E0"/>
                </a:solidFill>
                <a:latin typeface="Open Sans" panose="020B0606030504020204" pitchFamily="34" charset="0"/>
              </a:rPr>
              <a:t>Cabluri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Schema </a:t>
            </a:r>
            <a:r>
              <a:rPr lang="en-US" dirty="0" err="1"/>
              <a:t>Digitala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779059-2856-F967-319F-B2F2C1498C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619" y="1268413"/>
            <a:ext cx="6164687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Argumente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2692" y="1433603"/>
            <a:ext cx="8093365" cy="3438250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Deoarece</a:t>
            </a:r>
            <a:r>
              <a:rPr lang="en-US" dirty="0"/>
              <a:t> a </a:t>
            </a:r>
            <a:r>
              <a:rPr lang="en-US" dirty="0" err="1"/>
              <a:t>reprezentat</a:t>
            </a:r>
            <a:r>
              <a:rPr lang="en-US" dirty="0"/>
              <a:t> o </a:t>
            </a:r>
            <a:r>
              <a:rPr lang="en-US" dirty="0" err="1"/>
              <a:t>provocare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A </a:t>
            </a:r>
            <a:r>
              <a:rPr lang="en-US" dirty="0" err="1"/>
              <a:t>parut</a:t>
            </a:r>
            <a:r>
              <a:rPr lang="en-US" dirty="0"/>
              <a:t> un </a:t>
            </a:r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interesant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Ne-a </a:t>
            </a:r>
            <a:r>
              <a:rPr lang="en-US" dirty="0" err="1"/>
              <a:t>inspirat</a:t>
            </a:r>
            <a:r>
              <a:rPr lang="en-US" dirty="0"/>
              <a:t> </a:t>
            </a:r>
            <a:r>
              <a:rPr lang="en-US" dirty="0" err="1"/>
              <a:t>conceptul</a:t>
            </a:r>
            <a:endParaRPr lang="en-US" dirty="0"/>
          </a:p>
          <a:p>
            <a:pPr algn="l"/>
            <a:r>
              <a:rPr lang="en-US" dirty="0"/>
              <a:t>Este un </a:t>
            </a:r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potrivit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incepatori</a:t>
            </a:r>
            <a:endParaRPr lang="en-US" dirty="0"/>
          </a:p>
          <a:p>
            <a:pPr algn="l"/>
            <a:r>
              <a:rPr lang="en-US" dirty="0" err="1"/>
              <a:t>Amuzament</a:t>
            </a:r>
            <a:endParaRPr lang="en-US" dirty="0"/>
          </a:p>
          <a:p>
            <a:pPr algn="l"/>
            <a:r>
              <a:rPr lang="en-US" dirty="0" err="1"/>
              <a:t>Lucrul</a:t>
            </a:r>
            <a:r>
              <a:rPr lang="en-US" dirty="0"/>
              <a:t> in </a:t>
            </a:r>
            <a:r>
              <a:rPr lang="en-US" dirty="0" err="1"/>
              <a:t>echipa</a:t>
            </a:r>
            <a:r>
              <a:rPr lang="en-US" dirty="0"/>
              <a:t> </a:t>
            </a:r>
          </a:p>
          <a:p>
            <a:pPr marL="0" indent="0" algn="l">
              <a:buNone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Poza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18C461D-103D-EF09-1E5B-EE0B4A2C8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2430" y="1268413"/>
            <a:ext cx="6079066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2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8ECD-8F42-3071-81B3-B8FECC89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97223-9FDC-A745-8F86-3D9D53EF7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2692" y="1407062"/>
            <a:ext cx="2708749" cy="3736438"/>
          </a:xfrm>
        </p:spPr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en-US" sz="2500" dirty="0"/>
              <a:t>int </a:t>
            </a:r>
            <a:r>
              <a:rPr lang="en-US" sz="2500" dirty="0" err="1"/>
              <a:t>trigPin</a:t>
            </a:r>
            <a:r>
              <a:rPr lang="en-US" sz="2500" dirty="0"/>
              <a:t> = 9;      </a:t>
            </a:r>
          </a:p>
          <a:p>
            <a:pPr marL="0" indent="0" algn="l">
              <a:buNone/>
            </a:pPr>
            <a:r>
              <a:rPr lang="en-US" sz="2500" dirty="0"/>
              <a:t>int </a:t>
            </a:r>
            <a:r>
              <a:rPr lang="en-US" sz="2500" dirty="0" err="1"/>
              <a:t>echoPin</a:t>
            </a:r>
            <a:r>
              <a:rPr lang="en-US" sz="2500" dirty="0"/>
              <a:t> = 10;     </a:t>
            </a:r>
          </a:p>
          <a:p>
            <a:pPr marL="0" indent="0" algn="l">
              <a:buNone/>
            </a:pPr>
            <a:r>
              <a:rPr lang="en-US" sz="2500" dirty="0"/>
              <a:t>int revleft4 = 4;       </a:t>
            </a:r>
          </a:p>
          <a:p>
            <a:pPr marL="0" indent="0" algn="l">
              <a:buNone/>
            </a:pPr>
            <a:r>
              <a:rPr lang="en-US" sz="2500" dirty="0"/>
              <a:t>int fwdleft5 = 5;       </a:t>
            </a:r>
          </a:p>
          <a:p>
            <a:pPr marL="0" indent="0" algn="l">
              <a:buNone/>
            </a:pPr>
            <a:r>
              <a:rPr lang="en-US" sz="2500" dirty="0"/>
              <a:t>int revright6 = 6;      </a:t>
            </a:r>
          </a:p>
          <a:p>
            <a:pPr marL="0" indent="0" algn="l">
              <a:buNone/>
            </a:pPr>
            <a:r>
              <a:rPr lang="en-US" sz="2500" dirty="0"/>
              <a:t>int fwdright7 = 7;      </a:t>
            </a:r>
          </a:p>
          <a:p>
            <a:pPr marL="0" indent="0" algn="l">
              <a:buNone/>
            </a:pPr>
            <a:r>
              <a:rPr lang="en-US" sz="2500" dirty="0"/>
              <a:t>long duration, distance;</a:t>
            </a:r>
          </a:p>
          <a:p>
            <a:pPr marL="0" indent="0" algn="l">
              <a:buNone/>
            </a:pPr>
            <a:r>
              <a:rPr lang="en-US" sz="2500" dirty="0"/>
              <a:t>void setup() {  </a:t>
            </a:r>
          </a:p>
          <a:p>
            <a:pPr marL="0" indent="0" algn="l">
              <a:buNone/>
            </a:pPr>
            <a:r>
              <a:rPr lang="en-US" sz="2500" dirty="0"/>
              <a:t>  delay(random(500,2000));   </a:t>
            </a:r>
          </a:p>
          <a:p>
            <a:pPr marL="0" indent="0" algn="l">
              <a:buNone/>
            </a:pPr>
            <a:r>
              <a:rPr lang="en-US" sz="2500" dirty="0"/>
              <a:t>  </a:t>
            </a:r>
            <a:r>
              <a:rPr lang="en-US" sz="2500" dirty="0" err="1"/>
              <a:t>Serial.begin</a:t>
            </a:r>
            <a:r>
              <a:rPr lang="en-US" sz="2500" dirty="0"/>
              <a:t>(9600);</a:t>
            </a:r>
          </a:p>
          <a:p>
            <a:pPr marL="0" indent="0" algn="l">
              <a:buNone/>
            </a:pPr>
            <a:r>
              <a:rPr lang="en-US" sz="2500" dirty="0"/>
              <a:t>  </a:t>
            </a:r>
            <a:r>
              <a:rPr lang="en-US" sz="2500" dirty="0" err="1"/>
              <a:t>pinMode</a:t>
            </a:r>
            <a:r>
              <a:rPr lang="en-US" sz="2500" dirty="0"/>
              <a:t>(revleft4, OUTPUT);      </a:t>
            </a:r>
          </a:p>
          <a:p>
            <a:pPr marL="0" indent="0" algn="l">
              <a:buNone/>
            </a:pPr>
            <a:r>
              <a:rPr lang="en-US" sz="2500" dirty="0"/>
              <a:t>  </a:t>
            </a:r>
            <a:r>
              <a:rPr lang="en-US" sz="2500" dirty="0" err="1"/>
              <a:t>pinMode</a:t>
            </a:r>
            <a:r>
              <a:rPr lang="en-US" sz="2500" dirty="0"/>
              <a:t>(fwdleft5, OUTPUT);</a:t>
            </a:r>
          </a:p>
          <a:p>
            <a:pPr marL="0" indent="0" algn="l">
              <a:buNone/>
            </a:pPr>
            <a:r>
              <a:rPr lang="en-US" sz="2500" dirty="0"/>
              <a:t>  </a:t>
            </a:r>
            <a:r>
              <a:rPr lang="en-US" sz="2500" dirty="0" err="1"/>
              <a:t>pinMode</a:t>
            </a:r>
            <a:r>
              <a:rPr lang="en-US" sz="2500" dirty="0"/>
              <a:t>(revright6, OUTPUT);</a:t>
            </a:r>
          </a:p>
          <a:p>
            <a:pPr marL="0" indent="0" algn="l">
              <a:buNone/>
            </a:pPr>
            <a:r>
              <a:rPr lang="en-US" sz="2500" dirty="0"/>
              <a:t>  </a:t>
            </a:r>
            <a:r>
              <a:rPr lang="en-US" sz="2500" dirty="0" err="1"/>
              <a:t>pinMode</a:t>
            </a:r>
            <a:r>
              <a:rPr lang="en-US" sz="2500" dirty="0"/>
              <a:t>(fwdright7, OUTPUT);  </a:t>
            </a:r>
          </a:p>
          <a:p>
            <a:pPr marL="0" indent="0" algn="l">
              <a:buNone/>
            </a:pPr>
            <a:r>
              <a:rPr lang="en-US" sz="2500" dirty="0"/>
              <a:t>  </a:t>
            </a:r>
            <a:r>
              <a:rPr lang="en-US" sz="2500" dirty="0" err="1"/>
              <a:t>pinMode</a:t>
            </a:r>
            <a:r>
              <a:rPr lang="en-US" sz="2500" dirty="0"/>
              <a:t>(</a:t>
            </a:r>
            <a:r>
              <a:rPr lang="en-US" sz="2500" dirty="0" err="1"/>
              <a:t>trigPin</a:t>
            </a:r>
            <a:r>
              <a:rPr lang="en-US" sz="2500" dirty="0"/>
              <a:t>, OUTPUT);        </a:t>
            </a:r>
          </a:p>
          <a:p>
            <a:pPr marL="0" indent="0" algn="l">
              <a:buNone/>
            </a:pPr>
            <a:r>
              <a:rPr lang="en-US" sz="2500" dirty="0"/>
              <a:t>  </a:t>
            </a:r>
            <a:r>
              <a:rPr lang="en-US" sz="2500" dirty="0" err="1"/>
              <a:t>pinMode</a:t>
            </a:r>
            <a:r>
              <a:rPr lang="en-US" sz="2500" dirty="0"/>
              <a:t>(</a:t>
            </a:r>
            <a:r>
              <a:rPr lang="en-US" sz="2500" dirty="0" err="1"/>
              <a:t>echoPin</a:t>
            </a:r>
            <a:r>
              <a:rPr lang="en-US" sz="2500" dirty="0"/>
              <a:t>, INPUT</a:t>
            </a:r>
            <a:r>
              <a:rPr lang="en-US" dirty="0"/>
              <a:t>);         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779085-47FC-A542-2811-1233435F7EE2}"/>
              </a:ext>
            </a:extLst>
          </p:cNvPr>
          <p:cNvSpPr txBox="1"/>
          <p:nvPr/>
        </p:nvSpPr>
        <p:spPr>
          <a:xfrm>
            <a:off x="2959362" y="1407062"/>
            <a:ext cx="294319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void loop()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</a:t>
            </a:r>
            <a:r>
              <a:rPr lang="en-US" sz="1400" dirty="0" err="1">
                <a:solidFill>
                  <a:schemeClr val="bg1"/>
                </a:solidFill>
              </a:rPr>
              <a:t>digitalWrite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trigPin</a:t>
            </a:r>
            <a:r>
              <a:rPr lang="en-US" sz="1400" dirty="0">
                <a:solidFill>
                  <a:schemeClr val="bg1"/>
                </a:solidFill>
              </a:rPr>
              <a:t>, LOW);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</a:t>
            </a:r>
            <a:r>
              <a:rPr lang="en-US" sz="1400" dirty="0" err="1">
                <a:solidFill>
                  <a:schemeClr val="bg1"/>
                </a:solidFill>
              </a:rPr>
              <a:t>delayMicroseconds</a:t>
            </a:r>
            <a:r>
              <a:rPr lang="en-US" sz="1400" dirty="0">
                <a:solidFill>
                  <a:schemeClr val="bg1"/>
                </a:solidFill>
              </a:rPr>
              <a:t>(2);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</a:t>
            </a:r>
            <a:r>
              <a:rPr lang="en-US" sz="1400" dirty="0" err="1">
                <a:solidFill>
                  <a:schemeClr val="bg1"/>
                </a:solidFill>
              </a:rPr>
              <a:t>digitalWrite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trigPin</a:t>
            </a:r>
            <a:r>
              <a:rPr lang="en-US" sz="1400" dirty="0">
                <a:solidFill>
                  <a:schemeClr val="bg1"/>
                </a:solidFill>
              </a:rPr>
              <a:t>, HIGH);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</a:t>
            </a:r>
            <a:r>
              <a:rPr lang="en-US" sz="1400" dirty="0" err="1">
                <a:solidFill>
                  <a:schemeClr val="bg1"/>
                </a:solidFill>
              </a:rPr>
              <a:t>delayMicroseconds</a:t>
            </a:r>
            <a:r>
              <a:rPr lang="en-US" sz="1400" dirty="0">
                <a:solidFill>
                  <a:schemeClr val="bg1"/>
                </a:solidFill>
              </a:rPr>
              <a:t>(10);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duration = </a:t>
            </a:r>
            <a:r>
              <a:rPr lang="en-US" sz="1400" dirty="0" err="1">
                <a:solidFill>
                  <a:schemeClr val="bg1"/>
                </a:solidFill>
              </a:rPr>
              <a:t>pulseIn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echoPin</a:t>
            </a:r>
            <a:r>
              <a:rPr lang="en-US" sz="1400" dirty="0">
                <a:solidFill>
                  <a:schemeClr val="bg1"/>
                </a:solidFill>
              </a:rPr>
              <a:t>, HIGH);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distance = duration / 58.2;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delay(10);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if (distance &gt; 19)        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digitalWrite</a:t>
            </a:r>
            <a:r>
              <a:rPr lang="en-US" sz="1400" dirty="0">
                <a:solidFill>
                  <a:schemeClr val="bg1"/>
                </a:solidFill>
              </a:rPr>
              <a:t>(fwdright7, HIGH);               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digitalWrite</a:t>
            </a:r>
            <a:r>
              <a:rPr lang="en-US" sz="1400" dirty="0">
                <a:solidFill>
                  <a:schemeClr val="bg1"/>
                </a:solidFill>
              </a:rPr>
              <a:t>(revright6, LOW);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digitalWrite</a:t>
            </a:r>
            <a:r>
              <a:rPr lang="en-US" sz="1400" dirty="0">
                <a:solidFill>
                  <a:schemeClr val="bg1"/>
                </a:solidFill>
              </a:rPr>
              <a:t>(fwdleft5, HIGH);                            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digitalWrite</a:t>
            </a:r>
            <a:r>
              <a:rPr lang="en-US" sz="1400" dirty="0">
                <a:solidFill>
                  <a:schemeClr val="bg1"/>
                </a:solidFill>
              </a:rPr>
              <a:t>(revleft4, LOW);                                                   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}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76E7E-F23E-4F8E-EC60-85297B50CB3B}"/>
              </a:ext>
            </a:extLst>
          </p:cNvPr>
          <p:cNvSpPr txBox="1"/>
          <p:nvPr/>
        </p:nvSpPr>
        <p:spPr>
          <a:xfrm>
            <a:off x="5902561" y="1407062"/>
            <a:ext cx="32789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if (distance &lt; 18)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{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digitalWrite</a:t>
            </a:r>
            <a:r>
              <a:rPr lang="en-US" sz="1000" dirty="0">
                <a:solidFill>
                  <a:schemeClr val="bg1"/>
                </a:solidFill>
              </a:rPr>
              <a:t>(fwdright7, LOW);                  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digitalWrite</a:t>
            </a:r>
            <a:r>
              <a:rPr lang="en-US" sz="1000" dirty="0">
                <a:solidFill>
                  <a:schemeClr val="bg1"/>
                </a:solidFill>
              </a:rPr>
              <a:t>(revright6, LOW);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digitalWrite</a:t>
            </a:r>
            <a:r>
              <a:rPr lang="en-US" sz="1000" dirty="0">
                <a:solidFill>
                  <a:schemeClr val="bg1"/>
                </a:solidFill>
              </a:rPr>
              <a:t>(fwdleft5, LOW);                                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digitalWrite</a:t>
            </a:r>
            <a:r>
              <a:rPr lang="en-US" sz="1000" dirty="0">
                <a:solidFill>
                  <a:schemeClr val="bg1"/>
                </a:solidFill>
              </a:rPr>
              <a:t>(revleft4, LOW);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delay(500);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digitalWrite</a:t>
            </a:r>
            <a:r>
              <a:rPr lang="en-US" sz="1000" dirty="0">
                <a:solidFill>
                  <a:schemeClr val="bg1"/>
                </a:solidFill>
              </a:rPr>
              <a:t>(fwdright7, LOW);               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digitalWrite</a:t>
            </a:r>
            <a:r>
              <a:rPr lang="en-US" sz="1000" dirty="0">
                <a:solidFill>
                  <a:schemeClr val="bg1"/>
                </a:solidFill>
              </a:rPr>
              <a:t>(revright6, HIGH);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digitalWrite</a:t>
            </a:r>
            <a:r>
              <a:rPr lang="en-US" sz="1000" dirty="0">
                <a:solidFill>
                  <a:schemeClr val="bg1"/>
                </a:solidFill>
              </a:rPr>
              <a:t>(fwdleft5, LOW);                                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digitalWrite</a:t>
            </a:r>
            <a:r>
              <a:rPr lang="en-US" sz="1000" dirty="0">
                <a:solidFill>
                  <a:schemeClr val="bg1"/>
                </a:solidFill>
              </a:rPr>
              <a:t>(revleft4, HIGH);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delay(500);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digitalWrite</a:t>
            </a:r>
            <a:r>
              <a:rPr lang="en-US" sz="1000" dirty="0">
                <a:solidFill>
                  <a:schemeClr val="bg1"/>
                </a:solidFill>
              </a:rPr>
              <a:t>(fwdright7, LOW);                 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digitalWrite</a:t>
            </a:r>
            <a:r>
              <a:rPr lang="en-US" sz="1000" dirty="0">
                <a:solidFill>
                  <a:schemeClr val="bg1"/>
                </a:solidFill>
              </a:rPr>
              <a:t>(revright6, LOW);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digitalWrite</a:t>
            </a:r>
            <a:r>
              <a:rPr lang="en-US" sz="1000" dirty="0">
                <a:solidFill>
                  <a:schemeClr val="bg1"/>
                </a:solidFill>
              </a:rPr>
              <a:t>(fwdleft5, LOW);                                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digitalWrite</a:t>
            </a:r>
            <a:r>
              <a:rPr lang="en-US" sz="1000" dirty="0">
                <a:solidFill>
                  <a:schemeClr val="bg1"/>
                </a:solidFill>
              </a:rPr>
              <a:t>(revleft4, LOW);  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delay(100);  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digitalWrite</a:t>
            </a:r>
            <a:r>
              <a:rPr lang="en-US" sz="1000" dirty="0">
                <a:solidFill>
                  <a:schemeClr val="bg1"/>
                </a:solidFill>
              </a:rPr>
              <a:t>(fwdright7, HIGH);       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digitalWrite</a:t>
            </a:r>
            <a:r>
              <a:rPr lang="en-US" sz="1000" dirty="0">
                <a:solidFill>
                  <a:schemeClr val="bg1"/>
                </a:solidFill>
              </a:rPr>
              <a:t>(revright6, LOW);   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digitalWrite</a:t>
            </a:r>
            <a:r>
              <a:rPr lang="en-US" sz="1000" dirty="0">
                <a:solidFill>
                  <a:schemeClr val="bg1"/>
                </a:solidFill>
              </a:rPr>
              <a:t>(revleft4, LOW);                                 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</a:t>
            </a:r>
            <a:r>
              <a:rPr lang="en-US" sz="1000" dirty="0" err="1">
                <a:solidFill>
                  <a:schemeClr val="bg1"/>
                </a:solidFill>
              </a:rPr>
              <a:t>digitalWrite</a:t>
            </a:r>
            <a:r>
              <a:rPr lang="en-US" sz="1000" dirty="0">
                <a:solidFill>
                  <a:schemeClr val="bg1"/>
                </a:solidFill>
              </a:rPr>
              <a:t>(fwdleft5, LOW);  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delay(500);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}</a:t>
            </a:r>
            <a:endParaRPr lang="en-US" sz="1000" dirty="0"/>
          </a:p>
          <a:p>
            <a:r>
              <a:rPr lang="en-US" sz="10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6527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EA35-DA46-BBB9-85B4-B8DA356ED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317" y="2189987"/>
            <a:ext cx="8093365" cy="763525"/>
          </a:xfrm>
        </p:spPr>
        <p:txBody>
          <a:bodyPr/>
          <a:lstStyle/>
          <a:p>
            <a:pPr algn="ctr"/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multumim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atentie</a:t>
            </a:r>
            <a:r>
              <a:rPr lang="en-US" dirty="0"/>
              <a:t> !!</a:t>
            </a:r>
          </a:p>
        </p:txBody>
      </p:sp>
    </p:spTree>
    <p:extLst>
      <p:ext uri="{BB962C8B-B14F-4D97-AF65-F5344CB8AC3E}">
        <p14:creationId xmlns:p14="http://schemas.microsoft.com/office/powerpoint/2010/main" val="1683188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555520-6F14-0838-0D2E-493F9A1CBFCE}"/>
              </a:ext>
            </a:extLst>
          </p:cNvPr>
          <p:cNvSpPr txBox="1"/>
          <p:nvPr/>
        </p:nvSpPr>
        <p:spPr>
          <a:xfrm>
            <a:off x="2186026" y="2248584"/>
            <a:ext cx="4771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BIBLIOGRAFIE</a:t>
            </a:r>
          </a:p>
          <a:p>
            <a:pPr algn="ctr"/>
            <a:r>
              <a:rPr lang="en-US" dirty="0">
                <a:solidFill>
                  <a:schemeClr val="bg1"/>
                </a:solidFill>
                <a:hlinkClick r:id="rId3"/>
              </a:rPr>
              <a:t>https://www.arduino.cc/en/Guide/ArduinoUno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hlinkClick r:id="rId4"/>
              </a:rPr>
              <a:t>https://www.popsci.com/diy/article/2013-01/program-arduino-few-simple-steps/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Office PowerPoint</Application>
  <PresentationFormat>On-screen Show (16:9)</PresentationFormat>
  <Paragraphs>87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Open Sans</vt:lpstr>
      <vt:lpstr>Office Theme</vt:lpstr>
      <vt:lpstr>Proiect  Microcontrollere Si Microprocesoare</vt:lpstr>
      <vt:lpstr>Componente</vt:lpstr>
      <vt:lpstr>Schema Digitala</vt:lpstr>
      <vt:lpstr>Argumente</vt:lpstr>
      <vt:lpstr>Poza</vt:lpstr>
      <vt:lpstr>Cod</vt:lpstr>
      <vt:lpstr>Va multumim pentru atentie !!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2024-03-11T15:06:19Z</dcterms:modified>
</cp:coreProperties>
</file>