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1" r:id="rId2"/>
    <p:sldId id="267" r:id="rId3"/>
    <p:sldId id="268" r:id="rId4"/>
    <p:sldId id="269" r:id="rId5"/>
    <p:sldId id="264" r:id="rId6"/>
    <p:sldId id="266" r:id="rId7"/>
    <p:sldId id="270" r:id="rId8"/>
    <p:sldId id="272" r:id="rId9"/>
    <p:sldId id="271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8F1C6-1005-B81D-ECBF-5A5AF7500A08}" v="2784" dt="2023-03-11T20:53:52.632"/>
    <p1510:client id="{857192B2-C399-BF17-9272-AF90B0EE5E58}" v="7" dt="2023-03-11T18:39:03.599"/>
    <p1510:client id="{D0DE969E-08A2-A7C4-E06C-B331C147C7F5}" v="19" dt="2023-03-11T18:34:45.506"/>
    <p1510:client id="{E677B769-BA9D-40B2-8BCC-A6C0C7C3A9FF}" v="3" dt="2023-03-11T18:28:14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6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6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7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9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4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5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uMiclea/Proiect-SD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269C-B09F-49A3-6696-6A7E77A6C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Arial Nova"/>
              </a:rPr>
              <a:t>Sortari</a:t>
            </a:r>
            <a:r>
              <a:rPr lang="en-US" dirty="0">
                <a:latin typeface="Arial Nova"/>
              </a:rPr>
              <a:t>. </a:t>
            </a:r>
            <a:r>
              <a:rPr lang="en-US" dirty="0" err="1">
                <a:latin typeface="Arial Nova"/>
              </a:rPr>
              <a:t>Complexitate</a:t>
            </a:r>
            <a:r>
              <a:rPr lang="en-US" dirty="0">
                <a:latin typeface="Arial Nova"/>
              </a:rPr>
              <a:t> </a:t>
            </a:r>
            <a:r>
              <a:rPr lang="en-US" dirty="0" err="1">
                <a:latin typeface="Arial Nova"/>
              </a:rPr>
              <a:t>timp</a:t>
            </a:r>
            <a:r>
              <a:rPr lang="en-US" dirty="0">
                <a:latin typeface="Arial Nova"/>
              </a:rPr>
              <a:t> </a:t>
            </a:r>
            <a:r>
              <a:rPr lang="en-US" dirty="0" err="1">
                <a:latin typeface="Arial Nova"/>
              </a:rPr>
              <a:t>si</a:t>
            </a:r>
            <a:r>
              <a:rPr lang="en-US" dirty="0">
                <a:latin typeface="Arial Nova"/>
              </a:rPr>
              <a:t> </a:t>
            </a:r>
            <a:r>
              <a:rPr lang="en-US" dirty="0" err="1">
                <a:latin typeface="Arial Nova"/>
              </a:rPr>
              <a:t>spatiu</a:t>
            </a:r>
            <a:r>
              <a:rPr lang="en-US" dirty="0">
                <a:latin typeface="Arial Nova"/>
              </a:rPr>
              <a:t>.</a:t>
            </a:r>
            <a:endParaRPr lang="en-US"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1002F-4194-F573-C1C9-7626A4E5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cs typeface="Calibri Light"/>
              </a:rPr>
              <a:t>Alexandru miclea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  <a:p>
            <a:r>
              <a:rPr lang="en-US">
                <a:solidFill>
                  <a:srgbClr val="FFFFFF"/>
                </a:solidFill>
                <a:latin typeface="Calibri"/>
                <a:cs typeface="Calibri Light"/>
              </a:rPr>
              <a:t>Fmi Unibuc, 2023</a:t>
            </a:r>
          </a:p>
        </p:txBody>
      </p:sp>
    </p:spTree>
    <p:extLst>
      <p:ext uri="{BB962C8B-B14F-4D97-AF65-F5344CB8AC3E}">
        <p14:creationId xmlns:p14="http://schemas.microsoft.com/office/powerpoint/2010/main" val="72229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4CAE-7FDE-E402-F2E1-2F1A1D18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 Nova"/>
                <a:cs typeface="Calibri Light"/>
              </a:rPr>
              <a:t>Incheiere</a:t>
            </a:r>
            <a:endParaRPr lang="en-US" dirty="0" err="1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2114-80C5-0A97-FC54-CBBA688D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 </a:t>
            </a:r>
            <a:r>
              <a:rPr lang="en-US" sz="3200" dirty="0" err="1">
                <a:cs typeface="Calibri"/>
              </a:rPr>
              <a:t>Codul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pentru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proiect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este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disponibil</a:t>
            </a:r>
            <a:r>
              <a:rPr lang="en-US" sz="3200" dirty="0">
                <a:cs typeface="Calibri"/>
              </a:rPr>
              <a:t> pe:</a:t>
            </a:r>
            <a:r>
              <a:rPr lang="en-US" sz="32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>
                <a:ea typeface="+mn-lt"/>
                <a:cs typeface="+mn-lt"/>
                <a:hlinkClick r:id="rId2"/>
              </a:rPr>
              <a:t>https://github.com/AlexandruMiclea/Proiect-SD1</a:t>
            </a:r>
            <a:endParaRPr lang="en-US" sz="320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 </a:t>
            </a:r>
            <a:r>
              <a:rPr lang="en-US" sz="3200" dirty="0" err="1">
                <a:cs typeface="Calibri"/>
              </a:rPr>
              <a:t>Testele</a:t>
            </a:r>
            <a:r>
              <a:rPr lang="en-US" sz="3200" dirty="0">
                <a:cs typeface="Calibri"/>
              </a:rPr>
              <a:t> de input, </a:t>
            </a:r>
            <a:r>
              <a:rPr lang="en-US" sz="3200" dirty="0" err="1">
                <a:cs typeface="Calibri"/>
              </a:rPr>
              <a:t>cele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mici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cel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putin</a:t>
            </a:r>
            <a:r>
              <a:rPr lang="en-US" sz="3200" dirty="0">
                <a:cs typeface="Calibri"/>
              </a:rPr>
              <a:t> sunt pe GitHub. </a:t>
            </a:r>
            <a:r>
              <a:rPr lang="en-US" sz="3200" dirty="0" err="1">
                <a:cs typeface="Calibri"/>
              </a:rPr>
              <a:t>Toata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arhiva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este</a:t>
            </a:r>
            <a:r>
              <a:rPr lang="en-US" sz="3200" dirty="0">
                <a:cs typeface="Calibri"/>
              </a:rPr>
              <a:t> pe OneDrive.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 </a:t>
            </a:r>
            <a:r>
              <a:rPr lang="en-US" sz="3200" dirty="0" err="1">
                <a:cs typeface="Calibri"/>
              </a:rPr>
              <a:t>Rezultate</a:t>
            </a:r>
            <a:r>
              <a:rPr lang="en-US" sz="3200" dirty="0">
                <a:cs typeface="Calibri"/>
              </a:rPr>
              <a:t> de output, pe GitHub.</a:t>
            </a:r>
          </a:p>
        </p:txBody>
      </p:sp>
    </p:spTree>
    <p:extLst>
      <p:ext uri="{BB962C8B-B14F-4D97-AF65-F5344CB8AC3E}">
        <p14:creationId xmlns:p14="http://schemas.microsoft.com/office/powerpoint/2010/main" val="21063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57B5-0891-70ED-0F99-E10671712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latin typeface="Arial Nova"/>
                <a:cs typeface="Calibri Light" panose="020F0302020204030204"/>
              </a:rPr>
              <a:t>Multumesc</a:t>
            </a:r>
            <a:r>
              <a:rPr lang="en-US" sz="5400" dirty="0">
                <a:latin typeface="Arial Nova"/>
                <a:cs typeface="Calibri Light" panose="020F0302020204030204"/>
              </a:rPr>
              <a:t> </a:t>
            </a:r>
            <a:r>
              <a:rPr lang="en-US" sz="5400" dirty="0" err="1">
                <a:latin typeface="Arial Nova"/>
                <a:cs typeface="Calibri Light" panose="020F0302020204030204"/>
              </a:rPr>
              <a:t>pentru</a:t>
            </a:r>
            <a:r>
              <a:rPr lang="en-US" sz="5400" dirty="0">
                <a:latin typeface="Arial Nova"/>
                <a:cs typeface="Calibri Light" panose="020F0302020204030204"/>
              </a:rPr>
              <a:t> </a:t>
            </a:r>
            <a:r>
              <a:rPr lang="en-US" sz="5400" dirty="0" err="1">
                <a:latin typeface="Arial Nova"/>
                <a:cs typeface="Calibri Light" panose="020F0302020204030204"/>
              </a:rPr>
              <a:t>atentia</a:t>
            </a:r>
            <a:r>
              <a:rPr lang="en-US" sz="5400" dirty="0">
                <a:latin typeface="Arial Nova"/>
                <a:cs typeface="Calibri Light" panose="020F0302020204030204"/>
              </a:rPr>
              <a:t> </a:t>
            </a:r>
            <a:r>
              <a:rPr lang="en-US" sz="5400" dirty="0" err="1">
                <a:latin typeface="Arial Nova"/>
                <a:cs typeface="Calibri Light" panose="020F0302020204030204"/>
              </a:rPr>
              <a:t>acordata</a:t>
            </a:r>
            <a:r>
              <a:rPr lang="en-US" sz="5400" dirty="0">
                <a:latin typeface="Arial Nova"/>
                <a:cs typeface="Calibri Light" panose="020F0302020204030204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53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700-4691-1814-FF98-4DC3E217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 Nova"/>
              </a:rPr>
              <a:t>Cuprins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522C-D143-622A-0586-E33B9E2F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Despre </a:t>
            </a:r>
            <a:r>
              <a:rPr lang="en-US" sz="3200" dirty="0" err="1">
                <a:cs typeface="Calibri" panose="020F0502020204030204"/>
              </a:rPr>
              <a:t>testele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folosite</a:t>
            </a:r>
            <a:endParaRPr lang="en-US" sz="32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Algoritmi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implementati</a:t>
            </a:r>
            <a:endParaRPr lang="en-US" sz="32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Rezultate</a:t>
            </a:r>
            <a:r>
              <a:rPr lang="en-US" sz="3200" dirty="0">
                <a:cs typeface="Calibri" panose="020F0502020204030204"/>
              </a:rPr>
              <a:t> teste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Statistici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Incheiere</a:t>
            </a:r>
            <a:endParaRPr lang="en-US" sz="3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289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A9CE-A1D3-95A7-2C1D-42F7C98E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 Nova"/>
                <a:ea typeface="+mj-lt"/>
                <a:cs typeface="+mj-lt"/>
              </a:rPr>
              <a:t>Despre </a:t>
            </a:r>
            <a:r>
              <a:rPr lang="en-US" dirty="0" err="1">
                <a:latin typeface="Arial Nova"/>
                <a:ea typeface="+mj-lt"/>
                <a:cs typeface="+mj-lt"/>
              </a:rPr>
              <a:t>testele</a:t>
            </a:r>
            <a:r>
              <a:rPr lang="en-US" dirty="0">
                <a:latin typeface="Arial Nova"/>
                <a:ea typeface="+mj-lt"/>
                <a:cs typeface="+mj-lt"/>
              </a:rPr>
              <a:t> </a:t>
            </a:r>
            <a:r>
              <a:rPr lang="en-US" dirty="0" err="1">
                <a:latin typeface="Arial Nova"/>
                <a:ea typeface="+mj-lt"/>
                <a:cs typeface="+mj-lt"/>
              </a:rPr>
              <a:t>folosite</a:t>
            </a:r>
            <a:endParaRPr lang="en-US" dirty="0" err="1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0CE9-7330-33AB-9608-231163856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Fisierele input </a:t>
            </a:r>
            <a:r>
              <a:rPr lang="en-US" sz="3200" dirty="0" err="1">
                <a:cs typeface="Calibri" panose="020F0502020204030204"/>
              </a:rPr>
              <a:t>iau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valori</a:t>
            </a:r>
            <a:r>
              <a:rPr lang="en-US" sz="3200" dirty="0">
                <a:cs typeface="Calibri" panose="020F0502020204030204"/>
              </a:rPr>
              <a:t> de la 10 -&gt; 10^8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De </a:t>
            </a:r>
            <a:r>
              <a:rPr lang="en-US" sz="3200" dirty="0" err="1">
                <a:cs typeface="Calibri" panose="020F0502020204030204"/>
              </a:rPr>
              <a:t>asemenea</a:t>
            </a:r>
            <a:r>
              <a:rPr lang="en-US" sz="3200" dirty="0">
                <a:cs typeface="Calibri" panose="020F0502020204030204"/>
              </a:rPr>
              <a:t>, N </a:t>
            </a:r>
            <a:r>
              <a:rPr lang="en-US" sz="3200" dirty="0" err="1">
                <a:cs typeface="Calibri" panose="020F0502020204030204"/>
              </a:rPr>
              <a:t>parcurge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valori</a:t>
            </a:r>
            <a:r>
              <a:rPr lang="en-US" sz="3200" dirty="0">
                <a:cs typeface="Calibri" panose="020F0502020204030204"/>
              </a:rPr>
              <a:t> de la 10 -&gt; 10^8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Motivatia</a:t>
            </a:r>
            <a:r>
              <a:rPr lang="en-US" sz="3200" dirty="0">
                <a:cs typeface="Calibri" panose="020F0502020204030204"/>
              </a:rPr>
              <a:t>? Studiul </a:t>
            </a:r>
            <a:r>
              <a:rPr lang="en-US" sz="3200" dirty="0" err="1">
                <a:cs typeface="Calibri" panose="020F0502020204030204"/>
              </a:rPr>
              <a:t>performantei</a:t>
            </a:r>
            <a:r>
              <a:rPr lang="en-US" sz="3200" dirty="0">
                <a:cs typeface="Calibri" panose="020F0502020204030204"/>
              </a:rPr>
              <a:t> in </a:t>
            </a:r>
            <a:r>
              <a:rPr lang="en-US" sz="3200" dirty="0" err="1">
                <a:cs typeface="Calibri" panose="020F0502020204030204"/>
              </a:rPr>
              <a:t>timp</a:t>
            </a:r>
            <a:r>
              <a:rPr lang="en-US" sz="3200" dirty="0">
                <a:cs typeface="Calibri" panose="020F0502020204030204"/>
              </a:rPr>
              <a:t>, </a:t>
            </a:r>
            <a:r>
              <a:rPr lang="en-US" sz="3200" dirty="0" err="1">
                <a:cs typeface="Calibri" panose="020F0502020204030204"/>
              </a:rPr>
              <a:t>spatiu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si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valori</a:t>
            </a:r>
            <a:r>
              <a:rPr lang="en-US" sz="3200" dirty="0">
                <a:cs typeface="Calibri" panose="020F0502020204030204"/>
              </a:rPr>
              <a:t> random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64 de </a:t>
            </a:r>
            <a:r>
              <a:rPr lang="en-US" sz="3200" dirty="0" err="1">
                <a:cs typeface="Calibri" panose="020F0502020204030204"/>
              </a:rPr>
              <a:t>fisiere</a:t>
            </a:r>
            <a:r>
              <a:rPr lang="en-US" sz="3200" dirty="0">
                <a:cs typeface="Calibri" panose="020F0502020204030204"/>
              </a:rPr>
              <a:t> input, link </a:t>
            </a:r>
            <a:r>
              <a:rPr lang="en-US" sz="3200" dirty="0" err="1">
                <a:cs typeface="Calibri" panose="020F0502020204030204"/>
              </a:rPr>
              <a:t>catre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ele</a:t>
            </a:r>
            <a:r>
              <a:rPr lang="en-US" sz="3200" dirty="0">
                <a:cs typeface="Calibri" panose="020F0502020204030204"/>
              </a:rPr>
              <a:t> la final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Cod </a:t>
            </a:r>
            <a:r>
              <a:rPr lang="en-US" sz="3200" dirty="0" err="1">
                <a:cs typeface="Calibri" panose="020F0502020204030204"/>
              </a:rPr>
              <a:t>disponibil</a:t>
            </a:r>
            <a:r>
              <a:rPr lang="en-US" sz="3200" dirty="0">
                <a:cs typeface="Calibri" panose="020F0502020204030204"/>
              </a:rPr>
              <a:t>, de </a:t>
            </a:r>
            <a:r>
              <a:rPr lang="en-US" sz="3200" dirty="0" err="1">
                <a:cs typeface="Calibri" panose="020F0502020204030204"/>
              </a:rPr>
              <a:t>asemenea</a:t>
            </a:r>
            <a:r>
              <a:rPr lang="en-US" sz="3200" dirty="0">
                <a:cs typeface="Calibri" panose="020F0502020204030204"/>
              </a:rPr>
              <a:t>, la final</a:t>
            </a:r>
          </a:p>
        </p:txBody>
      </p:sp>
    </p:spTree>
    <p:extLst>
      <p:ext uri="{BB962C8B-B14F-4D97-AF65-F5344CB8AC3E}">
        <p14:creationId xmlns:p14="http://schemas.microsoft.com/office/powerpoint/2010/main" val="414167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F10D-C18A-5A5A-5292-FCFBABA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 Nova"/>
                <a:cs typeface="Calibri Light"/>
              </a:rPr>
              <a:t>Despre </a:t>
            </a:r>
            <a:r>
              <a:rPr lang="en-US" dirty="0" err="1">
                <a:latin typeface="Arial Nova"/>
                <a:cs typeface="Calibri Light"/>
              </a:rPr>
              <a:t>testele</a:t>
            </a:r>
            <a:r>
              <a:rPr lang="en-US" dirty="0">
                <a:latin typeface="Arial Nova"/>
                <a:cs typeface="Calibri Light"/>
              </a:rPr>
              <a:t> </a:t>
            </a:r>
            <a:r>
              <a:rPr lang="en-US" dirty="0" err="1">
                <a:latin typeface="Arial Nova"/>
                <a:cs typeface="Calibri Light"/>
              </a:rPr>
              <a:t>folosite</a:t>
            </a:r>
            <a:endParaRPr lang="en-US" dirty="0" err="1">
              <a:latin typeface="Arial Nova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525C085-8F8C-8FF2-34A2-C75C6596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09" y="2005864"/>
            <a:ext cx="9732579" cy="371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4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7FEB-C46B-E2A5-2DCA-8882F317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 Nova"/>
                <a:cs typeface="Calibri Light"/>
              </a:rPr>
              <a:t>Algoritmi</a:t>
            </a:r>
            <a:r>
              <a:rPr lang="en-US" dirty="0">
                <a:latin typeface="Arial Nova"/>
                <a:cs typeface="Calibri Light"/>
              </a:rPr>
              <a:t> </a:t>
            </a:r>
            <a:r>
              <a:rPr lang="en-US" dirty="0" err="1">
                <a:latin typeface="Arial Nova"/>
                <a:cs typeface="Calibri Light"/>
              </a:rPr>
              <a:t>implementati</a:t>
            </a:r>
            <a:endParaRPr lang="en-US" dirty="0" err="1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5A77-446A-1C39-42C9-A745B27D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Merge Sort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Count Sort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Radix Sort (</a:t>
            </a:r>
            <a:r>
              <a:rPr lang="en-US" sz="3200" dirty="0" err="1">
                <a:cs typeface="Calibri" panose="020F0502020204030204"/>
              </a:rPr>
              <a:t>bazele</a:t>
            </a:r>
            <a:r>
              <a:rPr lang="en-US" sz="3200" dirty="0">
                <a:cs typeface="Calibri" panose="020F0502020204030204"/>
              </a:rPr>
              <a:t> 2, 10, 2^10-&gt;16)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Shell Sort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STL Sort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 panose="020F0502020204030204"/>
              </a:rPr>
              <a:t> Quick Sort (pivot mediana-3 </a:t>
            </a:r>
            <a:r>
              <a:rPr lang="en-US" sz="3200" dirty="0" err="1">
                <a:cs typeface="Calibri" panose="020F0502020204030204"/>
              </a:rPr>
              <a:t>Lomuto</a:t>
            </a:r>
            <a:r>
              <a:rPr lang="en-US" sz="3200" dirty="0">
                <a:cs typeface="Calibri" panose="020F0502020204030204"/>
              </a:rPr>
              <a:t>, Hoare)</a:t>
            </a:r>
          </a:p>
        </p:txBody>
      </p:sp>
    </p:spTree>
    <p:extLst>
      <p:ext uri="{BB962C8B-B14F-4D97-AF65-F5344CB8AC3E}">
        <p14:creationId xmlns:p14="http://schemas.microsoft.com/office/powerpoint/2010/main" val="317006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90EB-8019-BA98-90ED-C1760E51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 Nova"/>
              </a:rPr>
              <a:t>Rezultate</a:t>
            </a:r>
            <a:r>
              <a:rPr lang="en-US" dirty="0">
                <a:latin typeface="Arial Nova"/>
              </a:rPr>
              <a:t> teste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A851AE-A3B4-5D52-29BB-8BAE5C41F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159769"/>
              </p:ext>
            </p:extLst>
          </p:nvPr>
        </p:nvGraphicFramePr>
        <p:xfrm>
          <a:off x="1096963" y="1846263"/>
          <a:ext cx="10058398" cy="3708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16765811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7664285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518790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94315200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5987010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289759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52524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N, </a:t>
                      </a:r>
                      <a:r>
                        <a:rPr lang="en-US" dirty="0" err="1"/>
                        <a:t>max_val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Radix (avg.)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67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10^1, 10^1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3*10^-6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58*10^-6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0.5*10^-6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11*10^-6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2*10^-6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13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10^2, 10^2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7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10^4, 10^4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0.483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0.408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1.205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0.858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79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10^5, 10^5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8.89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1.34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2.74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17.61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28.64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11.88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9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10^6, 10^6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79.53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15.60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42.24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254.89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348.1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126.87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71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10^1, 10^8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116.88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88*10^-6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0.5*10^-6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1*10^-6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23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10^8, 10^1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534.97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1.61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5.36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8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10^8, 10^8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3.41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7.59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209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Global avg.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1.4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169.63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540.57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4.96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3.9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1.75 sec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8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6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1675-1623-9227-EA01-7EB5818C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 Nova"/>
                <a:cs typeface="Calibri Light"/>
              </a:rPr>
              <a:t>Statistici</a:t>
            </a:r>
            <a:endParaRPr lang="en-US" dirty="0" err="1">
              <a:latin typeface="Arial Nova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73BAC1-E36E-B09F-0902-3E3AE355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Performanta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timp</a:t>
            </a:r>
            <a:r>
              <a:rPr lang="en-US" sz="3200" dirty="0">
                <a:cs typeface="Calibri" panose="020F0502020204030204"/>
              </a:rPr>
              <a:t> -&gt; Count Sort, </a:t>
            </a:r>
            <a:r>
              <a:rPr lang="en-US" sz="3200" dirty="0" err="1">
                <a:cs typeface="Calibri" panose="020F0502020204030204"/>
              </a:rPr>
              <a:t>neoptim</a:t>
            </a:r>
            <a:r>
              <a:rPr lang="en-US" sz="3200" dirty="0">
                <a:cs typeface="Calibri" panose="020F0502020204030204"/>
              </a:rPr>
              <a:t> cand </a:t>
            </a:r>
            <a:r>
              <a:rPr lang="en-US" sz="3200" dirty="0" err="1">
                <a:cs typeface="Calibri" panose="020F0502020204030204"/>
              </a:rPr>
              <a:t>lucram</a:t>
            </a:r>
            <a:r>
              <a:rPr lang="en-US" sz="3200" dirty="0">
                <a:cs typeface="Calibri" panose="020F0502020204030204"/>
              </a:rPr>
              <a:t> cu </a:t>
            </a:r>
            <a:r>
              <a:rPr lang="en-US" sz="3200" dirty="0" err="1">
                <a:cs typeface="Calibri" panose="020F0502020204030204"/>
              </a:rPr>
              <a:t>numere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mari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si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putine</a:t>
            </a:r>
            <a:endParaRPr lang="en-US" sz="3200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3200" dirty="0">
                <a:cs typeface="Calibri" panose="020F0502020204030204"/>
              </a:rPr>
              <a:t> Memorie extra </a:t>
            </a:r>
            <a:r>
              <a:rPr lang="en-US" sz="3200" dirty="0" err="1">
                <a:cs typeface="Calibri" panose="020F0502020204030204"/>
              </a:rPr>
              <a:t>putina</a:t>
            </a:r>
            <a:r>
              <a:rPr lang="en-US" sz="3200" dirty="0">
                <a:cs typeface="Calibri" panose="020F0502020204030204"/>
              </a:rPr>
              <a:t> -&gt; Shell Sort (</a:t>
            </a:r>
            <a:r>
              <a:rPr lang="en-US" sz="3200" dirty="0" err="1">
                <a:cs typeface="Calibri" panose="020F0502020204030204"/>
              </a:rPr>
              <a:t>comparabil</a:t>
            </a:r>
            <a:r>
              <a:rPr lang="en-US" sz="3200" dirty="0">
                <a:cs typeface="Calibri" panose="020F0502020204030204"/>
              </a:rPr>
              <a:t> cu </a:t>
            </a:r>
            <a:r>
              <a:rPr lang="en-US" sz="3200" dirty="0" err="1">
                <a:cs typeface="Calibri" panose="020F0502020204030204"/>
              </a:rPr>
              <a:t>algoritmi</a:t>
            </a:r>
            <a:r>
              <a:rPr lang="en-US" sz="3200" dirty="0">
                <a:cs typeface="Calibri" panose="020F0502020204030204"/>
              </a:rPr>
              <a:t> O(n</a:t>
            </a:r>
            <a:r>
              <a:rPr lang="en-US" sz="3200" baseline="30000" dirty="0">
                <a:cs typeface="Calibri" panose="020F0502020204030204"/>
              </a:rPr>
              <a:t>2</a:t>
            </a:r>
            <a:r>
              <a:rPr lang="en-US" sz="3200" dirty="0">
                <a:cs typeface="Calibri" panose="020F0502020204030204"/>
              </a:rPr>
              <a:t>))</a:t>
            </a:r>
          </a:p>
          <a:p>
            <a:pPr>
              <a:buFont typeface="Arial"/>
              <a:buChar char="•"/>
            </a:pPr>
            <a:r>
              <a:rPr lang="en-US" sz="3200" dirty="0">
                <a:cs typeface="Calibri" panose="020F0502020204030204"/>
              </a:rPr>
              <a:t> </a:t>
            </a:r>
            <a:r>
              <a:rPr lang="en-US" sz="3200" dirty="0" err="1">
                <a:cs typeface="Calibri" panose="020F0502020204030204"/>
              </a:rPr>
              <a:t>Compromis</a:t>
            </a:r>
            <a:r>
              <a:rPr lang="en-US" sz="3200" dirty="0">
                <a:cs typeface="Calibri" panose="020F0502020204030204"/>
              </a:rPr>
              <a:t> -&gt; Radix Sort (</a:t>
            </a:r>
            <a:r>
              <a:rPr lang="en-US" sz="3200" dirty="0" err="1">
                <a:cs typeface="Calibri" panose="020F0502020204030204"/>
              </a:rPr>
              <a:t>bazele</a:t>
            </a:r>
            <a:r>
              <a:rPr lang="en-US" sz="3200" dirty="0">
                <a:cs typeface="Calibri" panose="020F0502020204030204"/>
              </a:rPr>
              <a:t> 2</a:t>
            </a:r>
            <a:r>
              <a:rPr lang="en-US" sz="3200" baseline="30000" dirty="0">
                <a:cs typeface="Calibri" panose="020F0502020204030204"/>
              </a:rPr>
              <a:t>10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si</a:t>
            </a:r>
            <a:r>
              <a:rPr lang="en-US" sz="3200" dirty="0">
                <a:cs typeface="Calibri" panose="020F0502020204030204"/>
              </a:rPr>
              <a:t> 2</a:t>
            </a:r>
            <a:r>
              <a:rPr lang="en-US" sz="3200" baseline="30000" dirty="0">
                <a:cs typeface="Calibri" panose="020F0502020204030204"/>
              </a:rPr>
              <a:t>14 </a:t>
            </a:r>
            <a:r>
              <a:rPr lang="en-US" sz="3200" dirty="0">
                <a:cs typeface="Calibri" panose="020F0502020204030204"/>
              </a:rPr>
              <a:t>par a fi </a:t>
            </a:r>
            <a:r>
              <a:rPr lang="en-US" sz="3200" dirty="0" err="1">
                <a:cs typeface="Calibri" panose="020F0502020204030204"/>
              </a:rPr>
              <a:t>cele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mai</a:t>
            </a:r>
            <a:r>
              <a:rPr lang="en-US" sz="3200" dirty="0">
                <a:cs typeface="Calibri" panose="020F0502020204030204"/>
              </a:rPr>
              <a:t> optime </a:t>
            </a:r>
            <a:r>
              <a:rPr lang="en-US" sz="3200" dirty="0" err="1">
                <a:cs typeface="Calibri" panose="020F0502020204030204"/>
              </a:rPr>
              <a:t>dupa</a:t>
            </a:r>
            <a:r>
              <a:rPr lang="en-US" sz="3200" dirty="0">
                <a:cs typeface="Calibri" panose="020F0502020204030204"/>
              </a:rPr>
              <a:t> </a:t>
            </a:r>
            <a:r>
              <a:rPr lang="en-US" sz="3200" dirty="0" err="1">
                <a:cs typeface="Calibri" panose="020F0502020204030204"/>
              </a:rPr>
              <a:t>testele</a:t>
            </a:r>
            <a:r>
              <a:rPr lang="en-US" sz="3200" dirty="0">
                <a:cs typeface="Calibri" panose="020F0502020204030204"/>
              </a:rPr>
              <a:t> mele) </a:t>
            </a:r>
          </a:p>
          <a:p>
            <a:pPr>
              <a:buFont typeface="Arial"/>
              <a:buChar char="•"/>
            </a:pPr>
            <a:r>
              <a:rPr lang="en-US" sz="3200" dirty="0">
                <a:cs typeface="Calibri" panose="020F0502020204030204"/>
              </a:rPr>
              <a:t> Merge Sort, STL Sort -&gt; Most reliable</a:t>
            </a:r>
          </a:p>
          <a:p>
            <a:pPr>
              <a:buFont typeface="Arial"/>
              <a:buChar char="•"/>
            </a:pPr>
            <a:endParaRPr lang="en-US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9623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D9D3-4304-7AF0-A8D1-CC03B104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 Nova"/>
                <a:cs typeface="Calibri Light" panose="020F0302020204030204"/>
              </a:rPr>
              <a:t>Statistici</a:t>
            </a:r>
            <a:endParaRPr lang="en-US" dirty="0">
              <a:latin typeface="Arial Nova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34C5-5123-21C3-C2D5-EAF2D962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 Quick Sort -&gt; </a:t>
            </a:r>
            <a:r>
              <a:rPr lang="en-US" sz="3200" dirty="0" err="1">
                <a:ea typeface="+mn-lt"/>
                <a:cs typeface="+mn-lt"/>
              </a:rPr>
              <a:t>greu</a:t>
            </a:r>
            <a:r>
              <a:rPr lang="en-US" sz="3200" dirty="0">
                <a:ea typeface="+mn-lt"/>
                <a:cs typeface="+mn-lt"/>
              </a:rPr>
              <a:t> de </a:t>
            </a:r>
            <a:r>
              <a:rPr lang="en-US" sz="3200" dirty="0" err="1">
                <a:ea typeface="+mn-lt"/>
                <a:cs typeface="+mn-lt"/>
              </a:rPr>
              <a:t>implementat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pivotul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Lomuto</a:t>
            </a:r>
            <a:r>
              <a:rPr lang="en-US" sz="3200" dirty="0">
                <a:ea typeface="+mn-lt"/>
                <a:cs typeface="+mn-lt"/>
              </a:rPr>
              <a:t> cu mediana-3 da Stack Overflow la teste cu </a:t>
            </a:r>
            <a:r>
              <a:rPr lang="en-US" sz="3200" dirty="0" err="1">
                <a:ea typeface="+mn-lt"/>
                <a:cs typeface="+mn-lt"/>
              </a:rPr>
              <a:t>numere</a:t>
            </a:r>
            <a:r>
              <a:rPr lang="en-US" sz="3200" dirty="0">
                <a:ea typeface="+mn-lt"/>
                <a:cs typeface="+mn-lt"/>
              </a:rPr>
              <a:t> &gt; 10</a:t>
            </a:r>
            <a:r>
              <a:rPr lang="en-US" sz="3200" baseline="30000" dirty="0">
                <a:ea typeface="+mn-lt"/>
                <a:cs typeface="+mn-lt"/>
              </a:rPr>
              <a:t>5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 In </a:t>
            </a:r>
            <a:r>
              <a:rPr lang="en-US" sz="3200" dirty="0" err="1">
                <a:cs typeface="Calibri"/>
              </a:rPr>
              <a:t>schimb</a:t>
            </a:r>
            <a:r>
              <a:rPr lang="en-US" sz="3200" dirty="0">
                <a:cs typeface="Calibri"/>
              </a:rPr>
              <a:t>, Hoare merge </a:t>
            </a:r>
            <a:r>
              <a:rPr lang="en-US" sz="3200" dirty="0" err="1">
                <a:cs typeface="Calibri"/>
              </a:rPr>
              <a:t>optim</a:t>
            </a:r>
            <a:r>
              <a:rPr lang="en-US" sz="3200" dirty="0">
                <a:cs typeface="Calibri"/>
              </a:rPr>
              <a:t>, </a:t>
            </a:r>
            <a:r>
              <a:rPr lang="en-US" sz="3200" dirty="0" err="1">
                <a:cs typeface="Calibri"/>
              </a:rPr>
              <a:t>si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rezolva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problema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pivotului</a:t>
            </a:r>
            <a:r>
              <a:rPr lang="en-US" sz="3200" dirty="0">
                <a:cs typeface="Calibri"/>
              </a:rPr>
              <a:t> cu </a:t>
            </a:r>
            <a:r>
              <a:rPr lang="en-US" sz="3200" dirty="0" err="1">
                <a:cs typeface="Calibri"/>
              </a:rPr>
              <a:t>mai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multe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aparitii</a:t>
            </a:r>
            <a:r>
              <a:rPr lang="en-US" sz="32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19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1675-1623-9227-EA01-7EB5818C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 Nova"/>
                <a:cs typeface="Calibri Light"/>
              </a:rPr>
              <a:t>Statistici</a:t>
            </a:r>
            <a:endParaRPr lang="en-US" dirty="0" err="1">
              <a:latin typeface="Arial Nova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84A1D45-81B8-30DF-E16C-005064C51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038181"/>
              </p:ext>
            </p:extLst>
          </p:nvPr>
        </p:nvGraphicFramePr>
        <p:xfrm>
          <a:off x="1096963" y="1846263"/>
          <a:ext cx="10058397" cy="36014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56927289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84208447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623002408"/>
                    </a:ext>
                  </a:extLst>
                </a:gridCol>
              </a:tblGrid>
              <a:tr h="5144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Complexitate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Spatiu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aditional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8492"/>
                  </a:ext>
                </a:extLst>
              </a:tr>
              <a:tr h="514499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52040"/>
                  </a:ext>
                </a:extLst>
              </a:tr>
              <a:tr h="514499">
                <a:tc>
                  <a:txBody>
                    <a:bodyPr/>
                    <a:lstStyle/>
                    <a:p>
                      <a:r>
                        <a:rPr lang="en-US" dirty="0"/>
                        <a:t>Count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+ max)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820254"/>
                  </a:ext>
                </a:extLst>
              </a:tr>
              <a:tr h="514499">
                <a:tc>
                  <a:txBody>
                    <a:bodyPr/>
                    <a:lstStyle/>
                    <a:p>
                      <a:r>
                        <a:rPr lang="en-US" dirty="0"/>
                        <a:t>Radix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</a:t>
                      </a:r>
                      <a:r>
                        <a:rPr lang="en-US" dirty="0" err="1"/>
                        <a:t>log</a:t>
                      </a:r>
                      <a:r>
                        <a:rPr lang="en-US" baseline="-25000" dirty="0" err="1"/>
                        <a:t>baza</a:t>
                      </a:r>
                      <a:r>
                        <a:rPr lang="en-US" dirty="0" err="1"/>
                        <a:t>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+ </a:t>
                      </a:r>
                      <a:r>
                        <a:rPr lang="en-US" dirty="0" err="1"/>
                        <a:t>baza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94802"/>
                  </a:ext>
                </a:extLst>
              </a:tr>
              <a:tr h="514499">
                <a:tc>
                  <a:txBody>
                    <a:bodyPr/>
                    <a:lstStyle/>
                    <a:p>
                      <a:r>
                        <a:rPr lang="en-US" dirty="0"/>
                        <a:t>Shell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sqrt(N))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92292"/>
                  </a:ext>
                </a:extLst>
              </a:tr>
              <a:tr h="514499">
                <a:tc>
                  <a:txBody>
                    <a:bodyPr/>
                    <a:lstStyle/>
                    <a:p>
                      <a:r>
                        <a:rPr lang="en-US" dirty="0"/>
                        <a:t>STL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65106"/>
                  </a:ext>
                </a:extLst>
              </a:tr>
              <a:tr h="514499">
                <a:tc>
                  <a:txBody>
                    <a:bodyPr/>
                    <a:lstStyle/>
                    <a:p>
                      <a:r>
                        <a:rPr lang="en-US" dirty="0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725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Sortari. Complexitate timp si spatiu.</vt:lpstr>
      <vt:lpstr>Cuprins</vt:lpstr>
      <vt:lpstr>Despre testele folosite</vt:lpstr>
      <vt:lpstr>Despre testele folosite</vt:lpstr>
      <vt:lpstr>Algoritmi implementati</vt:lpstr>
      <vt:lpstr>Rezultate teste</vt:lpstr>
      <vt:lpstr>Statistici</vt:lpstr>
      <vt:lpstr>Statistici</vt:lpstr>
      <vt:lpstr>Statistici</vt:lpstr>
      <vt:lpstr>Incheiere</vt:lpstr>
      <vt:lpstr>Multumesc pentru atentia acordata!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499</cp:revision>
  <dcterms:created xsi:type="dcterms:W3CDTF">2023-03-11T18:04:32Z</dcterms:created>
  <dcterms:modified xsi:type="dcterms:W3CDTF">2023-03-11T20:54:12Z</dcterms:modified>
</cp:coreProperties>
</file>