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30"/>
  </p:handoutMasterIdLst>
  <p:sldIdLst>
    <p:sldId id="287" r:id="rId5"/>
    <p:sldId id="265" r:id="rId6"/>
    <p:sldId id="266" r:id="rId7"/>
    <p:sldId id="267" r:id="rId8"/>
    <p:sldId id="270" r:id="rId9"/>
    <p:sldId id="286" r:id="rId10"/>
    <p:sldId id="269" r:id="rId11"/>
    <p:sldId id="271" r:id="rId12"/>
    <p:sldId id="268" r:id="rId13"/>
    <p:sldId id="257" r:id="rId14"/>
    <p:sldId id="258" r:id="rId15"/>
    <p:sldId id="259" r:id="rId16"/>
    <p:sldId id="260" r:id="rId17"/>
    <p:sldId id="261" r:id="rId18"/>
    <p:sldId id="262" r:id="rId19"/>
    <p:sldId id="272" r:id="rId20"/>
    <p:sldId id="273" r:id="rId21"/>
    <p:sldId id="274" r:id="rId22"/>
    <p:sldId id="280" r:id="rId23"/>
    <p:sldId id="281" r:id="rId24"/>
    <p:sldId id="282" r:id="rId25"/>
    <p:sldId id="288" r:id="rId26"/>
    <p:sldId id="283" r:id="rId27"/>
    <p:sldId id="285" r:id="rId28"/>
    <p:sldId id="289" r:id="rId29"/>
  </p:sldIdLst>
  <p:sldSz cx="12192000" cy="6858000"/>
  <p:notesSz cx="9028113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9851C-E42C-4BEF-B6B7-719C2BDA8384}" v="4" dt="2021-10-16T10:37:58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DOLHA" userId="S::raul.dolha@stud.ubbcluj.ro::54bcb50d-7db5-4bb1-9467-e35ca54c1d98" providerId="AD" clId="Web-{3A69851C-E42C-4BEF-B6B7-719C2BDA8384}"/>
    <pc:docChg chg="modSld">
      <pc:chgData name="RAUL DOLHA" userId="S::raul.dolha@stud.ubbcluj.ro::54bcb50d-7db5-4bb1-9467-e35ca54c1d98" providerId="AD" clId="Web-{3A69851C-E42C-4BEF-B6B7-719C2BDA8384}" dt="2021-10-16T10:37:58.676" v="3"/>
      <pc:docMkLst>
        <pc:docMk/>
      </pc:docMkLst>
      <pc:sldChg chg="addSp">
        <pc:chgData name="RAUL DOLHA" userId="S::raul.dolha@stud.ubbcluj.ro::54bcb50d-7db5-4bb1-9467-e35ca54c1d98" providerId="AD" clId="Web-{3A69851C-E42C-4BEF-B6B7-719C2BDA8384}" dt="2021-10-16T10:37:58.676" v="3"/>
        <pc:sldMkLst>
          <pc:docMk/>
          <pc:sldMk cId="4096385614" sldId="265"/>
        </pc:sldMkLst>
        <pc:spChg chg="add">
          <ac:chgData name="RAUL DOLHA" userId="S::raul.dolha@stud.ubbcluj.ro::54bcb50d-7db5-4bb1-9467-e35ca54c1d98" providerId="AD" clId="Web-{3A69851C-E42C-4BEF-B6B7-719C2BDA8384}" dt="2021-10-16T10:37:52.051" v="0"/>
          <ac:spMkLst>
            <pc:docMk/>
            <pc:sldMk cId="4096385614" sldId="265"/>
            <ac:spMk id="2" creationId="{7C65D5A9-AB3D-4D08-888C-A020D270ABA4}"/>
          </ac:spMkLst>
        </pc:spChg>
        <pc:spChg chg="add">
          <ac:chgData name="RAUL DOLHA" userId="S::raul.dolha@stud.ubbcluj.ro::54bcb50d-7db5-4bb1-9467-e35ca54c1d98" providerId="AD" clId="Web-{3A69851C-E42C-4BEF-B6B7-719C2BDA8384}" dt="2021-10-16T10:37:52.973" v="1"/>
          <ac:spMkLst>
            <pc:docMk/>
            <pc:sldMk cId="4096385614" sldId="265"/>
            <ac:spMk id="3" creationId="{37D0AF84-A6AF-44DC-8547-1B68D2BC5A76}"/>
          </ac:spMkLst>
        </pc:spChg>
        <pc:spChg chg="add">
          <ac:chgData name="RAUL DOLHA" userId="S::raul.dolha@stud.ubbcluj.ro::54bcb50d-7db5-4bb1-9467-e35ca54c1d98" providerId="AD" clId="Web-{3A69851C-E42C-4BEF-B6B7-719C2BDA8384}" dt="2021-10-16T10:37:55.333" v="2"/>
          <ac:spMkLst>
            <pc:docMk/>
            <pc:sldMk cId="4096385614" sldId="265"/>
            <ac:spMk id="5" creationId="{48C95106-F0A5-405A-B384-859F5821F047}"/>
          </ac:spMkLst>
        </pc:spChg>
        <pc:spChg chg="add">
          <ac:chgData name="RAUL DOLHA" userId="S::raul.dolha@stud.ubbcluj.ro::54bcb50d-7db5-4bb1-9467-e35ca54c1d98" providerId="AD" clId="Web-{3A69851C-E42C-4BEF-B6B7-719C2BDA8384}" dt="2021-10-16T10:37:58.676" v="3"/>
          <ac:spMkLst>
            <pc:docMk/>
            <pc:sldMk cId="4096385614" sldId="265"/>
            <ac:spMk id="7" creationId="{08D2ABE2-BC88-41BD-B17C-D1505F30B7F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2587" cy="354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3501" y="0"/>
            <a:ext cx="3912587" cy="354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0504F-3965-4305-9CF3-9F525D2DF03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2412"/>
            <a:ext cx="3912587" cy="354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3501" y="6722412"/>
            <a:ext cx="3912587" cy="354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5F8C-D8B9-4E22-AAA9-E45D932EC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5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9FC79-FB04-4AF9-92A7-0328755EDF2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C413FA-5B5F-4459-995A-8F4C91453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hers - Chula Glob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7" y="353312"/>
            <a:ext cx="6982823" cy="58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3388"/>
            <a:ext cx="6699794" cy="2361935"/>
          </a:xfrm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Psihologia educației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48" y="4600764"/>
            <a:ext cx="4470335" cy="114300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ro-RO" sz="7200" b="1" dirty="0">
                <a:latin typeface="Georgia" panose="02040502050405020303" pitchFamily="18" charset="0"/>
              </a:rPr>
              <a:t>#3 AUTOCUNOAȘTEREA ȘI DEZVOLTAREA PERSONALĂ</a:t>
            </a:r>
          </a:p>
          <a:p>
            <a:pPr algn="ctr"/>
            <a:r>
              <a:rPr lang="ro-RO" sz="7200" b="1" dirty="0">
                <a:latin typeface="Georgia" panose="02040502050405020303" pitchFamily="18" charset="0"/>
              </a:rPr>
              <a:t>Veronica</a:t>
            </a:r>
            <a:r>
              <a:rPr lang="ro-RO" sz="7200" dirty="0">
                <a:latin typeface="Georgia" panose="02040502050405020303" pitchFamily="18" charset="0"/>
              </a:rPr>
              <a:t> </a:t>
            </a:r>
            <a:r>
              <a:rPr lang="ro-RO" sz="7200" b="1" dirty="0" err="1">
                <a:latin typeface="Georgia" panose="02040502050405020303" pitchFamily="18" charset="0"/>
              </a:rPr>
              <a:t>Bogorin</a:t>
            </a:r>
            <a:endParaRPr lang="ro-RO" sz="7200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6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28687"/>
            <a:ext cx="10178322" cy="94582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Eul viitor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6"/>
            <a:ext cx="10178322" cy="4401401"/>
          </a:xfrm>
        </p:spPr>
        <p:txBody>
          <a:bodyPr>
            <a:noAutofit/>
          </a:bodyPr>
          <a:lstStyle/>
          <a:p>
            <a:pPr algn="just"/>
            <a:r>
              <a:rPr lang="ro-RO" sz="2400" dirty="0">
                <a:latin typeface="Georgia" panose="02040502050405020303" pitchFamily="18" charset="0"/>
              </a:rPr>
              <a:t>Eul nostru viitor este acea ființă minunată care are mai mult timp, mai multă energie, mai multă putere a voinței, este mai bine organizat, mai motivat, mai puțin anxios... sau cel puțin asta este </a:t>
            </a:r>
            <a:r>
              <a:rPr lang="ro-RO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povestea pe care ne-o spunem</a:t>
            </a:r>
          </a:p>
          <a:p>
            <a:pPr algn="just"/>
            <a:r>
              <a:rPr lang="ro-RO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Capcana minții:</a:t>
            </a:r>
            <a:r>
              <a:rPr lang="ro-RO" sz="2400" b="1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ro-RO" sz="2400" dirty="0">
                <a:latin typeface="Georgia" panose="02040502050405020303" pitchFamily="18" charset="0"/>
              </a:rPr>
              <a:t>ne gândim la el nostru din viitor ca la o altă persoană pe care o idealizăm sau o copleșim cu consecințele alegerilor noastre din prezent.</a:t>
            </a:r>
          </a:p>
          <a:p>
            <a:pPr algn="just"/>
            <a:r>
              <a:rPr lang="ro-RO" sz="2400" dirty="0">
                <a:latin typeface="Georgia" panose="02040502050405020303" pitchFamily="18" charset="0"/>
              </a:rPr>
              <a:t>Astfel, amânăm să facem ceea ce ar trebui să facem pentru că așteptăm să vină altcineva care să poată face aceste lucruri fără efort (altcineva=noi din viitor)</a:t>
            </a:r>
          </a:p>
          <a:p>
            <a:pPr marL="0" indent="0" algn="just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46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518" y="1873029"/>
            <a:ext cx="10058400" cy="2985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400" b="1" dirty="0">
                <a:latin typeface="Georgia" panose="02040502050405020303" pitchFamily="18" charset="0"/>
              </a:rPr>
              <a:t>Care sunt lucrurile importante pe care le tot amâni sperând că eul tău viitor va avea mai multă determinare să le facă?</a:t>
            </a:r>
          </a:p>
          <a:p>
            <a:pPr marL="0" indent="0" algn="just">
              <a:buNone/>
            </a:pPr>
            <a:r>
              <a:rPr lang="ro-RO" sz="2400" b="1" dirty="0">
                <a:latin typeface="Georgia" panose="02040502050405020303" pitchFamily="18" charset="0"/>
              </a:rPr>
              <a:t>Ți se întâmplă să te angajezi la prea multe responsabilități pentru a descoperi apoi că ești copleșit/ă de solicitări imposibil de realizat?</a:t>
            </a:r>
          </a:p>
          <a:p>
            <a:pPr marL="0" indent="0" algn="just">
              <a:buNone/>
            </a:pPr>
            <a:r>
              <a:rPr lang="ro-RO" sz="2400" b="1" dirty="0">
                <a:latin typeface="Georgia" panose="02040502050405020303" pitchFamily="18" charset="0"/>
              </a:rPr>
              <a:t>Te convingi să nu mai faci ceva azi spunându-ți că vei avea mai mult chef mâine?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996287"/>
            <a:ext cx="10058400" cy="741073"/>
          </a:xfrm>
          <a:solidFill>
            <a:srgbClr val="CC66FF"/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Q&amp;A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9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287"/>
            <a:ext cx="10058400" cy="74107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De ce ni se pare </a:t>
            </a:r>
            <a:r>
              <a:rPr lang="ro-RO" dirty="0">
                <a:solidFill>
                  <a:srgbClr val="C00000"/>
                </a:solidFill>
                <a:latin typeface="Georgia" panose="02040502050405020303" pitchFamily="18" charset="0"/>
              </a:rPr>
              <a:t>viitorul</a:t>
            </a:r>
            <a:r>
              <a:rPr lang="ro-RO" dirty="0">
                <a:latin typeface="Georgia" panose="02040502050405020303" pitchFamily="18" charset="0"/>
              </a:rPr>
              <a:t> diferit?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479" y="2147472"/>
            <a:ext cx="9904002" cy="2984085"/>
          </a:xfrm>
        </p:spPr>
        <p:txBody>
          <a:bodyPr>
            <a:noAutofit/>
          </a:bodyPr>
          <a:lstStyle/>
          <a:p>
            <a:pPr algn="just"/>
            <a:r>
              <a:rPr lang="ro-RO" sz="2400" b="1" dirty="0">
                <a:latin typeface="Georgia" panose="02040502050405020303" pitchFamily="18" charset="0"/>
              </a:rPr>
              <a:t>Eul nostru din viitor nu ni se pare la fel de real și presant ca dorințele de moment</a:t>
            </a:r>
            <a:r>
              <a:rPr lang="ro-RO" sz="2400" dirty="0">
                <a:latin typeface="Georgia" panose="02040502050405020303" pitchFamily="18" charset="0"/>
              </a:rPr>
              <a:t>; fără senzațiile corporale aferente, fără a putea accesa gândurile și emoțiile sinelui viitor cu atâta claritate și visceralitate ca în prezent e greu de spus ce vom face în viitor.</a:t>
            </a:r>
          </a:p>
          <a:p>
            <a:pPr algn="just"/>
            <a:r>
              <a:rPr lang="ro-RO" sz="2400" dirty="0">
                <a:latin typeface="Georgia" panose="02040502050405020303" pitchFamily="18" charset="0"/>
              </a:rPr>
              <a:t>Studiile de </a:t>
            </a:r>
            <a:r>
              <a:rPr lang="ro-RO" sz="2400" dirty="0" err="1">
                <a:latin typeface="Georgia" panose="02040502050405020303" pitchFamily="18" charset="0"/>
              </a:rPr>
              <a:t>neuro</a:t>
            </a:r>
            <a:r>
              <a:rPr lang="ro-RO" sz="2400" dirty="0">
                <a:latin typeface="Georgia" panose="02040502050405020303" pitchFamily="18" charset="0"/>
              </a:rPr>
              <a:t>-imagistică au arătat că eul prezent și eul viitor sunt procesate de structuri diferite din creier; când ne gândim la eul viitor, activarea de la nivelul creierului este similară cu cea produsă atunci când ne gândim la o </a:t>
            </a:r>
            <a:r>
              <a:rPr lang="ro-RO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persoană străină</a:t>
            </a:r>
            <a:r>
              <a:rPr lang="ro-RO" sz="2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8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23582"/>
            <a:ext cx="10058400" cy="713778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ro-RO" dirty="0">
                <a:latin typeface="Georgia" panose="02040502050405020303" pitchFamily="18" charset="0"/>
              </a:rPr>
              <a:t>Soluții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520"/>
            <a:ext cx="10058400" cy="4150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>
                <a:latin typeface="Georgia" panose="02040502050405020303" pitchFamily="18" charset="0"/>
              </a:rPr>
              <a:t>Tuturor ne pasă mai mult de starea noastră de bine comparativ cu cea a unui străin</a:t>
            </a:r>
            <a:r>
              <a:rPr lang="ro-RO" dirty="0">
                <a:latin typeface="Georgia" panose="02040502050405020303" pitchFamily="18" charset="0"/>
              </a:rPr>
              <a:t>; de aceea vom pune starea sinelui actual întotdeauna deasupra stării de bine a sinelui viitor.</a:t>
            </a:r>
          </a:p>
          <a:p>
            <a:pPr marL="0" indent="0" algn="just">
              <a:buNone/>
            </a:pPr>
            <a:r>
              <a:rPr lang="ro-RO" b="1" dirty="0">
                <a:latin typeface="Georgia" panose="02040502050405020303" pitchFamily="18" charset="0"/>
              </a:rPr>
              <a:t>Hal </a:t>
            </a:r>
            <a:r>
              <a:rPr lang="ro-RO" b="1" dirty="0" err="1">
                <a:latin typeface="Georgia" panose="02040502050405020303" pitchFamily="18" charset="0"/>
              </a:rPr>
              <a:t>Ersner-Hershfield</a:t>
            </a:r>
            <a:r>
              <a:rPr lang="ro-RO" b="1" dirty="0">
                <a:latin typeface="Georgia" panose="02040502050405020303" pitchFamily="18" charset="0"/>
              </a:rPr>
              <a:t>, psiholog la New York University</a:t>
            </a:r>
            <a:r>
              <a:rPr lang="ro-RO" dirty="0">
                <a:latin typeface="Georgia" panose="02040502050405020303" pitchFamily="18" charset="0"/>
              </a:rPr>
              <a:t>- studii asupra economiilor pentru pensie ale oamenilor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C00000"/>
                </a:solidFill>
                <a:latin typeface="Georgia" panose="02040502050405020303" pitchFamily="18" charset="0"/>
              </a:rPr>
              <a:t>Continuitatea sine actual-sine din viitor</a:t>
            </a:r>
            <a:r>
              <a:rPr lang="ro-RO" dirty="0">
                <a:latin typeface="Georgia" panose="02040502050405020303" pitchFamily="18" charset="0"/>
              </a:rPr>
              <a:t>= </a:t>
            </a:r>
            <a:r>
              <a:rPr lang="ro-RO" b="1" dirty="0">
                <a:latin typeface="Georgia" panose="02040502050405020303" pitchFamily="18" charset="0"/>
              </a:rPr>
              <a:t>măsura în care percepem faptul că eu nostru viitor este în esență aceeași persoană cu cine suntem acum</a:t>
            </a:r>
            <a:r>
              <a:rPr lang="ro-RO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o-RO" dirty="0">
                <a:latin typeface="Georgia" panose="02040502050405020303" pitchFamily="18" charset="0"/>
              </a:rPr>
              <a:t>Unele persoane se simt destul de apropiate de sinele lor din viitor. Aceste persoane aveau mai mulți bani economisiți și nu își încărcau cardurile de credit cu datorii= un viitor mai bun pentru sinele lor viitor.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3" y="4954752"/>
            <a:ext cx="2308034" cy="19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3462" t="21950" r="46795" b="29019"/>
          <a:stretch/>
        </p:blipFill>
        <p:spPr bwMode="auto">
          <a:xfrm>
            <a:off x="2402006" y="491319"/>
            <a:ext cx="7888405" cy="5513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038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9322"/>
            <a:ext cx="10058400" cy="17792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o-RO" b="1" dirty="0">
                <a:latin typeface="Georgia" panose="02040502050405020303" pitchFamily="18" charset="0"/>
              </a:rPr>
              <a:t>#1 Creează o amintire din viitor- </a:t>
            </a:r>
            <a:r>
              <a:rPr lang="ro-RO" dirty="0">
                <a:latin typeface="Georgia" panose="02040502050405020303" pitchFamily="18" charset="0"/>
              </a:rPr>
              <a:t>imaginarea viitorului ne ajută să amânăm gratificarea imediată; nu este nevoie să ne gândim la recompense din viitor, a ne gândi pur și simplu la viitor pare să funcționeze; cu cât îți poți imagina mai viu și mai real viitorul cu atât vei lua o decizie în prezent pentru care sinele tău din viitor îți va mulțumi.</a:t>
            </a:r>
          </a:p>
        </p:txBody>
      </p:sp>
      <p:pic>
        <p:nvPicPr>
          <p:cNvPr id="5" name="Picture 4" descr="Scrooge at his gravestone | Christmas carol, Concept art world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r="28355"/>
          <a:stretch/>
        </p:blipFill>
        <p:spPr bwMode="auto">
          <a:xfrm>
            <a:off x="3475971" y="3590770"/>
            <a:ext cx="3091218" cy="22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1023582"/>
            <a:ext cx="10058400" cy="713778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3 tehnici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A Christmas Carol : Charles Dickens : 97801413245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23" y="3590770"/>
            <a:ext cx="1844040" cy="255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5713" y="5853340"/>
            <a:ext cx="2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Ebenezer Scrooge</a:t>
            </a:r>
          </a:p>
        </p:txBody>
      </p:sp>
    </p:spTree>
    <p:extLst>
      <p:ext uri="{BB962C8B-B14F-4D97-AF65-F5344CB8AC3E}">
        <p14:creationId xmlns:p14="http://schemas.microsoft.com/office/powerpoint/2010/main" val="407661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9322"/>
            <a:ext cx="10058400" cy="39219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o-RO" b="1" dirty="0">
                <a:latin typeface="Georgia" panose="02040502050405020303" pitchFamily="18" charset="0"/>
              </a:rPr>
              <a:t>#3 Trimite-i un mesaj eului tău viitor-</a:t>
            </a:r>
            <a:r>
              <a:rPr lang="ro-RO" dirty="0">
                <a:latin typeface="Georgia" panose="02040502050405020303" pitchFamily="18" charset="0"/>
              </a:rPr>
              <a:t> FutureMe.org- îți trimite e-mail cu mesajul pe care ți l-ai scris la o dată pe care o poți alege</a:t>
            </a:r>
          </a:p>
          <a:p>
            <a:pPr marL="182880" lvl="2" indent="0" algn="just">
              <a:lnSpc>
                <a:spcPct val="120000"/>
              </a:lnSpc>
              <a:buNone/>
            </a:pPr>
            <a:r>
              <a:rPr lang="ro-RO" dirty="0">
                <a:latin typeface="Georgia" panose="02040502050405020303" pitchFamily="18" charset="0"/>
              </a:rPr>
              <a:t>Gândește-te oare ce face eul tău viitor și ce simte legat de alegerile tale din prezent?</a:t>
            </a:r>
          </a:p>
          <a:p>
            <a:pPr marL="182880" lvl="2" indent="0" algn="just">
              <a:lnSpc>
                <a:spcPct val="120000"/>
              </a:lnSpc>
              <a:buNone/>
            </a:pPr>
            <a:r>
              <a:rPr lang="ro-RO" dirty="0">
                <a:latin typeface="Georgia" panose="02040502050405020303" pitchFamily="18" charset="0"/>
              </a:rPr>
              <a:t>Povestește-i ce vei face pentru a te susține în atingerea scopurilor pe termen lung.</a:t>
            </a:r>
          </a:p>
          <a:p>
            <a:pPr marL="182880" lvl="2" indent="0" algn="just">
              <a:lnSpc>
                <a:spcPct val="120000"/>
              </a:lnSpc>
              <a:buNone/>
            </a:pPr>
            <a:r>
              <a:rPr lang="ro-RO" dirty="0">
                <a:latin typeface="Georgia" panose="02040502050405020303" pitchFamily="18" charset="0"/>
              </a:rPr>
              <a:t>Ce speranțe ai pentru eul tău din viitor? Cum crezi că vei fi? </a:t>
            </a:r>
          </a:p>
          <a:p>
            <a:pPr marL="182880" lvl="2" indent="0" algn="just">
              <a:lnSpc>
                <a:spcPct val="120000"/>
              </a:lnSpc>
              <a:buNone/>
            </a:pPr>
            <a:r>
              <a:rPr lang="ro-RO" dirty="0">
                <a:latin typeface="Georgia" panose="02040502050405020303" pitchFamily="18" charset="0"/>
              </a:rPr>
              <a:t>Îți poți, de asemenea, imagina cum te vede acest sine din viitor pe tine.</a:t>
            </a:r>
          </a:p>
          <a:p>
            <a:pPr marL="182880" lvl="2" indent="0" algn="just">
              <a:lnSpc>
                <a:spcPct val="120000"/>
              </a:lnSpc>
              <a:buNone/>
            </a:pPr>
            <a:r>
              <a:rPr lang="ro-RO" dirty="0">
                <a:latin typeface="Georgia" panose="02040502050405020303" pitchFamily="18" charset="0"/>
              </a:rPr>
              <a:t>Pentru ce ar vrea să-ți mulțumească, dacă ai face acel lucru azi?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o-RO" b="1" dirty="0">
                <a:latin typeface="Georgia" panose="02040502050405020303" pitchFamily="18" charset="0"/>
              </a:rPr>
              <a:t>#3 Imaginează-ți eul viitor- </a:t>
            </a:r>
            <a:r>
              <a:rPr lang="ro-RO" dirty="0">
                <a:latin typeface="Georgia" panose="02040502050405020303" pitchFamily="18" charset="0"/>
              </a:rPr>
              <a:t>poți alege oricare din două variante: sinele care speri că vei deveni sau sinele de care te temi că vei deveni. Vizualizează cât mai viu.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1023582"/>
            <a:ext cx="10058400" cy="713778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3 tehnici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3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03927" y="627797"/>
            <a:ext cx="10587488" cy="669167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altLang="en-US" sz="4000" b="1" dirty="0">
                <a:latin typeface="Garamond" panose="02020404030301010803" pitchFamily="18" charset="0"/>
                <a:cs typeface="Trebuchet MS" panose="020B0603020202020204" pitchFamily="34" charset="0"/>
              </a:rPr>
              <a:t>Stima de sine</a:t>
            </a:r>
            <a:endParaRPr lang="en-US" altLang="en-US" sz="4000" b="1" dirty="0">
              <a:latin typeface="Garamond" panose="02020404030301010803" pitchFamily="18" charset="0"/>
              <a:cs typeface="Trebuchet MS" panose="020B0603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03927" y="1528549"/>
            <a:ext cx="10191704" cy="446281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ro-RO" altLang="en-US" sz="2400" b="1" dirty="0">
                <a:latin typeface="Garamond" panose="02020404030301010803" pitchFamily="18" charset="0"/>
                <a:cs typeface="Trebuchet MS" panose="020B0603020202020204" pitchFamily="34" charset="0"/>
              </a:rPr>
              <a:t>Stima de sine = dimensiunea evaluativă a imaginii de sine</a:t>
            </a:r>
            <a:endParaRPr lang="en-US" altLang="en-US" sz="2400" b="1" dirty="0">
              <a:latin typeface="Garamond" panose="02020404030301010803" pitchFamily="18" charset="0"/>
              <a:cs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en-US" sz="2400" dirty="0">
                <a:latin typeface="Garamond" panose="02020404030301010803" pitchFamily="18" charset="0"/>
              </a:rPr>
              <a:t>Surse în formarea stimei de sine: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aramond" panose="02020404030301010803" pitchFamily="18" charset="0"/>
              </a:rPr>
              <a:t>Laudele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ro-RO" altLang="en-US" sz="2400" dirty="0">
                <a:latin typeface="Garamond" panose="02020404030301010803" pitchFamily="18" charset="0"/>
              </a:rPr>
              <a:t>= recompense sociale pentru comportamentele adecvate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Garamond" panose="02020404030301010803" pitchFamily="18" charset="0"/>
              </a:rPr>
              <a:t>Crearea unor </a:t>
            </a:r>
            <a:r>
              <a:rPr lang="ro-RO" altLang="en-US" sz="2400" b="1" dirty="0" err="1">
                <a:latin typeface="Garamond" panose="02020404030301010803" pitchFamily="18" charset="0"/>
              </a:rPr>
              <a:t>oportunităţi</a:t>
            </a:r>
            <a:r>
              <a:rPr lang="ro-RO" altLang="en-US" sz="2400" b="1" dirty="0">
                <a:latin typeface="Garamond" panose="02020404030301010803" pitchFamily="18" charset="0"/>
              </a:rPr>
              <a:t> de </a:t>
            </a:r>
            <a:r>
              <a:rPr lang="ro-RO" altLang="en-US" sz="2400" b="1" dirty="0" err="1">
                <a:latin typeface="Garamond" panose="02020404030301010803" pitchFamily="18" charset="0"/>
              </a:rPr>
              <a:t>învăţare</a:t>
            </a:r>
            <a:r>
              <a:rPr lang="ro-RO" altLang="en-US" sz="2400" b="1" dirty="0">
                <a:latin typeface="Garamond" panose="02020404030301010803" pitchFamily="18" charset="0"/>
              </a:rPr>
              <a:t> </a:t>
            </a:r>
            <a:r>
              <a:rPr lang="ro-RO" altLang="en-US" sz="2400" dirty="0">
                <a:latin typeface="Garamond" panose="02020404030301010803" pitchFamily="18" charset="0"/>
              </a:rPr>
              <a:t>(dezvoltarea sentimentului de </a:t>
            </a:r>
            <a:r>
              <a:rPr lang="ro-RO" altLang="en-US" sz="2400" dirty="0" err="1">
                <a:latin typeface="Garamond" panose="02020404030301010803" pitchFamily="18" charset="0"/>
              </a:rPr>
              <a:t>autoeficacitate</a:t>
            </a:r>
            <a:r>
              <a:rPr lang="ro-RO" altLang="en-US" sz="2400" dirty="0">
                <a:latin typeface="Garamond" panose="02020404030301010803" pitchFamily="18" charset="0"/>
              </a:rPr>
              <a:t>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sz="2400" dirty="0">
                <a:latin typeface="Garamond" panose="02020404030301010803" pitchFamily="18" charset="0"/>
              </a:rPr>
              <a:t>Crearea unor </a:t>
            </a:r>
            <a:r>
              <a:rPr lang="ro-RO" altLang="en-US" sz="2400" dirty="0" err="1">
                <a:latin typeface="Garamond" panose="02020404030301010803" pitchFamily="18" charset="0"/>
              </a:rPr>
              <a:t>situaţii</a:t>
            </a:r>
            <a:r>
              <a:rPr lang="ro-RO" altLang="en-US" sz="2400" dirty="0">
                <a:latin typeface="Garamond" panose="02020404030301010803" pitchFamily="18" charset="0"/>
              </a:rPr>
              <a:t> în care să fie </a:t>
            </a:r>
            <a:r>
              <a:rPr lang="ro-RO" altLang="en-US" sz="2400" b="1" dirty="0">
                <a:latin typeface="Garamond" panose="02020404030301010803" pitchFamily="18" charset="0"/>
              </a:rPr>
              <a:t>valorizate </a:t>
            </a:r>
            <a:r>
              <a:rPr lang="ro-RO" altLang="en-US" sz="2400" b="1" dirty="0" err="1">
                <a:latin typeface="Garamond" panose="02020404030301010803" pitchFamily="18" charset="0"/>
              </a:rPr>
              <a:t>şi</a:t>
            </a:r>
            <a:r>
              <a:rPr lang="ro-RO" altLang="en-US" sz="2400" b="1" dirty="0">
                <a:latin typeface="Garamond" panose="02020404030301010803" pitchFamily="18" charset="0"/>
              </a:rPr>
              <a:t> alte </a:t>
            </a:r>
            <a:r>
              <a:rPr lang="ro-RO" altLang="en-US" sz="2400" b="1" dirty="0" err="1">
                <a:latin typeface="Garamond" panose="02020404030301010803" pitchFamily="18" charset="0"/>
              </a:rPr>
              <a:t>abilităţi</a:t>
            </a:r>
            <a:r>
              <a:rPr lang="ro-RO" altLang="en-US" sz="2400" b="1" dirty="0">
                <a:latin typeface="Garamond" panose="02020404030301010803" pitchFamily="18" charset="0"/>
              </a:rPr>
              <a:t> </a:t>
            </a:r>
            <a:r>
              <a:rPr lang="ro-RO" altLang="en-US" sz="2400" dirty="0">
                <a:latin typeface="Garamond" panose="02020404030301010803" pitchFamily="18" charset="0"/>
              </a:rPr>
              <a:t>în afara celor </a:t>
            </a:r>
            <a:r>
              <a:rPr lang="ro-RO" altLang="en-US" sz="2400" dirty="0" err="1">
                <a:latin typeface="Garamond" panose="02020404030301010803" pitchFamily="18" charset="0"/>
              </a:rPr>
              <a:t>şcolare</a:t>
            </a:r>
            <a:r>
              <a:rPr lang="ro-RO" altLang="en-US" sz="2400" dirty="0">
                <a:latin typeface="Garamond" panose="02020404030301010803" pitchFamily="18" charset="0"/>
              </a:rPr>
              <a:t> (</a:t>
            </a:r>
            <a:r>
              <a:rPr lang="ro-RO" altLang="en-US" sz="2400" dirty="0" err="1">
                <a:latin typeface="Garamond" panose="02020404030301010803" pitchFamily="18" charset="0"/>
              </a:rPr>
              <a:t>activităţi</a:t>
            </a:r>
            <a:r>
              <a:rPr lang="ro-RO" altLang="en-US" sz="2400" dirty="0">
                <a:latin typeface="Garamond" panose="02020404030301010803" pitchFamily="18" charset="0"/>
              </a:rPr>
              <a:t> de grup; </a:t>
            </a:r>
            <a:r>
              <a:rPr lang="ro-RO" altLang="en-US" sz="2400" dirty="0" err="1">
                <a:latin typeface="Garamond" panose="02020404030301010803" pitchFamily="18" charset="0"/>
              </a:rPr>
              <a:t>activităţi</a:t>
            </a:r>
            <a:r>
              <a:rPr lang="ro-RO" altLang="en-US" sz="2400" dirty="0">
                <a:latin typeface="Garamond" panose="02020404030301010803" pitchFamily="18" charset="0"/>
              </a:rPr>
              <a:t> </a:t>
            </a:r>
            <a:r>
              <a:rPr lang="ro-RO" altLang="en-US" sz="2400" dirty="0" err="1">
                <a:latin typeface="Garamond" panose="02020404030301010803" pitchFamily="18" charset="0"/>
              </a:rPr>
              <a:t>extracurriculare</a:t>
            </a:r>
            <a:r>
              <a:rPr lang="ro-RO" altLang="en-US" sz="2400" dirty="0">
                <a:latin typeface="Garamond" panose="02020404030301010803" pitchFamily="18" charset="0"/>
              </a:rPr>
              <a:t>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sz="2400" dirty="0">
                <a:latin typeface="Garamond" panose="02020404030301010803" pitchFamily="18" charset="0"/>
              </a:rPr>
              <a:t>Identificarea </a:t>
            </a:r>
            <a:r>
              <a:rPr lang="ro-RO" altLang="en-US" sz="2400" b="1" dirty="0">
                <a:latin typeface="Garamond" panose="02020404030301010803" pitchFamily="18" charset="0"/>
              </a:rPr>
              <a:t>surselor de suport social </a:t>
            </a:r>
            <a:r>
              <a:rPr lang="ro-RO" altLang="en-US" sz="2400" dirty="0">
                <a:latin typeface="Garamond" panose="02020404030301010803" pitchFamily="18" charset="0"/>
              </a:rPr>
              <a:t>– </a:t>
            </a:r>
            <a:r>
              <a:rPr lang="ro-RO" altLang="en-US" sz="2400" dirty="0" err="1">
                <a:latin typeface="Garamond" panose="02020404030301010803" pitchFamily="18" charset="0"/>
              </a:rPr>
              <a:t>părinţi</a:t>
            </a:r>
            <a:r>
              <a:rPr lang="ro-RO" altLang="en-US" sz="2400" dirty="0">
                <a:latin typeface="Garamond" panose="02020404030301010803" pitchFamily="18" charset="0"/>
              </a:rPr>
              <a:t>, familie extinsă, prieteni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Garamond" panose="02020404030301010803" pitchFamily="18" charset="0"/>
              </a:rPr>
              <a:t>Dezvoltarea </a:t>
            </a:r>
            <a:r>
              <a:rPr lang="ro-RO" altLang="en-US" sz="2400" b="1" dirty="0" err="1">
                <a:latin typeface="Garamond" panose="02020404030301010803" pitchFamily="18" charset="0"/>
              </a:rPr>
              <a:t>abilităţilor</a:t>
            </a:r>
            <a:r>
              <a:rPr lang="ro-RO" altLang="en-US" sz="2400" b="1" dirty="0">
                <a:latin typeface="Garamond" panose="02020404030301010803" pitchFamily="18" charset="0"/>
              </a:rPr>
              <a:t> individuale</a:t>
            </a:r>
            <a:r>
              <a:rPr lang="ro-RO" altLang="en-US" sz="2400" dirty="0">
                <a:latin typeface="Garamond" panose="02020404030301010803" pitchFamily="18" charset="0"/>
              </a:rPr>
              <a:t>: gestionarea </a:t>
            </a:r>
            <a:r>
              <a:rPr lang="ro-RO" altLang="en-US" sz="2400" dirty="0" err="1">
                <a:latin typeface="Garamond" panose="02020404030301010803" pitchFamily="18" charset="0"/>
              </a:rPr>
              <a:t>emoţiilor</a:t>
            </a:r>
            <a:r>
              <a:rPr lang="ro-RO" altLang="en-US" sz="2400" dirty="0">
                <a:latin typeface="Garamond" panose="02020404030301010803" pitchFamily="18" charset="0"/>
              </a:rPr>
              <a:t>, rezolvarea de probleme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Garamond" panose="02020404030301010803" pitchFamily="18" charset="0"/>
              </a:rPr>
              <a:t>Promovarea unor </a:t>
            </a:r>
            <a:r>
              <a:rPr lang="ro-RO" altLang="en-US" sz="2400" b="1" dirty="0" err="1">
                <a:latin typeface="Garamond" panose="02020404030301010803" pitchFamily="18" charset="0"/>
              </a:rPr>
              <a:t>aşteptări</a:t>
            </a:r>
            <a:r>
              <a:rPr lang="ro-RO" altLang="en-US" sz="2400" b="1" dirty="0">
                <a:latin typeface="Garamond" panose="02020404030301010803" pitchFamily="18" charset="0"/>
              </a:rPr>
              <a:t> (</a:t>
            </a:r>
            <a:r>
              <a:rPr lang="ro-RO" altLang="en-US" sz="2400" b="1" dirty="0" err="1">
                <a:latin typeface="Garamond" panose="02020404030301010803" pitchFamily="18" charset="0"/>
              </a:rPr>
              <a:t>expectanţe</a:t>
            </a:r>
            <a:r>
              <a:rPr lang="ro-RO" altLang="en-US" sz="2400" b="1" dirty="0">
                <a:latin typeface="Garamond" panose="02020404030301010803" pitchFamily="18" charset="0"/>
              </a:rPr>
              <a:t>) adecvate </a:t>
            </a:r>
            <a:r>
              <a:rPr lang="ro-RO" altLang="en-US" sz="2400" dirty="0">
                <a:latin typeface="Garamond" panose="02020404030301010803" pitchFamily="18" charset="0"/>
              </a:rPr>
              <a:t>în raport cu vârsta </a:t>
            </a:r>
            <a:r>
              <a:rPr lang="ro-RO" altLang="en-US" sz="2400" dirty="0" err="1">
                <a:latin typeface="Garamond" panose="02020404030301010803" pitchFamily="18" charset="0"/>
              </a:rPr>
              <a:t>şi</a:t>
            </a:r>
            <a:r>
              <a:rPr lang="ro-RO" altLang="en-US" sz="2400" dirty="0">
                <a:latin typeface="Garamond" panose="02020404030301010803" pitchFamily="18" charset="0"/>
              </a:rPr>
              <a:t> </a:t>
            </a:r>
            <a:r>
              <a:rPr lang="ro-RO" altLang="en-US" sz="2400" dirty="0" err="1">
                <a:latin typeface="Garamond" panose="02020404030301010803" pitchFamily="18" charset="0"/>
              </a:rPr>
              <a:t>abilităţile</a:t>
            </a:r>
            <a:r>
              <a:rPr lang="ro-RO" altLang="en-US" sz="2400" dirty="0">
                <a:latin typeface="Garamond" panose="02020404030301010803" pitchFamily="18" charset="0"/>
              </a:rPr>
              <a:t> persoanei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90607"/>
              </p:ext>
            </p:extLst>
          </p:nvPr>
        </p:nvGraphicFramePr>
        <p:xfrm>
          <a:off x="1402307" y="301389"/>
          <a:ext cx="87630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4848827" imgH="2669756" progId="Word.Document.12">
                  <p:embed/>
                </p:oleObj>
              </mc:Choice>
              <mc:Fallback>
                <p:oleObj name="Document" r:id="rId3" imgW="4848827" imgH="2669756" progId="Word.Document.12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307" y="301389"/>
                        <a:ext cx="87630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8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8172" y="296839"/>
            <a:ext cx="9771797" cy="71309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Autoeficacitatea</a:t>
            </a:r>
            <a:endParaRPr lang="ro-RO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8172" y="1120254"/>
            <a:ext cx="9771797" cy="5105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o-RO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Autoeficacitatea</a:t>
            </a:r>
            <a:r>
              <a:rPr lang="ro-RO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percepută reprezintă convingerile oamenilor despre propriile </a:t>
            </a:r>
            <a:r>
              <a:rPr lang="ro-RO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abilităţi</a:t>
            </a:r>
            <a:r>
              <a:rPr lang="ro-RO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necesare pentru atingerea obiectivelor </a:t>
            </a:r>
            <a:r>
              <a:rPr lang="ro-RO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îndeplinirea sarcinilor propuse. </a:t>
            </a:r>
          </a:p>
          <a:p>
            <a:r>
              <a:rPr lang="ro-RO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Autoeficacitatea</a:t>
            </a: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influenţează</a:t>
            </a: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ro-RO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80283"/>
              </p:ext>
            </p:extLst>
          </p:nvPr>
        </p:nvGraphicFramePr>
        <p:xfrm>
          <a:off x="2157293" y="3563852"/>
          <a:ext cx="7613554" cy="9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Tiparele</a:t>
                      </a:r>
                      <a:r>
                        <a:rPr lang="ro-RO" sz="24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o-RO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 gândire</a:t>
                      </a:r>
                      <a:endParaRPr lang="ro-RO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(c) Procesele afective </a:t>
                      </a:r>
                      <a:endParaRPr lang="ro-RO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Procesele motivaţionale </a:t>
                      </a:r>
                      <a:endParaRPr lang="en-US" sz="2400" b="1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(d) Procesele de selecţie </a:t>
                      </a:r>
                      <a:endParaRPr lang="ro-RO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0" marB="457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  <a:solidFill>
            <a:srgbClr val="CC66FF"/>
          </a:solidFill>
        </p:spPr>
        <p:txBody>
          <a:bodyPr/>
          <a:lstStyle/>
          <a:p>
            <a:pPr algn="ctr"/>
            <a:r>
              <a:rPr lang="ro-RO" altLang="en-US" b="1" dirty="0">
                <a:latin typeface="Times New Roman" panose="02020603050405020304" pitchFamily="18" charset="0"/>
              </a:rPr>
              <a:t>CINE SUNT EU?</a:t>
            </a:r>
            <a:endParaRPr lang="en-US" dirty="0"/>
          </a:p>
        </p:txBody>
      </p:sp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10058400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Complet</a:t>
            </a:r>
            <a:r>
              <a:rPr lang="en-US" altLang="en-US" sz="2200" dirty="0">
                <a:latin typeface="Times New Roman" panose="02020603050405020304" pitchFamily="18" charset="0"/>
              </a:rPr>
              <a:t>a</a:t>
            </a:r>
            <a:r>
              <a:rPr lang="ro-RO" altLang="en-US" sz="2200" dirty="0">
                <a:latin typeface="Times New Roman" panose="02020603050405020304" pitchFamily="18" charset="0"/>
              </a:rPr>
              <a:t>ți</a:t>
            </a:r>
            <a:r>
              <a:rPr lang="vi-VN" altLang="en-US" sz="2200" dirty="0">
                <a:latin typeface="Times New Roman" panose="02020603050405020304" pitchFamily="18" charset="0"/>
              </a:rPr>
              <a:t> următoarele fraze:</a:t>
            </a:r>
            <a:endParaRPr lang="ro-RO" altLang="en-US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ro-RO" altLang="en-US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o-RO" altLang="en-US" sz="2200" b="1" dirty="0">
                <a:latin typeface="Times New Roman" panose="02020603050405020304" pitchFamily="18" charset="0"/>
              </a:rPr>
              <a:t>Eu sunt...</a:t>
            </a:r>
            <a:endParaRPr lang="vi-VN" altLang="en-US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Oamenii de care îmi pasă cel mai mult sunt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Mă simt mândru de mine pentru că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o-RO" altLang="en-US" sz="2200" dirty="0">
                <a:latin typeface="Times New Roman" panose="02020603050405020304" pitchFamily="18" charset="0"/>
              </a:rPr>
              <a:t>Oamenii pe care îi admir cel mai mult sunt ...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o-RO" altLang="en-US" sz="2200" dirty="0">
                <a:latin typeface="Times New Roman" panose="02020603050405020304" pitchFamily="18" charset="0"/>
              </a:rPr>
              <a:t>Motivele pentru care îi admir sunt...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Îmi place mult să 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Îmi doresc să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Unul dintre cele mai bune lucruri făcute de mine este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Mi-ar plăcea să devin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Îmi propun să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Prefer să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 decât să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vi-VN" altLang="en-US" sz="2200" dirty="0">
                <a:latin typeface="Times New Roman" panose="02020603050405020304" pitchFamily="18" charset="0"/>
              </a:rPr>
              <a:t>Ştiu că pot să</a:t>
            </a:r>
            <a:r>
              <a:rPr lang="ro-RO" altLang="en-US" sz="2200" dirty="0">
                <a:latin typeface="Times New Roman" panose="02020603050405020304" pitchFamily="18" charset="0"/>
              </a:rPr>
              <a:t> </a:t>
            </a:r>
            <a:r>
              <a:rPr lang="vi-VN" altLang="en-US" sz="2200" dirty="0">
                <a:latin typeface="Times New Roman" panose="02020603050405020304" pitchFamily="18" charset="0"/>
              </a:rPr>
              <a:t>...</a:t>
            </a:r>
            <a:endParaRPr lang="ro-RO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5D5A9-AB3D-4D08-888C-A020D270ABA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0AF84-A6AF-44DC-8547-1B68D2BC5A76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95106-F0A5-405A-B384-859F5821F047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2ABE2-BC88-41BD-B17C-D1505F30B7F9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38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8172" y="296839"/>
            <a:ext cx="9771797" cy="71309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Autoeficacitatea</a:t>
            </a:r>
            <a:endParaRPr lang="ro-RO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8172" y="1120254"/>
            <a:ext cx="9771797" cy="5105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o-RO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ro-RO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8989" y="1120254"/>
            <a:ext cx="98809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Influenţele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autoeficacităţii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pot fi observate la nivelul:</a:t>
            </a:r>
          </a:p>
          <a:p>
            <a:pPr>
              <a:buFont typeface="Wingdings 2" panose="05020102010507070707" pitchFamily="18" charset="2"/>
              <a:buNone/>
            </a:pPr>
            <a:endParaRPr lang="ro-RO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Alegerilor 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pe care oamenii le fac, acestea fiind în mare măsură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influenţate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de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autoeficacitatea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percepută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(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Majoritatea oamenilor se implică în sarcini unde se simt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competenţi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şi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încrezători în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reuşită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, respectiv evită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situaţiile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în care ar putea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eşua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Cantităţii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efortului depus</a:t>
            </a:r>
            <a:r>
              <a:rPr lang="en-US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-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perseverenţa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şi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rezistenţa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în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faţa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obstacolelor.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Nivelul stresului </a:t>
            </a: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şi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anxietăţii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resimţite</a:t>
            </a:r>
            <a:r>
              <a:rPr lang="ro-RO" alt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De exemplu, persoanele cu o auto-eficacitate redusă percep sarcinile ca fiind mult mai complicate decât sunt în realitate. Această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percepţie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greşită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reduce mult alternativele de rezolvare a problemelor, ulterior ducând la stări de anxietate </a:t>
            </a:r>
            <a:r>
              <a:rPr lang="ro-RO" altLang="en-US" sz="2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şi</a:t>
            </a:r>
            <a:r>
              <a:rPr lang="ro-RO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depresie. </a:t>
            </a:r>
          </a:p>
        </p:txBody>
      </p:sp>
    </p:spTree>
    <p:extLst>
      <p:ext uri="{BB962C8B-B14F-4D97-AF65-F5344CB8AC3E}">
        <p14:creationId xmlns:p14="http://schemas.microsoft.com/office/powerpoint/2010/main" val="57928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8172" y="296839"/>
            <a:ext cx="9771797" cy="71309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Dezvoltarea </a:t>
            </a:r>
            <a:r>
              <a:rPr lang="ro-RO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autoeficacității</a:t>
            </a:r>
            <a:endParaRPr lang="ro-RO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8172" y="1120254"/>
            <a:ext cx="9771797" cy="166893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succese repetate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învățare indirectă (vicariantă, observațională)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ro-RO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mindset</a:t>
            </a:r>
            <a:endParaRPr lang="ro-RO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78172" y="1324971"/>
            <a:ext cx="9880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altLang="en-US" sz="2400" dirty="0">
              <a:latin typeface="Garamond" panose="02020404030301010803" pitchFamily="18" charset="0"/>
            </a:endParaRPr>
          </a:p>
          <a:p>
            <a:endParaRPr lang="ro-RO" altLang="en-US" sz="2400" dirty="0"/>
          </a:p>
          <a:p>
            <a:endParaRPr lang="ro-RO" altLang="en-US" sz="2400" dirty="0"/>
          </a:p>
          <a:p>
            <a:endParaRPr lang="en-US" altLang="en-US" sz="2400" dirty="0"/>
          </a:p>
          <a:p>
            <a:pPr>
              <a:buFont typeface="Wingdings 2" panose="05020102010507070707" pitchFamily="18" charset="2"/>
              <a:buNone/>
            </a:pPr>
            <a:endParaRPr lang="ro-RO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Fixed v. Growth Mindset. I just finished “Mindset” by Carol… | by Ameet  Ranadive | Leadership | Mediu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08" y="2593644"/>
            <a:ext cx="6343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rte Mindset Carol S Dwe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5674">
            <a:off x="1754783" y="2796285"/>
            <a:ext cx="2551326" cy="38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4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996287"/>
            <a:ext cx="10058400" cy="741073"/>
          </a:xfrm>
          <a:prstGeom prst="rect">
            <a:avLst/>
          </a:prstGeom>
          <a:solidFill>
            <a:srgbClr val="CC66FF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b="1">
                <a:latin typeface="Georgia" panose="02040502050405020303" pitchFamily="18" charset="0"/>
              </a:rPr>
              <a:t>Q&amp;A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579427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latin typeface="Georgia" panose="02040502050405020303" pitchFamily="18" charset="0"/>
              </a:rPr>
              <a:t>Cum poate un profesor să dezvolte sentimentul </a:t>
            </a:r>
            <a:r>
              <a:rPr lang="ro-RO" sz="2800" dirty="0" err="1">
                <a:latin typeface="Georgia" panose="02040502050405020303" pitchFamily="18" charset="0"/>
              </a:rPr>
              <a:t>autoeficacității</a:t>
            </a:r>
            <a:r>
              <a:rPr lang="ro-RO" sz="2800" dirty="0">
                <a:latin typeface="Georgia" panose="02040502050405020303" pitchFamily="18" charset="0"/>
              </a:rPr>
              <a:t> la elevi/studenți?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2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03" t="34842" r="31084" b="17770"/>
          <a:stretch/>
        </p:blipFill>
        <p:spPr>
          <a:xfrm>
            <a:off x="2146676" y="163772"/>
            <a:ext cx="7939020" cy="57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3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atin typeface="Georgia" panose="02040502050405020303" pitchFamily="18" charset="0"/>
              </a:rPr>
              <a:t>Martin </a:t>
            </a:r>
            <a:r>
              <a:rPr lang="ro-RO" b="1" dirty="0" err="1">
                <a:latin typeface="Georgia" panose="02040502050405020303" pitchFamily="18" charset="0"/>
              </a:rPr>
              <a:t>Seligman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97215"/>
          </a:xfrm>
        </p:spPr>
        <p:txBody>
          <a:bodyPr/>
          <a:lstStyle/>
          <a:p>
            <a:r>
              <a:rPr lang="en-US" dirty="0"/>
              <a:t>https://www.viacharacter.org/character-strengths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4" t="16931" r="3812" b="20383"/>
          <a:stretch/>
        </p:blipFill>
        <p:spPr>
          <a:xfrm>
            <a:off x="1513537" y="2442949"/>
            <a:ext cx="9225886" cy="3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atin typeface="Georgia" panose="02040502050405020303" pitchFamily="18" charset="0"/>
              </a:rPr>
              <a:t>Valori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" name="Picture 4" descr="How Outperforming Leaders Make Core Values Work - cultbranding.com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41418"/>
            <a:ext cx="3779387" cy="274447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6667" y="3683615"/>
            <a:ext cx="6279012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o-RO" sz="20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Exercițiu de </a:t>
            </a:r>
            <a:r>
              <a:rPr lang="ro-RO" sz="2000" dirty="0">
                <a:solidFill>
                  <a:srgbClr val="C00000"/>
                </a:solidFill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afirmare a valorilor </a:t>
            </a:r>
            <a:r>
              <a:rPr lang="ro-RO" sz="20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Kelly</a:t>
            </a:r>
            <a:r>
              <a:rPr lang="ro-RO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McGonigal</a:t>
            </a:r>
            <a:r>
              <a:rPr lang="ro-RO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-The </a:t>
            </a:r>
            <a:r>
              <a:rPr lang="ro-RO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Neuroscience</a:t>
            </a:r>
            <a:r>
              <a:rPr lang="ro-RO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Self-</a:t>
            </a:r>
            <a:r>
              <a:rPr lang="ro-RO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23582"/>
            <a:ext cx="10058400" cy="71377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Autocunoașterea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US" sz="3100" b="1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Autocunoaterea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ro-RO" altLang="en-US" sz="31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rocesul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 de explorare a propriilor caracteristici: abilități, emoții, motivații, atitudini, credințe etc.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o-RO" altLang="en-US" sz="3100" b="1" dirty="0">
                <a:latin typeface="Georgia" panose="02040502050405020303" pitchFamily="18" charset="0"/>
                <a:cs typeface="Times New Roman" panose="02020603050405020304" pitchFamily="18" charset="0"/>
              </a:rPr>
              <a:t>Imaginea de sine 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– modul în care care o persoană </a:t>
            </a:r>
            <a:r>
              <a:rPr lang="ro-RO" altLang="en-US" sz="31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îşi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3100" u="sng" dirty="0">
                <a:latin typeface="Georgia" panose="02040502050405020303" pitchFamily="18" charset="0"/>
                <a:cs typeface="Times New Roman" panose="02020603050405020304" pitchFamily="18" charset="0"/>
              </a:rPr>
              <a:t>percepe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 propriile caracteristici</a:t>
            </a:r>
          </a:p>
          <a:p>
            <a:pPr marL="0" indent="463550" algn="just">
              <a:lnSpc>
                <a:spcPct val="120000"/>
              </a:lnSpc>
              <a:buNone/>
            </a:pPr>
            <a:r>
              <a:rPr lang="en-US" altLang="en-US" sz="31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Eul</a:t>
            </a:r>
            <a:r>
              <a:rPr lang="en-US" altLang="en-US" sz="3100" b="1" dirty="0">
                <a:latin typeface="Georgia" panose="02040502050405020303" pitchFamily="18" charset="0"/>
                <a:cs typeface="Times New Roman" panose="02020603050405020304" pitchFamily="18" charset="0"/>
              </a:rPr>
              <a:t> actual</a:t>
            </a:r>
            <a:r>
              <a:rPr lang="ro-RO" altLang="en-US" sz="3100" b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este ceea ce o persoană consideră că este într-un anumit moment al dezvoltării sale</a:t>
            </a:r>
          </a:p>
          <a:p>
            <a:pPr marL="0" indent="463550" algn="just">
              <a:lnSpc>
                <a:spcPct val="120000"/>
              </a:lnSpc>
              <a:buNone/>
            </a:pPr>
            <a:r>
              <a:rPr lang="ro-RO" altLang="en-US" sz="3100" b="1" dirty="0">
                <a:latin typeface="Georgia" panose="02040502050405020303" pitchFamily="18" charset="0"/>
                <a:cs typeface="Times New Roman" panose="02020603050405020304" pitchFamily="18" charset="0"/>
              </a:rPr>
              <a:t>Eul viitor 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este modul în care o persoană își reprezintă mental ceea ce poate deveni în viitor, folosind resursele de care dispune în prezent (nivel de expectanță)</a:t>
            </a:r>
          </a:p>
          <a:p>
            <a:pPr marL="0" indent="463550" algn="just">
              <a:lnSpc>
                <a:spcPct val="120000"/>
              </a:lnSpc>
              <a:buNone/>
            </a:pPr>
            <a:r>
              <a:rPr lang="ro-RO" altLang="en-US" sz="3100" b="1" dirty="0">
                <a:latin typeface="Georgia" panose="02040502050405020303" pitchFamily="18" charset="0"/>
                <a:cs typeface="Times New Roman" panose="02020603050405020304" pitchFamily="18" charset="0"/>
              </a:rPr>
              <a:t>Eul ideal </a:t>
            </a:r>
            <a:r>
              <a:rPr lang="ro-RO" altLang="en-US" sz="3100" dirty="0">
                <a:latin typeface="Georgia" panose="02040502050405020303" pitchFamily="18" charset="0"/>
                <a:cs typeface="Times New Roman" panose="02020603050405020304" pitchFamily="18" charset="0"/>
              </a:rPr>
              <a:t>este modul în care o persoană își reprezintă mental ceea ce ar dori să fie, dar este în același timp conștientă că nu are în prezent resursele reale să devină (nivel de aspirație)</a:t>
            </a:r>
          </a:p>
          <a:p>
            <a:pPr marL="0" indent="0" algn="just">
              <a:lnSpc>
                <a:spcPct val="120000"/>
              </a:lnSpc>
            </a:pPr>
            <a:endParaRPr lang="ro-RO" altLang="en-US" sz="31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287"/>
            <a:ext cx="10058400" cy="74107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Eul actual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66229"/>
            <a:ext cx="10058400" cy="2497542"/>
          </a:xfrm>
        </p:spPr>
        <p:txBody>
          <a:bodyPr>
            <a:normAutofit/>
          </a:bodyPr>
          <a:lstStyle/>
          <a:p>
            <a:pPr marL="914400" indent="231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b="1" dirty="0">
                <a:latin typeface="Garamond" panose="02020404030301010803" pitchFamily="18" charset="0"/>
              </a:rPr>
              <a:t>Eul fizic </a:t>
            </a:r>
            <a:r>
              <a:rPr lang="ro-RO" altLang="en-US" dirty="0">
                <a:latin typeface="Garamond" panose="02020404030301010803" pitchFamily="18" charset="0"/>
              </a:rPr>
              <a:t>– imaginea corporală </a:t>
            </a:r>
            <a:r>
              <a:rPr lang="ro-RO" altLang="en-US" dirty="0" err="1">
                <a:latin typeface="Garamond" panose="02020404030301010803" pitchFamily="18" charset="0"/>
              </a:rPr>
              <a:t>şi</a:t>
            </a:r>
            <a:r>
              <a:rPr lang="ro-RO" altLang="en-US" dirty="0">
                <a:latin typeface="Garamond" panose="02020404030301010803" pitchFamily="18" charset="0"/>
              </a:rPr>
              <a:t> identitatea sexuală</a:t>
            </a:r>
          </a:p>
          <a:p>
            <a:pPr marL="914400" indent="231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b="1" dirty="0">
                <a:latin typeface="Garamond" panose="02020404030301010803" pitchFamily="18" charset="0"/>
              </a:rPr>
              <a:t>Eul cognitiv </a:t>
            </a:r>
            <a:r>
              <a:rPr lang="ro-RO" altLang="en-US" dirty="0">
                <a:latin typeface="Garamond" panose="02020404030301010803" pitchFamily="18" charset="0"/>
              </a:rPr>
              <a:t>– </a:t>
            </a:r>
            <a:r>
              <a:rPr lang="ro-RO" altLang="en-US" dirty="0" err="1">
                <a:latin typeface="Garamond" panose="02020404030301010803" pitchFamily="18" charset="0"/>
              </a:rPr>
              <a:t>metacogniţia</a:t>
            </a:r>
            <a:r>
              <a:rPr lang="ro-RO" altLang="en-US" dirty="0">
                <a:latin typeface="Garamond" panose="02020404030301010803" pitchFamily="18" charset="0"/>
              </a:rPr>
              <a:t> = ceea ce credem despre cum </a:t>
            </a:r>
            <a:r>
              <a:rPr lang="ro-RO" altLang="en-US" dirty="0" err="1">
                <a:latin typeface="Garamond" panose="02020404030301010803" pitchFamily="18" charset="0"/>
              </a:rPr>
              <a:t>învăţăm</a:t>
            </a:r>
            <a:r>
              <a:rPr lang="ro-RO" altLang="en-US" dirty="0">
                <a:latin typeface="Garamond" panose="02020404030301010803" pitchFamily="18" charset="0"/>
              </a:rPr>
              <a:t>, memorăm, gândim, ne concentrăm </a:t>
            </a:r>
            <a:r>
              <a:rPr lang="ro-RO" altLang="en-US" dirty="0" err="1">
                <a:latin typeface="Garamond" panose="02020404030301010803" pitchFamily="18" charset="0"/>
              </a:rPr>
              <a:t>atenţia</a:t>
            </a:r>
            <a:endParaRPr lang="ro-RO" altLang="en-US" dirty="0">
              <a:latin typeface="Garamond" panose="02020404030301010803" pitchFamily="18" charset="0"/>
            </a:endParaRPr>
          </a:p>
          <a:p>
            <a:pPr marL="914400" indent="231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b="1" dirty="0">
                <a:latin typeface="Garamond" panose="02020404030301010803" pitchFamily="18" charset="0"/>
              </a:rPr>
              <a:t>Eul </a:t>
            </a:r>
            <a:r>
              <a:rPr lang="ro-RO" altLang="en-US" b="1" dirty="0" err="1">
                <a:latin typeface="Garamond" panose="02020404030301010803" pitchFamily="18" charset="0"/>
              </a:rPr>
              <a:t>emoţional</a:t>
            </a:r>
            <a:r>
              <a:rPr lang="ro-RO" altLang="en-US" b="1" dirty="0">
                <a:latin typeface="Garamond" panose="02020404030301010803" pitchFamily="18" charset="0"/>
              </a:rPr>
              <a:t> </a:t>
            </a:r>
            <a:r>
              <a:rPr lang="ro-RO" altLang="en-US" dirty="0">
                <a:latin typeface="Garamond" panose="02020404030301010803" pitchFamily="18" charset="0"/>
              </a:rPr>
              <a:t>– </a:t>
            </a:r>
            <a:r>
              <a:rPr lang="ro-RO" altLang="en-US" dirty="0" err="1">
                <a:latin typeface="Garamond" panose="02020404030301010803" pitchFamily="18" charset="0"/>
              </a:rPr>
              <a:t>conştientizarea</a:t>
            </a:r>
            <a:r>
              <a:rPr lang="ro-RO" altLang="en-US" dirty="0">
                <a:latin typeface="Garamond" panose="02020404030301010803" pitchFamily="18" charset="0"/>
              </a:rPr>
              <a:t> </a:t>
            </a:r>
            <a:r>
              <a:rPr lang="ro-RO" altLang="en-US" dirty="0" err="1">
                <a:latin typeface="Garamond" panose="02020404030301010803" pitchFamily="18" charset="0"/>
              </a:rPr>
              <a:t>şi</a:t>
            </a:r>
            <a:r>
              <a:rPr lang="ro-RO" altLang="en-US" dirty="0">
                <a:latin typeface="Garamond" panose="02020404030301010803" pitchFamily="18" charset="0"/>
              </a:rPr>
              <a:t> autoreglarea </a:t>
            </a:r>
            <a:r>
              <a:rPr lang="ro-RO" altLang="en-US" dirty="0" err="1">
                <a:latin typeface="Garamond" panose="02020404030301010803" pitchFamily="18" charset="0"/>
              </a:rPr>
              <a:t>emoţiilor</a:t>
            </a:r>
            <a:endParaRPr lang="ro-RO" altLang="en-US" dirty="0">
              <a:latin typeface="Garamond" panose="02020404030301010803" pitchFamily="18" charset="0"/>
            </a:endParaRPr>
          </a:p>
          <a:p>
            <a:pPr marL="914400" indent="231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b="1" dirty="0">
                <a:latin typeface="Garamond" panose="02020404030301010803" pitchFamily="18" charset="0"/>
              </a:rPr>
              <a:t>Eul social </a:t>
            </a:r>
            <a:r>
              <a:rPr lang="ro-RO" altLang="en-US" dirty="0">
                <a:latin typeface="Garamond" panose="02020404030301010803" pitchFamily="18" charset="0"/>
              </a:rPr>
              <a:t>– modul în care ne comportăm în </a:t>
            </a:r>
            <a:r>
              <a:rPr lang="ro-RO" altLang="en-US" dirty="0" err="1">
                <a:latin typeface="Garamond" panose="02020404030301010803" pitchFamily="18" charset="0"/>
              </a:rPr>
              <a:t>interacţiunile</a:t>
            </a:r>
            <a:r>
              <a:rPr lang="ro-RO" altLang="en-US" dirty="0">
                <a:latin typeface="Garamond" panose="02020404030301010803" pitchFamily="18" charset="0"/>
              </a:rPr>
              <a:t> cu </a:t>
            </a:r>
            <a:r>
              <a:rPr lang="ro-RO" altLang="en-US" dirty="0" err="1">
                <a:latin typeface="Garamond" panose="02020404030301010803" pitchFamily="18" charset="0"/>
              </a:rPr>
              <a:t>ceilalţi</a:t>
            </a:r>
            <a:endParaRPr lang="ro-RO" altLang="en-US" dirty="0">
              <a:latin typeface="Garamond" panose="02020404030301010803" pitchFamily="18" charset="0"/>
            </a:endParaRPr>
          </a:p>
          <a:p>
            <a:pPr marL="914400" indent="231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o-RO" altLang="en-US" b="1" dirty="0">
                <a:latin typeface="Garamond" panose="02020404030301010803" pitchFamily="18" charset="0"/>
              </a:rPr>
              <a:t>Eul spiritual </a:t>
            </a:r>
            <a:r>
              <a:rPr lang="ro-RO" altLang="en-US" dirty="0">
                <a:latin typeface="Garamond" panose="02020404030301010803" pitchFamily="18" charset="0"/>
              </a:rPr>
              <a:t>– valorile morale, sociale, religioase, estetice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951630"/>
            <a:ext cx="100584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en-US" sz="2400" b="1" dirty="0" err="1">
                <a:latin typeface="Garamond" panose="02020404030301010803" pitchFamily="18" charset="0"/>
              </a:rPr>
              <a:t>Eul</a:t>
            </a:r>
            <a:r>
              <a:rPr lang="en-GB" altLang="en-US" sz="2400" b="1" dirty="0">
                <a:latin typeface="Garamond" panose="02020404030301010803" pitchFamily="18" charset="0"/>
              </a:rPr>
              <a:t> actual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este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modul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în</a:t>
            </a:r>
            <a:r>
              <a:rPr lang="en-GB" altLang="en-US" sz="2400" dirty="0">
                <a:latin typeface="Garamond" panose="02020404030301010803" pitchFamily="18" charset="0"/>
              </a:rPr>
              <a:t> care </a:t>
            </a:r>
            <a:r>
              <a:rPr lang="en-GB" altLang="en-US" sz="2400" dirty="0" err="1">
                <a:latin typeface="Garamond" panose="02020404030301010803" pitchFamily="18" charset="0"/>
              </a:rPr>
              <a:t>persoana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îşi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percepe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propriile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caracteristici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fizice</a:t>
            </a:r>
            <a:r>
              <a:rPr lang="en-GB" altLang="en-US" sz="2400" dirty="0">
                <a:latin typeface="Garamond" panose="02020404030301010803" pitchFamily="18" charset="0"/>
              </a:rPr>
              <a:t>, cognitive, </a:t>
            </a:r>
            <a:r>
              <a:rPr lang="en-GB" altLang="en-US" sz="2400" dirty="0" err="1">
                <a:latin typeface="Garamond" panose="02020404030301010803" pitchFamily="18" charset="0"/>
              </a:rPr>
              <a:t>emoţionale</a:t>
            </a:r>
            <a:r>
              <a:rPr lang="en-GB" altLang="en-US" sz="2400" dirty="0">
                <a:latin typeface="Garamond" panose="02020404030301010803" pitchFamily="18" charset="0"/>
              </a:rPr>
              <a:t>, </a:t>
            </a:r>
            <a:r>
              <a:rPr lang="en-GB" altLang="en-US" sz="2400" dirty="0" err="1">
                <a:latin typeface="Garamond" panose="02020404030301010803" pitchFamily="18" charset="0"/>
              </a:rPr>
              <a:t>sociale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şi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err="1">
                <a:latin typeface="Garamond" panose="02020404030301010803" pitchFamily="18" charset="0"/>
              </a:rPr>
              <a:t>spirituale</a:t>
            </a:r>
            <a:r>
              <a:rPr lang="en-GB" altLang="en-US" sz="2400" dirty="0">
                <a:latin typeface="Garamond" panose="02020404030301010803" pitchFamily="18" charset="0"/>
              </a:rPr>
              <a:t> la un moment dat. </a:t>
            </a:r>
            <a:endParaRPr lang="en-US" altLang="en-US" sz="2400" b="1" dirty="0">
              <a:latin typeface="Garamond" panose="020204040303010108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5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287"/>
            <a:ext cx="10058400" cy="741073"/>
          </a:xfrm>
          <a:solidFill>
            <a:srgbClr val="CC66FF"/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Q&amp;A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47415"/>
            <a:ext cx="10058400" cy="2554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altLang="en-US" sz="3200" b="1" dirty="0">
                <a:latin typeface="Garamond" panose="02020404030301010803" pitchFamily="18" charset="0"/>
              </a:rPr>
              <a:t>Cum ne formăm o anumită imagine despre propria persoană?</a:t>
            </a:r>
          </a:p>
          <a:p>
            <a:pPr algn="ctr"/>
            <a:r>
              <a:rPr lang="ro-RO" altLang="en-US" sz="3200" b="1" dirty="0">
                <a:latin typeface="Garamond" panose="02020404030301010803" pitchFamily="18" charset="0"/>
              </a:rPr>
              <a:t>Care ar putea fi efectele imaginii de sine pozitive</a:t>
            </a:r>
            <a:r>
              <a:rPr lang="en-US" altLang="en-US" sz="3200" b="1" dirty="0">
                <a:latin typeface="Garamond" panose="02020404030301010803" pitchFamily="18" charset="0"/>
              </a:rPr>
              <a:t> </a:t>
            </a:r>
            <a:r>
              <a:rPr lang="ro-RO" altLang="en-US" sz="3200" b="1" dirty="0" err="1">
                <a:latin typeface="Garamond" panose="02020404030301010803" pitchFamily="18" charset="0"/>
              </a:rPr>
              <a:t>şi</a:t>
            </a:r>
            <a:r>
              <a:rPr lang="ro-RO" altLang="en-US" sz="3200" b="1" dirty="0">
                <a:latin typeface="Garamond" panose="02020404030301010803" pitchFamily="18" charset="0"/>
              </a:rPr>
              <a:t> a celei negative asupra </a:t>
            </a:r>
            <a:r>
              <a:rPr lang="ro-RO" altLang="en-US" sz="3200" b="1" dirty="0" err="1">
                <a:latin typeface="Garamond" panose="02020404030301010803" pitchFamily="18" charset="0"/>
              </a:rPr>
              <a:t>performanţei</a:t>
            </a:r>
            <a:r>
              <a:rPr lang="ro-RO" altLang="en-US" sz="3200" b="1" dirty="0">
                <a:latin typeface="Garamond" panose="02020404030301010803" pitchFamily="18" charset="0"/>
              </a:rPr>
              <a:t> </a:t>
            </a:r>
            <a:r>
              <a:rPr lang="ro-RO" altLang="en-US" sz="3200" b="1" dirty="0" err="1">
                <a:latin typeface="Garamond" panose="02020404030301010803" pitchFamily="18" charset="0"/>
              </a:rPr>
              <a:t>şcolare</a:t>
            </a:r>
            <a:r>
              <a:rPr lang="ro-RO" altLang="en-US" sz="3200" b="1" dirty="0">
                <a:latin typeface="Garamond" panose="02020404030301010803" pitchFamily="18" charset="0"/>
              </a:rPr>
              <a:t> </a:t>
            </a:r>
            <a:r>
              <a:rPr lang="ro-RO" altLang="en-US" sz="3200" b="1" dirty="0" err="1">
                <a:latin typeface="Garamond" panose="02020404030301010803" pitchFamily="18" charset="0"/>
              </a:rPr>
              <a:t>şi</a:t>
            </a:r>
            <a:r>
              <a:rPr lang="ro-RO" altLang="en-US" sz="3200" b="1" dirty="0">
                <a:latin typeface="Garamond" panose="02020404030301010803" pitchFamily="18" charset="0"/>
              </a:rPr>
              <a:t> a</a:t>
            </a:r>
            <a:r>
              <a:rPr lang="en-US" altLang="en-US" sz="3200" b="1" dirty="0">
                <a:latin typeface="Garamond" panose="02020404030301010803" pitchFamily="18" charset="0"/>
              </a:rPr>
              <a:t> </a:t>
            </a:r>
            <a:r>
              <a:rPr lang="ro-RO" altLang="en-US" sz="3200" b="1" dirty="0" err="1">
                <a:latin typeface="Garamond" panose="02020404030301010803" pitchFamily="18" charset="0"/>
              </a:rPr>
              <a:t>relaţiilor</a:t>
            </a:r>
            <a:r>
              <a:rPr lang="ro-RO" altLang="en-US" sz="3200" b="1" dirty="0">
                <a:latin typeface="Garamond" panose="02020404030301010803" pitchFamily="18" charset="0"/>
              </a:rPr>
              <a:t> cu </a:t>
            </a:r>
            <a:r>
              <a:rPr lang="ro-RO" altLang="en-US" sz="3200" b="1" dirty="0" err="1">
                <a:latin typeface="Garamond" panose="02020404030301010803" pitchFamily="18" charset="0"/>
              </a:rPr>
              <a:t>ceilalţi</a:t>
            </a:r>
            <a:r>
              <a:rPr lang="ro-RO" altLang="en-US" sz="3200" b="1" dirty="0">
                <a:latin typeface="Garamond" panose="02020404030301010803" pitchFamily="18" charset="0"/>
              </a:rPr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36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0502"/>
            <a:ext cx="10058400" cy="809312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Autoprezentare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2499"/>
          </a:xfrm>
        </p:spPr>
        <p:txBody>
          <a:bodyPr/>
          <a:lstStyle/>
          <a:p>
            <a:r>
              <a:rPr lang="ro-RO" dirty="0">
                <a:latin typeface="Georgia" panose="02040502050405020303" pitchFamily="18" charset="0"/>
              </a:rPr>
              <a:t>Imaginea pe care o prezentăm în exterior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2" descr="Persona (1966) - IM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650">
            <a:off x="8296743" y="2043044"/>
            <a:ext cx="2685150" cy="38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97279" y="2920621"/>
            <a:ext cx="2246421" cy="11464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Georgia" panose="02040502050405020303" pitchFamily="18" charset="0"/>
              </a:rPr>
              <a:t>Cum mă știu/simt în forul meu interior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43254" y="2906973"/>
            <a:ext cx="2246421" cy="114641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Georgia" panose="02040502050405020303" pitchFamily="18" charset="0"/>
              </a:rPr>
              <a:t>Cum mă afișez în exterior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486908" y="3316406"/>
            <a:ext cx="853080" cy="4913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79678" y="4367283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DISCREPANȚĂ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09175"/>
              </p:ext>
            </p:extLst>
          </p:nvPr>
        </p:nvGraphicFramePr>
        <p:xfrm>
          <a:off x="1438157" y="276770"/>
          <a:ext cx="8839200" cy="5660006"/>
        </p:xfrm>
        <a:graphic>
          <a:graphicData uri="http://schemas.openxmlformats.org/drawingml/2006/table">
            <a:tbl>
              <a:tblPr/>
              <a:tblGrid>
                <a:gridCol w="4257675">
                  <a:extLst>
                    <a:ext uri="{9D8B030D-6E8A-4147-A177-3AD203B41FA5}">
                      <a16:colId xmlns:a16="http://schemas.microsoft.com/office/drawing/2014/main" val="34457898"/>
                    </a:ext>
                  </a:extLst>
                </a:gridCol>
                <a:gridCol w="4581525">
                  <a:extLst>
                    <a:ext uri="{9D8B030D-6E8A-4147-A177-3AD203B41FA5}">
                      <a16:colId xmlns:a16="http://schemas.microsoft.com/office/drawing/2014/main" val="3998366485"/>
                    </a:ext>
                  </a:extLst>
                </a:gridCol>
              </a:tblGrid>
              <a:tr h="448359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IMAGINE DE SINE NEGATIVĂ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indent="4572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4572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IMAGINE DE SINE POZITIVĂ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93918"/>
                  </a:ext>
                </a:extLst>
              </a:tr>
              <a:tr h="5211647">
                <a:tc>
                  <a:txBody>
                    <a:bodyPr/>
                    <a:lstStyle>
                      <a:lvl1pPr marL="342900" indent="-3429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scăderea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performanţelor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şcolare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sau la locul de muncă, datorită subestimării resurselor, neasumării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responsabilităţilor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, etc.;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relaţii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nearmonioase în cadrul familiei (lipsa de respect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faţă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de sine favorizează lipsa respectului manifestat de către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ceilalţi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membrii din familie; în timpul conflictelor se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învinovăţesc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excesiv sau îi critică pe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ceilalţi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relaţii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deficitare cu cei de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aceeaşi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vârstă (elevii vor să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menţină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stima de sine crescută impunându-se, însă fac acest lucru nerespectând drepturile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celorlalţi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valoarea lor, ceea ce afectează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relaţiile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aceştia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Font typeface="Wingdings 2" panose="05020102010507070707" pitchFamily="18" charset="2"/>
                        <a:tabLst>
                          <a:tab pos="44450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creşterea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performanţelor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şcolare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la viitorul loc de muncă (de exemplu, persoana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estimează corect resursele,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asumă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responsabilităţi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în conformitate cu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cerinţele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resursele proprii, etc.);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relaţii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armonioase în cadrul familiei (respectul de sine determinat de o imagine de sine pozitivă favorizează manifestarea respectului din partea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celorlalţi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; rezolvarea conflictelor este mai simplu de realizat în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condiţiile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în care cei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implicaţi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în conflict nu se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autoînvinovăţesc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nu îi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învinovăţesc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pe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ceilalţi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1100"/>
                        <a:buFont typeface="Wingdings" panose="05000000000000000000" pitchFamily="2" charset="2"/>
                        <a:buChar char=""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relaţii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bune cu colegii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prietenii de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aceeaşi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vârstă (elevii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îşi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pot pune în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evidenţă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calităţile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fără a le devaloriza pe ale </a:t>
                      </a:r>
                      <a:r>
                        <a:rPr kumimoji="0" lang="ro-RO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celorlalţi</a:t>
                      </a: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" algn="l"/>
                        </a:tabLst>
                      </a:pPr>
                      <a:r>
                        <a:rPr kumimoji="0" lang="ro-RO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4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3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ccess Cycle: How to Leverage Small Success to Build Bigger 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501485"/>
            <a:ext cx="613410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1565"/>
              </p:ext>
            </p:extLst>
          </p:nvPr>
        </p:nvGraphicFramePr>
        <p:xfrm>
          <a:off x="1647967" y="421944"/>
          <a:ext cx="8610600" cy="28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latin typeface="Times New Roman" pitchFamily="18" charset="0"/>
                          <a:cs typeface="Times New Roman" pitchFamily="18" charset="0"/>
                        </a:rPr>
                        <a:t>EUL ACTUAL</a:t>
                      </a:r>
                    </a:p>
                    <a:p>
                      <a:pPr algn="ctr"/>
                      <a:endParaRPr lang="ro-RO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imes New Roman" pitchFamily="18" charset="0"/>
                          <a:cs typeface="Times New Roman" pitchFamily="18" charset="0"/>
                        </a:rPr>
                        <a:t>EUL VIITOR </a:t>
                      </a:r>
                      <a:endParaRPr lang="ro-RO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latin typeface="Times New Roman" pitchFamily="18" charset="0"/>
                          <a:cs typeface="Times New Roman" pitchFamily="18" charset="0"/>
                        </a:rPr>
                        <a:t>EUL IDEAL </a:t>
                      </a:r>
                      <a:endParaRPr lang="ro-RO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28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modul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în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care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persoana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îşi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percepe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propriile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caracteristici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fizice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, cognitive,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emoţionale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sociale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şi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spirituale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la un moment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dat</a:t>
                      </a:r>
                      <a:endParaRPr lang="ro-RO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latin typeface="Times New Roman" pitchFamily="18" charset="0"/>
                          <a:cs typeface="Times New Roman" pitchFamily="18" charset="0"/>
                        </a:rPr>
                        <a:t>modul în care o persoană îşi reprezintă mental ceea ce poate deveni în viitor, folosind resursele de care dispune în prezent</a:t>
                      </a:r>
                      <a:endParaRPr lang="ro-RO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>
                          <a:latin typeface="Times New Roman" pitchFamily="18" charset="0"/>
                          <a:cs typeface="Times New Roman" pitchFamily="18" charset="0"/>
                        </a:rPr>
                        <a:t>modul în care o persoană îşi reprezintă mental ceea ce ar dori să fie, dar este în acelaşi timp conştientă că nu are în prezent resursele reale să devină.</a:t>
                      </a:r>
                    </a:p>
                    <a:p>
                      <a:pPr algn="ctr"/>
                      <a:endParaRPr lang="ro-RO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2486167" y="3393744"/>
            <a:ext cx="3581400" cy="1219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1952767" y="3393744"/>
            <a:ext cx="7391400" cy="2362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flipH="1">
            <a:off x="5915167" y="3317544"/>
            <a:ext cx="4267200" cy="1981200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o-RO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790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8" ma:contentTypeDescription="Create a new document." ma:contentTypeScope="" ma:versionID="fa3d9d235a0665d9acf8a04abc366860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2568ac33fb22d9dc72fa2acb43e10ea5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57C857-D5F6-4060-8FF9-E99E36EAD1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98125E-32BD-4D3E-A0A6-1C99E70D94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26529-DA2A-49E8-84F3-962CD834A09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2411</TotalTime>
  <Words>1388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Psihologia educației</vt:lpstr>
      <vt:lpstr>CINE SUNT EU?</vt:lpstr>
      <vt:lpstr>Autocunoașterea</vt:lpstr>
      <vt:lpstr>Eul actual</vt:lpstr>
      <vt:lpstr>Q&amp;A</vt:lpstr>
      <vt:lpstr>Autoprezentare</vt:lpstr>
      <vt:lpstr>PowerPoint Presentation</vt:lpstr>
      <vt:lpstr>PowerPoint Presentation</vt:lpstr>
      <vt:lpstr>PowerPoint Presentation</vt:lpstr>
      <vt:lpstr>Eul viitor</vt:lpstr>
      <vt:lpstr>Q&amp;A</vt:lpstr>
      <vt:lpstr>De ce ni se pare viitorul diferit?</vt:lpstr>
      <vt:lpstr>Soluții</vt:lpstr>
      <vt:lpstr>PowerPoint Presentation</vt:lpstr>
      <vt:lpstr>3 tehnici</vt:lpstr>
      <vt:lpstr>3 tehnici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Martin Seligman</vt:lpstr>
      <vt:lpstr>Valori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veronique_cl</dc:creator>
  <cp:lastModifiedBy>veronique_cl</cp:lastModifiedBy>
  <cp:revision>24</cp:revision>
  <cp:lastPrinted>2021-10-15T07:59:38Z</cp:lastPrinted>
  <dcterms:created xsi:type="dcterms:W3CDTF">2021-09-29T15:34:50Z</dcterms:created>
  <dcterms:modified xsi:type="dcterms:W3CDTF">2021-10-16T10:38:02Z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