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6" r:id="rId6"/>
    <p:sldId id="283" r:id="rId7"/>
    <p:sldId id="260" r:id="rId8"/>
    <p:sldId id="272" r:id="rId9"/>
    <p:sldId id="261" r:id="rId10"/>
    <p:sldId id="265" r:id="rId11"/>
    <p:sldId id="267" r:id="rId12"/>
    <p:sldId id="266" r:id="rId13"/>
    <p:sldId id="290" r:id="rId14"/>
    <p:sldId id="291" r:id="rId15"/>
    <p:sldId id="292" r:id="rId16"/>
    <p:sldId id="293" r:id="rId17"/>
    <p:sldId id="308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5" r:id="rId26"/>
    <p:sldId id="301" r:id="rId27"/>
    <p:sldId id="302" r:id="rId28"/>
    <p:sldId id="303" r:id="rId29"/>
    <p:sldId id="304" r:id="rId30"/>
    <p:sldId id="270" r:id="rId31"/>
    <p:sldId id="276" r:id="rId32"/>
    <p:sldId id="280" r:id="rId33"/>
    <p:sldId id="268" r:id="rId34"/>
    <p:sldId id="269" r:id="rId35"/>
    <p:sldId id="277" r:id="rId36"/>
    <p:sldId id="278" r:id="rId37"/>
    <p:sldId id="279" r:id="rId38"/>
    <p:sldId id="258" r:id="rId39"/>
    <p:sldId id="306" r:id="rId40"/>
    <p:sldId id="307" r:id="rId41"/>
    <p:sldId id="285" r:id="rId42"/>
    <p:sldId id="281" r:id="rId43"/>
    <p:sldId id="282" r:id="rId44"/>
    <p:sldId id="286" r:id="rId45"/>
    <p:sldId id="28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39B63-CC54-4F62-81D2-5A98CEBFBB78}" v="2" dt="2021-11-12T18:20:54.352"/>
    <p1510:client id="{DB33A44A-DB43-4B5C-BAA3-55DFF4C6BA9B}" v="2" dt="2022-01-18T15:10:3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- ROXANA GROZA" userId="S::camelia.groza@stud.ubbcluj.ro::1d075737-0e5e-43ee-96c4-505177ecd16b" providerId="AD" clId="Web-{DB33A44A-DB43-4B5C-BAA3-55DFF4C6BA9B}"/>
    <pc:docChg chg="sldOrd">
      <pc:chgData name="CAMELIA - ROXANA GROZA" userId="S::camelia.groza@stud.ubbcluj.ro::1d075737-0e5e-43ee-96c4-505177ecd16b" providerId="AD" clId="Web-{DB33A44A-DB43-4B5C-BAA3-55DFF4C6BA9B}" dt="2022-01-18T15:10:33.490" v="1"/>
      <pc:docMkLst>
        <pc:docMk/>
      </pc:docMkLst>
      <pc:sldChg chg="ord">
        <pc:chgData name="CAMELIA - ROXANA GROZA" userId="S::camelia.groza@stud.ubbcluj.ro::1d075737-0e5e-43ee-96c4-505177ecd16b" providerId="AD" clId="Web-{DB33A44A-DB43-4B5C-BAA3-55DFF4C6BA9B}" dt="2022-01-18T15:10:33.490" v="1"/>
        <pc:sldMkLst>
          <pc:docMk/>
          <pc:sldMk cId="2809698725" sldId="287"/>
        </pc:sldMkLst>
      </pc:sldChg>
    </pc:docChg>
  </pc:docChgLst>
  <pc:docChgLst>
    <pc:chgData name="MARIUS-IONUȚ ANDREIAȘI" userId="S::marius.andreiasi@stud.ubbcluj.ro::6d58890b-99aa-4257-b5bc-10ea7cbe4753" providerId="AD" clId="Web-{7F439B63-CC54-4F62-81D2-5A98CEBFBB78}"/>
    <pc:docChg chg="sldOrd">
      <pc:chgData name="MARIUS-IONUȚ ANDREIAȘI" userId="S::marius.andreiasi@stud.ubbcluj.ro::6d58890b-99aa-4257-b5bc-10ea7cbe4753" providerId="AD" clId="Web-{7F439B63-CC54-4F62-81D2-5A98CEBFBB78}" dt="2021-11-12T18:20:54.352" v="1"/>
      <pc:docMkLst>
        <pc:docMk/>
      </pc:docMkLst>
      <pc:sldChg chg="ord">
        <pc:chgData name="MARIUS-IONUȚ ANDREIAȘI" userId="S::marius.andreiasi@stud.ubbcluj.ro::6d58890b-99aa-4257-b5bc-10ea7cbe4753" providerId="AD" clId="Web-{7F439B63-CC54-4F62-81D2-5A98CEBFBB78}" dt="2021-11-12T18:20:54.352" v="1"/>
        <pc:sldMkLst>
          <pc:docMk/>
          <pc:sldMk cId="4203207202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8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48D369-69CD-42C9-B107-3F85D2E655C2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D87B37-DCB6-4BAE-AC84-CDF5B7AFB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thers - Chula Glob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77" y="353312"/>
            <a:ext cx="6982823" cy="584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13388"/>
            <a:ext cx="6699794" cy="2361935"/>
          </a:xfrm>
        </p:spPr>
        <p:txBody>
          <a:bodyPr/>
          <a:lstStyle/>
          <a:p>
            <a:pPr algn="ctr"/>
            <a:r>
              <a:rPr lang="ro-RO" b="1" dirty="0">
                <a:latin typeface="Georgia" panose="02040502050405020303" pitchFamily="18" charset="0"/>
              </a:rPr>
              <a:t>Psihologia educației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349" y="4600764"/>
            <a:ext cx="4296228" cy="1143000"/>
          </a:xfrm>
        </p:spPr>
        <p:txBody>
          <a:bodyPr>
            <a:normAutofit fontScale="70000" lnSpcReduction="20000"/>
          </a:bodyPr>
          <a:lstStyle/>
          <a:p>
            <a:r>
              <a:rPr lang="ro-RO" sz="2800" b="1" dirty="0">
                <a:latin typeface="Georgia" panose="02040502050405020303" pitchFamily="18" charset="0"/>
              </a:rPr>
              <a:t>#7 INTELIGENȚA</a:t>
            </a:r>
          </a:p>
          <a:p>
            <a:endParaRPr lang="ro-RO" sz="2800" b="1" dirty="0">
              <a:latin typeface="Georgia" panose="02040502050405020303" pitchFamily="18" charset="0"/>
            </a:endParaRPr>
          </a:p>
          <a:p>
            <a:r>
              <a:rPr lang="ro-RO" sz="2800" b="1" dirty="0">
                <a:latin typeface="Georgia" panose="02040502050405020303" pitchFamily="18" charset="0"/>
              </a:rPr>
              <a:t>Veronica</a:t>
            </a:r>
            <a:r>
              <a:rPr lang="ro-RO" sz="2800" dirty="0">
                <a:latin typeface="Georgia" panose="02040502050405020303" pitchFamily="18" charset="0"/>
              </a:rPr>
              <a:t> </a:t>
            </a:r>
            <a:r>
              <a:rPr lang="ro-RO" sz="2800" b="1" dirty="0" err="1">
                <a:latin typeface="Georgia" panose="02040502050405020303" pitchFamily="18" charset="0"/>
              </a:rPr>
              <a:t>Bogorin</a:t>
            </a:r>
            <a:endParaRPr lang="ro-RO" sz="2800" b="1" dirty="0">
              <a:latin typeface="Georgia" panose="02040502050405020303" pitchFamily="18" charset="0"/>
            </a:endParaRPr>
          </a:p>
          <a:p>
            <a:endParaRPr lang="en-US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3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2137"/>
            <a:ext cx="10058400" cy="106862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Teoria lui Mike Anderson (1992) despre inteligență și dezvoltarea cognitivă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sz="2400" dirty="0">
                <a:solidFill>
                  <a:schemeClr val="tx1"/>
                </a:solidFill>
              </a:rPr>
              <a:t>nivelul ridicat al oricăror tipuri de inteligență din modelul lui Gardner corelează cu un nivel ridicat al abilităților în altele; niciun din capacitățile distincte nu este complet diferită de celelalte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aceste tipuri de inteligență sunt defectuos definite- uneori ca un comportament, alteori ca un proces cognitiv sau ca o structură a creierului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ro-RO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Diferențele în inteligență rezultă din diferențe în viteza de procesare a unui ”</a:t>
            </a:r>
            <a:r>
              <a:rPr lang="ro-RO" sz="2400" b="1" dirty="0">
                <a:solidFill>
                  <a:schemeClr val="tx1"/>
                </a:solidFill>
              </a:rPr>
              <a:t>mecanism de procesare fundamental</a:t>
            </a:r>
            <a:r>
              <a:rPr lang="ro-RO" sz="2400" dirty="0">
                <a:solidFill>
                  <a:schemeClr val="tx1"/>
                </a:solidFill>
              </a:rPr>
              <a:t>” care realizează gândirea, care la rândul ei generează cunoștințe (</a:t>
            </a:r>
            <a:r>
              <a:rPr lang="ro-RO" sz="2400" dirty="0" err="1">
                <a:solidFill>
                  <a:schemeClr val="tx1"/>
                </a:solidFill>
              </a:rPr>
              <a:t>knowledge</a:t>
            </a:r>
            <a:r>
              <a:rPr lang="ro-RO" sz="2400" dirty="0">
                <a:solidFill>
                  <a:schemeClr val="tx1"/>
                </a:solidFill>
              </a:rPr>
              <a:t>).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2137"/>
            <a:ext cx="10058400" cy="106862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Teoria lui Mike Anderson (1992) despre inteligență și dezvoltarea cognitivă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 </a:t>
            </a:r>
            <a:r>
              <a:rPr lang="ro-RO" sz="2400" dirty="0">
                <a:solidFill>
                  <a:schemeClr val="tx1"/>
                </a:solidFill>
              </a:rPr>
              <a:t>există mecanisme cognitive care </a:t>
            </a:r>
            <a:r>
              <a:rPr lang="ro-RO" sz="2400" u="sng" dirty="0">
                <a:solidFill>
                  <a:schemeClr val="tx1"/>
                </a:solidFill>
              </a:rPr>
              <a:t>nu prezintă diferențe individuale </a:t>
            </a:r>
            <a:r>
              <a:rPr lang="ro-RO" sz="2400" dirty="0">
                <a:solidFill>
                  <a:schemeClr val="tx1"/>
                </a:solidFill>
              </a:rPr>
              <a:t>(ex. capacitatea de a înțelege că ceilalți oameni au convingeri și de a acționa pe baza acestor convingeri)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mecanismele care produc aceste capacități universale sunt ”</a:t>
            </a:r>
            <a:r>
              <a:rPr lang="ro-RO" sz="2400" b="1" dirty="0">
                <a:solidFill>
                  <a:schemeClr val="tx1"/>
                </a:solidFill>
              </a:rPr>
              <a:t>module</a:t>
            </a:r>
            <a:r>
              <a:rPr lang="ro-RO" sz="2400" dirty="0">
                <a:solidFill>
                  <a:schemeClr val="tx1"/>
                </a:solidFill>
              </a:rPr>
              <a:t>” (ex. limbaj); ele funcționează independent realizând operații complexe; ele nu sunt influențate de mecanismul fundamental de procesare, funcționând </a:t>
            </a:r>
            <a:r>
              <a:rPr lang="ro-RO" sz="2400" b="1" dirty="0">
                <a:solidFill>
                  <a:schemeClr val="tx1"/>
                </a:solidFill>
              </a:rPr>
              <a:t>automat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chemeClr val="tx1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îmbunătățirea abilităților cognitive pe parcursul dezvoltării se datorează </a:t>
            </a:r>
            <a:r>
              <a:rPr lang="ro-RO" sz="2400" b="1" dirty="0">
                <a:solidFill>
                  <a:schemeClr val="tx1"/>
                </a:solidFill>
              </a:rPr>
              <a:t>maturării unor noi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6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2137"/>
            <a:ext cx="10058400" cy="106862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Teoria lui Mike Anderson (1992) despre inteligență și dezvoltarea cognitivă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400" dirty="0"/>
              <a:t> </a:t>
            </a:r>
            <a:r>
              <a:rPr lang="ro-RO" sz="2400" dirty="0">
                <a:solidFill>
                  <a:schemeClr val="tx1"/>
                </a:solidFill>
              </a:rPr>
              <a:t>inteligența include, pe lângă module, 2 ”abilități specifice”: gândirea propozițională și abilitățile vizuale și spațiale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FF0000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aceste sarcini sunt realizate de </a:t>
            </a:r>
            <a:r>
              <a:rPr lang="ro-RO" sz="2400" b="1" dirty="0">
                <a:solidFill>
                  <a:srgbClr val="FF0000"/>
                </a:solidFill>
              </a:rPr>
              <a:t>”procesoare specifice”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FF0000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spre deosebire de module, care îndeplinesc funcții foarte particulare, fiecare din aceste procesoare </a:t>
            </a:r>
            <a:r>
              <a:rPr lang="ro-RO" sz="2400" b="1" dirty="0">
                <a:solidFill>
                  <a:schemeClr val="tx1"/>
                </a:solidFill>
              </a:rPr>
              <a:t>gestionează o clasă largă de probleme de cunoaștere</a:t>
            </a:r>
            <a:r>
              <a:rPr lang="ro-RO" sz="2400" dirty="0">
                <a:solidFill>
                  <a:schemeClr val="tx1"/>
                </a:solidFill>
              </a:rPr>
              <a:t>; spre deosebire de module, acestea </a:t>
            </a:r>
            <a:r>
              <a:rPr lang="ro-RO" sz="2400" b="1" dirty="0">
                <a:solidFill>
                  <a:schemeClr val="tx1"/>
                </a:solidFill>
              </a:rPr>
              <a:t>sunt afectate de funcționarea mecanismului fundamental de procesare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ro-R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2137"/>
            <a:ext cx="10058400" cy="1068620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Teoria lui Mike Anderson (1992) despre inteligență și dezvoltarea cognitivă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731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o-RO" sz="2400" b="1" dirty="0">
                <a:solidFill>
                  <a:schemeClr val="tx1"/>
                </a:solidFill>
              </a:rPr>
              <a:t>Există două rute spre cunoaștere: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o-RO" sz="2400" b="1" dirty="0">
                <a:solidFill>
                  <a:schemeClr val="tx1"/>
                </a:solidFill>
              </a:rPr>
              <a:t>#1 utilizarea mecanismului fundamental de procesare </a:t>
            </a:r>
            <a:r>
              <a:rPr lang="ro-RO" sz="2400" dirty="0">
                <a:solidFill>
                  <a:schemeClr val="tx1"/>
                </a:solidFill>
              </a:rPr>
              <a:t>care operează prin procesoarele specifice (ceea ce numim gândire)- </a:t>
            </a:r>
            <a:r>
              <a:rPr lang="ro-RO" sz="2400" b="1" dirty="0">
                <a:solidFill>
                  <a:srgbClr val="C00000"/>
                </a:solidFill>
              </a:rPr>
              <a:t>explică diferențele individuale în inteligență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o-RO" sz="2400" b="1" dirty="0">
                <a:solidFill>
                  <a:schemeClr val="tx1"/>
                </a:solidFill>
              </a:rPr>
              <a:t>#2 utilizarea modulelor </a:t>
            </a:r>
            <a:r>
              <a:rPr lang="ro-RO" sz="2400" dirty="0">
                <a:solidFill>
                  <a:schemeClr val="tx1"/>
                </a:solidFill>
              </a:rPr>
              <a:t>(ex. percepția spațiului 3D)- apare automat dacă modulul s-a maturizat- </a:t>
            </a:r>
            <a:r>
              <a:rPr lang="ro-RO" sz="2400" b="1" dirty="0">
                <a:solidFill>
                  <a:srgbClr val="C00000"/>
                </a:solidFill>
              </a:rPr>
              <a:t>explică dezvoltarea inteligenței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o-RO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52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4967"/>
            <a:ext cx="10058400" cy="106679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4000" b="1" dirty="0"/>
              <a:t>Teoria </a:t>
            </a:r>
            <a:r>
              <a:rPr lang="ro-RO" sz="4000" b="1" dirty="0" err="1"/>
              <a:t>triarhică</a:t>
            </a:r>
            <a:r>
              <a:rPr lang="ro-RO" sz="4000" b="1" dirty="0"/>
              <a:t> a inteligenței </a:t>
            </a:r>
            <a:br>
              <a:rPr lang="ro-RO" sz="4000" b="1" dirty="0"/>
            </a:br>
            <a:r>
              <a:rPr lang="ro-RO" sz="4000" b="1" dirty="0"/>
              <a:t>(Sternberg, 1985)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7" y="1845734"/>
            <a:ext cx="7716446" cy="4023360"/>
          </a:xfrm>
        </p:spPr>
        <p:txBody>
          <a:bodyPr>
            <a:normAutofit/>
          </a:bodyPr>
          <a:lstStyle/>
          <a:p>
            <a:pPr algn="just"/>
            <a:r>
              <a:rPr lang="ro-RO" sz="2400" dirty="0">
                <a:solidFill>
                  <a:schemeClr val="tx1"/>
                </a:solidFill>
              </a:rPr>
              <a:t>3 </a:t>
            </a:r>
            <a:r>
              <a:rPr lang="ro-RO" sz="2400" dirty="0" err="1">
                <a:solidFill>
                  <a:schemeClr val="tx1"/>
                </a:solidFill>
              </a:rPr>
              <a:t>subteorii</a:t>
            </a:r>
            <a:r>
              <a:rPr lang="ro-RO" sz="24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#1 </a:t>
            </a:r>
            <a:r>
              <a:rPr lang="ro-RO" sz="2400" b="1" dirty="0" err="1">
                <a:solidFill>
                  <a:schemeClr val="tx1"/>
                </a:solidFill>
              </a:rPr>
              <a:t>subteoria</a:t>
            </a:r>
            <a:r>
              <a:rPr lang="ro-RO" sz="2400" b="1" dirty="0">
                <a:solidFill>
                  <a:schemeClr val="tx1"/>
                </a:solidFill>
              </a:rPr>
              <a:t> </a:t>
            </a:r>
            <a:r>
              <a:rPr lang="ro-RO" sz="2400" b="1" dirty="0" err="1">
                <a:solidFill>
                  <a:schemeClr val="tx1"/>
                </a:solidFill>
              </a:rPr>
              <a:t>componențială</a:t>
            </a:r>
            <a:r>
              <a:rPr lang="ro-RO" sz="2400" b="1" dirty="0">
                <a:solidFill>
                  <a:schemeClr val="tx1"/>
                </a:solidFill>
              </a:rPr>
              <a:t>- </a:t>
            </a:r>
            <a:r>
              <a:rPr lang="ro-RO" sz="2400" dirty="0">
                <a:solidFill>
                  <a:schemeClr val="tx1"/>
                </a:solidFill>
              </a:rPr>
              <a:t>procesele de gândire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#2 </a:t>
            </a:r>
            <a:r>
              <a:rPr lang="ro-RO" sz="2400" b="1" dirty="0" err="1">
                <a:solidFill>
                  <a:schemeClr val="tx1"/>
                </a:solidFill>
              </a:rPr>
              <a:t>subteoria</a:t>
            </a:r>
            <a:r>
              <a:rPr lang="ro-RO" sz="2400" b="1" dirty="0">
                <a:solidFill>
                  <a:schemeClr val="tx1"/>
                </a:solidFill>
              </a:rPr>
              <a:t> </a:t>
            </a:r>
            <a:r>
              <a:rPr lang="ro-RO" sz="2400" b="1" dirty="0" err="1">
                <a:solidFill>
                  <a:schemeClr val="tx1"/>
                </a:solidFill>
              </a:rPr>
              <a:t>experiențială</a:t>
            </a:r>
            <a:r>
              <a:rPr lang="ro-RO" sz="2400" b="1" dirty="0">
                <a:solidFill>
                  <a:schemeClr val="tx1"/>
                </a:solidFill>
              </a:rPr>
              <a:t>- efectele experienței asupra inteligenței</a:t>
            </a:r>
          </a:p>
          <a:p>
            <a:pPr algn="just"/>
            <a:r>
              <a:rPr lang="ro-RO" sz="2400" dirty="0">
                <a:solidFill>
                  <a:schemeClr val="tx1"/>
                </a:solidFill>
              </a:rPr>
              <a:t>#3 </a:t>
            </a:r>
            <a:r>
              <a:rPr lang="ro-RO" sz="2400" b="1" dirty="0" err="1">
                <a:solidFill>
                  <a:schemeClr val="tx1"/>
                </a:solidFill>
              </a:rPr>
              <a:t>subteoria</a:t>
            </a:r>
            <a:r>
              <a:rPr lang="ro-RO" sz="2400" b="1" dirty="0">
                <a:solidFill>
                  <a:schemeClr val="tx1"/>
                </a:solidFill>
              </a:rPr>
              <a:t> contextuală- </a:t>
            </a:r>
            <a:r>
              <a:rPr lang="ro-RO" sz="2400" dirty="0">
                <a:solidFill>
                  <a:schemeClr val="tx1"/>
                </a:solidFill>
              </a:rPr>
              <a:t>efectele mediului și culturii asupra inteligenței</a:t>
            </a:r>
          </a:p>
          <a:p>
            <a:pPr algn="just"/>
            <a:endParaRPr lang="ro-RO" sz="2400" dirty="0">
              <a:solidFill>
                <a:schemeClr val="tx1"/>
              </a:solidFill>
            </a:endParaRPr>
          </a:p>
          <a:p>
            <a:pPr algn="just"/>
            <a:r>
              <a:rPr lang="ro-RO" sz="2400" b="1" dirty="0">
                <a:solidFill>
                  <a:schemeClr val="tx1"/>
                </a:solidFill>
              </a:rPr>
              <a:t>Observație</a:t>
            </a:r>
            <a:r>
              <a:rPr lang="ro-RO" sz="2400" dirty="0">
                <a:solidFill>
                  <a:schemeClr val="tx1"/>
                </a:solidFill>
              </a:rPr>
              <a:t>: cea mai bine conturată este </a:t>
            </a:r>
            <a:r>
              <a:rPr lang="ro-RO" sz="2400" dirty="0" err="1">
                <a:solidFill>
                  <a:schemeClr val="tx1"/>
                </a:solidFill>
              </a:rPr>
              <a:t>subteoria</a:t>
            </a: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componențială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Robert Sternberg | Department of Psychology Cornell Arts &amp;amp; Sci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034" y="1999505"/>
            <a:ext cx="2735854" cy="31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9034" y="5404513"/>
            <a:ext cx="2735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Robert Sternberg</a:t>
            </a:r>
          </a:p>
          <a:p>
            <a:pPr algn="ctr"/>
            <a:r>
              <a:rPr lang="ro-RO" dirty="0"/>
              <a:t>(1949-)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1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2" y="532262"/>
            <a:ext cx="10590661" cy="93056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sz="3600" b="1" dirty="0" err="1"/>
              <a:t>Subteoria</a:t>
            </a:r>
            <a:r>
              <a:rPr lang="ro-RO" sz="3600" b="1" dirty="0"/>
              <a:t> </a:t>
            </a:r>
            <a:r>
              <a:rPr lang="ro-RO" sz="3600" b="1" dirty="0" err="1"/>
              <a:t>componențială</a:t>
            </a:r>
            <a:r>
              <a:rPr lang="ro-RO" sz="3600" b="1" dirty="0"/>
              <a:t> a inteligenței Sternberg(1985)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16592"/>
              </p:ext>
            </p:extLst>
          </p:nvPr>
        </p:nvGraphicFramePr>
        <p:xfrm>
          <a:off x="645538" y="2706073"/>
          <a:ext cx="10473291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37">
                  <a:extLst>
                    <a:ext uri="{9D8B030D-6E8A-4147-A177-3AD203B41FA5}">
                      <a16:colId xmlns:a16="http://schemas.microsoft.com/office/drawing/2014/main" val="175933033"/>
                    </a:ext>
                  </a:extLst>
                </a:gridCol>
                <a:gridCol w="6696954">
                  <a:extLst>
                    <a:ext uri="{9D8B030D-6E8A-4147-A177-3AD203B41FA5}">
                      <a16:colId xmlns:a16="http://schemas.microsoft.com/office/drawing/2014/main" val="555136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Componentă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Procese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277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 err="1"/>
                        <a:t>Metacomponente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Procese de control de nivel superior, utilizate la planul de execuție și luarea deciziilor în rezolvarea problemei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2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Componente de performanță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Procese care execută planurile și implementează deciziile selectate prin </a:t>
                      </a:r>
                      <a:r>
                        <a:rPr lang="ro-RO" dirty="0" err="1"/>
                        <a:t>metacomponente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Componente de achiziție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Procese implicate în învățarea noilor informații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8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Componente de retenție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Procese implicate în reactualizarea informației</a:t>
                      </a:r>
                      <a:r>
                        <a:rPr lang="ro-RO" baseline="0" dirty="0"/>
                        <a:t> anterior stocată în memorie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82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Componente de transfer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Procese implicate în transferul informației reținute de la o situație la alta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0025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6854" y="1831825"/>
            <a:ext cx="104732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o-RO" b="1" dirty="0"/>
              <a:t>Componentele</a:t>
            </a:r>
            <a:r>
              <a:rPr lang="ro-RO" dirty="0"/>
              <a:t>= set de procese mentale care operează într-o manieră organizată pentru a produce răspunsuri adecvate; sunt </a:t>
            </a:r>
            <a:r>
              <a:rPr lang="ro-RO" b="1" dirty="0">
                <a:solidFill>
                  <a:srgbClr val="C00000"/>
                </a:solidFill>
              </a:rPr>
              <a:t>interdependente</a:t>
            </a:r>
            <a:r>
              <a:rPr lang="ro-RO" dirty="0"/>
              <a:t>, </a:t>
            </a:r>
            <a:r>
              <a:rPr lang="ro-RO" b="1" dirty="0"/>
              <a:t>nu</a:t>
            </a:r>
            <a:r>
              <a:rPr lang="ro-RO" dirty="0"/>
              <a:t> operează independent unele de altele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1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b="1" dirty="0">
                <a:solidFill>
                  <a:schemeClr val="tx1"/>
                </a:solidFill>
              </a:rPr>
              <a:t>Teste de analogie</a:t>
            </a:r>
          </a:p>
          <a:p>
            <a:r>
              <a:rPr lang="ro-RO" sz="2400" dirty="0">
                <a:solidFill>
                  <a:schemeClr val="tx1"/>
                </a:solidFill>
              </a:rPr>
              <a:t>Avocatul este pentru client ceea ce medicul este pentru _____.</a:t>
            </a:r>
          </a:p>
          <a:p>
            <a:r>
              <a:rPr lang="ro-RO" sz="2400" dirty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componentele critice sunt </a:t>
            </a:r>
            <a:r>
              <a:rPr lang="ro-RO" sz="2400" b="1" dirty="0">
                <a:solidFill>
                  <a:schemeClr val="tx1"/>
                </a:solidFill>
              </a:rPr>
              <a:t>procesul de codare </a:t>
            </a:r>
            <a:r>
              <a:rPr lang="ro-RO" sz="2400" dirty="0">
                <a:solidFill>
                  <a:schemeClr val="tx1"/>
                </a:solidFill>
              </a:rPr>
              <a:t>(reprezentarea mentală a cuvântului) și </a:t>
            </a:r>
            <a:r>
              <a:rPr lang="ro-RO" sz="2400" b="1" dirty="0">
                <a:solidFill>
                  <a:schemeClr val="tx1"/>
                </a:solidFill>
              </a:rPr>
              <a:t>procesul de comparație </a:t>
            </a:r>
            <a:r>
              <a:rPr lang="ro-RO" sz="2400" dirty="0">
                <a:solidFill>
                  <a:schemeClr val="tx1"/>
                </a:solidFill>
              </a:rPr>
              <a:t>(scanarea reprezentărilor pentru a face corespondența atributelor)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diferențele interindividuale </a:t>
            </a:r>
            <a:r>
              <a:rPr lang="ro-RO" sz="2400" dirty="0">
                <a:solidFill>
                  <a:schemeClr val="tx1"/>
                </a:solidFill>
              </a:rPr>
              <a:t>la acest tip de itemi sunt determinate în principal de aceste două procese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770324"/>
            <a:ext cx="10058400" cy="76836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Modelul </a:t>
            </a:r>
            <a:r>
              <a:rPr lang="ro-RO" sz="4000" b="1" dirty="0" err="1"/>
              <a:t>componențial</a:t>
            </a:r>
            <a:r>
              <a:rPr lang="ro-RO" sz="4000" b="1" dirty="0"/>
              <a:t> al inteligenței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5770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chine learning logo design brain ai technology Vector Image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78" t="13988" r="16924" b="22272"/>
          <a:stretch/>
        </p:blipFill>
        <p:spPr bwMode="auto">
          <a:xfrm flipH="1">
            <a:off x="8952932" y="2322041"/>
            <a:ext cx="2975212" cy="307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275" y="732625"/>
            <a:ext cx="10514235" cy="754721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Succes academic versus succes în viață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ro-RO" sz="2400" dirty="0">
                <a:solidFill>
                  <a:schemeClr val="tx1"/>
                </a:solidFill>
              </a:rPr>
              <a:t>O teorie comprehensivă a inteligenței implică un set mult mai mare de componente (Sternberg, 1985) care se raportează nu doar la ”inteligența academică”, ci și la ”inteligența practică”. De exemplu: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abilitatea de a învăța și profita de experiență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abilitatea de a gândi sau raționa 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abilitatea de adaptare la capriciile unei lumi schimbătoare și nesigure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abilitatea de a te motiva pe tine însuți/însăți cu scopul de a realiza expeditiv sarcina de îndeplinit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5581934"/>
            <a:ext cx="1005840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Majoritatea testelor de inteligență actuale sunt destul de eficiente în evaluarea primelor două, însă au o valoare limitată în evaluarea ultimelor două, prin urmare sunt eficiente în predicția succesului academic, dar mai puțin eficiente în predicția succesului în afara mediului academic.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9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7705526" cy="45004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 </a:t>
            </a:r>
            <a:r>
              <a:rPr lang="ro-RO" sz="2400" dirty="0">
                <a:solidFill>
                  <a:schemeClr val="tx1"/>
                </a:solidFill>
              </a:rPr>
              <a:t>s-a pus în discuție </a:t>
            </a:r>
            <a:r>
              <a:rPr lang="ro-RO" sz="2400" i="1" dirty="0">
                <a:solidFill>
                  <a:schemeClr val="tx1"/>
                </a:solidFill>
              </a:rPr>
              <a:t>coerența</a:t>
            </a:r>
            <a:r>
              <a:rPr lang="ro-RO" sz="2400" dirty="0">
                <a:solidFill>
                  <a:schemeClr val="tx1"/>
                </a:solidFill>
              </a:rPr>
              <a:t> teoriei lui Sternberg și capacitatea acesteia de </a:t>
            </a:r>
            <a:r>
              <a:rPr lang="ro-RO" sz="2400" i="1" dirty="0">
                <a:solidFill>
                  <a:schemeClr val="tx1"/>
                </a:solidFill>
              </a:rPr>
              <a:t>a explica </a:t>
            </a:r>
            <a:r>
              <a:rPr lang="ro-RO" sz="2400" dirty="0">
                <a:solidFill>
                  <a:schemeClr val="tx1"/>
                </a:solidFill>
              </a:rPr>
              <a:t>cum are loc </a:t>
            </a:r>
            <a:r>
              <a:rPr lang="ro-RO" sz="2400" i="1" dirty="0">
                <a:solidFill>
                  <a:schemeClr val="tx1"/>
                </a:solidFill>
              </a:rPr>
              <a:t>rezolvarea de probleme </a:t>
            </a:r>
            <a:r>
              <a:rPr lang="ro-RO" sz="2400" dirty="0">
                <a:solidFill>
                  <a:schemeClr val="tx1"/>
                </a:solidFill>
              </a:rPr>
              <a:t>în contexte de zi cu zi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dirty="0" err="1">
                <a:solidFill>
                  <a:schemeClr val="tx1"/>
                </a:solidFill>
              </a:rPr>
              <a:t>Ceci</a:t>
            </a:r>
            <a:r>
              <a:rPr lang="ro-RO" sz="2400" dirty="0">
                <a:solidFill>
                  <a:schemeClr val="tx1"/>
                </a:solidFill>
              </a:rPr>
              <a:t> propune existența unor ”</a:t>
            </a:r>
            <a:r>
              <a:rPr lang="ro-RO" sz="2400" b="1" dirty="0">
                <a:solidFill>
                  <a:schemeClr val="tx1"/>
                </a:solidFill>
              </a:rPr>
              <a:t>potențiale cognitive multiple</a:t>
            </a:r>
            <a:r>
              <a:rPr lang="ro-RO" sz="2400" dirty="0">
                <a:solidFill>
                  <a:schemeClr val="tx1"/>
                </a:solidFill>
              </a:rPr>
              <a:t>” în opoziție cu existența unei singure inteligențe generale fundamentale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aceste abilități multiple sunt </a:t>
            </a:r>
            <a:r>
              <a:rPr lang="ro-RO" sz="2400" b="1" dirty="0">
                <a:solidFill>
                  <a:schemeClr val="tx1"/>
                </a:solidFill>
              </a:rPr>
              <a:t>fundamentate biologic </a:t>
            </a:r>
            <a:r>
              <a:rPr lang="ro-RO" sz="2400" dirty="0">
                <a:solidFill>
                  <a:schemeClr val="tx1"/>
                </a:solidFill>
              </a:rPr>
              <a:t>și limitează procesele mentale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apariția lor este modelată de </a:t>
            </a:r>
            <a:r>
              <a:rPr lang="ro-RO" sz="2400" b="1" dirty="0">
                <a:solidFill>
                  <a:schemeClr val="tx1"/>
                </a:solidFill>
              </a:rPr>
              <a:t>provocările și oportunitățile din mediul</a:t>
            </a:r>
            <a:r>
              <a:rPr lang="ro-RO" sz="2400" dirty="0">
                <a:solidFill>
                  <a:schemeClr val="tx1"/>
                </a:solidFill>
              </a:rPr>
              <a:t> individului (context)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contextul</a:t>
            </a:r>
            <a:r>
              <a:rPr lang="ro-RO" sz="2400" dirty="0">
                <a:solidFill>
                  <a:schemeClr val="tx1"/>
                </a:solidFill>
              </a:rPr>
              <a:t> este esențial pentru demonstrarea abilităților cognitive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770324"/>
            <a:ext cx="10058400" cy="76836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Teoria bioecologică </a:t>
            </a:r>
            <a:r>
              <a:rPr lang="ro-RO" sz="4000" b="1" dirty="0" err="1"/>
              <a:t>Ceci</a:t>
            </a:r>
            <a:r>
              <a:rPr lang="ro-RO" sz="4000" b="1" dirty="0"/>
              <a:t> (1990, 1996)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053915" y="524154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Stephen J. </a:t>
            </a:r>
            <a:r>
              <a:rPr lang="ro-RO" dirty="0" err="1"/>
              <a:t>Ceci</a:t>
            </a:r>
            <a:endParaRPr lang="ro-RO" dirty="0"/>
          </a:p>
        </p:txBody>
      </p:sp>
      <p:pic>
        <p:nvPicPr>
          <p:cNvPr id="6146" name="Picture 2" descr="Stephen Ceci awarded APA&amp;#39;s highest honor for developmental psychology | HD  TODAY e-NEWS: Insights from Human Development&amp;#39;s Research &amp;amp; Outre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915" y="2233922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850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/>
              <a:t> </a:t>
            </a:r>
            <a:r>
              <a:rPr lang="ro-RO" sz="2400" b="1" dirty="0">
                <a:solidFill>
                  <a:schemeClr val="tx1"/>
                </a:solidFill>
              </a:rPr>
              <a:t>context</a:t>
            </a:r>
            <a:r>
              <a:rPr lang="ro-RO" sz="2400" dirty="0">
                <a:solidFill>
                  <a:schemeClr val="tx1"/>
                </a:solidFill>
              </a:rPr>
              <a:t>= domenii ale cunoașterii, factori ca personalitatea, motivația, educația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contextele pot fi </a:t>
            </a:r>
            <a:r>
              <a:rPr lang="ro-RO" sz="2400" b="1" dirty="0">
                <a:solidFill>
                  <a:schemeClr val="tx1"/>
                </a:solidFill>
              </a:rPr>
              <a:t>mentale, sociale sau fizice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chemeClr val="tx1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contrazice </a:t>
            </a:r>
            <a:r>
              <a:rPr lang="ro-RO" sz="2400" dirty="0" err="1">
                <a:solidFill>
                  <a:schemeClr val="tx1"/>
                </a:solidFill>
              </a:rPr>
              <a:t>pdv</a:t>
            </a:r>
            <a:r>
              <a:rPr lang="ro-RO" sz="2400" dirty="0">
                <a:solidFill>
                  <a:schemeClr val="tx1"/>
                </a:solidFill>
              </a:rPr>
              <a:t> tradițional conform căruia </a:t>
            </a:r>
            <a:r>
              <a:rPr lang="ro-RO" sz="2400" b="1" dirty="0">
                <a:solidFill>
                  <a:schemeClr val="tx1"/>
                </a:solidFill>
              </a:rPr>
              <a:t>inteligența este asociată cu capacitatea de a gândi abstract </a:t>
            </a:r>
            <a:r>
              <a:rPr lang="ro-RO" sz="2400" dirty="0">
                <a:solidFill>
                  <a:schemeClr val="tx1"/>
                </a:solidFill>
              </a:rPr>
              <a:t>indiferent de domeniul sau contextul particular; consideră că abilitatea de a ne angaja în gândire abstractă are legătură cu </a:t>
            </a:r>
            <a:r>
              <a:rPr lang="ro-RO" sz="2400" b="1" dirty="0">
                <a:solidFill>
                  <a:schemeClr val="tx1"/>
                </a:solidFill>
              </a:rPr>
              <a:t>cunoașterea acumulată (volum și organizare) într-un anumit domeniu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b="1" dirty="0">
                <a:solidFill>
                  <a:srgbClr val="C00000"/>
                </a:solidFill>
              </a:rPr>
              <a:t> </a:t>
            </a:r>
            <a:r>
              <a:rPr lang="ro-RO" sz="2400" dirty="0">
                <a:solidFill>
                  <a:schemeClr val="tx1"/>
                </a:solidFill>
              </a:rPr>
              <a:t>performanța intelectuală în condiții ecologice de viață nu poate fi explicată doar de IQ sau de o noțiune biologică privind inteligența generală; aceasta depinde de </a:t>
            </a:r>
            <a:r>
              <a:rPr lang="ro-RO" sz="2400" b="1" dirty="0">
                <a:solidFill>
                  <a:schemeClr val="tx1"/>
                </a:solidFill>
              </a:rPr>
              <a:t>interacțiunea dintre potențiale cognitive multiple și o bază de cunoștințe bogată și bine organizată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770324"/>
            <a:ext cx="10058400" cy="76836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Teoria bioecologică </a:t>
            </a:r>
            <a:r>
              <a:rPr lang="ro-RO" sz="4000" b="1" dirty="0" err="1"/>
              <a:t>Ceci</a:t>
            </a:r>
            <a:r>
              <a:rPr lang="ro-RO" sz="4000" b="1" dirty="0"/>
              <a:t> (1990, 1996)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8089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Definiții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2036802"/>
            <a:ext cx="9889168" cy="361337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sz="2400" dirty="0">
                <a:solidFill>
                  <a:schemeClr val="tx1"/>
                </a:solidFill>
              </a:rPr>
              <a:t>Capacitate generală de înțelegere și raționament (Binet, 1905)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Agregat sau capacitate globală a individului de a acționa intenționat, de a gândi rațional și de a face față cu eficiență mediului său (Wechsler, 1939)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Inteligența constă într-un număr de abilități care pot fi identificate prin analiză </a:t>
            </a:r>
            <a:r>
              <a:rPr lang="ro-RO" sz="2400" dirty="0" err="1">
                <a:solidFill>
                  <a:schemeClr val="tx1"/>
                </a:solidFill>
              </a:rPr>
              <a:t>factorială</a:t>
            </a:r>
            <a:r>
              <a:rPr lang="ro-RO" sz="2400" dirty="0">
                <a:solidFill>
                  <a:schemeClr val="tx1"/>
                </a:solidFill>
              </a:rPr>
              <a:t> (</a:t>
            </a:r>
            <a:r>
              <a:rPr lang="ro-RO" sz="2400" dirty="0" err="1">
                <a:solidFill>
                  <a:schemeClr val="tx1"/>
                </a:solidFill>
              </a:rPr>
              <a:t>Thurstone</a:t>
            </a:r>
            <a:r>
              <a:rPr lang="ro-RO" sz="2400" dirty="0">
                <a:solidFill>
                  <a:schemeClr val="tx1"/>
                </a:solidFill>
              </a:rPr>
              <a:t>, 1938)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Inteligența este un potențial care ne permite accesul la forme de gândire adecvate unor conținuturi specifice (</a:t>
            </a:r>
            <a:r>
              <a:rPr lang="ro-RO" sz="2400" dirty="0" err="1">
                <a:solidFill>
                  <a:schemeClr val="tx1"/>
                </a:solidFill>
              </a:rPr>
              <a:t>Kornhaber</a:t>
            </a:r>
            <a:r>
              <a:rPr lang="ro-RO" sz="2400" dirty="0">
                <a:solidFill>
                  <a:schemeClr val="tx1"/>
                </a:solidFill>
              </a:rPr>
              <a:t> &amp; Gardner, 1991)</a:t>
            </a:r>
          </a:p>
        </p:txBody>
      </p:sp>
    </p:spTree>
    <p:extLst>
      <p:ext uri="{BB962C8B-B14F-4D97-AF65-F5344CB8AC3E}">
        <p14:creationId xmlns:p14="http://schemas.microsoft.com/office/powerpoint/2010/main" val="159701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27314"/>
            <a:ext cx="10058400" cy="750389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ro-RO" b="1" dirty="0"/>
              <a:t>Scala Simon-Binet (1905)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49965"/>
            <a:ext cx="7678230" cy="37277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>
                <a:solidFill>
                  <a:schemeClr val="tx1"/>
                </a:solidFill>
              </a:rPr>
              <a:t>primul test de inteligență- </a:t>
            </a:r>
            <a:r>
              <a:rPr lang="en-US" sz="2400" dirty="0" err="1">
                <a:solidFill>
                  <a:schemeClr val="tx1"/>
                </a:solidFill>
              </a:rPr>
              <a:t>alcătuit</a:t>
            </a:r>
            <a:r>
              <a:rPr lang="en-US" sz="2400" dirty="0">
                <a:solidFill>
                  <a:schemeClr val="tx1"/>
                </a:solidFill>
              </a:rPr>
              <a:t> din 30 de </a:t>
            </a:r>
            <a:r>
              <a:rPr lang="en-US" sz="2400" dirty="0" err="1">
                <a:solidFill>
                  <a:schemeClr val="tx1"/>
                </a:solidFill>
              </a:rPr>
              <a:t>itemi</a:t>
            </a:r>
            <a:r>
              <a:rPr lang="ro-RO" sz="2400" dirty="0">
                <a:solidFill>
                  <a:schemeClr val="tx1"/>
                </a:solidFill>
              </a:rPr>
              <a:t> organizați în funcție de dificultate care măsoară raționamentul și capacitatea de a rezolva probleme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realizat cu scopul de a diferenția copiii care manifestau un </a:t>
            </a:r>
            <a:r>
              <a:rPr lang="ro-RO" sz="2400" b="1" dirty="0">
                <a:solidFill>
                  <a:schemeClr val="tx1"/>
                </a:solidFill>
              </a:rPr>
              <a:t>retard mental </a:t>
            </a:r>
            <a:r>
              <a:rPr lang="ro-RO" sz="2400" dirty="0">
                <a:solidFill>
                  <a:schemeClr val="tx1"/>
                </a:solidFill>
              </a:rPr>
              <a:t>prea mare pentru a beneficia de curriculum-</a:t>
            </a:r>
            <a:r>
              <a:rPr lang="ro-RO" sz="2400" dirty="0" err="1">
                <a:solidFill>
                  <a:schemeClr val="tx1"/>
                </a:solidFill>
              </a:rPr>
              <a:t>ul</a:t>
            </a:r>
            <a:r>
              <a:rPr lang="ro-RO" sz="2400" dirty="0">
                <a:solidFill>
                  <a:schemeClr val="tx1"/>
                </a:solidFill>
              </a:rPr>
              <a:t> școlii obișnuite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revizuit de mai multe ori (1908, 1911)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</a:t>
            </a:r>
            <a:r>
              <a:rPr lang="ro-RO" sz="2400" b="1" dirty="0">
                <a:solidFill>
                  <a:schemeClr val="tx1"/>
                </a:solidFill>
              </a:rPr>
              <a:t>conceptul de vârstă mentală </a:t>
            </a:r>
            <a:r>
              <a:rPr lang="ro-RO" sz="2400" dirty="0">
                <a:solidFill>
                  <a:schemeClr val="tx1"/>
                </a:solidFill>
              </a:rPr>
              <a:t>a avut un rol critic în alcătuirea itemilor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lang="ro-RO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ro-RO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2" descr="Alfred Binet și Scala Inteligenței Simon-Bine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8" r="23096"/>
          <a:stretch/>
        </p:blipFill>
        <p:spPr bwMode="auto">
          <a:xfrm>
            <a:off x="9130352" y="2612747"/>
            <a:ext cx="2156347" cy="261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81705" y="5230901"/>
            <a:ext cx="23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Alfred Binet</a:t>
            </a:r>
            <a:endParaRPr lang="en-US" dirty="0"/>
          </a:p>
          <a:p>
            <a:pPr algn="ctr"/>
            <a:r>
              <a:rPr lang="en-US" dirty="0"/>
              <a:t>1857-1911</a:t>
            </a:r>
          </a:p>
        </p:txBody>
      </p:sp>
    </p:spTree>
    <p:extLst>
      <p:ext uri="{BB962C8B-B14F-4D97-AF65-F5344CB8AC3E}">
        <p14:creationId xmlns:p14="http://schemas.microsoft.com/office/powerpoint/2010/main" val="34427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17" y="391521"/>
            <a:ext cx="10058400" cy="700130"/>
          </a:xfrm>
        </p:spPr>
        <p:txBody>
          <a:bodyPr>
            <a:normAutofit/>
          </a:bodyPr>
          <a:lstStyle/>
          <a:p>
            <a:r>
              <a:rPr lang="ro-RO" sz="3600" b="1" dirty="0"/>
              <a:t>Exemple de teste/itemi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66" y="2068725"/>
            <a:ext cx="3053437" cy="365324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84799"/>
              </p:ext>
            </p:extLst>
          </p:nvPr>
        </p:nvGraphicFramePr>
        <p:xfrm>
          <a:off x="3359103" y="1188769"/>
          <a:ext cx="81280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127">
                  <a:extLst>
                    <a:ext uri="{9D8B030D-6E8A-4147-A177-3AD203B41FA5}">
                      <a16:colId xmlns:a16="http://schemas.microsoft.com/office/drawing/2014/main" val="2350436281"/>
                    </a:ext>
                  </a:extLst>
                </a:gridCol>
                <a:gridCol w="5877873">
                  <a:extLst>
                    <a:ext uri="{9D8B030D-6E8A-4147-A177-3AD203B41FA5}">
                      <a16:colId xmlns:a16="http://schemas.microsoft.com/office/drawing/2014/main" val="163872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Descriere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1837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o-RO" b="1" dirty="0"/>
                        <a:t>Raționament verbal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69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Vocabular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Definește cuvinte ex. dolar, plic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636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Comprehensiune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Răspunde la întrebări ex. De unde cumpără oamenii mâncare? De ce se pieptănă oamenii?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4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Absurdități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Identifică aspectele ”ciudate” ale unor imagini  ex.</a:t>
                      </a:r>
                      <a:r>
                        <a:rPr lang="ro-RO" baseline="0" dirty="0"/>
                        <a:t> o fată care se dă cu bicicleta pe un lac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5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Relații verbale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Spune în ce fel se aseamănă primii 3 itemi dintr-o secvență și cum diferă de al 4-lea ex. eșarfă, cravată, papion, cămașă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0219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o-RO" b="1" dirty="0"/>
                        <a:t>Raționament cantitativ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26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Cantități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Realizează sarcini aritmetice simple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Serii de numere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Completează următoarele numere dintr-o serie ex. 20 16 12</a:t>
                      </a:r>
                      <a:r>
                        <a:rPr lang="ro-RO" baseline="0" dirty="0"/>
                        <a:t> 8 _ _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155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Ecuații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Construiește o ecuație dintr-un șir de itemi ex. 2 3 5 + 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9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8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23582"/>
          </a:xfrm>
        </p:spPr>
        <p:txBody>
          <a:bodyPr>
            <a:normAutofit/>
          </a:bodyPr>
          <a:lstStyle/>
          <a:p>
            <a:r>
              <a:rPr lang="ro-RO" sz="4000" b="1" dirty="0"/>
              <a:t>Exemple de teste/itemi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10477"/>
              </p:ext>
            </p:extLst>
          </p:nvPr>
        </p:nvGraphicFramePr>
        <p:xfrm>
          <a:off x="848891" y="1532364"/>
          <a:ext cx="10555178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059">
                  <a:extLst>
                    <a:ext uri="{9D8B030D-6E8A-4147-A177-3AD203B41FA5}">
                      <a16:colId xmlns:a16="http://schemas.microsoft.com/office/drawing/2014/main" val="1098128142"/>
                    </a:ext>
                  </a:extLst>
                </a:gridCol>
                <a:gridCol w="7633119">
                  <a:extLst>
                    <a:ext uri="{9D8B030D-6E8A-4147-A177-3AD203B41FA5}">
                      <a16:colId xmlns:a16="http://schemas.microsoft.com/office/drawing/2014/main" val="2876627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Descriere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1882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o-RO" b="1" dirty="0"/>
                        <a:t>Raționament abstract/vizual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3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Analiza</a:t>
                      </a:r>
                      <a:r>
                        <a:rPr lang="ro-RO" b="1" baseline="0" dirty="0"/>
                        <a:t> tiparelor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Copiază un design simplu alcătuit din cuburi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0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Copiere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Copiază un desen geometric demonstrat de examinator ex. un pătrat cu două diagonale trasate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94315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just"/>
                      <a:r>
                        <a:rPr lang="ro-RO" b="1" dirty="0"/>
                        <a:t>Memoria de scurtă durată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9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Memoria mărgelelor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Reproduce</a:t>
                      </a:r>
                      <a:r>
                        <a:rPr lang="ro-RO" baseline="0" dirty="0"/>
                        <a:t> din memorie o secvență de mărgele de diferite forme aranjate pe un băț (plasând mărgele reale pe un băț)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9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Memoria propozițiilor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Repetă după examinator propoziții ex. ”Este momentul să ne ducem la culcare.”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8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Memoria cifrelor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Repetă după examinator serii de cifre cum ar fi 5-7-8-3 în ordine și invers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1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Memoria obiectelor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I se arată imagini de obiecte (ex. elegant, ceas) una o dată. Identifică obiectele în ordinea</a:t>
                      </a:r>
                      <a:r>
                        <a:rPr lang="ro-RO" baseline="0" dirty="0"/>
                        <a:t> corectă a apariției într-o imagine care include și alte obiecte ex. autobuz, </a:t>
                      </a:r>
                      <a:r>
                        <a:rPr lang="ro-RO" baseline="0" dirty="0" err="1"/>
                        <a:t>clown</a:t>
                      </a:r>
                      <a:r>
                        <a:rPr lang="ro-RO" baseline="0" dirty="0"/>
                        <a:t>, elefant, ouă, ceas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98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87104"/>
            <a:ext cx="10058400" cy="645539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ro-RO" sz="4000" b="1" dirty="0"/>
              <a:t>Scala de inteligență Stanford-Binet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1886678"/>
            <a:ext cx="8780969" cy="430940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ro-RO" dirty="0"/>
              <a:t> </a:t>
            </a:r>
            <a:r>
              <a:rPr lang="ro-RO" sz="2400" b="1" dirty="0">
                <a:solidFill>
                  <a:schemeClr val="tx1"/>
                </a:solidFill>
              </a:rPr>
              <a:t>Lewis </a:t>
            </a:r>
            <a:r>
              <a:rPr lang="ro-RO" sz="2400" b="1" dirty="0" err="1">
                <a:solidFill>
                  <a:schemeClr val="tx1"/>
                </a:solidFill>
              </a:rPr>
              <a:t>Terman</a:t>
            </a:r>
            <a:r>
              <a:rPr lang="ro-RO" sz="2400" dirty="0"/>
              <a:t>, </a:t>
            </a:r>
            <a:r>
              <a:rPr lang="ro-RO" sz="2400" dirty="0">
                <a:solidFill>
                  <a:schemeClr val="tx1"/>
                </a:solidFill>
              </a:rPr>
              <a:t>de la Universitatea Stanford, a adaptat itemii concepuți de Binet pentru copiii americani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au fost realizate mai multe </a:t>
            </a:r>
            <a:r>
              <a:rPr lang="ro-RO" sz="2400" b="1" dirty="0">
                <a:solidFill>
                  <a:schemeClr val="tx1"/>
                </a:solidFill>
              </a:rPr>
              <a:t>revizuiri</a:t>
            </a:r>
            <a:r>
              <a:rPr lang="ro-RO" sz="2400" dirty="0">
                <a:solidFill>
                  <a:schemeClr val="tx1"/>
                </a:solidFill>
              </a:rPr>
              <a:t> (1937, 1960, 1972, 1986, 2003)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este încă una din cele mai utilizate scale pentru evaluarea inteligenței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>
                <a:solidFill>
                  <a:schemeClr val="tx1"/>
                </a:solidFill>
              </a:rPr>
              <a:t> în acord cu </a:t>
            </a:r>
            <a:r>
              <a:rPr lang="ro-RO" sz="2400" dirty="0" err="1">
                <a:solidFill>
                  <a:schemeClr val="tx1"/>
                </a:solidFill>
              </a:rPr>
              <a:t>pdv</a:t>
            </a:r>
            <a:r>
              <a:rPr lang="ro-RO" sz="2400" dirty="0">
                <a:solidFill>
                  <a:schemeClr val="tx1"/>
                </a:solidFill>
              </a:rPr>
              <a:t> moderne asupra inteligenței ca fiind compusă din </a:t>
            </a:r>
            <a:r>
              <a:rPr lang="ro-RO" sz="2400" b="1" dirty="0">
                <a:solidFill>
                  <a:schemeClr val="tx1"/>
                </a:solidFill>
              </a:rPr>
              <a:t>diferite abilități, </a:t>
            </a:r>
            <a:r>
              <a:rPr lang="ro-RO" sz="2400" dirty="0">
                <a:solidFill>
                  <a:schemeClr val="tx1"/>
                </a:solidFill>
              </a:rPr>
              <a:t>scala Stanford- Binet versiunea 1986 conține teste ce vizează 4 domenii: </a:t>
            </a:r>
          </a:p>
          <a:p>
            <a:pPr marL="1828800" lvl="3" indent="-182563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1"/>
                </a:solidFill>
              </a:rPr>
              <a:t>raționament verbal, </a:t>
            </a:r>
          </a:p>
          <a:p>
            <a:pPr marL="1828800" lvl="2" indent="-182563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1"/>
                </a:solidFill>
              </a:rPr>
              <a:t>raționament abstract/vizual, </a:t>
            </a:r>
          </a:p>
          <a:p>
            <a:pPr marL="1828800" lvl="2" indent="-182563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1"/>
                </a:solidFill>
              </a:rPr>
              <a:t>raționament cantitativ, </a:t>
            </a:r>
          </a:p>
          <a:p>
            <a:pPr marL="1828800" lvl="2" indent="-182563">
              <a:buFont typeface="Wingdings" panose="05000000000000000000" pitchFamily="2" charset="2"/>
              <a:buChar char="§"/>
            </a:pPr>
            <a:r>
              <a:rPr lang="ro-RO" sz="2400" dirty="0">
                <a:solidFill>
                  <a:schemeClr val="tx1"/>
                </a:solidFill>
              </a:rPr>
              <a:t>memorie de scurtă durată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 descr="Lewis Terma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205" y="2572615"/>
            <a:ext cx="1991199" cy="24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7205" y="5322627"/>
            <a:ext cx="199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Lewis </a:t>
            </a:r>
            <a:r>
              <a:rPr lang="ro-RO" dirty="0" err="1"/>
              <a:t>Terman</a:t>
            </a:r>
            <a:endParaRPr lang="ro-RO" dirty="0"/>
          </a:p>
          <a:p>
            <a:pPr algn="ctr"/>
            <a:r>
              <a:rPr lang="ro-RO" dirty="0"/>
              <a:t>1877-1956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8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098" y="559558"/>
            <a:ext cx="10058400" cy="71377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Wechsler Adult Intelligence Scale (WAIS)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28" y="1845734"/>
            <a:ext cx="9021170" cy="1457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 </a:t>
            </a:r>
            <a:r>
              <a:rPr lang="ro-RO" sz="2400" b="1" dirty="0"/>
              <a:t>Variante ale testului: </a:t>
            </a:r>
            <a:r>
              <a:rPr lang="pt-BR" sz="2400" dirty="0"/>
              <a:t>WAIS (</a:t>
            </a:r>
            <a:r>
              <a:rPr lang="ro-RO" sz="2400" dirty="0"/>
              <a:t>1939, 1955, 1981)</a:t>
            </a:r>
            <a:endParaRPr lang="pt-BR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</a:t>
            </a:r>
            <a:r>
              <a:rPr lang="ro-RO" sz="2400" b="1" dirty="0"/>
              <a:t>scale verbale/ scale de performanță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o-RO" sz="2400" dirty="0"/>
              <a:t> sunt generate două scoruri separate precum și un scor global IQ</a:t>
            </a:r>
          </a:p>
          <a:p>
            <a:pPr marL="0" indent="0">
              <a:buNone/>
            </a:pPr>
            <a:endParaRPr lang="ro-RO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181123"/>
              </p:ext>
            </p:extLst>
          </p:nvPr>
        </p:nvGraphicFramePr>
        <p:xfrm>
          <a:off x="1047250" y="3302758"/>
          <a:ext cx="8128000" cy="297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7563611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24938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Scale verbale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Scale de performanță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3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Informații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Codare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Comprehensiune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Completare de imagini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4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Aritmetică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Cuburi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60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Similarități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Aranjare de imagini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48661"/>
                  </a:ext>
                </a:extLst>
              </a:tr>
              <a:tr h="384033">
                <a:tc>
                  <a:txBody>
                    <a:bodyPr/>
                    <a:lstStyle/>
                    <a:p>
                      <a:r>
                        <a:rPr lang="ro-RO" dirty="0"/>
                        <a:t>Memorarea numerelor (digit </a:t>
                      </a:r>
                      <a:r>
                        <a:rPr lang="ro-RO" dirty="0" err="1"/>
                        <a:t>span</a:t>
                      </a:r>
                      <a:r>
                        <a:rPr lang="ro-RO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dirty="0" err="1"/>
                        <a:t>Matrici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59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Vocabular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Asamblare de obiecte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9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Secvențe litere și numere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Căutare de simboluri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28488"/>
                  </a:ext>
                </a:extLst>
              </a:tr>
            </a:tbl>
          </a:graphicData>
        </a:graphic>
      </p:graphicFrame>
      <p:pic>
        <p:nvPicPr>
          <p:cNvPr id="5" name="Picture 4" descr="David Wechsler (Author of WISC-IV Administration and Scoring Manual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71" y="2718625"/>
            <a:ext cx="2301013" cy="27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64941" y="5413236"/>
            <a:ext cx="230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David Wechsler</a:t>
            </a:r>
            <a:endParaRPr lang="en-US" dirty="0"/>
          </a:p>
          <a:p>
            <a:pPr algn="ctr"/>
            <a:r>
              <a:rPr lang="en-US" dirty="0"/>
              <a:t>1896-1981</a:t>
            </a:r>
          </a:p>
        </p:txBody>
      </p:sp>
    </p:spTree>
    <p:extLst>
      <p:ext uri="{BB962C8B-B14F-4D97-AF65-F5344CB8AC3E}">
        <p14:creationId xmlns:p14="http://schemas.microsoft.com/office/powerpoint/2010/main" val="255336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95087"/>
            <a:ext cx="10058400" cy="997131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Scala de </a:t>
            </a:r>
            <a:r>
              <a:rPr lang="ro-RO" sz="3200" b="1" dirty="0" err="1"/>
              <a:t>i</a:t>
            </a:r>
            <a:r>
              <a:rPr lang="en-US" sz="3200" b="1" dirty="0" err="1"/>
              <a:t>nteligenţă</a:t>
            </a:r>
            <a:r>
              <a:rPr lang="en-US" sz="3200" b="1" dirty="0"/>
              <a:t> Wechsler </a:t>
            </a:r>
            <a:r>
              <a:rPr lang="en-US" sz="3200" b="1" dirty="0" err="1"/>
              <a:t>pentru</a:t>
            </a:r>
            <a:r>
              <a:rPr lang="en-US" sz="3200" b="1" dirty="0"/>
              <a:t> </a:t>
            </a:r>
            <a:r>
              <a:rPr lang="ro-RO" sz="3200" b="1" dirty="0" err="1"/>
              <a:t>c</a:t>
            </a:r>
            <a:r>
              <a:rPr lang="en-US" sz="3200" b="1" dirty="0" err="1"/>
              <a:t>opii</a:t>
            </a:r>
            <a:r>
              <a:rPr lang="en-US" sz="3200" b="1" dirty="0"/>
              <a:t> – </a:t>
            </a:r>
            <a:r>
              <a:rPr lang="en-US" sz="3200" b="1" dirty="0" err="1"/>
              <a:t>ediţia</a:t>
            </a:r>
            <a:r>
              <a:rPr lang="en-US" sz="3200" b="1" dirty="0"/>
              <a:t> a </a:t>
            </a:r>
            <a:r>
              <a:rPr lang="en-US" sz="3200" b="1" dirty="0" err="1"/>
              <a:t>patra</a:t>
            </a:r>
            <a:r>
              <a:rPr lang="en-US" sz="3200" b="1" dirty="0"/>
              <a:t> – WISC-IV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err="1"/>
              <a:t>Administrare</a:t>
            </a:r>
            <a:r>
              <a:rPr lang="en-US" b="1" dirty="0"/>
              <a:t>: </a:t>
            </a:r>
            <a:r>
              <a:rPr lang="ro-RO" dirty="0" err="1"/>
              <a:t>c</a:t>
            </a:r>
            <a:r>
              <a:rPr lang="en-US" dirty="0" err="1"/>
              <a:t>reion-hârtie</a:t>
            </a:r>
            <a:endParaRPr lang="en-US" dirty="0"/>
          </a:p>
          <a:p>
            <a:pPr algn="just"/>
            <a:r>
              <a:rPr lang="en-US" b="1" dirty="0" err="1"/>
              <a:t>Structură</a:t>
            </a:r>
            <a:r>
              <a:rPr lang="en-US" b="1" dirty="0"/>
              <a:t>: </a:t>
            </a:r>
            <a:r>
              <a:rPr lang="en-US" dirty="0"/>
              <a:t>10 </a:t>
            </a:r>
            <a:r>
              <a:rPr lang="en-US" dirty="0" err="1"/>
              <a:t>subteste</a:t>
            </a:r>
            <a:r>
              <a:rPr lang="en-US" dirty="0"/>
              <a:t> </a:t>
            </a:r>
            <a:r>
              <a:rPr lang="en-US" dirty="0" err="1"/>
              <a:t>obligatorii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subteste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endParaRPr lang="en-US" dirty="0"/>
          </a:p>
          <a:p>
            <a:pPr algn="just"/>
            <a:r>
              <a:rPr lang="en-US" b="1" dirty="0" err="1"/>
              <a:t>Timp</a:t>
            </a:r>
            <a:r>
              <a:rPr lang="en-US" b="1" dirty="0"/>
              <a:t> de </a:t>
            </a:r>
            <a:r>
              <a:rPr lang="en-US" b="1" dirty="0" err="1"/>
              <a:t>administrare</a:t>
            </a:r>
            <a:r>
              <a:rPr lang="en-US" b="1" dirty="0"/>
              <a:t>: </a:t>
            </a:r>
            <a:r>
              <a:rPr lang="en-US" dirty="0"/>
              <a:t>60-90 minute</a:t>
            </a:r>
          </a:p>
          <a:p>
            <a:pPr algn="just"/>
            <a:r>
              <a:rPr lang="en-US" b="1" dirty="0" err="1"/>
              <a:t>Scoruri</a:t>
            </a:r>
            <a:r>
              <a:rPr lang="en-US" b="1" dirty="0"/>
              <a:t>: </a:t>
            </a:r>
            <a:r>
              <a:rPr lang="ro-RO" dirty="0" err="1"/>
              <a:t>c</a:t>
            </a:r>
            <a:r>
              <a:rPr lang="en-US" dirty="0" err="1"/>
              <a:t>oeficient</a:t>
            </a:r>
            <a:r>
              <a:rPr lang="en-US" dirty="0"/>
              <a:t> de </a:t>
            </a:r>
            <a:r>
              <a:rPr lang="en-US" dirty="0" err="1"/>
              <a:t>inteligenţă</a:t>
            </a:r>
            <a:r>
              <a:rPr lang="en-US" dirty="0"/>
              <a:t> total, </a:t>
            </a:r>
            <a:r>
              <a:rPr lang="en-US" dirty="0" err="1"/>
              <a:t>patru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cognitivi</a:t>
            </a:r>
            <a:r>
              <a:rPr lang="ro-RO" dirty="0"/>
              <a:t> (</a:t>
            </a:r>
            <a:r>
              <a:rPr lang="ro-RO" b="1" dirty="0"/>
              <a:t>index înțelegere verbală, index memorie de lucru, index rezolvare de probleme, index viteză de procesare</a:t>
            </a:r>
            <a:r>
              <a:rPr lang="ro-RO" dirty="0"/>
              <a:t>) 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scoruri</a:t>
            </a:r>
            <a:r>
              <a:rPr lang="en-US" dirty="0"/>
              <a:t> standard </a:t>
            </a:r>
            <a:r>
              <a:rPr lang="en-US" dirty="0" err="1"/>
              <a:t>pe</a:t>
            </a:r>
            <a:r>
              <a:rPr lang="en-US" dirty="0"/>
              <a:t> subscale</a:t>
            </a:r>
          </a:p>
          <a:p>
            <a:pPr algn="just"/>
            <a:r>
              <a:rPr lang="en-US" b="1" dirty="0" err="1"/>
              <a:t>Nivel</a:t>
            </a:r>
            <a:r>
              <a:rPr lang="en-US" b="1" dirty="0"/>
              <a:t> de </a:t>
            </a:r>
            <a:r>
              <a:rPr lang="en-US" b="1" dirty="0" err="1"/>
              <a:t>calificare</a:t>
            </a:r>
            <a:r>
              <a:rPr lang="en-US" b="1" dirty="0"/>
              <a:t>: </a:t>
            </a:r>
            <a:r>
              <a:rPr lang="en-US" dirty="0"/>
              <a:t>C, </a:t>
            </a:r>
            <a:r>
              <a:rPr lang="ro-RO" dirty="0"/>
              <a:t>licențiat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psihologie</a:t>
            </a:r>
            <a:endParaRPr lang="en-US" dirty="0"/>
          </a:p>
          <a:p>
            <a:pPr algn="just"/>
            <a:r>
              <a:rPr lang="en-US" b="1" dirty="0"/>
              <a:t>Data </a:t>
            </a:r>
            <a:r>
              <a:rPr lang="en-US" b="1" dirty="0" err="1"/>
              <a:t>publicării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România</a:t>
            </a:r>
            <a:r>
              <a:rPr lang="en-US" b="1" dirty="0"/>
              <a:t>: </a:t>
            </a:r>
            <a:r>
              <a:rPr lang="en-US" dirty="0"/>
              <a:t>2012</a:t>
            </a:r>
          </a:p>
          <a:p>
            <a:pPr algn="just"/>
            <a:r>
              <a:rPr lang="en-US" b="1" dirty="0" err="1"/>
              <a:t>Vârsta</a:t>
            </a:r>
            <a:r>
              <a:rPr lang="en-US" b="1" dirty="0"/>
              <a:t>: </a:t>
            </a:r>
            <a:r>
              <a:rPr lang="en-US" dirty="0"/>
              <a:t>6:0–16:11 </a:t>
            </a:r>
            <a:r>
              <a:rPr lang="en-US" dirty="0" err="1"/>
              <a:t>ani</a:t>
            </a:r>
            <a:endParaRPr lang="en-US" dirty="0"/>
          </a:p>
          <a:p>
            <a:pPr algn="just"/>
            <a:r>
              <a:rPr lang="en-US" b="1" dirty="0" err="1"/>
              <a:t>Norme</a:t>
            </a:r>
            <a:r>
              <a:rPr lang="en-US" b="1" dirty="0"/>
              <a:t> </a:t>
            </a:r>
            <a:r>
              <a:rPr lang="en-US" b="1" dirty="0" err="1"/>
              <a:t>pe</a:t>
            </a:r>
            <a:r>
              <a:rPr lang="en-US" b="1" dirty="0"/>
              <a:t> </a:t>
            </a:r>
            <a:r>
              <a:rPr lang="en-US" b="1" dirty="0" err="1"/>
              <a:t>eşantion</a:t>
            </a:r>
            <a:r>
              <a:rPr lang="en-US" b="1" dirty="0"/>
              <a:t> </a:t>
            </a:r>
            <a:r>
              <a:rPr lang="en-US" b="1" dirty="0" err="1"/>
              <a:t>reprezentativ</a:t>
            </a:r>
            <a:r>
              <a:rPr lang="en-US" b="1" dirty="0"/>
              <a:t> de </a:t>
            </a:r>
            <a:r>
              <a:rPr lang="en-US" b="1" dirty="0" err="1"/>
              <a:t>copii</a:t>
            </a:r>
            <a:r>
              <a:rPr lang="en-US" b="1" dirty="0"/>
              <a:t> din </a:t>
            </a:r>
            <a:r>
              <a:rPr lang="en-US" b="1" dirty="0" err="1"/>
              <a:t>România</a:t>
            </a:r>
            <a:r>
              <a:rPr lang="en-US" b="1" dirty="0"/>
              <a:t>: </a:t>
            </a:r>
            <a:r>
              <a:rPr lang="ro-RO" dirty="0"/>
              <a:t>e</a:t>
            </a:r>
            <a:r>
              <a:rPr lang="en-US" dirty="0"/>
              <a:t>talon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vârste</a:t>
            </a:r>
            <a:r>
              <a:rPr lang="en-US" dirty="0"/>
              <a:t>, </a:t>
            </a:r>
            <a:r>
              <a:rPr lang="en-US" dirty="0" err="1"/>
              <a:t>scoruri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indici</a:t>
            </a:r>
            <a:r>
              <a:rPr lang="en-US" dirty="0"/>
              <a:t> </a:t>
            </a:r>
            <a:r>
              <a:rPr lang="en-US" dirty="0" err="1"/>
              <a:t>cognitivi</a:t>
            </a:r>
            <a:r>
              <a:rPr lang="en-US" dirty="0"/>
              <a:t>, </a:t>
            </a:r>
            <a:r>
              <a:rPr lang="en-US" dirty="0" err="1"/>
              <a:t>coeficient</a:t>
            </a:r>
            <a:r>
              <a:rPr lang="en-US" dirty="0"/>
              <a:t> de </a:t>
            </a:r>
            <a:r>
              <a:rPr lang="en-US" dirty="0" err="1"/>
              <a:t>inteligenţă</a:t>
            </a:r>
            <a:r>
              <a:rPr lang="en-US" dirty="0"/>
              <a:t> total </a:t>
            </a:r>
            <a:r>
              <a:rPr lang="en-US" dirty="0" err="1"/>
              <a:t>între</a:t>
            </a:r>
            <a:r>
              <a:rPr lang="en-US" dirty="0"/>
              <a:t> 60 </a:t>
            </a:r>
            <a:r>
              <a:rPr lang="en-US" dirty="0" err="1"/>
              <a:t>şi</a:t>
            </a:r>
            <a:r>
              <a:rPr lang="en-US" dirty="0"/>
              <a:t> 140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45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8223" y="764275"/>
            <a:ext cx="10058400" cy="71076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o-RO" sz="4400" b="1" dirty="0"/>
              <a:t>Structura WISC-IV</a:t>
            </a:r>
            <a:endParaRPr lang="en-US" sz="4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52043"/>
              </p:ext>
            </p:extLst>
          </p:nvPr>
        </p:nvGraphicFramePr>
        <p:xfrm>
          <a:off x="1138223" y="2226210"/>
          <a:ext cx="9957407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481">
                  <a:extLst>
                    <a:ext uri="{9D8B030D-6E8A-4147-A177-3AD203B41FA5}">
                      <a16:colId xmlns:a16="http://schemas.microsoft.com/office/drawing/2014/main" val="184208966"/>
                    </a:ext>
                  </a:extLst>
                </a:gridCol>
                <a:gridCol w="6550926">
                  <a:extLst>
                    <a:ext uri="{9D8B030D-6E8A-4147-A177-3AD203B41FA5}">
                      <a16:colId xmlns:a16="http://schemas.microsoft.com/office/drawing/2014/main" val="334524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sz="2000" dirty="0"/>
                        <a:t>Index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Probe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410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ro-RO" sz="2000" b="1" dirty="0"/>
                        <a:t>Înțelegere verbală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similarități, vocabular,</a:t>
                      </a:r>
                      <a:r>
                        <a:rPr lang="ro-RO" sz="2000" baseline="0" dirty="0"/>
                        <a:t> înțelegere, informații, raționament verbal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9106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ro-RO" sz="2000" b="1" dirty="0"/>
                        <a:t>Memorie de lucru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memorarea numerelor, secvențe</a:t>
                      </a:r>
                      <a:r>
                        <a:rPr lang="ro-RO" sz="2000" baseline="0" dirty="0"/>
                        <a:t> de litere și numere, aritmetică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7698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ro-RO" sz="2000" b="1" dirty="0"/>
                        <a:t>Rezolvare de probleme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cuburi, concepte grafice, </a:t>
                      </a:r>
                      <a:r>
                        <a:rPr lang="ro-RO" sz="2000" dirty="0" err="1"/>
                        <a:t>matrici</a:t>
                      </a:r>
                      <a:r>
                        <a:rPr lang="ro-RO" sz="2000" dirty="0"/>
                        <a:t>, completare de imagini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8354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ro-RO" sz="2000" b="1" dirty="0"/>
                        <a:t>Viteză de procesare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2000" dirty="0"/>
                        <a:t>codare, căutare de simboluri, barare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4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31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795" y="348343"/>
            <a:ext cx="10058400" cy="127290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 err="1"/>
              <a:t>Matrici</a:t>
            </a:r>
            <a:r>
              <a:rPr lang="ro-RO" b="1" dirty="0"/>
              <a:t> Progresive </a:t>
            </a:r>
            <a:r>
              <a:rPr lang="ro-RO" b="1" dirty="0" err="1"/>
              <a:t>Raven</a:t>
            </a:r>
            <a:r>
              <a:rPr lang="ro-RO" b="1" dirty="0"/>
              <a:t>  Standard</a:t>
            </a:r>
            <a:br>
              <a:rPr lang="ro-RO" dirty="0"/>
            </a:br>
            <a:r>
              <a:rPr lang="en-US" b="1" dirty="0"/>
              <a:t>J. Raven, J. C. Raven, J. H. Court</a:t>
            </a:r>
            <a:endParaRPr lang="en-US" dirty="0"/>
          </a:p>
        </p:txBody>
      </p:sp>
      <p:pic>
        <p:nvPicPr>
          <p:cNvPr id="11268" name="Picture 4" descr="Firfur (u/Firfur) - Redd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625" y="2815771"/>
            <a:ext cx="3294460" cy="349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The role of peer mindsets in students&amp;#39; learning: An experimental study -  Sheffler - 2020 - British Journal of Educational Psychology - Wiley Online  Libra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171" y="2815771"/>
            <a:ext cx="3780382" cy="342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1795" y="1847334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evaluarea</a:t>
            </a:r>
            <a:r>
              <a:rPr lang="en-US" sz="2000" dirty="0"/>
              <a:t> </a:t>
            </a:r>
            <a:r>
              <a:rPr lang="en-US" sz="2000" dirty="0" err="1"/>
              <a:t>inteligenţei</a:t>
            </a:r>
            <a:r>
              <a:rPr lang="en-US" sz="2000" dirty="0"/>
              <a:t> </a:t>
            </a:r>
            <a:r>
              <a:rPr lang="en-US" sz="2000" dirty="0" err="1"/>
              <a:t>persoanelor</a:t>
            </a:r>
            <a:r>
              <a:rPr lang="en-US" sz="2000" dirty="0"/>
              <a:t> cu </a:t>
            </a:r>
            <a:r>
              <a:rPr lang="en-US" sz="2000" dirty="0" err="1"/>
              <a:t>vârsta</a:t>
            </a:r>
            <a:r>
              <a:rPr lang="en-US" sz="2000" dirty="0"/>
              <a:t> </a:t>
            </a:r>
            <a:r>
              <a:rPr lang="en-US" sz="2000" dirty="0" err="1"/>
              <a:t>cuprinsă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6 </a:t>
            </a:r>
            <a:r>
              <a:rPr lang="en-US" sz="2000" dirty="0" err="1"/>
              <a:t>şi</a:t>
            </a:r>
            <a:r>
              <a:rPr lang="en-US" sz="2000" dirty="0"/>
              <a:t> 80 de </a:t>
            </a:r>
            <a:r>
              <a:rPr lang="en-US" sz="2000" dirty="0" err="1"/>
              <a:t>ani</a:t>
            </a:r>
            <a:endParaRPr lang="ro-RO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alcătuit</a:t>
            </a:r>
            <a:r>
              <a:rPr lang="en-US" sz="2000" dirty="0"/>
              <a:t> din 60 de </a:t>
            </a:r>
            <a:r>
              <a:rPr lang="en-US" sz="2000" dirty="0" err="1"/>
              <a:t>itemi</a:t>
            </a:r>
            <a:r>
              <a:rPr lang="en-US" sz="2000" dirty="0"/>
              <a:t> </a:t>
            </a:r>
            <a:r>
              <a:rPr lang="en-US" sz="2000" dirty="0" err="1"/>
              <a:t>organizaţi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cinci</a:t>
            </a:r>
            <a:r>
              <a:rPr lang="en-US" sz="2000" dirty="0"/>
              <a:t> </a:t>
            </a:r>
            <a:r>
              <a:rPr lang="en-US" sz="2000" dirty="0" err="1"/>
              <a:t>serii</a:t>
            </a:r>
            <a:r>
              <a:rPr lang="en-US" sz="2000" dirty="0"/>
              <a:t> (A, B, C, D </a:t>
            </a:r>
            <a:r>
              <a:rPr lang="en-US" sz="2000" dirty="0" err="1"/>
              <a:t>şi</a:t>
            </a:r>
            <a:r>
              <a:rPr lang="en-US" sz="2000" dirty="0"/>
              <a:t> E) a </a:t>
            </a:r>
            <a:r>
              <a:rPr lang="en-US" sz="2000" dirty="0" err="1"/>
              <a:t>câte</a:t>
            </a:r>
            <a:r>
              <a:rPr lang="en-US" sz="2000" dirty="0"/>
              <a:t> 12 </a:t>
            </a:r>
            <a:r>
              <a:rPr lang="en-US" sz="2000" dirty="0" err="1"/>
              <a:t>probleme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3420" y="5890821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http://rtscluj.ro/</a:t>
            </a:r>
          </a:p>
        </p:txBody>
      </p:sp>
    </p:spTree>
    <p:extLst>
      <p:ext uri="{BB962C8B-B14F-4D97-AF65-F5344CB8AC3E}">
        <p14:creationId xmlns:p14="http://schemas.microsoft.com/office/powerpoint/2010/main" val="3025961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69257"/>
            <a:ext cx="10058400" cy="76490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ro-RO" b="1" dirty="0" err="1"/>
              <a:t>Matrici</a:t>
            </a:r>
            <a:r>
              <a:rPr lang="ro-RO" b="1" dirty="0"/>
              <a:t> Progresive </a:t>
            </a:r>
            <a:r>
              <a:rPr lang="ro-RO" b="1" dirty="0" err="1"/>
              <a:t>Raven</a:t>
            </a:r>
            <a:r>
              <a:rPr lang="ro-RO" b="1" dirty="0"/>
              <a:t> Color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64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permite</a:t>
            </a:r>
            <a:r>
              <a:rPr lang="en-US" dirty="0">
                <a:solidFill>
                  <a:schemeClr val="tx1"/>
                </a:solidFill>
              </a:rPr>
              <a:t> o </a:t>
            </a:r>
            <a:r>
              <a:rPr lang="en-US" dirty="0" err="1">
                <a:solidFill>
                  <a:schemeClr val="tx1"/>
                </a:solidFill>
              </a:rPr>
              <a:t>măsurare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acurată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proceselor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intelectuale</a:t>
            </a:r>
            <a:r>
              <a:rPr lang="en-US" dirty="0">
                <a:solidFill>
                  <a:schemeClr val="tx1"/>
                </a:solidFill>
              </a:rPr>
              <a:t> ale </a:t>
            </a:r>
            <a:r>
              <a:rPr lang="en-US" dirty="0" err="1">
                <a:solidFill>
                  <a:schemeClr val="tx1"/>
                </a:solidFill>
              </a:rPr>
              <a:t>copiilor</a:t>
            </a:r>
            <a:r>
              <a:rPr lang="en-US" dirty="0">
                <a:solidFill>
                  <a:schemeClr val="tx1"/>
                </a:solidFill>
              </a:rPr>
              <a:t> cu </a:t>
            </a:r>
            <a:r>
              <a:rPr lang="en-US" dirty="0" err="1">
                <a:solidFill>
                  <a:schemeClr val="tx1"/>
                </a:solidFill>
              </a:rPr>
              <a:t>vârsta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între</a:t>
            </a:r>
            <a:r>
              <a:rPr lang="en-US" dirty="0">
                <a:solidFill>
                  <a:schemeClr val="tx1"/>
                </a:solidFill>
              </a:rPr>
              <a:t> 4-11 </a:t>
            </a:r>
            <a:r>
              <a:rPr lang="en-US" dirty="0" err="1">
                <a:solidFill>
                  <a:schemeClr val="tx1"/>
                </a:solidFill>
              </a:rPr>
              <a:t>ani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mai</a:t>
            </a:r>
            <a:r>
              <a:rPr lang="en-US" dirty="0">
                <a:solidFill>
                  <a:schemeClr val="tx1"/>
                </a:solidFill>
              </a:rPr>
              <a:t> precis a </a:t>
            </a:r>
            <a:r>
              <a:rPr lang="en-US" dirty="0" err="1">
                <a:solidFill>
                  <a:schemeClr val="tx1"/>
                </a:solidFill>
              </a:rPr>
              <a:t>inteligenţei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nonverbale</a:t>
            </a:r>
            <a:r>
              <a:rPr lang="en-US" dirty="0">
                <a:solidFill>
                  <a:schemeClr val="tx1"/>
                </a:solidFill>
              </a:rPr>
              <a:t>), ale </a:t>
            </a:r>
            <a:r>
              <a:rPr lang="en-US" dirty="0" err="1">
                <a:solidFill>
                  <a:schemeClr val="tx1"/>
                </a:solidFill>
              </a:rPr>
              <a:t>persoanelor</a:t>
            </a:r>
            <a:r>
              <a:rPr lang="en-US" dirty="0">
                <a:solidFill>
                  <a:schemeClr val="tx1"/>
                </a:solidFill>
              </a:rPr>
              <a:t> retardate </a:t>
            </a:r>
            <a:r>
              <a:rPr lang="en-US" dirty="0" err="1">
                <a:solidFill>
                  <a:schemeClr val="tx1"/>
                </a:solidFill>
              </a:rPr>
              <a:t>mintal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ale </a:t>
            </a:r>
            <a:r>
              <a:rPr lang="en-US" dirty="0" err="1">
                <a:solidFill>
                  <a:schemeClr val="tx1"/>
                </a:solidFill>
              </a:rPr>
              <a:t>vârstnicilor</a:t>
            </a:r>
            <a:endParaRPr lang="ro-RO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alcătuit</a:t>
            </a:r>
            <a:r>
              <a:rPr lang="en-US" dirty="0">
                <a:solidFill>
                  <a:schemeClr val="tx1"/>
                </a:solidFill>
              </a:rPr>
              <a:t> din 36 de </a:t>
            </a:r>
            <a:r>
              <a:rPr lang="en-US" dirty="0" err="1">
                <a:solidFill>
                  <a:schemeClr val="tx1"/>
                </a:solidFill>
              </a:rPr>
              <a:t>itemi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organizaţi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în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serii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fiecare</a:t>
            </a:r>
            <a:r>
              <a:rPr lang="en-US" dirty="0">
                <a:solidFill>
                  <a:schemeClr val="tx1"/>
                </a:solidFill>
              </a:rPr>
              <a:t> a </a:t>
            </a:r>
            <a:r>
              <a:rPr lang="en-US" dirty="0" err="1">
                <a:solidFill>
                  <a:schemeClr val="tx1"/>
                </a:solidFill>
              </a:rPr>
              <a:t>câte</a:t>
            </a:r>
            <a:r>
              <a:rPr lang="en-US" dirty="0">
                <a:solidFill>
                  <a:schemeClr val="tx1"/>
                </a:solidFill>
              </a:rPr>
              <a:t> 12 </a:t>
            </a:r>
            <a:r>
              <a:rPr lang="en-US" dirty="0" err="1">
                <a:solidFill>
                  <a:schemeClr val="tx1"/>
                </a:solidFill>
              </a:rPr>
              <a:t>itemi</a:t>
            </a:r>
            <a:r>
              <a:rPr lang="en-US" dirty="0">
                <a:solidFill>
                  <a:schemeClr val="tx1"/>
                </a:solidFill>
              </a:rPr>
              <a:t> - A, Ab </a:t>
            </a:r>
            <a:r>
              <a:rPr lang="en-US" dirty="0" err="1">
                <a:solidFill>
                  <a:schemeClr val="tx1"/>
                </a:solidFill>
              </a:rPr>
              <a:t>şi</a:t>
            </a:r>
            <a:r>
              <a:rPr lang="en-US" dirty="0">
                <a:solidFill>
                  <a:schemeClr val="tx1"/>
                </a:solidFill>
              </a:rPr>
              <a:t> B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3533745"/>
            <a:ext cx="10058400" cy="7649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b="1" dirty="0" err="1"/>
              <a:t>Matrici</a:t>
            </a:r>
            <a:r>
              <a:rPr lang="ro-RO" b="1" dirty="0"/>
              <a:t> Progresive </a:t>
            </a:r>
            <a:r>
              <a:rPr lang="ro-RO" b="1" dirty="0" err="1"/>
              <a:t>Raven</a:t>
            </a:r>
            <a:r>
              <a:rPr lang="ro-RO" b="1" dirty="0"/>
              <a:t> Avansat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4601029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ro-RO" sz="2000" dirty="0"/>
              <a:t>i</a:t>
            </a:r>
            <a:r>
              <a:rPr lang="en-US" sz="2000" dirty="0" err="1"/>
              <a:t>nstrument</a:t>
            </a:r>
            <a:r>
              <a:rPr lang="ro-RO" sz="2000" dirty="0"/>
              <a:t> </a:t>
            </a:r>
            <a:r>
              <a:rPr lang="en-US" sz="2000" dirty="0"/>
              <a:t>de </a:t>
            </a:r>
            <a:r>
              <a:rPr lang="en-US" sz="2000" dirty="0" err="1"/>
              <a:t>studiu</a:t>
            </a:r>
            <a:r>
              <a:rPr lang="en-US" sz="2000" dirty="0"/>
              <a:t> a </a:t>
            </a:r>
            <a:r>
              <a:rPr lang="en-US" sz="2000" dirty="0" err="1"/>
              <a:t>nivelului</a:t>
            </a:r>
            <a:r>
              <a:rPr lang="en-US" sz="2000" dirty="0"/>
              <a:t> </a:t>
            </a:r>
            <a:r>
              <a:rPr lang="en-US" sz="2000" dirty="0" err="1"/>
              <a:t>înalt</a:t>
            </a:r>
            <a:r>
              <a:rPr lang="en-US" sz="2000" dirty="0"/>
              <a:t> de </a:t>
            </a:r>
            <a:r>
              <a:rPr lang="en-US" sz="2000" dirty="0" err="1"/>
              <a:t>abilitate</a:t>
            </a:r>
            <a:r>
              <a:rPr lang="en-US" sz="2000" dirty="0"/>
              <a:t> </a:t>
            </a:r>
            <a:r>
              <a:rPr lang="ro-RO" sz="2000" dirty="0"/>
              <a:t>intelectuală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oferă</a:t>
            </a:r>
            <a:r>
              <a:rPr lang="en-US" sz="2000" dirty="0"/>
              <a:t> o </a:t>
            </a:r>
            <a:r>
              <a:rPr lang="en-US" sz="2000" dirty="0" err="1"/>
              <a:t>mai</a:t>
            </a:r>
            <a:r>
              <a:rPr lang="en-US" sz="2000" dirty="0"/>
              <a:t> mare </a:t>
            </a:r>
            <a:r>
              <a:rPr lang="ro-RO" sz="2000" dirty="0"/>
              <a:t>distribuire</a:t>
            </a:r>
            <a:r>
              <a:rPr lang="en-US" sz="2000" dirty="0"/>
              <a:t> a </a:t>
            </a:r>
            <a:r>
              <a:rPr lang="en-US" sz="2000" dirty="0" err="1"/>
              <a:t>scorurilor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cu un </a:t>
            </a:r>
            <a:r>
              <a:rPr lang="en-US" sz="2000" dirty="0" err="1"/>
              <a:t>nivel</a:t>
            </a:r>
            <a:r>
              <a:rPr lang="en-US" sz="2000" dirty="0"/>
              <a:t> </a:t>
            </a:r>
            <a:r>
              <a:rPr lang="en-US" sz="2000" dirty="0" err="1"/>
              <a:t>crescut</a:t>
            </a:r>
            <a:endParaRPr lang="en-US" sz="2000" dirty="0"/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ro-RO" sz="2000" dirty="0"/>
              <a:t>instrument </a:t>
            </a:r>
            <a:r>
              <a:rPr lang="en-US" sz="2000" dirty="0"/>
              <a:t>de </a:t>
            </a:r>
            <a:r>
              <a:rPr lang="en-US" sz="2000" dirty="0" err="1"/>
              <a:t>măsurare</a:t>
            </a:r>
            <a:r>
              <a:rPr lang="en-US" sz="2000" dirty="0"/>
              <a:t> a </a:t>
            </a:r>
            <a:r>
              <a:rPr lang="en-US" sz="2000" dirty="0" err="1"/>
              <a:t>vitezei</a:t>
            </a:r>
            <a:r>
              <a:rPr lang="en-US" sz="2000" dirty="0"/>
              <a:t> </a:t>
            </a:r>
            <a:r>
              <a:rPr lang="en-US" sz="2000" dirty="0" err="1"/>
              <a:t>activităţii</a:t>
            </a:r>
            <a:r>
              <a:rPr lang="en-US" sz="2000" dirty="0"/>
              <a:t> </a:t>
            </a:r>
            <a:r>
              <a:rPr lang="en-US" sz="2000" dirty="0" err="1"/>
              <a:t>intelectuale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104540" y="5826740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http://rtscluj.ro/</a:t>
            </a:r>
          </a:p>
        </p:txBody>
      </p:sp>
    </p:spTree>
    <p:extLst>
      <p:ext uri="{BB962C8B-B14F-4D97-AF65-F5344CB8AC3E}">
        <p14:creationId xmlns:p14="http://schemas.microsoft.com/office/powerpoint/2010/main" val="3110106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nvestigation of basic cognitive predictors of reading and spelling  abilities in Tunisian third-grade primary school children - Brain and  Develop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47" y="1997123"/>
            <a:ext cx="7922992" cy="362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769257"/>
            <a:ext cx="10058400" cy="764903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ro-RO" b="1" dirty="0" err="1"/>
              <a:t>Matrici</a:t>
            </a:r>
            <a:r>
              <a:rPr lang="ro-RO" b="1" dirty="0"/>
              <a:t> Progresive </a:t>
            </a:r>
            <a:r>
              <a:rPr lang="ro-RO" b="1" dirty="0" err="1"/>
              <a:t>Raven</a:t>
            </a:r>
            <a:r>
              <a:rPr lang="ro-RO" b="1" dirty="0"/>
              <a:t> Color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114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Definiții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5041"/>
            <a:ext cx="10058400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Inteligența este viteza de procesare a ”mecanismului de procesare fundamental” care operează cu ajutorul a două ”procesoare specifice”: gândirea propozițională și abilitățile vizuale și spațiale (Anderson, 1992)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Procese</a:t>
            </a:r>
            <a:r>
              <a:rPr lang="en-US" sz="2400" dirty="0">
                <a:solidFill>
                  <a:schemeClr val="tx1"/>
                </a:solidFill>
              </a:rPr>
              <a:t> cognitive </a:t>
            </a:r>
            <a:r>
              <a:rPr lang="en-US" sz="2400" dirty="0" err="1">
                <a:solidFill>
                  <a:schemeClr val="tx1"/>
                </a:solidFill>
              </a:rPr>
              <a:t>pe</a:t>
            </a:r>
            <a:r>
              <a:rPr lang="en-US" sz="2400" dirty="0">
                <a:solidFill>
                  <a:schemeClr val="tx1"/>
                </a:solidFill>
              </a:rPr>
              <a:t> care le </a:t>
            </a:r>
            <a:r>
              <a:rPr lang="en-US" sz="2400" dirty="0" err="1">
                <a:solidFill>
                  <a:schemeClr val="tx1"/>
                </a:solidFill>
              </a:rPr>
              <a:t>angaj</a:t>
            </a:r>
            <a:r>
              <a:rPr lang="ro-RO" sz="2400" dirty="0">
                <a:solidFill>
                  <a:schemeClr val="tx1"/>
                </a:solidFill>
              </a:rPr>
              <a:t>ă</a:t>
            </a:r>
            <a:r>
              <a:rPr lang="en-US" sz="2400" dirty="0">
                <a:solidFill>
                  <a:schemeClr val="tx1"/>
                </a:solidFill>
              </a:rPr>
              <a:t>m </a:t>
            </a:r>
            <a:r>
              <a:rPr lang="ro-RO" sz="2400" dirty="0">
                <a:solidFill>
                  <a:schemeClr val="tx1"/>
                </a:solidFill>
              </a:rPr>
              <a:t>în activitățile intelectuale și viteza și acuratețea acestora (Sternberg &amp; </a:t>
            </a:r>
            <a:r>
              <a:rPr lang="ro-RO" sz="2400" dirty="0" err="1">
                <a:solidFill>
                  <a:schemeClr val="tx1"/>
                </a:solidFill>
              </a:rPr>
              <a:t>Kaulfman</a:t>
            </a:r>
            <a:r>
              <a:rPr lang="ro-RO" sz="2400" dirty="0">
                <a:solidFill>
                  <a:schemeClr val="tx1"/>
                </a:solidFill>
              </a:rPr>
              <a:t>, 1998)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Inteligența constă în ”potențiale cognitive multiple” fundamentale biologic a căror emergență este modelată de provocările și oportunitățile din context sau mediu (</a:t>
            </a:r>
            <a:r>
              <a:rPr lang="ro-RO" sz="2400" dirty="0" err="1">
                <a:solidFill>
                  <a:schemeClr val="tx1"/>
                </a:solidFill>
              </a:rPr>
              <a:t>Ceci</a:t>
            </a:r>
            <a:r>
              <a:rPr lang="ro-RO" sz="2400" dirty="0">
                <a:solidFill>
                  <a:schemeClr val="tx1"/>
                </a:solidFill>
              </a:rPr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12345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56343"/>
            <a:ext cx="10058400" cy="881017"/>
          </a:xfrm>
        </p:spPr>
        <p:txBody>
          <a:bodyPr>
            <a:normAutofit/>
          </a:bodyPr>
          <a:lstStyle/>
          <a:p>
            <a:pPr algn="ctr"/>
            <a:r>
              <a:rPr lang="ro-RO" sz="3600" dirty="0"/>
              <a:t>Exemple de itemi care testează abilitatea spațială</a:t>
            </a:r>
            <a:endParaRPr lang="en-US" sz="3600" dirty="0"/>
          </a:p>
        </p:txBody>
      </p:sp>
      <p:pic>
        <p:nvPicPr>
          <p:cNvPr id="8194" name="Picture 2" descr="https://res.cloudinary.com/picked/image/upload/ar_16:9,c_crop/q_60,h_600,f_auto/v1631619714/cms/diagrammatic-reasoning-test-practice-unfolded-shapes-16316197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2274805"/>
            <a:ext cx="5783295" cy="32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res.cloudinary.com/picked/image/upload/q_60,h_600,f_auto/v1631283695/cms/diagrammatic-reasoning-test-practice-mirror-images-163128369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25" y="1839376"/>
            <a:ext cx="5797283" cy="39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3200" dirty="0"/>
              <a:t>Exemple de itemi care testează abilitatea spațială</a:t>
            </a:r>
            <a:endParaRPr lang="en-US" sz="3200" dirty="0"/>
          </a:p>
        </p:txBody>
      </p:sp>
      <p:pic>
        <p:nvPicPr>
          <p:cNvPr id="10242" name="Picture 2" descr="Mental Rotation Quiz Questions - ProProfs Qu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90" y="2273980"/>
            <a:ext cx="6624198" cy="3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87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056" t="17212" r="8949" b="3621"/>
          <a:stretch/>
        </p:blipFill>
        <p:spPr>
          <a:xfrm>
            <a:off x="449942" y="217713"/>
            <a:ext cx="10798629" cy="57912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12379" y="6008914"/>
            <a:ext cx="2473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https://testcentral.ro/</a:t>
            </a:r>
          </a:p>
        </p:txBody>
      </p:sp>
    </p:spTree>
    <p:extLst>
      <p:ext uri="{BB962C8B-B14F-4D97-AF65-F5344CB8AC3E}">
        <p14:creationId xmlns:p14="http://schemas.microsoft.com/office/powerpoint/2010/main" val="128748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33" t="17808" r="9283" b="7787"/>
          <a:stretch/>
        </p:blipFill>
        <p:spPr>
          <a:xfrm>
            <a:off x="769258" y="449942"/>
            <a:ext cx="10784114" cy="5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13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37029"/>
            <a:ext cx="10058400" cy="95794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SON®-R 2 1/2 - 7 years</a:t>
            </a:r>
            <a:br>
              <a:rPr lang="en-US" sz="3200" b="1" dirty="0"/>
            </a:br>
            <a:r>
              <a:rPr lang="en-US" sz="3200" b="1" dirty="0" err="1"/>
              <a:t>Snijders-Oomen</a:t>
            </a:r>
            <a:r>
              <a:rPr lang="en-US" sz="3200" b="1" dirty="0"/>
              <a:t>® Nonverbal Intelligence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SON-R </a:t>
            </a:r>
            <a:r>
              <a:rPr lang="en-US" dirty="0" err="1"/>
              <a:t>este</a:t>
            </a:r>
            <a:r>
              <a:rPr lang="en-US" dirty="0"/>
              <a:t> un instrument de </a:t>
            </a:r>
            <a:r>
              <a:rPr lang="en-US" dirty="0" err="1"/>
              <a:t>evaluare</a:t>
            </a:r>
            <a:r>
              <a:rPr lang="en-US" dirty="0"/>
              <a:t> a </a:t>
            </a:r>
            <a:r>
              <a:rPr lang="en-US" dirty="0" err="1"/>
              <a:t>aptitudinilor</a:t>
            </a:r>
            <a:r>
              <a:rPr lang="en-US" dirty="0"/>
              <a:t> cognitive </a:t>
            </a:r>
            <a:r>
              <a:rPr lang="en-US" dirty="0" err="1"/>
              <a:t>adresat</a:t>
            </a:r>
            <a:r>
              <a:rPr lang="en-US" dirty="0"/>
              <a:t> </a:t>
            </a:r>
            <a:r>
              <a:rPr lang="en-US" dirty="0" err="1"/>
              <a:t>copiilor</a:t>
            </a:r>
            <a:r>
              <a:rPr lang="en-US" dirty="0"/>
              <a:t> cu </a:t>
            </a:r>
            <a:r>
              <a:rPr lang="en-US" dirty="0" err="1"/>
              <a:t>vârste</a:t>
            </a:r>
            <a:r>
              <a:rPr lang="en-US" dirty="0"/>
              <a:t> </a:t>
            </a:r>
            <a:r>
              <a:rPr lang="en-US" dirty="0" err="1"/>
              <a:t>cuprinse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2 </a:t>
            </a:r>
            <a:r>
              <a:rPr lang="en-US" dirty="0" err="1"/>
              <a:t>ani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jumătate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7 </a:t>
            </a:r>
            <a:r>
              <a:rPr lang="en-US" dirty="0" err="1"/>
              <a:t>ani</a:t>
            </a:r>
            <a:r>
              <a:rPr lang="en-US" dirty="0"/>
              <a:t>. </a:t>
            </a:r>
            <a:r>
              <a:rPr lang="en-US" dirty="0" err="1"/>
              <a:t>Avantajul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</a:t>
            </a:r>
            <a:r>
              <a:rPr lang="en-US" dirty="0" err="1"/>
              <a:t>incontestabil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face </a:t>
            </a:r>
            <a:r>
              <a:rPr lang="en-US" dirty="0" err="1"/>
              <a:t>posibilă</a:t>
            </a:r>
            <a:r>
              <a:rPr lang="en-US" dirty="0"/>
              <a:t> o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largă</a:t>
            </a:r>
            <a:r>
              <a:rPr lang="en-US" dirty="0"/>
              <a:t> a </a:t>
            </a:r>
            <a:r>
              <a:rPr lang="en-US" dirty="0" err="1"/>
              <a:t>funcționării</a:t>
            </a:r>
            <a:r>
              <a:rPr lang="en-US" dirty="0"/>
              <a:t> </a:t>
            </a:r>
            <a:r>
              <a:rPr lang="en-US" dirty="0" err="1"/>
              <a:t>mentale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dependent de </a:t>
            </a:r>
            <a:r>
              <a:rPr lang="en-US" dirty="0" err="1"/>
              <a:t>abilitățile</a:t>
            </a:r>
            <a:r>
              <a:rPr lang="en-US" dirty="0"/>
              <a:t> de </a:t>
            </a:r>
            <a:r>
              <a:rPr lang="en-US" dirty="0" err="1"/>
              <a:t>limbaj</a:t>
            </a:r>
            <a:r>
              <a:rPr lang="en-US" dirty="0"/>
              <a:t> ale </a:t>
            </a:r>
            <a:r>
              <a:rPr lang="en-US" dirty="0" err="1"/>
              <a:t>copilului</a:t>
            </a:r>
            <a:r>
              <a:rPr lang="en-US" dirty="0"/>
              <a:t> </a:t>
            </a:r>
            <a:r>
              <a:rPr lang="en-US" dirty="0" err="1"/>
              <a:t>evaluat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SON-R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considerat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non-</a:t>
            </a:r>
            <a:r>
              <a:rPr lang="en-US" dirty="0" err="1"/>
              <a:t>verbală</a:t>
            </a:r>
            <a:r>
              <a:rPr lang="en-US" dirty="0"/>
              <a:t> a </a:t>
            </a:r>
            <a:r>
              <a:rPr lang="en-US" dirty="0" err="1"/>
              <a:t>celebrului</a:t>
            </a:r>
            <a:r>
              <a:rPr lang="ro-RO" dirty="0"/>
              <a:t> </a:t>
            </a:r>
            <a:r>
              <a:rPr lang="en-US" dirty="0"/>
              <a:t> </a:t>
            </a:r>
            <a:r>
              <a:rPr lang="en-US" b="1" dirty="0"/>
              <a:t>WISC</a:t>
            </a:r>
            <a:r>
              <a:rPr lang="ro-RO" b="1" dirty="0"/>
              <a:t> </a:t>
            </a:r>
            <a:r>
              <a:rPr lang="en-US" dirty="0"/>
              <a:t>(Wechsler Intelligence Scale for Children), </a:t>
            </a:r>
            <a:r>
              <a:rPr lang="en-US" dirty="0" err="1"/>
              <a:t>însă</a:t>
            </a:r>
            <a:r>
              <a:rPr lang="en-US" dirty="0"/>
              <a:t> a </a:t>
            </a:r>
            <a:r>
              <a:rPr lang="en-US" dirty="0" err="1"/>
              <a:t>cărui</a:t>
            </a:r>
            <a:r>
              <a:rPr lang="en-US" dirty="0"/>
              <a:t> </a:t>
            </a:r>
            <a:r>
              <a:rPr lang="en-US" dirty="0" err="1"/>
              <a:t>administrare</a:t>
            </a:r>
            <a:r>
              <a:rPr lang="en-US" dirty="0"/>
              <a:t> </a:t>
            </a:r>
            <a:r>
              <a:rPr lang="en-US" dirty="0" err="1"/>
              <a:t>durează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WISC.</a:t>
            </a:r>
          </a:p>
          <a:p>
            <a:pPr algn="just"/>
            <a:r>
              <a:rPr lang="en-US" dirty="0" err="1"/>
              <a:t>Scorurile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de </a:t>
            </a:r>
            <a:r>
              <a:rPr lang="en-US" dirty="0" err="1"/>
              <a:t>copil</a:t>
            </a:r>
            <a:r>
              <a:rPr lang="en-US" dirty="0"/>
              <a:t> la </a:t>
            </a:r>
            <a:r>
              <a:rPr lang="en-US" dirty="0" err="1"/>
              <a:t>cele</a:t>
            </a:r>
            <a:r>
              <a:rPr lang="en-US" dirty="0"/>
              <a:t> 6 </a:t>
            </a:r>
            <a:r>
              <a:rPr lang="en-US" dirty="0" err="1"/>
              <a:t>subteste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combinate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forma un </a:t>
            </a:r>
            <a:r>
              <a:rPr lang="en-US" dirty="0" err="1"/>
              <a:t>scor</a:t>
            </a:r>
            <a:r>
              <a:rPr lang="en-US" dirty="0"/>
              <a:t> al </a:t>
            </a:r>
            <a:r>
              <a:rPr lang="en-US" dirty="0" err="1"/>
              <a:t>inteligenței</a:t>
            </a:r>
            <a:r>
              <a:rPr lang="en-US" dirty="0"/>
              <a:t> care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abilitatea</a:t>
            </a:r>
            <a:r>
              <a:rPr lang="en-US" dirty="0"/>
              <a:t> </a:t>
            </a:r>
            <a:r>
              <a:rPr lang="en-US" dirty="0" err="1"/>
              <a:t>copilului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comparație</a:t>
            </a:r>
            <a:r>
              <a:rPr lang="en-US" dirty="0"/>
              <a:t> cu </a:t>
            </a:r>
            <a:r>
              <a:rPr lang="en-US" dirty="0" err="1"/>
              <a:t>grupul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de </a:t>
            </a:r>
            <a:r>
              <a:rPr lang="en-US" dirty="0" err="1"/>
              <a:t>vârstă</a:t>
            </a:r>
            <a:r>
              <a:rPr lang="en-US" dirty="0"/>
              <a:t>.</a:t>
            </a:r>
            <a:endParaRPr lang="ro-RO" dirty="0"/>
          </a:p>
          <a:p>
            <a:pPr algn="just"/>
            <a:r>
              <a:rPr lang="en-US" dirty="0"/>
              <a:t>SON-R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en-US" dirty="0"/>
              <a:t> din 6 </a:t>
            </a:r>
            <a:r>
              <a:rPr lang="en-US" dirty="0" err="1"/>
              <a:t>subteste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1. </a:t>
            </a:r>
            <a:r>
              <a:rPr lang="en-US" dirty="0" err="1"/>
              <a:t>Mozaicuri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2. </a:t>
            </a:r>
            <a:r>
              <a:rPr lang="en-US" dirty="0" err="1"/>
              <a:t>Categorii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3. Puzzle-</a:t>
            </a:r>
            <a:r>
              <a:rPr lang="en-US" dirty="0" err="1"/>
              <a:t>uri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4. </a:t>
            </a:r>
            <a:r>
              <a:rPr lang="en-US" dirty="0" err="1"/>
              <a:t>Analogii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5. </a:t>
            </a:r>
            <a:r>
              <a:rPr lang="en-US" dirty="0" err="1"/>
              <a:t>Situații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6. Pattern-</a:t>
            </a:r>
            <a:r>
              <a:rPr lang="en-US" dirty="0" err="1"/>
              <a:t>uri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49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96036"/>
            <a:ext cx="10058400" cy="782017"/>
          </a:xfrm>
          <a:solidFill>
            <a:srgbClr val="92D050"/>
          </a:solidFill>
        </p:spPr>
        <p:txBody>
          <a:bodyPr/>
          <a:lstStyle/>
          <a:p>
            <a:pPr algn="ctr"/>
            <a:r>
              <a:rPr lang="ro-RO" b="1" dirty="0">
                <a:solidFill>
                  <a:schemeClr val="tx1"/>
                </a:solidFill>
              </a:rPr>
              <a:t>Coeficientul de inteligență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2752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  <a:buFont typeface="Wingdings" panose="05000000000000000000" pitchFamily="2" charset="2"/>
                  <a:buChar char="v"/>
                </a:pPr>
                <a:r>
                  <a:rPr lang="ro-RO" sz="2400" b="1" dirty="0"/>
                  <a:t> </a:t>
                </a:r>
                <a:r>
                  <a:rPr lang="en-US" sz="2400" b="1" dirty="0" err="1"/>
                  <a:t>coeficient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inteligență</a:t>
                </a:r>
                <a:r>
                  <a:rPr lang="en-US" sz="2400" b="1" dirty="0"/>
                  <a:t>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 IQ</a:t>
                </a:r>
                <a:r>
                  <a:rPr lang="ro-RO" sz="2400" dirty="0"/>
                  <a:t>- </a:t>
                </a:r>
                <a:r>
                  <a:rPr lang="en-US" sz="2400" b="1" i="1" dirty="0"/>
                  <a:t>i</a:t>
                </a:r>
                <a:r>
                  <a:rPr lang="en-US" sz="2400" i="1" dirty="0"/>
                  <a:t>ntelligence </a:t>
                </a:r>
                <a:r>
                  <a:rPr lang="en-US" sz="2400" b="1" i="1" dirty="0"/>
                  <a:t>q</a:t>
                </a:r>
                <a:r>
                  <a:rPr lang="en-US" sz="2400" i="1" dirty="0"/>
                  <a:t>uotient</a:t>
                </a:r>
                <a:r>
                  <a:rPr lang="ro-RO" sz="2400" dirty="0"/>
                  <a:t>)= termen utilizat pentru prima dată de psihologul </a:t>
                </a:r>
                <a:r>
                  <a:rPr lang="en-US" sz="2400" dirty="0"/>
                  <a:t>William Stern</a:t>
                </a:r>
                <a:r>
                  <a:rPr lang="ro-RO" sz="2400" dirty="0"/>
                  <a:t>, psiholog german</a:t>
                </a:r>
              </a:p>
              <a:p>
                <a:pPr algn="just">
                  <a:buFont typeface="Wingdings" panose="05000000000000000000" pitchFamily="2" charset="2"/>
                  <a:buChar char="v"/>
                </a:pPr>
                <a:endParaRPr lang="ro-RO" sz="2400" dirty="0"/>
              </a:p>
              <a:p>
                <a:pPr marL="0" indent="0" algn="just">
                  <a:buNone/>
                </a:pPr>
                <a:endParaRPr lang="ro-RO" sz="2400" dirty="0"/>
              </a:p>
              <a:p>
                <a:pPr algn="just"/>
                <a:r>
                  <a:rPr lang="ro-RO" sz="2400" dirty="0"/>
                  <a:t>IQ=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</a:rPr>
                          <m:t>rsta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</a:rPr>
                          <m:t>mental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</a:rPr>
                          <m:t>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</a:rPr>
                          <m:t>â</m:t>
                        </m:r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</a:rPr>
                          <m:t>rsta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ro-RO" sz="2400" b="0" i="0" smtClean="0">
                            <a:latin typeface="Cambria Math" panose="02040503050406030204" pitchFamily="18" charset="0"/>
                          </a:rPr>
                          <m:t>cronologic</m:t>
                        </m:r>
                        <m:r>
                          <a:rPr lang="ro-RO" sz="2400" b="0" i="0" smtClean="0">
                            <a:latin typeface="Cambria Math" panose="02040503050406030204" pitchFamily="18" charset="0"/>
                          </a:rPr>
                          <m:t>ă</m:t>
                        </m:r>
                      </m:den>
                    </m:f>
                  </m:oMath>
                </a14:m>
                <a:r>
                  <a:rPr lang="ro-RO" sz="2400" dirty="0"/>
                  <a:t> x 100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27520"/>
              </a:xfrm>
              <a:blipFill>
                <a:blip r:embed="rId2"/>
                <a:stretch>
                  <a:fillRect l="-1697" t="-289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Gendernomics: IQ and the Sexual Market | Black Label Logi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5"/>
          <a:stretch/>
        </p:blipFill>
        <p:spPr bwMode="auto">
          <a:xfrm>
            <a:off x="5096553" y="2811438"/>
            <a:ext cx="6059127" cy="347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804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91570"/>
            <a:ext cx="10058400" cy="686483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Dizabilitatea generală de învățare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45985"/>
            <a:ext cx="10058400" cy="4023360"/>
          </a:xfrm>
        </p:spPr>
        <p:txBody>
          <a:bodyPr/>
          <a:lstStyle/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Nivele sub medie ale IQ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Deficiențe în comunicare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Deficiențe în a avea grijă de propria persoană, de propria sănătate sau siguranță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Deficiențe în ce privește abilitățile sociale sau interpersonale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Deficiențe în utilizarea resurselor oferite de comunitate (ex. a călători cu autobuzul)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Deficiențe în capacitatea de a se auto-direcționa</a:t>
            </a:r>
          </a:p>
          <a:p>
            <a:pPr marL="463550" indent="-463550">
              <a:buFont typeface="Wingdings" panose="05000000000000000000" pitchFamily="2" charset="2"/>
              <a:buChar char="v"/>
            </a:pPr>
            <a:r>
              <a:rPr lang="ro-RO" dirty="0"/>
              <a:t>Abilități academice reduse</a:t>
            </a:r>
          </a:p>
          <a:p>
            <a:pPr marL="0" indent="0">
              <a:buNone/>
            </a:pPr>
            <a:r>
              <a:rPr lang="ro-RO" b="1" dirty="0"/>
              <a:t>Grade: ușoară, medie, severă</a:t>
            </a:r>
            <a:endParaRPr lang="en-US" b="1" dirty="0"/>
          </a:p>
        </p:txBody>
      </p:sp>
      <p:pic>
        <p:nvPicPr>
          <p:cNvPr id="4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164" y="4650527"/>
            <a:ext cx="1518818" cy="15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7280695" y="4353636"/>
            <a:ext cx="4278959" cy="1687457"/>
          </a:xfrm>
          <a:prstGeom prst="wedgeRoundRect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Cum predăm unei clase în care avem copii cu deficiențe ușoare de învățare, dar și copii cu abilități medii de învățare și copii supradotați?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5066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2639"/>
            <a:ext cx="10058400" cy="754721"/>
          </a:xfrm>
        </p:spPr>
        <p:txBody>
          <a:bodyPr/>
          <a:lstStyle/>
          <a:p>
            <a:r>
              <a:rPr lang="ro-RO" dirty="0"/>
              <a:t>Cauze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36803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ro-RO" sz="2400" b="1" dirty="0"/>
              <a:t>Factori biologici</a:t>
            </a:r>
            <a:r>
              <a:rPr lang="ro-RO" sz="2400" dirty="0"/>
              <a:t>: boli cromozomiale (ex. sindrom </a:t>
            </a:r>
            <a:r>
              <a:rPr lang="ro-RO" sz="2400" dirty="0" err="1"/>
              <a:t>Down</a:t>
            </a:r>
            <a:r>
              <a:rPr lang="ro-RO" sz="2400" dirty="0"/>
              <a:t>), expunerea prenatală sau în copilăria timpurie la toxine, infecții (ex. virusul rubeolei, virusul herpetic, sifilis), traume fizice, boli metabolice (ex. </a:t>
            </a:r>
            <a:r>
              <a:rPr lang="ro-RO" sz="2400" dirty="0" err="1"/>
              <a:t>fenilcetonuria</a:t>
            </a:r>
            <a:r>
              <a:rPr lang="ro-RO" sz="2400" dirty="0"/>
              <a:t>, boala </a:t>
            </a:r>
            <a:r>
              <a:rPr lang="ro-RO" sz="2400" dirty="0" err="1"/>
              <a:t>Tay</a:t>
            </a:r>
            <a:r>
              <a:rPr lang="ro-RO" sz="2400" dirty="0"/>
              <a:t>-Sachs) și de nutriție, boli care afectează creierul, medicamente sau substanțe utilizate în timpul sarcinii</a:t>
            </a:r>
          </a:p>
          <a:p>
            <a:pPr algn="just"/>
            <a:r>
              <a:rPr lang="ro-RO" sz="2400" b="1" dirty="0"/>
              <a:t>Factori </a:t>
            </a:r>
            <a:r>
              <a:rPr lang="ro-RO" sz="2400" b="1" dirty="0" err="1"/>
              <a:t>socio</a:t>
            </a:r>
            <a:r>
              <a:rPr lang="ro-RO" sz="2400" b="1" dirty="0"/>
              <a:t>-culturali</a:t>
            </a:r>
            <a:r>
              <a:rPr lang="ro-RO" sz="2400" dirty="0"/>
              <a:t>: , grupuri dezavantajate </a:t>
            </a:r>
            <a:r>
              <a:rPr lang="ro-RO" sz="2400" dirty="0" err="1"/>
              <a:t>socio</a:t>
            </a:r>
            <a:r>
              <a:rPr lang="ro-RO" sz="2400" dirty="0"/>
              <a:t>-economic, lipsa de stimulare, oportunități de învățare reduse, atenție mai puțină din partea profesorilor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97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lynn Effect And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06" y="394316"/>
            <a:ext cx="8847230" cy="49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1891" y="5565503"/>
            <a:ext cx="113217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James Flynn</a:t>
            </a:r>
            <a:endParaRPr lang="ro-RO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https://www.ted.com/talks/james_flynn_why_our_iq_levels_are_higher_than_our_grandparents/transcript?language=en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 rot="292397">
            <a:off x="7812294" y="883916"/>
            <a:ext cx="2772055" cy="1463265"/>
          </a:xfrm>
          <a:prstGeom prst="wedgeRoundRectCallou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/>
              <a:t>Scorurile la testele IQ au crescut cu aproape </a:t>
            </a:r>
            <a:r>
              <a:rPr lang="ro-RO" b="1" dirty="0">
                <a:solidFill>
                  <a:srgbClr val="002060"/>
                </a:solidFill>
              </a:rPr>
              <a:t>20 puncte </a:t>
            </a:r>
            <a:r>
              <a:rPr lang="ro-RO" b="1" dirty="0"/>
              <a:t>din 1950</a:t>
            </a:r>
            <a:endParaRPr lang="en-US" b="1" dirty="0"/>
          </a:p>
        </p:txBody>
      </p:sp>
      <p:pic>
        <p:nvPicPr>
          <p:cNvPr id="7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643" y="2555034"/>
            <a:ext cx="1838002" cy="183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317707" y="4393037"/>
            <a:ext cx="140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/>
              <a:t>De ce?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2958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05218"/>
            <a:ext cx="10058400" cy="809312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Ereditate versus mediu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7039"/>
            <a:ext cx="10203066" cy="41631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o-RO" sz="2400" b="1" dirty="0">
                <a:solidFill>
                  <a:srgbClr val="FF0000"/>
                </a:solidFill>
              </a:rPr>
              <a:t>Coeficient de </a:t>
            </a:r>
            <a:r>
              <a:rPr lang="ro-RO" sz="2400" b="1" dirty="0" err="1">
                <a:solidFill>
                  <a:srgbClr val="FF0000"/>
                </a:solidFill>
              </a:rPr>
              <a:t>eritabilitate</a:t>
            </a:r>
            <a:r>
              <a:rPr lang="ro-RO" sz="2400" dirty="0"/>
              <a:t>= </a:t>
            </a:r>
            <a:r>
              <a:rPr lang="ro-RO" sz="2400" b="1" dirty="0"/>
              <a:t>raportul dintre variabilitatea genetică și variabilitatea totală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/>
              <a:t> proporția de variație a unei trăsături într-o populație specificată care poate fi atribuită diferențelor genetice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/>
              <a:t> studii pe gemeni identici/ fraternali crescuți împreună sau separat, copii vitregi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ro-RO" sz="2400" dirty="0"/>
              <a:t> scor cuprins între 0 și 1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ro-RO" sz="2400" dirty="0"/>
          </a:p>
          <a:p>
            <a:pPr marL="0" indent="0" algn="just">
              <a:buNone/>
            </a:pPr>
            <a:r>
              <a:rPr lang="ro-RO" sz="2400" dirty="0"/>
              <a:t>Estimările </a:t>
            </a:r>
            <a:r>
              <a:rPr lang="ro-RO" sz="2400" dirty="0" err="1"/>
              <a:t>eritabilității</a:t>
            </a:r>
            <a:r>
              <a:rPr lang="ro-RO" sz="2400" dirty="0"/>
              <a:t> inteligenței variază considerabil de la un studiu la altul (.87-.10)- probabil datorită factorilor incontrolabili care afectează rezultatele. Se consideră că în mediul social actual </a:t>
            </a:r>
            <a:r>
              <a:rPr lang="ro-RO" sz="2400" b="1" dirty="0">
                <a:solidFill>
                  <a:srgbClr val="FF0000"/>
                </a:solidFill>
              </a:rPr>
              <a:t>aproximativ ½</a:t>
            </a:r>
            <a:r>
              <a:rPr lang="ro-RO" sz="2400" dirty="0"/>
              <a:t> din variația coeficientului de inteligență poate fi atribuită variației genetice.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65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746" y="777922"/>
            <a:ext cx="10058400" cy="741073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pPr algn="ctr"/>
            <a:r>
              <a:rPr lang="ro-RO" b="1" dirty="0"/>
              <a:t>Există oare ”inteligență generală”?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927604" cy="4023360"/>
          </a:xfrm>
        </p:spPr>
        <p:txBody>
          <a:bodyPr>
            <a:normAutofit/>
          </a:bodyPr>
          <a:lstStyle/>
          <a:p>
            <a:pPr algn="just"/>
            <a:r>
              <a:rPr lang="ro-RO" sz="2400" dirty="0">
                <a:solidFill>
                  <a:schemeClr val="tx1"/>
                </a:solidFill>
              </a:rPr>
              <a:t>Testele de inteligență par să măsoare un număr de abilități mentale relativ independente unele de altele.</a:t>
            </a:r>
          </a:p>
          <a:p>
            <a:endParaRPr lang="ro-RO" sz="2400" b="1" dirty="0">
              <a:solidFill>
                <a:schemeClr val="tx1"/>
              </a:solidFill>
            </a:endParaRPr>
          </a:p>
          <a:p>
            <a:r>
              <a:rPr lang="ro-RO" sz="2400" b="1" dirty="0">
                <a:solidFill>
                  <a:schemeClr val="tx1"/>
                </a:solidFill>
              </a:rPr>
              <a:t>Analiza </a:t>
            </a:r>
            <a:r>
              <a:rPr lang="ro-RO" sz="2400" b="1" dirty="0" err="1">
                <a:solidFill>
                  <a:schemeClr val="tx1"/>
                </a:solidFill>
              </a:rPr>
              <a:t>factorială</a:t>
            </a:r>
            <a:endParaRPr lang="ro-RO" sz="2400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factorii care explică pattern-</a:t>
            </a:r>
            <a:r>
              <a:rPr lang="ro-RO" sz="2400" dirty="0" err="1">
                <a:solidFill>
                  <a:schemeClr val="tx1"/>
                </a:solidFill>
              </a:rPr>
              <a:t>ul</a:t>
            </a:r>
            <a:r>
              <a:rPr lang="ro-RO" sz="2400" dirty="0">
                <a:solidFill>
                  <a:schemeClr val="tx1"/>
                </a:solidFill>
              </a:rPr>
              <a:t> observat al corelațiilor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2400" dirty="0">
                <a:solidFill>
                  <a:schemeClr val="tx1"/>
                </a:solidFill>
              </a:rPr>
              <a:t> ponderea acestora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Brain intelligence grunge machine medical symbol, Art Print | Barewalls  Posters &amp;amp; Prints | bwc817139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3"/>
          <a:stretch/>
        </p:blipFill>
        <p:spPr bwMode="auto">
          <a:xfrm rot="502447">
            <a:off x="8153163" y="2405849"/>
            <a:ext cx="3448050" cy="346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26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9558"/>
            <a:ext cx="10058400" cy="768369"/>
          </a:xfrm>
          <a:solidFill>
            <a:srgbClr val="FF7C80"/>
          </a:solidFill>
        </p:spPr>
        <p:txBody>
          <a:bodyPr/>
          <a:lstStyle/>
          <a:p>
            <a:pPr algn="ctr"/>
            <a:r>
              <a:rPr lang="ro-RO" b="1" dirty="0"/>
              <a:t>Inteligența emoțională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95" y="2150304"/>
            <a:ext cx="7656394" cy="3740045"/>
          </a:xfrm>
        </p:spPr>
        <p:txBody>
          <a:bodyPr>
            <a:noAutofit/>
          </a:bodyPr>
          <a:lstStyle/>
          <a:p>
            <a:pPr algn="just"/>
            <a:r>
              <a:rPr lang="ro-RO" sz="2400" dirty="0"/>
              <a:t>EQ= </a:t>
            </a:r>
            <a:r>
              <a:rPr lang="ro-RO" sz="2400" dirty="0" err="1"/>
              <a:t>emotional</a:t>
            </a:r>
            <a:r>
              <a:rPr lang="ro-RO" sz="2400" dirty="0"/>
              <a:t> </a:t>
            </a:r>
            <a:r>
              <a:rPr lang="ro-RO" sz="2400" dirty="0" err="1"/>
              <a:t>quotient</a:t>
            </a:r>
            <a:endParaRPr lang="ro-RO" sz="2400" dirty="0"/>
          </a:p>
          <a:p>
            <a:pPr algn="just"/>
            <a:r>
              <a:rPr lang="ro-RO" sz="2400" b="1" dirty="0"/>
              <a:t>Daniel </a:t>
            </a:r>
            <a:r>
              <a:rPr lang="ro-RO" sz="2400" b="1" dirty="0" err="1"/>
              <a:t>Goleman</a:t>
            </a:r>
            <a:r>
              <a:rPr lang="ro-RO" sz="2400" b="1" dirty="0"/>
              <a:t>- </a:t>
            </a:r>
            <a:r>
              <a:rPr lang="ro-RO" sz="2400" dirty="0"/>
              <a:t>a popularizat termenul de inteligență emoțională în cartea sa din 1995 </a:t>
            </a:r>
          </a:p>
          <a:p>
            <a:pPr algn="just"/>
            <a:r>
              <a:rPr lang="ro-RO" sz="2400" b="1" dirty="0"/>
              <a:t>Înțelegerea și capacitatea de a ne gestiona emoțiile sunt </a:t>
            </a:r>
            <a:r>
              <a:rPr lang="ro-RO" sz="2400" b="1" dirty="0">
                <a:solidFill>
                  <a:srgbClr val="C00000"/>
                </a:solidFill>
              </a:rPr>
              <a:t>abilități cheie </a:t>
            </a:r>
            <a:r>
              <a:rPr lang="ro-RO" sz="2400" b="1" dirty="0"/>
              <a:t>pentru sănătate și succesul în viață.</a:t>
            </a:r>
          </a:p>
          <a:p>
            <a:pPr algn="just"/>
            <a:r>
              <a:rPr lang="ro-RO" sz="2400" dirty="0"/>
              <a:t>Peter </a:t>
            </a:r>
            <a:r>
              <a:rPr lang="ro-RO" sz="2400" dirty="0" err="1"/>
              <a:t>Salovey</a:t>
            </a:r>
            <a:r>
              <a:rPr lang="ro-RO" sz="2400" dirty="0"/>
              <a:t>, John Mayer, </a:t>
            </a:r>
            <a:r>
              <a:rPr lang="ro-RO" sz="2400" dirty="0" err="1"/>
              <a:t>Reuven</a:t>
            </a:r>
            <a:r>
              <a:rPr lang="ro-RO" sz="2400" dirty="0"/>
              <a:t> Bar-On</a:t>
            </a:r>
          </a:p>
          <a:p>
            <a:pPr algn="just"/>
            <a:r>
              <a:rPr lang="ro-RO" sz="2400" b="1" dirty="0">
                <a:solidFill>
                  <a:srgbClr val="C00000"/>
                </a:solidFill>
              </a:rPr>
              <a:t>IE se poate învăța</a:t>
            </a:r>
            <a:r>
              <a:rPr lang="ro-RO" sz="2400" dirty="0"/>
              <a:t>; mare parte din ceea ce face psihoterapia este dezvoltarea IE</a:t>
            </a:r>
            <a:endParaRPr lang="en-US" sz="2400" dirty="0"/>
          </a:p>
        </p:txBody>
      </p:sp>
      <p:pic>
        <p:nvPicPr>
          <p:cNvPr id="4098" name="Picture 2" descr="https://www.targulcartii.ro/galerie/cache/I252/daniel-goleman-inteligenta-emotionala-curtea-veche-2008-l-184920-299x2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103" y="1966844"/>
            <a:ext cx="2843284" cy="4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07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77922"/>
            <a:ext cx="10058400" cy="618244"/>
          </a:xfrm>
          <a:solidFill>
            <a:srgbClr val="FF7C80"/>
          </a:solidFill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Componentele IE (Mayer &amp; </a:t>
            </a:r>
            <a:r>
              <a:rPr lang="ro-RO" sz="3600" b="1" dirty="0" err="1"/>
              <a:t>Salovey</a:t>
            </a:r>
            <a:r>
              <a:rPr lang="ro-RO" sz="3600" b="1" dirty="0"/>
              <a:t>, 2004)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ro-RO" b="1" dirty="0"/>
              <a:t>#1 percepția și exprimarea corectă a emoțiilor</a:t>
            </a:r>
          </a:p>
          <a:p>
            <a:r>
              <a:rPr lang="ro-RO" dirty="0"/>
              <a:t>ex. ”citirea” corectă a emoțiilor proprii și ale altora</a:t>
            </a:r>
          </a:p>
          <a:p>
            <a:r>
              <a:rPr lang="ro-RO" b="1" dirty="0"/>
              <a:t>#2 accesarea și generarea emoțiilor în serviciul gândirii și rezolvării de probleme</a:t>
            </a:r>
          </a:p>
          <a:p>
            <a:r>
              <a:rPr lang="ro-RO" dirty="0"/>
              <a:t>ex. ce simțim în raport cu o decizie importantă, anticiparea emoțiilor viitoare</a:t>
            </a:r>
          </a:p>
          <a:p>
            <a:r>
              <a:rPr lang="ro-RO" b="1" dirty="0"/>
              <a:t>#3 înțelegerea emoțiilor și a semnificației acestora</a:t>
            </a:r>
          </a:p>
          <a:p>
            <a:r>
              <a:rPr lang="ro-RO" dirty="0"/>
              <a:t>ex. înțelegerea motivelor pentru care simțim o anumită emoție, atribuirea corectă a cauzei</a:t>
            </a:r>
          </a:p>
          <a:p>
            <a:r>
              <a:rPr lang="ro-RO" b="1" dirty="0"/>
              <a:t>#4 reglarea emoțională</a:t>
            </a:r>
          </a:p>
          <a:p>
            <a:r>
              <a:rPr lang="ro-RO" dirty="0"/>
              <a:t>ex. exprimarea emoțiilor în moduri sănătoase, evitarea suprimării lor sau exprimării impulsive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97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2760131"/>
            <a:ext cx="7397087" cy="216670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ro-RO" sz="2800" b="1" dirty="0"/>
              <a:t>Ce poate face un părinte pentru a dezvolta IE a copiilor?</a:t>
            </a:r>
          </a:p>
          <a:p>
            <a:pPr algn="ctr"/>
            <a:r>
              <a:rPr lang="ro-RO" sz="2800" b="1" dirty="0"/>
              <a:t>Cum poate utiliza un profesor IE pentru a-și îmbunătăți relația cu elevii?</a:t>
            </a:r>
          </a:p>
          <a:p>
            <a:endParaRPr lang="en-US" sz="2800" b="1" dirty="0"/>
          </a:p>
        </p:txBody>
      </p:sp>
      <p:pic>
        <p:nvPicPr>
          <p:cNvPr id="5122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823" y="231948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69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3081" y="417213"/>
            <a:ext cx="10058400" cy="617959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4000" b="1" dirty="0"/>
              <a:t>Teorii factoriale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57024" y="1313995"/>
            <a:ext cx="4937760" cy="4874243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ro-RO" dirty="0"/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Inteligența generală (factorul 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Inteligența specifică (factorul 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092281" y="1313995"/>
            <a:ext cx="5029200" cy="4868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b="1" dirty="0"/>
              <a:t>Inteligența generală se împarte în: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/>
              <a:t>Inteligența fluidă- </a:t>
            </a:r>
            <a:r>
              <a:rPr lang="ro-RO" dirty="0"/>
              <a:t>procese care depind foarte puțin de învățare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b="1" dirty="0"/>
              <a:t>Inteligența cristalizată- </a:t>
            </a:r>
            <a:r>
              <a:rPr lang="ro-RO" dirty="0"/>
              <a:t>cunoștințe și proceduri învățate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535768"/>
            <a:ext cx="378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Charles Edward Spearman</a:t>
            </a:r>
            <a:r>
              <a:rPr lang="ro-RO" dirty="0"/>
              <a:t> </a:t>
            </a:r>
          </a:p>
          <a:p>
            <a:pPr algn="ctr"/>
            <a:r>
              <a:rPr lang="ro-RO" dirty="0"/>
              <a:t>(</a:t>
            </a:r>
            <a:r>
              <a:rPr lang="en-US" dirty="0"/>
              <a:t>1863</a:t>
            </a:r>
            <a:r>
              <a:rPr lang="ro-RO" dirty="0"/>
              <a:t>-</a:t>
            </a:r>
            <a:r>
              <a:rPr lang="en-US" dirty="0"/>
              <a:t>1945)</a:t>
            </a:r>
          </a:p>
        </p:txBody>
      </p:sp>
      <p:pic>
        <p:nvPicPr>
          <p:cNvPr id="12290" name="Picture 2" descr="Raymond Cattel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5"/>
          <a:stretch/>
        </p:blipFill>
        <p:spPr bwMode="auto">
          <a:xfrm>
            <a:off x="7897008" y="3113908"/>
            <a:ext cx="1759289" cy="226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85442" y="5471466"/>
            <a:ext cx="3782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Raymond Bernard Cattell</a:t>
            </a:r>
            <a:endParaRPr lang="ro-RO" dirty="0"/>
          </a:p>
          <a:p>
            <a:pPr algn="ctr"/>
            <a:r>
              <a:rPr lang="ro-RO" dirty="0"/>
              <a:t>(1905-1998</a:t>
            </a:r>
            <a:r>
              <a:rPr lang="en-US" dirty="0"/>
              <a:t>)</a:t>
            </a:r>
          </a:p>
        </p:txBody>
      </p:sp>
      <p:pic>
        <p:nvPicPr>
          <p:cNvPr id="12294" name="Picture 6" descr="Charles Spearman (@CSpearman320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43" y="3113908"/>
            <a:ext cx="2415721" cy="24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5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125494"/>
              </p:ext>
            </p:extLst>
          </p:nvPr>
        </p:nvGraphicFramePr>
        <p:xfrm>
          <a:off x="559557" y="1382519"/>
          <a:ext cx="8529851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461">
                  <a:extLst>
                    <a:ext uri="{9D8B030D-6E8A-4147-A177-3AD203B41FA5}">
                      <a16:colId xmlns:a16="http://schemas.microsoft.com/office/drawing/2014/main" val="3381643839"/>
                    </a:ext>
                  </a:extLst>
                </a:gridCol>
                <a:gridCol w="6455390">
                  <a:extLst>
                    <a:ext uri="{9D8B030D-6E8A-4147-A177-3AD203B41FA5}">
                      <a16:colId xmlns:a16="http://schemas.microsoft.com/office/drawing/2014/main" val="2497336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o-RO" dirty="0"/>
                        <a:t>Abilitatea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Descrierea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5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Înțelegere</a:t>
                      </a:r>
                      <a:r>
                        <a:rPr lang="ro-RO" b="1" baseline="0" dirty="0"/>
                        <a:t> verbală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 înțelege semnificația cuvintelor (ex. teste de vocabular)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51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Fluența cuvântului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 gândi rapid cuvintele</a:t>
                      </a:r>
                      <a:r>
                        <a:rPr lang="ro-RO" baseline="0" dirty="0"/>
                        <a:t> (ex. rezolvarea de anagrame, găsirea de rime)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4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Numerică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</a:t>
                      </a:r>
                      <a:r>
                        <a:rPr lang="ro-RO" baseline="0" dirty="0"/>
                        <a:t> lucra cu numere și de a efectua calcule.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Spațială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 vizualiza raporturile formă-spațiu (ex. recunoașterea unei figuri prezentată din mai multe unghiuri)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5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Memorare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 reproduce stimuli verbali (ex. perechi de cuvinte sau fraze)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48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Rapiditate perceptuală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 cuprinde</a:t>
                      </a:r>
                      <a:r>
                        <a:rPr lang="ro-RO" baseline="0" dirty="0"/>
                        <a:t> cu rapiditate detaliile și de a vedea asemănările și deosebirile între imaginile prezentate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4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o-RO" b="1" dirty="0"/>
                        <a:t>Raționament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o-RO" dirty="0"/>
                        <a:t>Abilitatea de a găsi o regulă generală pe baza instanțelor prezentate (ex. regula după care este construit un șir de numere)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23028"/>
                  </a:ext>
                </a:extLst>
              </a:tr>
            </a:tbl>
          </a:graphicData>
        </a:graphic>
      </p:graphicFrame>
      <p:pic>
        <p:nvPicPr>
          <p:cNvPr id="2050" name="Picture 2" descr="L.l. Thurstone Ess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279" y="1942077"/>
            <a:ext cx="2531506" cy="339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395110" y="5431810"/>
            <a:ext cx="253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err="1"/>
              <a:t>Louise</a:t>
            </a:r>
            <a:r>
              <a:rPr lang="ro-RO" dirty="0"/>
              <a:t> Leon </a:t>
            </a:r>
            <a:r>
              <a:rPr lang="ro-RO" dirty="0" err="1"/>
              <a:t>Thurstone</a:t>
            </a:r>
            <a:r>
              <a:rPr lang="ro-RO" dirty="0"/>
              <a:t> (1887-1955)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9557" y="394202"/>
            <a:ext cx="1094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Utilizând </a:t>
            </a:r>
            <a:r>
              <a:rPr lang="ro-RO" b="1" dirty="0"/>
              <a:t>analiza </a:t>
            </a:r>
            <a:r>
              <a:rPr lang="ro-RO" b="1" dirty="0" err="1"/>
              <a:t>factorială</a:t>
            </a:r>
            <a:r>
              <a:rPr lang="ro-RO" b="1" dirty="0"/>
              <a:t> </a:t>
            </a:r>
            <a:r>
              <a:rPr lang="ro-RO" dirty="0" err="1"/>
              <a:t>Thurstone</a:t>
            </a:r>
            <a:r>
              <a:rPr lang="ro-RO" dirty="0"/>
              <a:t> identificat </a:t>
            </a:r>
            <a:r>
              <a:rPr lang="ro-RO" b="1" dirty="0">
                <a:solidFill>
                  <a:srgbClr val="FF0000"/>
                </a:solidFill>
              </a:rPr>
              <a:t>7 factori </a:t>
            </a:r>
            <a:r>
              <a:rPr lang="ro-RO" dirty="0"/>
              <a:t>(</a:t>
            </a:r>
            <a:r>
              <a:rPr lang="ro-RO" b="1" dirty="0"/>
              <a:t>abilități mentale primare</a:t>
            </a:r>
            <a:r>
              <a:rPr lang="ro-RO" dirty="0"/>
              <a:t>). </a:t>
            </a:r>
          </a:p>
          <a:p>
            <a:r>
              <a:rPr lang="ro-RO" dirty="0"/>
              <a:t>Pe baza acestor factori a construit </a:t>
            </a:r>
            <a:r>
              <a:rPr lang="ro-RO" b="1" dirty="0"/>
              <a:t>Testul de abilități mentale primare.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63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275" y="732625"/>
            <a:ext cx="10514235" cy="754721"/>
          </a:xfrm>
          <a:solidFill>
            <a:srgbClr val="92D050"/>
          </a:solidFill>
        </p:spPr>
        <p:txBody>
          <a:bodyPr>
            <a:normAutofit/>
          </a:bodyPr>
          <a:lstStyle/>
          <a:p>
            <a:pPr algn="ctr"/>
            <a:r>
              <a:rPr lang="ro-RO" sz="3600" b="1" dirty="0"/>
              <a:t>Teoria inteligențelor multiple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6" y="1845734"/>
            <a:ext cx="8031382" cy="4656666"/>
          </a:xfrm>
        </p:spPr>
        <p:txBody>
          <a:bodyPr>
            <a:normAutofit fontScale="92500" lnSpcReduction="10000"/>
          </a:bodyPr>
          <a:lstStyle/>
          <a:p>
            <a:pPr marL="201168" lvl="1" indent="0" algn="just">
              <a:buNone/>
            </a:pPr>
            <a:r>
              <a:rPr lang="ro-RO" sz="2400" b="1" dirty="0">
                <a:solidFill>
                  <a:schemeClr val="tx1"/>
                </a:solidFill>
              </a:rPr>
              <a:t>#1 Lingvistică</a:t>
            </a:r>
          </a:p>
          <a:p>
            <a:pPr marL="201168" lvl="1" indent="0" algn="just">
              <a:buNone/>
            </a:pPr>
            <a:r>
              <a:rPr lang="ro-RO" sz="2400" b="1" dirty="0">
                <a:solidFill>
                  <a:schemeClr val="tx1"/>
                </a:solidFill>
              </a:rPr>
              <a:t>#2 </a:t>
            </a:r>
            <a:r>
              <a:rPr lang="ro-RO" sz="2400" b="1" dirty="0" err="1">
                <a:solidFill>
                  <a:schemeClr val="tx1"/>
                </a:solidFill>
              </a:rPr>
              <a:t>Logico</a:t>
            </a:r>
            <a:r>
              <a:rPr lang="ro-RO" sz="2400" b="1" dirty="0">
                <a:solidFill>
                  <a:schemeClr val="tx1"/>
                </a:solidFill>
              </a:rPr>
              <a:t>-matematică</a:t>
            </a:r>
          </a:p>
          <a:p>
            <a:pPr marL="201168" lvl="1" indent="0" algn="just">
              <a:buNone/>
            </a:pPr>
            <a:r>
              <a:rPr lang="ro-RO" sz="2400" b="1" dirty="0">
                <a:solidFill>
                  <a:schemeClr val="tx1"/>
                </a:solidFill>
              </a:rPr>
              <a:t>#3 Spațială</a:t>
            </a:r>
          </a:p>
          <a:p>
            <a:pPr marL="201168" lvl="1" indent="0" algn="just">
              <a:buNone/>
            </a:pPr>
            <a:r>
              <a:rPr lang="ro-RO" sz="2400" b="1" dirty="0">
                <a:solidFill>
                  <a:schemeClr val="tx1"/>
                </a:solidFill>
              </a:rPr>
              <a:t>#4 Muzicală</a:t>
            </a:r>
            <a:r>
              <a:rPr lang="ro-RO" sz="2400" dirty="0">
                <a:solidFill>
                  <a:schemeClr val="tx1"/>
                </a:solidFill>
              </a:rPr>
              <a:t>- abilitatea de a percepe înălțimea și ritmul sunetelor, baza pentru competența muzicală</a:t>
            </a:r>
          </a:p>
          <a:p>
            <a:pPr marL="201168" lvl="1" indent="0" algn="just">
              <a:buNone/>
            </a:pPr>
            <a:r>
              <a:rPr lang="ro-RO" sz="2400" b="1" dirty="0">
                <a:solidFill>
                  <a:schemeClr val="tx1"/>
                </a:solidFill>
              </a:rPr>
              <a:t>#5 Corporal </a:t>
            </a:r>
            <a:r>
              <a:rPr lang="ro-RO" sz="2400" b="1" dirty="0" err="1">
                <a:solidFill>
                  <a:schemeClr val="tx1"/>
                </a:solidFill>
              </a:rPr>
              <a:t>kinestezică</a:t>
            </a:r>
            <a:r>
              <a:rPr lang="ro-RO" sz="2400" b="1" dirty="0">
                <a:solidFill>
                  <a:schemeClr val="tx1"/>
                </a:solidFill>
              </a:rPr>
              <a:t>- </a:t>
            </a:r>
            <a:r>
              <a:rPr lang="ro-RO" sz="2400" dirty="0">
                <a:solidFill>
                  <a:schemeClr val="tx1"/>
                </a:solidFill>
              </a:rPr>
              <a:t>controlul mișcărilor corporale și abilitatea de a manevra obiectele cu dibăcie (ex. dansatorii, gimnaștii, artizanii, sportivii, neurochirurgii etc.)</a:t>
            </a:r>
          </a:p>
          <a:p>
            <a:pPr marL="201168" lvl="1" indent="0" algn="just">
              <a:buNone/>
            </a:pPr>
            <a:r>
              <a:rPr lang="ro-RO" sz="2400" b="1" dirty="0">
                <a:solidFill>
                  <a:schemeClr val="tx1"/>
                </a:solidFill>
              </a:rPr>
              <a:t>#6 Personală- a) </a:t>
            </a:r>
            <a:r>
              <a:rPr lang="ro-RO" sz="2400" b="1" dirty="0" err="1">
                <a:solidFill>
                  <a:schemeClr val="tx1"/>
                </a:solidFill>
              </a:rPr>
              <a:t>intrapersonală</a:t>
            </a:r>
            <a:r>
              <a:rPr lang="ro-RO" sz="2400" b="1" dirty="0">
                <a:solidFill>
                  <a:schemeClr val="tx1"/>
                </a:solidFill>
              </a:rPr>
              <a:t>- </a:t>
            </a:r>
            <a:r>
              <a:rPr lang="ro-RO" sz="2400" dirty="0">
                <a:solidFill>
                  <a:schemeClr val="tx1"/>
                </a:solidFill>
              </a:rPr>
              <a:t>abilitatea de a monitoriza sentimentele și emoțiile personale, de a face deosebire între ele și de a utiliza informațiile în scopul ghidării acțiunilor personale; </a:t>
            </a:r>
            <a:r>
              <a:rPr lang="ro-RO" sz="2400" b="1" dirty="0">
                <a:solidFill>
                  <a:schemeClr val="tx1"/>
                </a:solidFill>
              </a:rPr>
              <a:t>b) interpersonală- </a:t>
            </a:r>
            <a:r>
              <a:rPr lang="ro-RO" sz="2400" dirty="0">
                <a:solidFill>
                  <a:schemeClr val="tx1"/>
                </a:solidFill>
              </a:rPr>
              <a:t>abilitatea de a observa și înțelege nevoile și intențiile altor persoane, a monitoriza temperamentul și dispozițiile lor, cu scopul de a le prezice comportamentul</a:t>
            </a:r>
          </a:p>
        </p:txBody>
      </p:sp>
      <p:pic>
        <p:nvPicPr>
          <p:cNvPr id="6146" name="Picture 2" descr="Howard Gardner on Twitter: &amp;quot;Higher education in the U.S. stands at a  crossroads. In my latest blog, Wendy Fischman and I discuss the future of  higher education in light of COVID-19: https://t.co/hkIRbN8K3x&amp;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87" y="2755371"/>
            <a:ext cx="2326367" cy="246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34256" y="5216677"/>
            <a:ext cx="2486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Howard Earl Gardner</a:t>
            </a:r>
          </a:p>
          <a:p>
            <a:pPr algn="ctr"/>
            <a:r>
              <a:rPr lang="ro-RO" dirty="0"/>
              <a:t>(1943-)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7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ultiple Intelligence Test for Children | LoveToKno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7" y="0"/>
            <a:ext cx="7312478" cy="622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47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43429"/>
            <a:ext cx="10058400" cy="793931"/>
          </a:xfrm>
        </p:spPr>
        <p:txBody>
          <a:bodyPr>
            <a:normAutofit/>
          </a:bodyPr>
          <a:lstStyle/>
          <a:p>
            <a:r>
              <a:rPr lang="ro-RO" sz="4400" b="1" dirty="0"/>
              <a:t>Observații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069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dirty="0">
                <a:solidFill>
                  <a:schemeClr val="tx1"/>
                </a:solidFill>
              </a:rPr>
              <a:t>Datorită eredității sau pregătirii, unii indivizi vor dezvolta anumite inteligențe mai mult decât alții, dar fiecare persoană normală clinic își va dezvolta fiecare inteligență într-o anumită măsură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Fiecare inteligență este un ”modul încapsulat” în interiorul creierului, operând în acord cu propriile reguli și procedee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tx1"/>
                </a:solidFill>
              </a:rPr>
              <a:t>Activitățile pe care o cultură pune accent vor influența modul de desfășurare a inteligențelor specifice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7167" y="4778696"/>
            <a:ext cx="8782659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/>
              <a:t>Pe ce pune accent cultura/ învățământul din România?</a:t>
            </a:r>
            <a:endParaRPr lang="en-US" sz="2800" b="1" dirty="0"/>
          </a:p>
        </p:txBody>
      </p:sp>
      <p:pic>
        <p:nvPicPr>
          <p:cNvPr id="5" name="Picture 2" descr="question mark | 3d human with a red question mark | Damián Navas | Flick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3" y="4009705"/>
            <a:ext cx="2492090" cy="24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335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8A7C76D78834DA041FF15C698142B" ma:contentTypeVersion="8" ma:contentTypeDescription="Create a new document." ma:contentTypeScope="" ma:versionID="fa3d9d235a0665d9acf8a04abc366860">
  <xsd:schema xmlns:xsd="http://www.w3.org/2001/XMLSchema" xmlns:xs="http://www.w3.org/2001/XMLSchema" xmlns:p="http://schemas.microsoft.com/office/2006/metadata/properties" xmlns:ns2="1f964045-88d3-4872-bc4d-aec5516d6b47" xmlns:ns3="1818ae71-73b1-42cb-ac66-ac639ea65b22" targetNamespace="http://schemas.microsoft.com/office/2006/metadata/properties" ma:root="true" ma:fieldsID="2568ac33fb22d9dc72fa2acb43e10ea5" ns2:_="" ns3:_="">
    <xsd:import namespace="1f964045-88d3-4872-bc4d-aec5516d6b47"/>
    <xsd:import namespace="1818ae71-73b1-42cb-ac66-ac639ea65b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64045-88d3-4872-bc4d-aec5516d6b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8ae71-73b1-42cb-ac66-ac639ea65b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426975-265E-46CB-9868-82CD988352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C8932-B5D8-4771-9CF4-55664D870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964045-88d3-4872-bc4d-aec5516d6b47"/>
    <ds:schemaRef ds:uri="1818ae71-73b1-42cb-ac66-ac639ea65b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8B555D-6B01-4E0C-A9BE-D0F96C0F79F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530</TotalTime>
  <Words>2755</Words>
  <Application>Microsoft Office PowerPoint</Application>
  <PresentationFormat>Widescreen</PresentationFormat>
  <Paragraphs>296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Retrospect</vt:lpstr>
      <vt:lpstr>Psihologia educației</vt:lpstr>
      <vt:lpstr>Definiții</vt:lpstr>
      <vt:lpstr>Definiții</vt:lpstr>
      <vt:lpstr>Există oare ”inteligență generală”?</vt:lpstr>
      <vt:lpstr>Teorii factoriale</vt:lpstr>
      <vt:lpstr> </vt:lpstr>
      <vt:lpstr>Teoria inteligențelor multiple</vt:lpstr>
      <vt:lpstr>PowerPoint Presentation</vt:lpstr>
      <vt:lpstr>Observații</vt:lpstr>
      <vt:lpstr>Teoria lui Mike Anderson (1992) despre inteligență și dezvoltarea cognitivă</vt:lpstr>
      <vt:lpstr>Teoria lui Mike Anderson (1992) despre inteligență și dezvoltarea cognitivă</vt:lpstr>
      <vt:lpstr>Teoria lui Mike Anderson (1992) despre inteligență și dezvoltarea cognitivă</vt:lpstr>
      <vt:lpstr>Teoria lui Mike Anderson (1992) despre inteligență și dezvoltarea cognitivă</vt:lpstr>
      <vt:lpstr>Teoria triarhică a inteligenței  (Sternberg, 1985)</vt:lpstr>
      <vt:lpstr>Subteoria componențială a inteligenței Sternberg(1985)</vt:lpstr>
      <vt:lpstr>Modelul componențial al inteligenței</vt:lpstr>
      <vt:lpstr>Succes academic versus succes în viață</vt:lpstr>
      <vt:lpstr>Teoria bioecologică Ceci (1990, 1996)</vt:lpstr>
      <vt:lpstr>Teoria bioecologică Ceci (1990, 1996)</vt:lpstr>
      <vt:lpstr>Scala Simon-Binet (1905)</vt:lpstr>
      <vt:lpstr>Exemple de teste/itemi</vt:lpstr>
      <vt:lpstr>Exemple de teste/itemi</vt:lpstr>
      <vt:lpstr>Scala de inteligență Stanford-Binet</vt:lpstr>
      <vt:lpstr>Wechsler Adult Intelligence Scale (WAIS)</vt:lpstr>
      <vt:lpstr>Scala de inteligenţă Wechsler pentru copii – ediţia a patra – WISC-IV</vt:lpstr>
      <vt:lpstr>Structura WISC-IV</vt:lpstr>
      <vt:lpstr>Matrici Progresive Raven  Standard J. Raven, J. C. Raven, J. H. Court</vt:lpstr>
      <vt:lpstr>Matrici Progresive Raven Color</vt:lpstr>
      <vt:lpstr>Matrici Progresive Raven Color</vt:lpstr>
      <vt:lpstr>Exemple de itemi care testează abilitatea spațială</vt:lpstr>
      <vt:lpstr>Exemple de itemi care testează abilitatea spațială</vt:lpstr>
      <vt:lpstr>PowerPoint Presentation</vt:lpstr>
      <vt:lpstr>PowerPoint Presentation</vt:lpstr>
      <vt:lpstr>SON®-R 2 1/2 - 7 years Snijders-Oomen® Nonverbal Intelligence Test</vt:lpstr>
      <vt:lpstr>Coeficientul de inteligență</vt:lpstr>
      <vt:lpstr>Dizabilitatea generală de învățare</vt:lpstr>
      <vt:lpstr>Cauze</vt:lpstr>
      <vt:lpstr>PowerPoint Presentation</vt:lpstr>
      <vt:lpstr>Ereditate versus mediu</vt:lpstr>
      <vt:lpstr>Inteligența emoțională</vt:lpstr>
      <vt:lpstr>Componentele IE (Mayer &amp; Salovey, 2004)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Psihologia educației</dc:title>
  <dc:creator>veronique_cl</dc:creator>
  <cp:lastModifiedBy>veronique_cl</cp:lastModifiedBy>
  <cp:revision>59</cp:revision>
  <dcterms:created xsi:type="dcterms:W3CDTF">2021-11-07T19:28:15Z</dcterms:created>
  <dcterms:modified xsi:type="dcterms:W3CDTF">2022-01-18T15:10:42Z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0x010100C508A7C76D78834DA041FF15C698142B</vt:lpwstr>
  </property>
</Properties>
</file>