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1"/>
  </p:notesMasterIdLst>
  <p:sldIdLst>
    <p:sldId id="256" r:id="rId3"/>
    <p:sldId id="257" r:id="rId4"/>
    <p:sldId id="258" r:id="rId5"/>
    <p:sldId id="262" r:id="rId6"/>
    <p:sldId id="259" r:id="rId7"/>
    <p:sldId id="263" r:id="rId8"/>
    <p:sldId id="264" r:id="rId9"/>
    <p:sldId id="260" r:id="rId10"/>
    <p:sldId id="265" r:id="rId11"/>
    <p:sldId id="271" r:id="rId12"/>
    <p:sldId id="266" r:id="rId13"/>
    <p:sldId id="272" r:id="rId14"/>
    <p:sldId id="267" r:id="rId15"/>
    <p:sldId id="273" r:id="rId16"/>
    <p:sldId id="261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2BCDB-3398-4817-B0A8-45958C1DDBA0}" v="12" dt="2024-01-03T14:56:2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C8026-C08E-4E5E-8676-D9A6596D7EB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20CF8-9E9F-42F0-8932-15B32EEC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(business, social, pandemic)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20CF8-9E9F-42F0-8932-15B32EECE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844801"/>
            <a:ext cx="4673600" cy="41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8585200" y="2901601"/>
            <a:ext cx="3606797" cy="408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64700" y="3417000"/>
            <a:ext cx="8262400" cy="201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964900" y="5408533"/>
            <a:ext cx="8262400" cy="70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90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312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2158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2158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9054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9054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960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4408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7856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960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4408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7856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44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25533" y="12700"/>
            <a:ext cx="118760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585597" y="508000"/>
            <a:ext cx="65404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374025" y="2563643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374025" y="3461232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374025" y="44023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374025" y="5299901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374025" y="7249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374025" y="1622563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7620000" y="-3000"/>
            <a:ext cx="4572000" cy="686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774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288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596733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954600" y="1164100"/>
            <a:ext cx="6784800" cy="14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954603" y="2878833"/>
            <a:ext cx="67848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57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50967" y="4145467"/>
            <a:ext cx="4387600" cy="81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950967" y="4853333"/>
            <a:ext cx="4387600" cy="12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431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rot="10800000">
            <a:off x="-1300" y="-80293"/>
            <a:ext cx="12192000" cy="704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1071200" y="1923867"/>
            <a:ext cx="4766400" cy="4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6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6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6354400" y="1923867"/>
            <a:ext cx="4766400" cy="4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6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6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6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31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33" y="889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061599" y="3908361"/>
            <a:ext cx="3074000" cy="2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4558997" y="3908361"/>
            <a:ext cx="3074000" cy="2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8056401" y="3908361"/>
            <a:ext cx="3074000" cy="2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1061599" y="3182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4559003" y="3182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8056401" y="3182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1061600" y="2012067"/>
            <a:ext cx="3074000" cy="11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4559000" y="2012067"/>
            <a:ext cx="3074000" cy="11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8056401" y="2012067"/>
            <a:ext cx="3074000" cy="1168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56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597000" y="4826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450699" y="2324987"/>
            <a:ext cx="441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6552635" y="2324987"/>
            <a:ext cx="441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450699" y="4470171"/>
            <a:ext cx="4419200" cy="1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6552633" y="4470171"/>
            <a:ext cx="4419200" cy="1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450699" y="1698785"/>
            <a:ext cx="4419200" cy="6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450699" y="3847752"/>
            <a:ext cx="4419200" cy="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6552599" y="1698785"/>
            <a:ext cx="4419200" cy="6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6552597" y="3847752"/>
            <a:ext cx="4419200" cy="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794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596733" y="4826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320025" y="2280213"/>
            <a:ext cx="27952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4814625" y="2280213"/>
            <a:ext cx="279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1320025" y="4587269"/>
            <a:ext cx="27952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4814625" y="4587272"/>
            <a:ext cx="279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8410825" y="2280213"/>
            <a:ext cx="279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8410825" y="4587272"/>
            <a:ext cx="279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1320025" y="1781700"/>
            <a:ext cx="2795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4814625" y="1781700"/>
            <a:ext cx="278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8410825" y="1781700"/>
            <a:ext cx="278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1320025" y="4084465"/>
            <a:ext cx="2795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4814625" y="4084475"/>
            <a:ext cx="278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8410825" y="4084475"/>
            <a:ext cx="278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06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l="-2576" r="32948"/>
          <a:stretch/>
        </p:blipFill>
        <p:spPr>
          <a:xfrm>
            <a:off x="-306100" y="12700"/>
            <a:ext cx="8268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950967" y="727933"/>
            <a:ext cx="5462400" cy="123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951100" y="1952900"/>
            <a:ext cx="5462400" cy="158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7621167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951100" y="3540500"/>
            <a:ext cx="5462400" cy="196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87667" tIns="121900" rIns="487667" bIns="121900" anchor="b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333" b="1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96846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1300" y="-80293"/>
            <a:ext cx="12192000" cy="704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868983" y="3914800"/>
            <a:ext cx="33408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982217" y="3914800"/>
            <a:ext cx="33408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82217" y="318046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6868984" y="318046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982217" y="2012067"/>
            <a:ext cx="3340800" cy="1168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6868984" y="2012067"/>
            <a:ext cx="3340800" cy="1168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7403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8463733" y="0"/>
            <a:ext cx="367646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342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9084" y="0"/>
            <a:ext cx="367646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7852499" y="0"/>
            <a:ext cx="43395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468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C7F9-6243-9900-B550-9E85BD64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374E-79B4-1534-75B1-43CFDDA0B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EBC9-7801-C00D-DB3C-01A01119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B42-4693-4B0F-9062-2BFD87529F1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C5E3-81B4-F5F0-14F7-4C4FFC05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FAB9-98E2-5D89-58B2-3EECAC0A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74B-69A5-40DC-86A2-8F5A348E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5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303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2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330067" y="12700"/>
            <a:ext cx="118760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5054600" y="508000"/>
            <a:ext cx="6540400" cy="5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600" y="1055000"/>
            <a:ext cx="5726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461600" y="2782000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3000"/>
            <a:ext cx="4572000" cy="686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1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1300" y="-80293"/>
            <a:ext cx="12192000" cy="70405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850800" y="1701200"/>
            <a:ext cx="8490400" cy="345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9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1300" y="-80293"/>
            <a:ext cx="12192000" cy="70405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399200" y="1625339"/>
            <a:ext cx="5393600" cy="197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399200" y="3585861"/>
            <a:ext cx="5393600" cy="164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1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11333" y="0"/>
            <a:ext cx="12203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1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7518397" y="2844801"/>
            <a:ext cx="4673600" cy="41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901601"/>
            <a:ext cx="3606797" cy="408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3505200"/>
            <a:ext cx="8768000" cy="184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712000" y="5342300"/>
            <a:ext cx="8768000" cy="662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90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74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03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094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B5CB31D-5BCA-68BE-F84B-95F3DFA4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91" y="1625339"/>
            <a:ext cx="5393600" cy="197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Video Streaming </a:t>
            </a:r>
            <a:r>
              <a:rPr lang="ro-RO" dirty="0"/>
              <a:t>A</a:t>
            </a:r>
            <a:r>
              <a:rPr lang="en-US" dirty="0" err="1"/>
              <a:t>pplications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0058214-408D-186A-9D5E-D30103F0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238" y="5562261"/>
            <a:ext cx="5393600" cy="62621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ro-RO" dirty="0" err="1"/>
              <a:t>îrbu</a:t>
            </a:r>
            <a:r>
              <a:rPr lang="ro-RO" dirty="0"/>
              <a:t> Alexandru-Paul 11.01.2024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g Eleven Labs - DASH &amp; HLS : The two main video stream protocols">
            <a:extLst>
              <a:ext uri="{FF2B5EF4-FFF2-40B4-BE49-F238E27FC236}">
                <a16:creationId xmlns:a16="http://schemas.microsoft.com/office/drawing/2014/main" id="{2A5D4648-9D97-88DA-09C0-952F5CE08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ED2141-BD20-1D1B-831A-D96D59B8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05" y="195149"/>
            <a:ext cx="4302241" cy="32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>
            <a:extLst>
              <a:ext uri="{FF2B5EF4-FFF2-40B4-BE49-F238E27FC236}">
                <a16:creationId xmlns:a16="http://schemas.microsoft.com/office/drawing/2014/main" id="{D06996E7-6B45-0109-FC58-F138747CF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6E38-2AB8-72AF-1518-65A7492E7A23}"/>
              </a:ext>
            </a:extLst>
          </p:cNvPr>
          <p:cNvSpPr txBox="1"/>
          <p:nvPr/>
        </p:nvSpPr>
        <p:spPr>
          <a:xfrm>
            <a:off x="307909" y="2894086"/>
            <a:ext cx="8304245" cy="35347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C7D3504-6090-370C-C989-0F8D22C4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0" y="2985294"/>
            <a:ext cx="8553061" cy="34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DD7-E076-5015-8240-F0A5750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1286-CEAD-56A8-95A8-9428B638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03" y="2878832"/>
            <a:ext cx="6784800" cy="3344686"/>
          </a:xfrm>
        </p:spPr>
        <p:txBody>
          <a:bodyPr/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Encode Sans"/>
                <a:ea typeface="Encode Sans"/>
                <a:cs typeface="Encode Sans"/>
              </a:rPr>
              <a:t>Definition: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DASH is an adaptive streaming protocol that enables the efficient delivery of multimedia content over HTTP.</a:t>
            </a:r>
          </a:p>
          <a:p>
            <a:r>
              <a:rPr lang="en-US" i="1" dirty="0">
                <a:solidFill>
                  <a:srgbClr val="FFFF00"/>
                </a:solidFill>
                <a:latin typeface="Söhne"/>
              </a:rPr>
              <a:t>Compatibility?: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DASH is widely supported since it works using HTTP and HTTPS protocols</a:t>
            </a:r>
          </a:p>
          <a:p>
            <a:r>
              <a:rPr lang="en-US" i="1" dirty="0">
                <a:solidFill>
                  <a:srgbClr val="FFFF00"/>
                </a:solidFill>
                <a:latin typeface="Söhne"/>
              </a:rPr>
              <a:t>Advantages: </a:t>
            </a:r>
          </a:p>
          <a:p>
            <a:pPr lvl="1"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Interoperability</a:t>
            </a:r>
          </a:p>
          <a:p>
            <a:pPr lvl="1"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Client-Side Adaptation for Quality</a:t>
            </a:r>
          </a:p>
          <a:p>
            <a:pPr lvl="1" algn="l"/>
            <a:r>
              <a:rPr lang="en-US" b="1" dirty="0">
                <a:solidFill>
                  <a:srgbClr val="D1D5DB"/>
                </a:solidFill>
                <a:latin typeface="Söhne"/>
              </a:rPr>
              <a:t>Supports both Live and On-Demand Streaming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i="1" dirty="0">
                <a:solidFill>
                  <a:srgbClr val="FFFF00"/>
                </a:solidFill>
                <a:latin typeface="Söhne"/>
              </a:rPr>
              <a:t>Disadvantages:</a:t>
            </a:r>
            <a:r>
              <a:rPr lang="en-US" b="1" i="1" dirty="0">
                <a:solidFill>
                  <a:schemeClr val="tx1"/>
                </a:solidFill>
                <a:latin typeface="Söhne"/>
              </a:rPr>
              <a:t> </a:t>
            </a:r>
          </a:p>
          <a:p>
            <a:pPr lvl="1" algn="l"/>
            <a:r>
              <a:rPr lang="en-US" b="1" dirty="0">
                <a:solidFill>
                  <a:schemeClr val="tx1"/>
                </a:solidFill>
                <a:latin typeface="Söhne"/>
              </a:rPr>
              <a:t>Latency</a:t>
            </a:r>
          </a:p>
          <a:p>
            <a:pPr lvl="1" algn="l"/>
            <a:r>
              <a:rPr lang="en-US" b="1" dirty="0">
                <a:solidFill>
                  <a:schemeClr val="tx1"/>
                </a:solidFill>
                <a:latin typeface="Söhne"/>
              </a:rPr>
              <a:t>Initial Buffering</a:t>
            </a:r>
          </a:p>
          <a:p>
            <a:pPr lvl="1" algn="l"/>
            <a:r>
              <a:rPr lang="en-US" b="1" dirty="0">
                <a:solidFill>
                  <a:schemeClr val="tx1"/>
                </a:solidFill>
                <a:latin typeface="Söhne"/>
              </a:rPr>
              <a:t>Complex MDP Files</a:t>
            </a:r>
          </a:p>
          <a:p>
            <a:r>
              <a:rPr lang="en-US" i="1" dirty="0">
                <a:solidFill>
                  <a:srgbClr val="FFFF00"/>
                </a:solidFill>
                <a:latin typeface="Söhne"/>
              </a:rPr>
              <a:t>How it works?</a:t>
            </a:r>
            <a:endParaRPr lang="en-US" b="1" dirty="0">
              <a:solidFill>
                <a:srgbClr val="D1D5DB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DB563D9-B2A9-DB5C-98DB-17210D500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F912B27-09D7-3DB0-89F2-AB44A707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2" y="1467142"/>
            <a:ext cx="11816936" cy="36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8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FC6F-B2D7-30F0-995B-CB6018CF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Streaming Protocol (RTSP)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C884-3D8A-E5FE-2CF5-258CBC59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00" y="2697383"/>
            <a:ext cx="6784800" cy="3055436"/>
          </a:xfrm>
        </p:spPr>
        <p:txBody>
          <a:bodyPr/>
          <a:lstStyle/>
          <a:p>
            <a:r>
              <a:rPr lang="en-US" sz="2000" b="0" i="1" dirty="0">
                <a:solidFill>
                  <a:srgbClr val="FFFF00"/>
                </a:solidFill>
                <a:effectLst/>
                <a:latin typeface="Encode Sans"/>
                <a:ea typeface="Encode Sans"/>
                <a:cs typeface="Encode Sans"/>
              </a:rPr>
              <a:t>Definition: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RTSP is a network control protocol designed for establishing and controlling media sessions between end devices and servers.</a:t>
            </a:r>
          </a:p>
          <a:p>
            <a:r>
              <a:rPr lang="en-US" sz="1800" i="1" dirty="0">
                <a:solidFill>
                  <a:srgbClr val="FFFF00"/>
                </a:solidFill>
                <a:latin typeface="Söhne"/>
              </a:rPr>
              <a:t>Compatibility?: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RTSP is supported by a variety of devices, including IP cameras, media players, and some streaming servers.</a:t>
            </a:r>
          </a:p>
          <a:p>
            <a:r>
              <a:rPr lang="en-US" sz="1800" i="1" dirty="0">
                <a:solidFill>
                  <a:srgbClr val="FFFF00"/>
                </a:solidFill>
                <a:latin typeface="Söhne"/>
              </a:rPr>
              <a:t>Advantages: </a:t>
            </a:r>
          </a:p>
          <a:p>
            <a:pPr lvl="1"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Low-Latency</a:t>
            </a:r>
          </a:p>
          <a:p>
            <a:pPr lvl="1" algn="l"/>
            <a:r>
              <a:rPr lang="en-US" sz="1800" b="1" i="0" dirty="0">
                <a:effectLst/>
                <a:latin typeface="Söhne"/>
              </a:rPr>
              <a:t>Media Session Control</a:t>
            </a:r>
          </a:p>
          <a:p>
            <a:r>
              <a:rPr lang="en-US" sz="1800" i="1" dirty="0">
                <a:solidFill>
                  <a:srgbClr val="FFFF00"/>
                </a:solidFill>
                <a:latin typeface="Söhne"/>
              </a:rPr>
              <a:t>Disadvantages:</a:t>
            </a:r>
            <a:r>
              <a:rPr lang="en-US" sz="1800" b="1" i="1" dirty="0">
                <a:solidFill>
                  <a:schemeClr val="tx1"/>
                </a:solidFill>
                <a:latin typeface="Söhne"/>
              </a:rPr>
              <a:t> </a:t>
            </a:r>
          </a:p>
          <a:p>
            <a:pPr lvl="1" algn="l"/>
            <a:r>
              <a:rPr lang="en-US" sz="1800" b="1" dirty="0">
                <a:solidFill>
                  <a:schemeClr val="tx1"/>
                </a:solidFill>
                <a:latin typeface="Söhne"/>
              </a:rPr>
              <a:t>Firewall and NAT Traversal</a:t>
            </a:r>
          </a:p>
          <a:p>
            <a:pPr lvl="1" algn="l"/>
            <a:r>
              <a:rPr lang="en-US" sz="1800" b="1" i="0" dirty="0">
                <a:effectLst/>
                <a:latin typeface="Söhne"/>
              </a:rPr>
              <a:t>Stateless Nature</a:t>
            </a:r>
          </a:p>
          <a:p>
            <a:r>
              <a:rPr lang="en-US" sz="1800" i="1" dirty="0">
                <a:solidFill>
                  <a:srgbClr val="FFFF00"/>
                </a:solidFill>
                <a:latin typeface="Söhne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41716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TSP protocol messages. | Download Scientific Diagram">
            <a:extLst>
              <a:ext uri="{FF2B5EF4-FFF2-40B4-BE49-F238E27FC236}">
                <a16:creationId xmlns:a16="http://schemas.microsoft.com/office/drawing/2014/main" id="{9D28977B-3AB7-1DFE-981E-F867D18C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7" y="171061"/>
            <a:ext cx="9515566" cy="65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2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099E-090C-226F-9BBA-024903B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&amp;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A121E-A73F-4652-81AA-A3AFB370B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5G impact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Demo using YouTube</a:t>
            </a:r>
            <a:endParaRPr lang="en-US" dirty="0"/>
          </a:p>
        </p:txBody>
      </p:sp>
      <p:pic>
        <p:nvPicPr>
          <p:cNvPr id="6" name="Picture Placeholder 5" descr="A green sign with white text&#10;&#10;Description automatically generated">
            <a:extLst>
              <a:ext uri="{FF2B5EF4-FFF2-40B4-BE49-F238E27FC236}">
                <a16:creationId xmlns:a16="http://schemas.microsoft.com/office/drawing/2014/main" id="{C7F95070-5E8B-BEAB-6492-945AFB908A4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1" r="7375"/>
          <a:stretch/>
        </p:blipFill>
        <p:spPr>
          <a:xfrm>
            <a:off x="214604" y="0"/>
            <a:ext cx="4572000" cy="6864000"/>
          </a:xfrm>
        </p:spPr>
      </p:pic>
    </p:spTree>
    <p:extLst>
      <p:ext uri="{BB962C8B-B14F-4D97-AF65-F5344CB8AC3E}">
        <p14:creationId xmlns:p14="http://schemas.microsoft.com/office/powerpoint/2010/main" val="11093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F99B-37E9-FC66-B9D2-F4413E1D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impact on Video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2B67-D7C5-8B0C-8F15-C254E8DB7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The rollout of 5G networks is expected to significantly impact streaming, enabling higher bandwidth, reduced latency, and improved quality of service.</a:t>
            </a:r>
          </a:p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5G networks can support higher resolutions, frame rates, and better overall streaming quality.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64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9ECD-40B3-3808-B55E-B7F0FACD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YouTube</a:t>
            </a:r>
          </a:p>
        </p:txBody>
      </p:sp>
      <p:pic>
        <p:nvPicPr>
          <p:cNvPr id="1026" name="Picture 2" descr="Youtube Logo Images – Browse 21,274 Stock Photos, Vectors, and Video |  Adobe Stock">
            <a:extLst>
              <a:ext uri="{FF2B5EF4-FFF2-40B4-BE49-F238E27FC236}">
                <a16:creationId xmlns:a16="http://schemas.microsoft.com/office/drawing/2014/main" id="{427B6B34-AAAF-9E2B-E72B-2D87ABDE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132" y="4319766"/>
            <a:ext cx="3348135" cy="16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8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DEDD-BF06-4281-2488-22362B4E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7493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E99C-20F5-D1E7-51B1-12035DD6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91262-7C6F-A2DC-FFAD-0DF7C3689C9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60094" y="2118079"/>
            <a:ext cx="979600" cy="596800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DAAD9-A01B-2F6B-D065-A8FB13EF32C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652307" y="4147264"/>
            <a:ext cx="979600" cy="596800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75C716-0B9E-E02C-7DE5-1A8EC9628A90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652307" y="2118079"/>
            <a:ext cx="979600" cy="596800"/>
          </a:xfrm>
        </p:spPr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53EBE2-5BBD-8E16-3533-99D59EBA95B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560094" y="4286434"/>
            <a:ext cx="979600" cy="596800"/>
          </a:xfrm>
        </p:spPr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9A1D450-307E-8AF1-77B2-BC2AF262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894" y="2857201"/>
            <a:ext cx="3376000" cy="1001200"/>
          </a:xfrm>
        </p:spPr>
        <p:txBody>
          <a:bodyPr/>
          <a:lstStyle/>
          <a:p>
            <a:r>
              <a:rPr lang="ro-RO" dirty="0"/>
              <a:t>Video </a:t>
            </a:r>
            <a:r>
              <a:rPr lang="en-US" dirty="0"/>
              <a:t>Streaming</a:t>
            </a:r>
            <a:r>
              <a:rPr lang="ro-RO" dirty="0"/>
              <a:t> Overview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F9967E5-25E7-FF5E-3072-B29D8D3C7AB6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7454107" y="2723308"/>
            <a:ext cx="3376000" cy="1001200"/>
          </a:xfrm>
        </p:spPr>
        <p:txBody>
          <a:bodyPr/>
          <a:lstStyle/>
          <a:p>
            <a:r>
              <a:rPr lang="ro-RO" dirty="0" err="1"/>
              <a:t>Challenges</a:t>
            </a:r>
            <a:r>
              <a:rPr lang="ro-RO" dirty="0"/>
              <a:t> in Video </a:t>
            </a:r>
            <a:r>
              <a:rPr lang="ro-RO" dirty="0" err="1"/>
              <a:t>Streaming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4DBF7F9-12BB-030B-BCE9-684788CFF5EF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361894" y="5034275"/>
            <a:ext cx="3376000" cy="1001200"/>
          </a:xfrm>
        </p:spPr>
        <p:txBody>
          <a:bodyPr/>
          <a:lstStyle/>
          <a:p>
            <a:r>
              <a:rPr lang="ro-RO" dirty="0" err="1"/>
              <a:t>Protocols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in Video </a:t>
            </a:r>
            <a:r>
              <a:rPr lang="ro-RO" dirty="0" err="1"/>
              <a:t>Streaming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11A7950-0775-31F1-2BEE-B52A4931167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454107" y="4891953"/>
            <a:ext cx="3376000" cy="1001200"/>
          </a:xfrm>
        </p:spPr>
        <p:txBody>
          <a:bodyPr/>
          <a:lstStyle/>
          <a:p>
            <a:r>
              <a:rPr lang="ro-RO" dirty="0" err="1"/>
              <a:t>Future</a:t>
            </a:r>
            <a:r>
              <a:rPr lang="ro-RO" dirty="0"/>
              <a:t> </a:t>
            </a:r>
            <a:r>
              <a:rPr lang="ro-RO" dirty="0" err="1"/>
              <a:t>Trends</a:t>
            </a:r>
            <a:r>
              <a:rPr lang="ro-RO" dirty="0"/>
              <a:t> &amp; </a:t>
            </a:r>
            <a:r>
              <a:rPr lang="ro-RO" dirty="0" err="1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5275-28A1-0164-1E7E-15162F67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Video </a:t>
            </a:r>
            <a:r>
              <a:rPr lang="ro-RO" dirty="0" err="1"/>
              <a:t>Streaming</a:t>
            </a:r>
            <a:r>
              <a:rPr lang="ro-RO" dirty="0"/>
              <a:t>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7DE5-096C-0630-37C5-B308D1FC0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What is the main difference between traditional video downloading and video streaming, and why is real-time transmission crucial?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1D5DB"/>
                </a:solidFill>
                <a:latin typeface="Söhne"/>
              </a:rPr>
              <a:t>What are the main types of Video Streaming?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6" name="Picture Placeholder 5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109055E4-C61E-1927-799D-6146CB6E920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r="27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6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A632-C733-DB54-04CD-FDE915F4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4" y="209979"/>
            <a:ext cx="4540670" cy="1365461"/>
          </a:xfrm>
        </p:spPr>
        <p:txBody>
          <a:bodyPr/>
          <a:lstStyle/>
          <a:p>
            <a:r>
              <a:rPr lang="en-US" sz="5400" dirty="0"/>
              <a:t>What is Video </a:t>
            </a:r>
            <a:r>
              <a:rPr lang="en-US" sz="4800" dirty="0"/>
              <a:t>Streaming?</a:t>
            </a:r>
            <a:endParaRPr lang="en-US" sz="5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4DC59E-99CB-66EA-AD19-E3C2FA4FFDBB}"/>
              </a:ext>
            </a:extLst>
          </p:cNvPr>
          <p:cNvSpPr txBox="1">
            <a:spLocks/>
          </p:cNvSpPr>
          <p:nvPr/>
        </p:nvSpPr>
        <p:spPr>
          <a:xfrm>
            <a:off x="4665301" y="357222"/>
            <a:ext cx="6814229" cy="107097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2400" i="1" dirty="0">
                <a:solidFill>
                  <a:srgbClr val="FFFF00"/>
                </a:solidFill>
              </a:rPr>
              <a:t>Definition:</a:t>
            </a:r>
            <a:r>
              <a:rPr lang="en-US" sz="2400" dirty="0"/>
              <a:t> The continuous transmission of video data over the internet for real-time viewing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6B7A4-56A3-8C9B-F035-210A0CF8346E}"/>
              </a:ext>
            </a:extLst>
          </p:cNvPr>
          <p:cNvSpPr txBox="1">
            <a:spLocks/>
          </p:cNvSpPr>
          <p:nvPr/>
        </p:nvSpPr>
        <p:spPr>
          <a:xfrm>
            <a:off x="124634" y="4040673"/>
            <a:ext cx="4540669" cy="1047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4800" dirty="0"/>
              <a:t>Alternatives?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D31061-E696-BD1C-CC3A-8E3D261966BF}"/>
              </a:ext>
            </a:extLst>
          </p:cNvPr>
          <p:cNvSpPr txBox="1">
            <a:spLocks/>
          </p:cNvSpPr>
          <p:nvPr/>
        </p:nvSpPr>
        <p:spPr>
          <a:xfrm>
            <a:off x="4665303" y="2035204"/>
            <a:ext cx="6814229" cy="1562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Real-Time playback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Continuous Transmission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Permanent Local Copy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Adaptive Streaming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5B73CD-1271-F7C2-AD6A-AFCB74AA7868}"/>
              </a:ext>
            </a:extLst>
          </p:cNvPr>
          <p:cNvSpPr txBox="1">
            <a:spLocks/>
          </p:cNvSpPr>
          <p:nvPr/>
        </p:nvSpPr>
        <p:spPr>
          <a:xfrm>
            <a:off x="124636" y="2356423"/>
            <a:ext cx="4540670" cy="911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4800" dirty="0"/>
              <a:t>Characteristics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BBF954-F7A7-5DD9-4349-BADFFF037B9C}"/>
              </a:ext>
            </a:extLst>
          </p:cNvPr>
          <p:cNvSpPr txBox="1">
            <a:spLocks/>
          </p:cNvSpPr>
          <p:nvPr/>
        </p:nvSpPr>
        <p:spPr>
          <a:xfrm>
            <a:off x="4665304" y="4115820"/>
            <a:ext cx="6814229" cy="8935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2400" dirty="0"/>
              <a:t>Traditional downloading (fixed space, quality and no RTA)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868CBE-BF83-8CCD-FB12-D1916598F37B}"/>
              </a:ext>
            </a:extLst>
          </p:cNvPr>
          <p:cNvSpPr txBox="1">
            <a:spLocks/>
          </p:cNvSpPr>
          <p:nvPr/>
        </p:nvSpPr>
        <p:spPr>
          <a:xfrm>
            <a:off x="1438583" y="5687826"/>
            <a:ext cx="9314833" cy="812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ppio One"/>
              <a:buNone/>
              <a:defRPr sz="64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4800" dirty="0"/>
              <a:t>Live vs. On-Demand </a:t>
            </a:r>
            <a:r>
              <a:rPr lang="en-US" sz="4000" dirty="0"/>
              <a:t>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1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BA40-405A-F70C-47A1-6CCFF48F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Video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A407E-ED16-3042-6112-D14B7C773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Latency</a:t>
            </a:r>
          </a:p>
          <a:p>
            <a:endParaRPr lang="en-US" sz="2400" dirty="0"/>
          </a:p>
          <a:p>
            <a:r>
              <a:rPr lang="en-US" sz="2400" dirty="0"/>
              <a:t>Buffering</a:t>
            </a:r>
          </a:p>
        </p:txBody>
      </p:sp>
      <p:pic>
        <p:nvPicPr>
          <p:cNvPr id="6" name="Picture Placeholder 5" descr="A screenshot of a video&#10;&#10;Description automatically generated">
            <a:extLst>
              <a:ext uri="{FF2B5EF4-FFF2-40B4-BE49-F238E27FC236}">
                <a16:creationId xmlns:a16="http://schemas.microsoft.com/office/drawing/2014/main" id="{19EAEC31-F699-CF32-B1A9-906F1D3775F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7" r="31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13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9A18-4894-592A-7AF4-48CDB0B2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2B21C-4B37-EED5-1357-FD8CBB8A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03" y="2878833"/>
            <a:ext cx="7592238" cy="3316694"/>
          </a:xfrm>
        </p:spPr>
        <p:txBody>
          <a:bodyPr/>
          <a:lstStyle/>
          <a:p>
            <a:r>
              <a:rPr lang="en-US" sz="2000" i="1" dirty="0">
                <a:solidFill>
                  <a:srgbClr val="FFFF00"/>
                </a:solidFill>
              </a:rPr>
              <a:t>Definition:</a:t>
            </a:r>
            <a:r>
              <a:rPr lang="en-US" sz="2000" dirty="0"/>
              <a:t> Delay between the time a video frame is captured, processed, transmitted, and finally displayed on the viewer's screen.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Importance:</a:t>
            </a:r>
          </a:p>
          <a:p>
            <a:r>
              <a:rPr lang="en-US" sz="2000" dirty="0"/>
              <a:t>Real-Time Interaction </a:t>
            </a:r>
          </a:p>
          <a:p>
            <a:r>
              <a:rPr lang="en-US" sz="2000" dirty="0"/>
              <a:t>Video Conferencing </a:t>
            </a:r>
          </a:p>
          <a:p>
            <a:r>
              <a:rPr lang="en-US" sz="2000" dirty="0"/>
              <a:t>Interactive applications </a:t>
            </a:r>
          </a:p>
          <a:p>
            <a:r>
              <a:rPr lang="en-US" sz="2000" dirty="0"/>
              <a:t>Adaptive streaming</a:t>
            </a:r>
          </a:p>
        </p:txBody>
      </p:sp>
    </p:spTree>
    <p:extLst>
      <p:ext uri="{BB962C8B-B14F-4D97-AF65-F5344CB8AC3E}">
        <p14:creationId xmlns:p14="http://schemas.microsoft.com/office/powerpoint/2010/main" val="37660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D0E6-5D3D-4474-6A2C-37CE1BB8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DFD0-DE54-8D9D-A03B-C015A4E5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03" y="2878832"/>
            <a:ext cx="7284328" cy="3158073"/>
          </a:xfrm>
        </p:spPr>
        <p:txBody>
          <a:bodyPr/>
          <a:lstStyle/>
          <a:p>
            <a:r>
              <a:rPr lang="en-US" sz="2000" i="1" dirty="0">
                <a:solidFill>
                  <a:srgbClr val="FFFF00"/>
                </a:solidFill>
              </a:rPr>
              <a:t>Definition:  </a:t>
            </a:r>
            <a:r>
              <a:rPr lang="en-US" sz="2000" dirty="0"/>
              <a:t>Buffering is a phenomenon in video streaming where the video playback is temporarily halted to allow the content to load and store in a buffer before continuing to play.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Importance:</a:t>
            </a:r>
          </a:p>
          <a:p>
            <a:r>
              <a:rPr lang="en-US" sz="2000" dirty="0"/>
              <a:t>User experience</a:t>
            </a:r>
          </a:p>
          <a:p>
            <a:r>
              <a:rPr lang="en-US" sz="2000" dirty="0"/>
              <a:t>Viewer Perception</a:t>
            </a:r>
          </a:p>
          <a:p>
            <a:r>
              <a:rPr lang="en-US" sz="2000" dirty="0"/>
              <a:t>For Live Events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6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B43F-6E2F-0F52-7DB9-49890F7B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 used in Video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680C3-63BB-6BE4-AA29-32BD7EB45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 main Network Protocols used in Video Streaming?</a:t>
            </a:r>
          </a:p>
          <a:p>
            <a:endParaRPr lang="en-US" dirty="0"/>
          </a:p>
          <a:p>
            <a:r>
              <a:rPr lang="en-US" dirty="0"/>
              <a:t>What are the advantages and disadvantages and key-decision factors?</a:t>
            </a:r>
          </a:p>
        </p:txBody>
      </p:sp>
      <p:pic>
        <p:nvPicPr>
          <p:cNvPr id="6" name="Picture Placeholder 5" descr="A cloud computing diagram with people connected to a television&#10;&#10;Description automatically generated">
            <a:extLst>
              <a:ext uri="{FF2B5EF4-FFF2-40B4-BE49-F238E27FC236}">
                <a16:creationId xmlns:a16="http://schemas.microsoft.com/office/drawing/2014/main" id="{BC6D7A39-0040-D34F-BB95-33178290A8D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4" r="27659"/>
          <a:stretch/>
        </p:blipFill>
        <p:spPr>
          <a:xfrm>
            <a:off x="139959" y="-3000"/>
            <a:ext cx="4273422" cy="6864000"/>
          </a:xfrm>
        </p:spPr>
      </p:pic>
    </p:spTree>
    <p:extLst>
      <p:ext uri="{BB962C8B-B14F-4D97-AF65-F5344CB8AC3E}">
        <p14:creationId xmlns:p14="http://schemas.microsoft.com/office/powerpoint/2010/main" val="144924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5213-BDB0-1B44-4A5E-45D821EC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Live Streaming (HLS)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0267-8A34-6D3E-8B45-733ADFC51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03" y="2878833"/>
            <a:ext cx="7844164" cy="3410000"/>
          </a:xfrm>
        </p:spPr>
        <p:txBody>
          <a:bodyPr/>
          <a:lstStyle/>
          <a:p>
            <a:r>
              <a:rPr lang="en-US" sz="2400" b="0" i="1" dirty="0">
                <a:solidFill>
                  <a:srgbClr val="FFFF00"/>
                </a:solidFill>
                <a:effectLst/>
                <a:latin typeface="Encode Sans"/>
                <a:ea typeface="Encode Sans"/>
                <a:cs typeface="Encode Sans"/>
              </a:rPr>
              <a:t>Definition: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HLS is an adaptive streaming protocol developed by Apple for delivering audio and video content over the internet.</a:t>
            </a:r>
          </a:p>
          <a:p>
            <a:r>
              <a:rPr lang="en-US" sz="2000" i="1" dirty="0">
                <a:solidFill>
                  <a:srgbClr val="FFFF00"/>
                </a:solidFill>
                <a:latin typeface="Söhne"/>
              </a:rPr>
              <a:t>Compatibility?: 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HLS is widely supported since it works using HTTP and HTTPS protocols</a:t>
            </a:r>
          </a:p>
          <a:p>
            <a:r>
              <a:rPr lang="en-US" sz="2000" i="1" dirty="0">
                <a:solidFill>
                  <a:srgbClr val="FFFF00"/>
                </a:solidFill>
                <a:latin typeface="Söhne"/>
              </a:rPr>
              <a:t>Advantages: </a:t>
            </a:r>
          </a:p>
          <a:p>
            <a:pPr lvl="1"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Reliability</a:t>
            </a:r>
          </a:p>
          <a:p>
            <a:pPr lvl="1"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Client-Side Adaptation for Quality</a:t>
            </a:r>
          </a:p>
          <a:p>
            <a:r>
              <a:rPr lang="en-US" sz="2000" i="1" dirty="0">
                <a:solidFill>
                  <a:srgbClr val="FFFF00"/>
                </a:solidFill>
                <a:latin typeface="Söhne"/>
              </a:rPr>
              <a:t>Disadvantages:</a:t>
            </a:r>
            <a:r>
              <a:rPr lang="en-US" sz="2000" b="1" i="1" dirty="0">
                <a:solidFill>
                  <a:schemeClr val="tx1"/>
                </a:solidFill>
                <a:latin typeface="Söhne"/>
              </a:rPr>
              <a:t> </a:t>
            </a:r>
          </a:p>
          <a:p>
            <a:pPr lvl="1" algn="l"/>
            <a:r>
              <a:rPr lang="en-US" sz="2000" b="1" dirty="0">
                <a:solidFill>
                  <a:schemeClr val="tx1"/>
                </a:solidFill>
                <a:latin typeface="Söhne"/>
              </a:rPr>
              <a:t>Latency</a:t>
            </a:r>
          </a:p>
          <a:p>
            <a:r>
              <a:rPr lang="en-US" sz="2000" i="1" dirty="0">
                <a:solidFill>
                  <a:srgbClr val="FFFF00"/>
                </a:solidFill>
                <a:latin typeface="Söhne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38375805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Networking Project Proposal by Slidesgo</Template>
  <TotalTime>0</TotalTime>
  <Words>479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Bebas Neue</vt:lpstr>
      <vt:lpstr>Calibri</vt:lpstr>
      <vt:lpstr>Doppio One</vt:lpstr>
      <vt:lpstr>Encode Sans</vt:lpstr>
      <vt:lpstr>Encode Sans Condensed</vt:lpstr>
      <vt:lpstr>Georama</vt:lpstr>
      <vt:lpstr>Nunito Light</vt:lpstr>
      <vt:lpstr>Open Sans</vt:lpstr>
      <vt:lpstr>Proxima Nova</vt:lpstr>
      <vt:lpstr>PT Sans</vt:lpstr>
      <vt:lpstr>Red Hat Display</vt:lpstr>
      <vt:lpstr>Söhne</vt:lpstr>
      <vt:lpstr>Computer Networking Project Proposal by Slidesgo</vt:lpstr>
      <vt:lpstr>Slidesgo Final Pages</vt:lpstr>
      <vt:lpstr>Video Streaming Applications</vt:lpstr>
      <vt:lpstr>Agenda</vt:lpstr>
      <vt:lpstr>Video Streaming Overview</vt:lpstr>
      <vt:lpstr>What is Video Streaming?</vt:lpstr>
      <vt:lpstr>Challenges in Video Streaming</vt:lpstr>
      <vt:lpstr>Latency </vt:lpstr>
      <vt:lpstr>Buffering</vt:lpstr>
      <vt:lpstr>Network Protocols used in Video Streaming</vt:lpstr>
      <vt:lpstr>HTTP Live Streaming (HLS)</vt:lpstr>
      <vt:lpstr>PowerPoint Presentation</vt:lpstr>
      <vt:lpstr>Dynamic Adaptive Streaming over HTTP (DASH)</vt:lpstr>
      <vt:lpstr>PowerPoint Presentation</vt:lpstr>
      <vt:lpstr>Real Time Streaming Protocol (RTSP)</vt:lpstr>
      <vt:lpstr>PowerPoint Presentation</vt:lpstr>
      <vt:lpstr>Future Trends &amp; Demo</vt:lpstr>
      <vt:lpstr>5G impact on Video Streaming</vt:lpstr>
      <vt:lpstr>Demo YouTube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Applications</dc:title>
  <dc:creator>Alexandru Sirbu</dc:creator>
  <cp:lastModifiedBy>Alexandru Sirbu</cp:lastModifiedBy>
  <cp:revision>5</cp:revision>
  <dcterms:created xsi:type="dcterms:W3CDTF">2024-01-03T14:04:21Z</dcterms:created>
  <dcterms:modified xsi:type="dcterms:W3CDTF">2024-01-10T21:49:43Z</dcterms:modified>
</cp:coreProperties>
</file>