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52" r:id="rId31"/>
    <p:sldId id="35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53" r:id="rId40"/>
    <p:sldId id="354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03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D7780-7210-45C9-8733-A99E7C713FDE}" v="72" dt="2021-12-17T11:41:05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microsoft.com/office/2015/10/relationships/revisionInfo" Target="revisionInfo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VERONICA BOGORIN" userId="S::elena.bogorin@ubbcluj.ro::35ae6e8a-81f2-49aa-af09-c877864a3e47" providerId="AD" clId="Web-{04DD7780-7210-45C9-8733-A99E7C713FDE}"/>
    <pc:docChg chg="delSld modSld">
      <pc:chgData name="ELENA VERONICA BOGORIN" userId="S::elena.bogorin@ubbcluj.ro::35ae6e8a-81f2-49aa-af09-c877864a3e47" providerId="AD" clId="Web-{04DD7780-7210-45C9-8733-A99E7C713FDE}" dt="2021-12-17T11:41:05.101" v="39" actId="20577"/>
      <pc:docMkLst>
        <pc:docMk/>
      </pc:docMkLst>
      <pc:sldChg chg="modSp">
        <pc:chgData name="ELENA VERONICA BOGORIN" userId="S::elena.bogorin@ubbcluj.ro::35ae6e8a-81f2-49aa-af09-c877864a3e47" providerId="AD" clId="Web-{04DD7780-7210-45C9-8733-A99E7C713FDE}" dt="2021-12-17T11:33:25.294" v="19" actId="20577"/>
        <pc:sldMkLst>
          <pc:docMk/>
          <pc:sldMk cId="2330953441" sldId="330"/>
        </pc:sldMkLst>
        <pc:spChg chg="mod">
          <ac:chgData name="ELENA VERONICA BOGORIN" userId="S::elena.bogorin@ubbcluj.ro::35ae6e8a-81f2-49aa-af09-c877864a3e47" providerId="AD" clId="Web-{04DD7780-7210-45C9-8733-A99E7C713FDE}" dt="2021-12-17T11:33:25.294" v="19" actId="20577"/>
          <ac:spMkLst>
            <pc:docMk/>
            <pc:sldMk cId="2330953441" sldId="330"/>
            <ac:spMk id="5" creationId="{00000000-0000-0000-0000-000000000000}"/>
          </ac:spMkLst>
        </pc:spChg>
      </pc:sldChg>
      <pc:sldChg chg="modSp">
        <pc:chgData name="ELENA VERONICA BOGORIN" userId="S::elena.bogorin@ubbcluj.ro::35ae6e8a-81f2-49aa-af09-c877864a3e47" providerId="AD" clId="Web-{04DD7780-7210-45C9-8733-A99E7C713FDE}" dt="2021-12-17T11:34:16.905" v="23" actId="20577"/>
        <pc:sldMkLst>
          <pc:docMk/>
          <pc:sldMk cId="1047800971" sldId="331"/>
        </pc:sldMkLst>
        <pc:spChg chg="mod">
          <ac:chgData name="ELENA VERONICA BOGORIN" userId="S::elena.bogorin@ubbcluj.ro::35ae6e8a-81f2-49aa-af09-c877864a3e47" providerId="AD" clId="Web-{04DD7780-7210-45C9-8733-A99E7C713FDE}" dt="2021-12-17T11:34:16.905" v="23" actId="20577"/>
          <ac:spMkLst>
            <pc:docMk/>
            <pc:sldMk cId="1047800971" sldId="331"/>
            <ac:spMk id="5" creationId="{00000000-0000-0000-0000-000000000000}"/>
          </ac:spMkLst>
        </pc:spChg>
      </pc:sldChg>
      <pc:sldChg chg="del">
        <pc:chgData name="ELENA VERONICA BOGORIN" userId="S::elena.bogorin@ubbcluj.ro::35ae6e8a-81f2-49aa-af09-c877864a3e47" providerId="AD" clId="Web-{04DD7780-7210-45C9-8733-A99E7C713FDE}" dt="2021-12-17T11:35:16.390" v="24"/>
        <pc:sldMkLst>
          <pc:docMk/>
          <pc:sldMk cId="2907449702" sldId="332"/>
        </pc:sldMkLst>
      </pc:sldChg>
      <pc:sldChg chg="modSp">
        <pc:chgData name="ELENA VERONICA BOGORIN" userId="S::elena.bogorin@ubbcluj.ro::35ae6e8a-81f2-49aa-af09-c877864a3e47" providerId="AD" clId="Web-{04DD7780-7210-45C9-8733-A99E7C713FDE}" dt="2021-12-17T11:35:50.641" v="28" actId="20577"/>
        <pc:sldMkLst>
          <pc:docMk/>
          <pc:sldMk cId="3605671895" sldId="333"/>
        </pc:sldMkLst>
        <pc:spChg chg="mod">
          <ac:chgData name="ELENA VERONICA BOGORIN" userId="S::elena.bogorin@ubbcluj.ro::35ae6e8a-81f2-49aa-af09-c877864a3e47" providerId="AD" clId="Web-{04DD7780-7210-45C9-8733-A99E7C713FDE}" dt="2021-12-17T11:35:50.641" v="28" actId="20577"/>
          <ac:spMkLst>
            <pc:docMk/>
            <pc:sldMk cId="3605671895" sldId="333"/>
            <ac:spMk id="5" creationId="{00000000-0000-0000-0000-000000000000}"/>
          </ac:spMkLst>
        </pc:spChg>
      </pc:sldChg>
      <pc:sldChg chg="modSp">
        <pc:chgData name="ELENA VERONICA BOGORIN" userId="S::elena.bogorin@ubbcluj.ro::35ae6e8a-81f2-49aa-af09-c877864a3e47" providerId="AD" clId="Web-{04DD7780-7210-45C9-8733-A99E7C713FDE}" dt="2021-12-17T11:36:25.454" v="29" actId="20577"/>
        <pc:sldMkLst>
          <pc:docMk/>
          <pc:sldMk cId="424497547" sldId="334"/>
        </pc:sldMkLst>
        <pc:spChg chg="mod">
          <ac:chgData name="ELENA VERONICA BOGORIN" userId="S::elena.bogorin@ubbcluj.ro::35ae6e8a-81f2-49aa-af09-c877864a3e47" providerId="AD" clId="Web-{04DD7780-7210-45C9-8733-A99E7C713FDE}" dt="2021-12-17T11:36:25.454" v="29" actId="20577"/>
          <ac:spMkLst>
            <pc:docMk/>
            <pc:sldMk cId="424497547" sldId="334"/>
            <ac:spMk id="5" creationId="{00000000-0000-0000-0000-000000000000}"/>
          </ac:spMkLst>
        </pc:spChg>
      </pc:sldChg>
      <pc:sldChg chg="modSp">
        <pc:chgData name="ELENA VERONICA BOGORIN" userId="S::elena.bogorin@ubbcluj.ro::35ae6e8a-81f2-49aa-af09-c877864a3e47" providerId="AD" clId="Web-{04DD7780-7210-45C9-8733-A99E7C713FDE}" dt="2021-12-17T11:36:56.971" v="30" actId="20577"/>
        <pc:sldMkLst>
          <pc:docMk/>
          <pc:sldMk cId="1541294455" sldId="336"/>
        </pc:sldMkLst>
        <pc:spChg chg="mod">
          <ac:chgData name="ELENA VERONICA BOGORIN" userId="S::elena.bogorin@ubbcluj.ro::35ae6e8a-81f2-49aa-af09-c877864a3e47" providerId="AD" clId="Web-{04DD7780-7210-45C9-8733-A99E7C713FDE}" dt="2021-12-17T11:36:56.971" v="30" actId="20577"/>
          <ac:spMkLst>
            <pc:docMk/>
            <pc:sldMk cId="1541294455" sldId="336"/>
            <ac:spMk id="3" creationId="{00000000-0000-0000-0000-000000000000}"/>
          </ac:spMkLst>
        </pc:spChg>
      </pc:sldChg>
      <pc:sldChg chg="modSp">
        <pc:chgData name="ELENA VERONICA BOGORIN" userId="S::elena.bogorin@ubbcluj.ro::35ae6e8a-81f2-49aa-af09-c877864a3e47" providerId="AD" clId="Web-{04DD7780-7210-45C9-8733-A99E7C713FDE}" dt="2021-12-17T11:37:55.331" v="31" actId="20577"/>
        <pc:sldMkLst>
          <pc:docMk/>
          <pc:sldMk cId="2369080764" sldId="340"/>
        </pc:sldMkLst>
        <pc:spChg chg="mod">
          <ac:chgData name="ELENA VERONICA BOGORIN" userId="S::elena.bogorin@ubbcluj.ro::35ae6e8a-81f2-49aa-af09-c877864a3e47" providerId="AD" clId="Web-{04DD7780-7210-45C9-8733-A99E7C713FDE}" dt="2021-12-17T11:37:55.331" v="31" actId="20577"/>
          <ac:spMkLst>
            <pc:docMk/>
            <pc:sldMk cId="2369080764" sldId="340"/>
            <ac:spMk id="3" creationId="{00000000-0000-0000-0000-000000000000}"/>
          </ac:spMkLst>
        </pc:spChg>
      </pc:sldChg>
      <pc:sldChg chg="modSp">
        <pc:chgData name="ELENA VERONICA BOGORIN" userId="S::elena.bogorin@ubbcluj.ro::35ae6e8a-81f2-49aa-af09-c877864a3e47" providerId="AD" clId="Web-{04DD7780-7210-45C9-8733-A99E7C713FDE}" dt="2021-12-17T11:38:19.894" v="32" actId="20577"/>
        <pc:sldMkLst>
          <pc:docMk/>
          <pc:sldMk cId="1251999024" sldId="341"/>
        </pc:sldMkLst>
        <pc:spChg chg="mod">
          <ac:chgData name="ELENA VERONICA BOGORIN" userId="S::elena.bogorin@ubbcluj.ro::35ae6e8a-81f2-49aa-af09-c877864a3e47" providerId="AD" clId="Web-{04DD7780-7210-45C9-8733-A99E7C713FDE}" dt="2021-12-17T11:38:19.894" v="32" actId="20577"/>
          <ac:spMkLst>
            <pc:docMk/>
            <pc:sldMk cId="1251999024" sldId="341"/>
            <ac:spMk id="3" creationId="{00000000-0000-0000-0000-000000000000}"/>
          </ac:spMkLst>
        </pc:spChg>
      </pc:sldChg>
      <pc:sldChg chg="modSp">
        <pc:chgData name="ELENA VERONICA BOGORIN" userId="S::elena.bogorin@ubbcluj.ro::35ae6e8a-81f2-49aa-af09-c877864a3e47" providerId="AD" clId="Web-{04DD7780-7210-45C9-8733-A99E7C713FDE}" dt="2021-12-17T11:40:07.866" v="33" actId="20577"/>
        <pc:sldMkLst>
          <pc:docMk/>
          <pc:sldMk cId="4269047629" sldId="343"/>
        </pc:sldMkLst>
        <pc:spChg chg="mod">
          <ac:chgData name="ELENA VERONICA BOGORIN" userId="S::elena.bogorin@ubbcluj.ro::35ae6e8a-81f2-49aa-af09-c877864a3e47" providerId="AD" clId="Web-{04DD7780-7210-45C9-8733-A99E7C713FDE}" dt="2021-12-17T11:40:07.866" v="33" actId="20577"/>
          <ac:spMkLst>
            <pc:docMk/>
            <pc:sldMk cId="4269047629" sldId="343"/>
            <ac:spMk id="3" creationId="{00000000-0000-0000-0000-000000000000}"/>
          </ac:spMkLst>
        </pc:spChg>
      </pc:sldChg>
      <pc:sldChg chg="modSp">
        <pc:chgData name="ELENA VERONICA BOGORIN" userId="S::elena.bogorin@ubbcluj.ro::35ae6e8a-81f2-49aa-af09-c877864a3e47" providerId="AD" clId="Web-{04DD7780-7210-45C9-8733-A99E7C713FDE}" dt="2021-12-17T11:41:05.101" v="39" actId="20577"/>
        <pc:sldMkLst>
          <pc:docMk/>
          <pc:sldMk cId="670084729" sldId="344"/>
        </pc:sldMkLst>
        <pc:spChg chg="mod">
          <ac:chgData name="ELENA VERONICA BOGORIN" userId="S::elena.bogorin@ubbcluj.ro::35ae6e8a-81f2-49aa-af09-c877864a3e47" providerId="AD" clId="Web-{04DD7780-7210-45C9-8733-A99E7C713FDE}" dt="2021-12-17T11:41:05.101" v="39" actId="20577"/>
          <ac:spMkLst>
            <pc:docMk/>
            <pc:sldMk cId="670084729" sldId="34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7F6FF-2B96-4EAE-B173-3DDB2FF39F4D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C5B2BE-E209-482F-A48F-46FC80B78E3B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</a:rPr>
            <a:t>Faza II</a:t>
          </a:r>
        </a:p>
        <a:p>
          <a:r>
            <a:rPr lang="ro-RO" b="1" dirty="0">
              <a:solidFill>
                <a:schemeClr val="tx1"/>
              </a:solidFill>
            </a:rPr>
            <a:t>Control, monitorizare, reglare</a:t>
          </a:r>
          <a:endParaRPr lang="en-US" b="1" dirty="0">
            <a:solidFill>
              <a:schemeClr val="tx1"/>
            </a:solidFill>
          </a:endParaRPr>
        </a:p>
      </dgm:t>
    </dgm:pt>
    <dgm:pt modelId="{320BC7DE-3D6A-4E5F-B528-BA54FBB36169}" type="parTrans" cxnId="{DF30A456-14B6-4A18-B425-5ED183E67EB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0475B4-B37D-4976-BE91-7DF34CCB5333}" type="sibTrans" cxnId="{DF30A456-14B6-4A18-B425-5ED183E67EB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284C59-6C14-4F38-A84D-C7703460A19A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</a:rPr>
            <a:t>Faza III</a:t>
          </a:r>
        </a:p>
        <a:p>
          <a:r>
            <a:rPr lang="ro-RO" b="1" dirty="0">
              <a:solidFill>
                <a:schemeClr val="tx1"/>
              </a:solidFill>
            </a:rPr>
            <a:t>Reflectare asupra performanței</a:t>
          </a:r>
          <a:endParaRPr lang="en-US" b="1" dirty="0">
            <a:solidFill>
              <a:schemeClr val="tx1"/>
            </a:solidFill>
          </a:endParaRPr>
        </a:p>
      </dgm:t>
    </dgm:pt>
    <dgm:pt modelId="{C8EFEF52-D053-4DBA-ACE3-7CE770EA7D92}" type="parTrans" cxnId="{AD6673CD-CBCD-41D0-B974-830CA05477B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B717148-38C6-43CF-AE74-A21897A57E50}" type="sibTrans" cxnId="{AD6673CD-CBCD-41D0-B974-830CA05477B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2BABCFD-4D54-4CA1-87F4-D9F13116F0DC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</a:rPr>
            <a:t>Faza I</a:t>
          </a:r>
        </a:p>
        <a:p>
          <a:r>
            <a:rPr lang="ro-RO" b="1" dirty="0">
              <a:solidFill>
                <a:schemeClr val="tx1"/>
              </a:solidFill>
            </a:rPr>
            <a:t>Planificare</a:t>
          </a:r>
          <a:endParaRPr lang="en-US" b="1" dirty="0">
            <a:solidFill>
              <a:schemeClr val="tx1"/>
            </a:solidFill>
          </a:endParaRPr>
        </a:p>
      </dgm:t>
    </dgm:pt>
    <dgm:pt modelId="{B6F7AD63-B32B-4699-A93A-FCD11603A480}" type="parTrans" cxnId="{F39F9268-2125-4D4D-9E16-31D04F788B1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2443F3A-10F3-4500-A13C-0F75CB344087}" type="sibTrans" cxnId="{F39F9268-2125-4D4D-9E16-31D04F788B1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E034604-08B0-448D-9ECB-2ACBBCFFA015}" type="pres">
      <dgm:prSet presAssocID="{1DF7F6FF-2B96-4EAE-B173-3DDB2FF39F4D}" presName="cycle" presStyleCnt="0">
        <dgm:presLayoutVars>
          <dgm:dir/>
          <dgm:resizeHandles val="exact"/>
        </dgm:presLayoutVars>
      </dgm:prSet>
      <dgm:spPr/>
    </dgm:pt>
    <dgm:pt modelId="{C45D4896-33DA-4469-97C9-5296B83BC51E}" type="pres">
      <dgm:prSet presAssocID="{53C5B2BE-E209-482F-A48F-46FC80B78E3B}" presName="node" presStyleLbl="node1" presStyleIdx="0" presStyleCnt="3">
        <dgm:presLayoutVars>
          <dgm:bulletEnabled val="1"/>
        </dgm:presLayoutVars>
      </dgm:prSet>
      <dgm:spPr/>
    </dgm:pt>
    <dgm:pt modelId="{E13F1518-5999-470D-888E-486F882DCCEC}" type="pres">
      <dgm:prSet presAssocID="{53C5B2BE-E209-482F-A48F-46FC80B78E3B}" presName="spNode" presStyleCnt="0"/>
      <dgm:spPr/>
    </dgm:pt>
    <dgm:pt modelId="{810C699B-648A-4434-940A-DAB1F390A806}" type="pres">
      <dgm:prSet presAssocID="{B20475B4-B37D-4976-BE91-7DF34CCB5333}" presName="sibTrans" presStyleLbl="sibTrans1D1" presStyleIdx="0" presStyleCnt="3"/>
      <dgm:spPr/>
    </dgm:pt>
    <dgm:pt modelId="{E8228421-AE74-4A01-A952-B02A053DFBA6}" type="pres">
      <dgm:prSet presAssocID="{C2284C59-6C14-4F38-A84D-C7703460A19A}" presName="node" presStyleLbl="node1" presStyleIdx="1" presStyleCnt="3">
        <dgm:presLayoutVars>
          <dgm:bulletEnabled val="1"/>
        </dgm:presLayoutVars>
      </dgm:prSet>
      <dgm:spPr/>
    </dgm:pt>
    <dgm:pt modelId="{25FE5CBB-B6AD-49ED-8BD4-4B8FF831A2DB}" type="pres">
      <dgm:prSet presAssocID="{C2284C59-6C14-4F38-A84D-C7703460A19A}" presName="spNode" presStyleCnt="0"/>
      <dgm:spPr/>
    </dgm:pt>
    <dgm:pt modelId="{068573EC-AD1F-4DCC-83F7-E6F06565E632}" type="pres">
      <dgm:prSet presAssocID="{5B717148-38C6-43CF-AE74-A21897A57E50}" presName="sibTrans" presStyleLbl="sibTrans1D1" presStyleIdx="1" presStyleCnt="3"/>
      <dgm:spPr/>
    </dgm:pt>
    <dgm:pt modelId="{7CA46FA1-6045-4395-BAC7-41353990C9CB}" type="pres">
      <dgm:prSet presAssocID="{02BABCFD-4D54-4CA1-87F4-D9F13116F0DC}" presName="node" presStyleLbl="node1" presStyleIdx="2" presStyleCnt="3">
        <dgm:presLayoutVars>
          <dgm:bulletEnabled val="1"/>
        </dgm:presLayoutVars>
      </dgm:prSet>
      <dgm:spPr/>
    </dgm:pt>
    <dgm:pt modelId="{8532CFEC-2B6F-40A5-BA4C-5476CA69D26B}" type="pres">
      <dgm:prSet presAssocID="{02BABCFD-4D54-4CA1-87F4-D9F13116F0DC}" presName="spNode" presStyleCnt="0"/>
      <dgm:spPr/>
    </dgm:pt>
    <dgm:pt modelId="{8DD69322-A077-4D02-8642-368A40BE1833}" type="pres">
      <dgm:prSet presAssocID="{02443F3A-10F3-4500-A13C-0F75CB344087}" presName="sibTrans" presStyleLbl="sibTrans1D1" presStyleIdx="2" presStyleCnt="3"/>
      <dgm:spPr/>
    </dgm:pt>
  </dgm:ptLst>
  <dgm:cxnLst>
    <dgm:cxn modelId="{81E3140C-FDE6-41A8-AE96-D78C857E77FD}" type="presOf" srcId="{02BABCFD-4D54-4CA1-87F4-D9F13116F0DC}" destId="{7CA46FA1-6045-4395-BAC7-41353990C9CB}" srcOrd="0" destOrd="0" presId="urn:microsoft.com/office/officeart/2005/8/layout/cycle6"/>
    <dgm:cxn modelId="{8AA2320F-DB63-4718-BEE6-CCB1E312E9D4}" type="presOf" srcId="{1DF7F6FF-2B96-4EAE-B173-3DDB2FF39F4D}" destId="{8E034604-08B0-448D-9ECB-2ACBBCFFA015}" srcOrd="0" destOrd="0" presId="urn:microsoft.com/office/officeart/2005/8/layout/cycle6"/>
    <dgm:cxn modelId="{37E73415-020E-4C39-A8FC-FD003F7A35EE}" type="presOf" srcId="{53C5B2BE-E209-482F-A48F-46FC80B78E3B}" destId="{C45D4896-33DA-4469-97C9-5296B83BC51E}" srcOrd="0" destOrd="0" presId="urn:microsoft.com/office/officeart/2005/8/layout/cycle6"/>
    <dgm:cxn modelId="{1D37192B-8F03-46ED-9F6C-A7BAEF3EBC38}" type="presOf" srcId="{02443F3A-10F3-4500-A13C-0F75CB344087}" destId="{8DD69322-A077-4D02-8642-368A40BE1833}" srcOrd="0" destOrd="0" presId="urn:microsoft.com/office/officeart/2005/8/layout/cycle6"/>
    <dgm:cxn modelId="{F39F9268-2125-4D4D-9E16-31D04F788B18}" srcId="{1DF7F6FF-2B96-4EAE-B173-3DDB2FF39F4D}" destId="{02BABCFD-4D54-4CA1-87F4-D9F13116F0DC}" srcOrd="2" destOrd="0" parTransId="{B6F7AD63-B32B-4699-A93A-FCD11603A480}" sibTransId="{02443F3A-10F3-4500-A13C-0F75CB344087}"/>
    <dgm:cxn modelId="{DF30A456-14B6-4A18-B425-5ED183E67EB0}" srcId="{1DF7F6FF-2B96-4EAE-B173-3DDB2FF39F4D}" destId="{53C5B2BE-E209-482F-A48F-46FC80B78E3B}" srcOrd="0" destOrd="0" parTransId="{320BC7DE-3D6A-4E5F-B528-BA54FBB36169}" sibTransId="{B20475B4-B37D-4976-BE91-7DF34CCB5333}"/>
    <dgm:cxn modelId="{4C26BF79-1419-450C-BCF4-E6DDF2096CBB}" type="presOf" srcId="{C2284C59-6C14-4F38-A84D-C7703460A19A}" destId="{E8228421-AE74-4A01-A952-B02A053DFBA6}" srcOrd="0" destOrd="0" presId="urn:microsoft.com/office/officeart/2005/8/layout/cycle6"/>
    <dgm:cxn modelId="{A3103E7D-5C22-452E-A58E-BCF41D8C5361}" type="presOf" srcId="{B20475B4-B37D-4976-BE91-7DF34CCB5333}" destId="{810C699B-648A-4434-940A-DAB1F390A806}" srcOrd="0" destOrd="0" presId="urn:microsoft.com/office/officeart/2005/8/layout/cycle6"/>
    <dgm:cxn modelId="{3185B484-0B86-4674-BA56-F635D3911D55}" type="presOf" srcId="{5B717148-38C6-43CF-AE74-A21897A57E50}" destId="{068573EC-AD1F-4DCC-83F7-E6F06565E632}" srcOrd="0" destOrd="0" presId="urn:microsoft.com/office/officeart/2005/8/layout/cycle6"/>
    <dgm:cxn modelId="{AD6673CD-CBCD-41D0-B974-830CA05477BA}" srcId="{1DF7F6FF-2B96-4EAE-B173-3DDB2FF39F4D}" destId="{C2284C59-6C14-4F38-A84D-C7703460A19A}" srcOrd="1" destOrd="0" parTransId="{C8EFEF52-D053-4DBA-ACE3-7CE770EA7D92}" sibTransId="{5B717148-38C6-43CF-AE74-A21897A57E50}"/>
    <dgm:cxn modelId="{81951198-2E2B-4A8A-A304-DE9297C0DFBE}" type="presParOf" srcId="{8E034604-08B0-448D-9ECB-2ACBBCFFA015}" destId="{C45D4896-33DA-4469-97C9-5296B83BC51E}" srcOrd="0" destOrd="0" presId="urn:microsoft.com/office/officeart/2005/8/layout/cycle6"/>
    <dgm:cxn modelId="{A70BD287-E4F0-4CCA-B0D9-F73CBBD20C64}" type="presParOf" srcId="{8E034604-08B0-448D-9ECB-2ACBBCFFA015}" destId="{E13F1518-5999-470D-888E-486F882DCCEC}" srcOrd="1" destOrd="0" presId="urn:microsoft.com/office/officeart/2005/8/layout/cycle6"/>
    <dgm:cxn modelId="{3F92A183-4FFA-48C2-A987-692AFB4EBBEE}" type="presParOf" srcId="{8E034604-08B0-448D-9ECB-2ACBBCFFA015}" destId="{810C699B-648A-4434-940A-DAB1F390A806}" srcOrd="2" destOrd="0" presId="urn:microsoft.com/office/officeart/2005/8/layout/cycle6"/>
    <dgm:cxn modelId="{362A67FC-7A8B-41CB-B268-D41D852CA7BA}" type="presParOf" srcId="{8E034604-08B0-448D-9ECB-2ACBBCFFA015}" destId="{E8228421-AE74-4A01-A952-B02A053DFBA6}" srcOrd="3" destOrd="0" presId="urn:microsoft.com/office/officeart/2005/8/layout/cycle6"/>
    <dgm:cxn modelId="{5A5EB8A8-1463-45B6-AEF3-72A904DD2907}" type="presParOf" srcId="{8E034604-08B0-448D-9ECB-2ACBBCFFA015}" destId="{25FE5CBB-B6AD-49ED-8BD4-4B8FF831A2DB}" srcOrd="4" destOrd="0" presId="urn:microsoft.com/office/officeart/2005/8/layout/cycle6"/>
    <dgm:cxn modelId="{BD94034E-FB37-404B-8113-CD6E4FB47A87}" type="presParOf" srcId="{8E034604-08B0-448D-9ECB-2ACBBCFFA015}" destId="{068573EC-AD1F-4DCC-83F7-E6F06565E632}" srcOrd="5" destOrd="0" presId="urn:microsoft.com/office/officeart/2005/8/layout/cycle6"/>
    <dgm:cxn modelId="{215814B7-FDF0-479F-A62B-7C9D95302E12}" type="presParOf" srcId="{8E034604-08B0-448D-9ECB-2ACBBCFFA015}" destId="{7CA46FA1-6045-4395-BAC7-41353990C9CB}" srcOrd="6" destOrd="0" presId="urn:microsoft.com/office/officeart/2005/8/layout/cycle6"/>
    <dgm:cxn modelId="{3DC6F774-77B3-42C8-BBD6-E4CBF38564FB}" type="presParOf" srcId="{8E034604-08B0-448D-9ECB-2ACBBCFFA015}" destId="{8532CFEC-2B6F-40A5-BA4C-5476CA69D26B}" srcOrd="7" destOrd="0" presId="urn:microsoft.com/office/officeart/2005/8/layout/cycle6"/>
    <dgm:cxn modelId="{09195B5D-A2EF-4DAA-BF90-78E9BDFA39B2}" type="presParOf" srcId="{8E034604-08B0-448D-9ECB-2ACBBCFFA015}" destId="{8DD69322-A077-4D02-8642-368A40BE1833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D4896-33DA-4469-97C9-5296B83BC51E}">
      <dsp:nvSpPr>
        <dsp:cNvPr id="0" name=""/>
        <dsp:cNvSpPr/>
      </dsp:nvSpPr>
      <dsp:spPr>
        <a:xfrm>
          <a:off x="2518272" y="1426"/>
          <a:ext cx="1970821" cy="12810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dirty="0">
              <a:solidFill>
                <a:schemeClr val="tx1"/>
              </a:solidFill>
            </a:rPr>
            <a:t>Faza II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dirty="0">
              <a:solidFill>
                <a:schemeClr val="tx1"/>
              </a:solidFill>
            </a:rPr>
            <a:t>Control, monitorizare, reglare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2580807" y="63961"/>
        <a:ext cx="1845751" cy="1155964"/>
      </dsp:txXfrm>
    </dsp:sp>
    <dsp:sp modelId="{810C699B-648A-4434-940A-DAB1F390A806}">
      <dsp:nvSpPr>
        <dsp:cNvPr id="0" name=""/>
        <dsp:cNvSpPr/>
      </dsp:nvSpPr>
      <dsp:spPr>
        <a:xfrm>
          <a:off x="1795675" y="641944"/>
          <a:ext cx="3416015" cy="3416015"/>
        </a:xfrm>
        <a:custGeom>
          <a:avLst/>
          <a:gdLst/>
          <a:ahLst/>
          <a:cxnLst/>
          <a:rect l="0" t="0" r="0" b="0"/>
          <a:pathLst>
            <a:path>
              <a:moveTo>
                <a:pt x="2707725" y="323141"/>
              </a:moveTo>
              <a:arcTo wR="1708007" hR="1708007" stAng="18349502" swAng="3645931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8421-AE74-4A01-A952-B02A053DFBA6}">
      <dsp:nvSpPr>
        <dsp:cNvPr id="0" name=""/>
        <dsp:cNvSpPr/>
      </dsp:nvSpPr>
      <dsp:spPr>
        <a:xfrm>
          <a:off x="3997450" y="2563438"/>
          <a:ext cx="1970821" cy="12810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dirty="0">
              <a:solidFill>
                <a:schemeClr val="tx1"/>
              </a:solidFill>
            </a:rPr>
            <a:t>Faza III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dirty="0">
              <a:solidFill>
                <a:schemeClr val="tx1"/>
              </a:solidFill>
            </a:rPr>
            <a:t>Reflectare asupra performanței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4059985" y="2625973"/>
        <a:ext cx="1845751" cy="1155964"/>
      </dsp:txXfrm>
    </dsp:sp>
    <dsp:sp modelId="{068573EC-AD1F-4DCC-83F7-E6F06565E632}">
      <dsp:nvSpPr>
        <dsp:cNvPr id="0" name=""/>
        <dsp:cNvSpPr/>
      </dsp:nvSpPr>
      <dsp:spPr>
        <a:xfrm>
          <a:off x="1795675" y="641944"/>
          <a:ext cx="3416015" cy="3416015"/>
        </a:xfrm>
        <a:custGeom>
          <a:avLst/>
          <a:gdLst/>
          <a:ahLst/>
          <a:cxnLst/>
          <a:rect l="0" t="0" r="0" b="0"/>
          <a:pathLst>
            <a:path>
              <a:moveTo>
                <a:pt x="2520359" y="3210464"/>
              </a:moveTo>
              <a:arcTo wR="1708007" hR="1708007" stAng="3696043" swAng="3407915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46FA1-6045-4395-BAC7-41353990C9CB}">
      <dsp:nvSpPr>
        <dsp:cNvPr id="0" name=""/>
        <dsp:cNvSpPr/>
      </dsp:nvSpPr>
      <dsp:spPr>
        <a:xfrm>
          <a:off x="1039094" y="2563438"/>
          <a:ext cx="1970821" cy="12810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dirty="0">
              <a:solidFill>
                <a:schemeClr val="tx1"/>
              </a:solidFill>
            </a:rPr>
            <a:t>Faza 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dirty="0">
              <a:solidFill>
                <a:schemeClr val="tx1"/>
              </a:solidFill>
            </a:rPr>
            <a:t>Planificare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1101629" y="2625973"/>
        <a:ext cx="1845751" cy="1155964"/>
      </dsp:txXfrm>
    </dsp:sp>
    <dsp:sp modelId="{8DD69322-A077-4D02-8642-368A40BE1833}">
      <dsp:nvSpPr>
        <dsp:cNvPr id="0" name=""/>
        <dsp:cNvSpPr/>
      </dsp:nvSpPr>
      <dsp:spPr>
        <a:xfrm>
          <a:off x="1795675" y="641944"/>
          <a:ext cx="3416015" cy="3416015"/>
        </a:xfrm>
        <a:custGeom>
          <a:avLst/>
          <a:gdLst/>
          <a:ahLst/>
          <a:cxnLst/>
          <a:rect l="0" t="0" r="0" b="0"/>
          <a:pathLst>
            <a:path>
              <a:moveTo>
                <a:pt x="11287" y="1904041"/>
              </a:moveTo>
              <a:arcTo wR="1708007" hR="1708007" stAng="10404567" swAng="364593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0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0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72776C-0DA0-4CEA-93B4-06B0BD2BF41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1DCA7F-6006-4312-B945-FD568B9216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0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thers - Chula Glob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77" y="353312"/>
            <a:ext cx="6982823" cy="58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3388"/>
            <a:ext cx="6699794" cy="2361935"/>
          </a:xfrm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Psihologia educației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529" y="4532525"/>
            <a:ext cx="4752735" cy="1143000"/>
          </a:xfrm>
        </p:spPr>
        <p:txBody>
          <a:bodyPr>
            <a:noAutofit/>
          </a:bodyPr>
          <a:lstStyle/>
          <a:p>
            <a:pPr algn="ctr"/>
            <a:r>
              <a:rPr lang="ro-RO" sz="1800" b="1" dirty="0">
                <a:latin typeface="Georgia" panose="02040502050405020303" pitchFamily="18" charset="0"/>
              </a:rPr>
              <a:t>#</a:t>
            </a:r>
            <a:r>
              <a:rPr lang="en-US" sz="1800" b="1" dirty="0">
                <a:latin typeface="Georgia" panose="02040502050405020303" pitchFamily="18" charset="0"/>
              </a:rPr>
              <a:t>1</a:t>
            </a:r>
            <a:r>
              <a:rPr lang="ro-RO" sz="1800" b="1" dirty="0">
                <a:latin typeface="Georgia" panose="02040502050405020303" pitchFamily="18" charset="0"/>
              </a:rPr>
              <a:t>1 Învățarea autoreglată</a:t>
            </a:r>
          </a:p>
          <a:p>
            <a:pPr algn="ctr"/>
            <a:endParaRPr lang="ro-RO" sz="1800" b="1" dirty="0">
              <a:latin typeface="Georgia" panose="02040502050405020303" pitchFamily="18" charset="0"/>
            </a:endParaRPr>
          </a:p>
          <a:p>
            <a:pPr algn="ctr"/>
            <a:r>
              <a:rPr lang="ro-RO" sz="1800" b="1" dirty="0">
                <a:latin typeface="Georgia" panose="02040502050405020303" pitchFamily="18" charset="0"/>
              </a:rPr>
              <a:t>Veronica </a:t>
            </a:r>
            <a:r>
              <a:rPr lang="ro-RO" sz="1800" b="1" dirty="0" err="1">
                <a:latin typeface="Georgia" panose="02040502050405020303" pitchFamily="18" charset="0"/>
              </a:rPr>
              <a:t>Bogorin</a:t>
            </a:r>
            <a:endParaRPr lang="ro-RO" sz="1800" b="1" dirty="0">
              <a:latin typeface="Georgia" panose="02040502050405020303" pitchFamily="18" charset="0"/>
            </a:endParaRPr>
          </a:p>
          <a:p>
            <a:endParaRPr lang="en-US" sz="1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2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2512"/>
            <a:ext cx="10058400" cy="70013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4400" b="1" dirty="0"/>
              <a:t>Modele ale învățării autoreglate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3531"/>
            <a:ext cx="5207986" cy="3108404"/>
          </a:xfrm>
          <a:ln w="38100">
            <a:solidFill>
              <a:srgbClr val="CC0066"/>
            </a:solidFill>
          </a:ln>
        </p:spPr>
        <p:txBody>
          <a:bodyPr>
            <a:normAutofit lnSpcReduction="10000"/>
          </a:bodyPr>
          <a:lstStyle/>
          <a:p>
            <a:r>
              <a:rPr lang="ro-RO" sz="2400" b="1" dirty="0">
                <a:solidFill>
                  <a:srgbClr val="FF0000"/>
                </a:solidFill>
              </a:rPr>
              <a:t>Modelul lui </a:t>
            </a:r>
            <a:r>
              <a:rPr lang="ro-RO" sz="2400" b="1" dirty="0" err="1">
                <a:solidFill>
                  <a:srgbClr val="FF0000"/>
                </a:solidFill>
              </a:rPr>
              <a:t>Zimmerman</a:t>
            </a:r>
            <a:r>
              <a:rPr lang="ro-RO" sz="2400" b="1" dirty="0">
                <a:solidFill>
                  <a:srgbClr val="FF0000"/>
                </a:solidFill>
              </a:rPr>
              <a:t> (1998)</a:t>
            </a:r>
          </a:p>
          <a:p>
            <a:pPr marL="463550" indent="-231775" algn="just">
              <a:buFont typeface="Wingdings" panose="05000000000000000000" pitchFamily="2" charset="2"/>
              <a:buChar char="q"/>
            </a:pPr>
            <a:r>
              <a:rPr lang="ro-RO" b="1" dirty="0">
                <a:solidFill>
                  <a:srgbClr val="FF0000"/>
                </a:solidFill>
              </a:rPr>
              <a:t> </a:t>
            </a:r>
            <a:r>
              <a:rPr lang="ro-RO" sz="2200" dirty="0">
                <a:solidFill>
                  <a:schemeClr val="tx1"/>
                </a:solidFill>
              </a:rPr>
              <a:t>subliniază aspectul procesual al autoreglării</a:t>
            </a:r>
          </a:p>
          <a:p>
            <a:pPr marL="463550" indent="-231775" algn="just">
              <a:buFont typeface="Wingdings" panose="05000000000000000000" pitchFamily="2" charset="2"/>
              <a:buChar char="q"/>
            </a:pPr>
            <a:r>
              <a:rPr lang="ro-RO" sz="2200" dirty="0">
                <a:solidFill>
                  <a:schemeClr val="tx1"/>
                </a:solidFill>
              </a:rPr>
              <a:t> nu întreaga activitate școlară parcurge aceste faze, sunt situații în care nu este necesară autoreglarea </a:t>
            </a:r>
          </a:p>
          <a:p>
            <a:pPr marL="463550" indent="-231775" algn="just">
              <a:buFont typeface="Wingdings" panose="05000000000000000000" pitchFamily="2" charset="2"/>
              <a:buChar char="q"/>
            </a:pPr>
            <a:r>
              <a:rPr lang="ro-RO" sz="2200" dirty="0">
                <a:solidFill>
                  <a:schemeClr val="tx1"/>
                </a:solidFill>
              </a:rPr>
              <a:t> fiecare din aceste faze este caracterizată prin componente și mecanisme specifice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8836697"/>
              </p:ext>
            </p:extLst>
          </p:nvPr>
        </p:nvGraphicFramePr>
        <p:xfrm>
          <a:off x="5513695" y="2033517"/>
          <a:ext cx="7007367" cy="429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85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354841"/>
            <a:ext cx="10058400" cy="1091822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3600" dirty="0">
                <a:solidFill>
                  <a:srgbClr val="FF0000"/>
                </a:solidFill>
              </a:rPr>
              <a:t>Modelul lui </a:t>
            </a:r>
            <a:r>
              <a:rPr lang="ro-RO" sz="3600" dirty="0" err="1">
                <a:solidFill>
                  <a:srgbClr val="FF0000"/>
                </a:solidFill>
              </a:rPr>
              <a:t>Zimmerman</a:t>
            </a:r>
            <a:r>
              <a:rPr lang="ro-RO" sz="3600" dirty="0">
                <a:solidFill>
                  <a:srgbClr val="FF0000"/>
                </a:solidFill>
              </a:rPr>
              <a:t> (1998)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004988"/>
              </p:ext>
            </p:extLst>
          </p:nvPr>
        </p:nvGraphicFramePr>
        <p:xfrm>
          <a:off x="1096963" y="1555845"/>
          <a:ext cx="10058400" cy="4667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9694718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1043053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60840242"/>
                    </a:ext>
                  </a:extLst>
                </a:gridCol>
              </a:tblGrid>
              <a:tr h="378169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PLANIFICARE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REFLECTARE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074590"/>
                  </a:ext>
                </a:extLst>
              </a:tr>
              <a:tr h="428936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Analiza sarcinii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Automotivarea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3550" lvl="0" indent="0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Formularea scopurilor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3550" lvl="0" indent="0"/>
                      <a:r>
                        <a:rPr lang="ro-RO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Valenţa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sarcinii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3550" lvl="0" indent="0"/>
                      <a:r>
                        <a:rPr lang="ro-RO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Expectanţele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reuşită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3550" lvl="0" indent="0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emoţional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Componenta strategică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3550" lvl="0" indent="0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Strategii cognitive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3550" lvl="0" indent="0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metacognitiv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3550" indent="0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Managementul resurselor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Procedee camuflate de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utocontrol</a:t>
                      </a:r>
                      <a:endParaRPr lang="ro-RO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o-RO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cognitiv</a:t>
                      </a:r>
                      <a:endParaRPr lang="en-US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atenţional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encodării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procesării de </a:t>
                      </a:r>
                      <a:r>
                        <a:rPr lang="ro-RO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informaţie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ro-RO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</a:t>
                      </a:r>
                      <a:r>
                        <a:rPr lang="ro-RO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emoţional</a:t>
                      </a:r>
                      <a:endParaRPr lang="en-US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ro-RO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</a:t>
                      </a:r>
                      <a:r>
                        <a:rPr lang="ro-RO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motivaţional</a:t>
                      </a:r>
                      <a:endParaRPr lang="en-US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Procedeele </a:t>
                      </a:r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transparente de autocontrol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ro-RO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mediului fizic</a:t>
                      </a:r>
                      <a:endParaRPr lang="en-US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ro-RO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Controlul mediului</a:t>
                      </a:r>
                      <a:r>
                        <a:rPr lang="ro-RO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</a:t>
                      </a:r>
                      <a:endParaRPr lang="en-US" sz="1200" b="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Judecǎţi</a:t>
                      </a:r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relativ la propria </a:t>
                      </a:r>
                      <a:r>
                        <a:rPr lang="ro-RO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persoanǎ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3550" lvl="0" indent="0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Autoevaluare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3550" lvl="0" indent="0"/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Atribuiri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2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1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 Planificarea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71173"/>
          </a:xfrm>
        </p:spPr>
        <p:txBody>
          <a:bodyPr/>
          <a:lstStyle/>
          <a:p>
            <a:pPr algn="just"/>
            <a:r>
              <a:rPr lang="ro-RO" b="1" dirty="0">
                <a:solidFill>
                  <a:srgbClr val="FF0000"/>
                </a:solidFill>
              </a:rPr>
              <a:t>Analiza sarcinii</a:t>
            </a:r>
            <a:r>
              <a:rPr lang="ro-RO" dirty="0"/>
              <a:t>: reprezentarea datelor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cerinţelor</a:t>
            </a:r>
            <a:r>
              <a:rPr lang="ro-RO" dirty="0"/>
              <a:t> unei sarcini, explorarea sistematică a </a:t>
            </a:r>
            <a:r>
              <a:rPr lang="ro-RO" dirty="0" err="1"/>
              <a:t>situaţiei</a:t>
            </a:r>
            <a:r>
              <a:rPr lang="ro-RO" dirty="0"/>
              <a:t> problematice, definirea acurată a datelor unei probleme, </a:t>
            </a:r>
            <a:r>
              <a:rPr lang="ro-RO" dirty="0" err="1"/>
              <a:t>înţelegerea</a:t>
            </a:r>
            <a:r>
              <a:rPr lang="ro-RO" dirty="0"/>
              <a:t> conceptelor etc. </a:t>
            </a:r>
          </a:p>
          <a:p>
            <a:pPr algn="just"/>
            <a:r>
              <a:rPr lang="ro-RO" b="1" dirty="0" err="1">
                <a:solidFill>
                  <a:srgbClr val="FF0000"/>
                </a:solidFill>
              </a:rPr>
              <a:t>Automotivarea</a:t>
            </a:r>
            <a:r>
              <a:rPr lang="ro-RO" dirty="0"/>
              <a:t>: proiectarea setului de scopuri </a:t>
            </a:r>
            <a:r>
              <a:rPr lang="ro-RO" dirty="0" err="1"/>
              <a:t>şi</a:t>
            </a:r>
            <a:r>
              <a:rPr lang="ro-RO" dirty="0"/>
              <a:t> formularea planului de realizare a acestora; activarea </a:t>
            </a:r>
            <a:r>
              <a:rPr lang="ro-RO" dirty="0" err="1"/>
              <a:t>motivaţională</a:t>
            </a:r>
            <a:r>
              <a:rPr lang="ro-RO" dirty="0"/>
              <a:t> circumscrie </a:t>
            </a:r>
            <a:r>
              <a:rPr lang="ro-RO" dirty="0" err="1"/>
              <a:t>percepţia</a:t>
            </a:r>
            <a:r>
              <a:rPr lang="ro-RO" dirty="0"/>
              <a:t> </a:t>
            </a:r>
            <a:r>
              <a:rPr lang="ro-RO" dirty="0" err="1"/>
              <a:t>autoeficacităţii</a:t>
            </a:r>
            <a:r>
              <a:rPr lang="ro-RO" dirty="0"/>
              <a:t> personale, anticiparea rezultatelor posibile, orientarea către valori </a:t>
            </a:r>
            <a:r>
              <a:rPr lang="ro-RO" dirty="0" err="1"/>
              <a:t>şi</a:t>
            </a:r>
            <a:r>
              <a:rPr lang="ro-RO" dirty="0"/>
              <a:t> scopuri personale etc.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38887" y="3930553"/>
            <a:ext cx="4804012" cy="1965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/>
              <a:t>Studiile au arătat faptul că motivația pentru studiu a elevilor scade o dată cu trecerea de la nivelul primar spre cel gimnazial </a:t>
            </a:r>
            <a:r>
              <a:rPr lang="ro-RO" sz="2000" b="1" dirty="0" err="1"/>
              <a:t>şi</a:t>
            </a:r>
            <a:r>
              <a:rPr lang="ro-RO" sz="2000" b="1" dirty="0"/>
              <a:t> liceal.</a:t>
            </a:r>
          </a:p>
          <a:p>
            <a:pPr algn="ctr"/>
            <a:r>
              <a:rPr lang="ro-RO" sz="2000" b="1" dirty="0">
                <a:solidFill>
                  <a:schemeClr val="tx1"/>
                </a:solidFill>
              </a:rPr>
              <a:t>Care credeți că sunt explicațiile?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" y="3802725"/>
            <a:ext cx="2220936" cy="222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Callout 6"/>
          <p:cNvSpPr/>
          <p:nvPr/>
        </p:nvSpPr>
        <p:spPr>
          <a:xfrm rot="20690440">
            <a:off x="7242375" y="3644944"/>
            <a:ext cx="4462818" cy="2598685"/>
          </a:xfrm>
          <a:prstGeom prst="upArrowCallout">
            <a:avLst>
              <a:gd name="adj1" fmla="val 17270"/>
              <a:gd name="adj2" fmla="val 18316"/>
              <a:gd name="adj3" fmla="val 13980"/>
              <a:gd name="adj4" fmla="val 78833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/>
              <a:t>Una dintre </a:t>
            </a:r>
            <a:r>
              <a:rPr lang="ro-RO" b="1" dirty="0" err="1"/>
              <a:t>diferenţele</a:t>
            </a:r>
            <a:r>
              <a:rPr lang="ro-RO" b="1" dirty="0"/>
              <a:t> majore dintre persoanele cu </a:t>
            </a:r>
            <a:r>
              <a:rPr lang="ro-RO" b="1" dirty="0" err="1"/>
              <a:t>performanţe</a:t>
            </a:r>
            <a:r>
              <a:rPr lang="ro-RO" b="1" dirty="0"/>
              <a:t> ridicate (</a:t>
            </a:r>
            <a:r>
              <a:rPr lang="ro-RO" b="1" dirty="0" err="1"/>
              <a:t>experţi</a:t>
            </a:r>
            <a:r>
              <a:rPr lang="ro-RO" b="1" dirty="0"/>
              <a:t>) </a:t>
            </a:r>
            <a:r>
              <a:rPr lang="ro-RO" b="1" dirty="0" err="1"/>
              <a:t>şi</a:t>
            </a:r>
            <a:r>
              <a:rPr lang="ro-RO" b="1" dirty="0"/>
              <a:t> cele cu </a:t>
            </a:r>
            <a:r>
              <a:rPr lang="ro-RO" b="1" dirty="0" err="1"/>
              <a:t>performanţe</a:t>
            </a:r>
            <a:r>
              <a:rPr lang="ro-RO" b="1" dirty="0"/>
              <a:t> reduse (novici) - într-un domeniul de activitate - o reprezintă </a:t>
            </a:r>
            <a:r>
              <a:rPr lang="ro-RO" b="1" dirty="0">
                <a:solidFill>
                  <a:srgbClr val="FFFF00"/>
                </a:solidFill>
              </a:rPr>
              <a:t>setul de strategii </a:t>
            </a:r>
            <a:r>
              <a:rPr lang="ro-RO" b="1" dirty="0" err="1">
                <a:solidFill>
                  <a:srgbClr val="FFFF00"/>
                </a:solidFill>
              </a:rPr>
              <a:t>motivaţionale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b="1" dirty="0"/>
              <a:t>utilizate.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7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 Planificarea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2388" y="3957851"/>
            <a:ext cx="7533564" cy="21563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/>
              <a:t>Elevii cu mai multe </a:t>
            </a:r>
            <a:r>
              <a:rPr lang="ro-RO" sz="2000" b="1" dirty="0" err="1"/>
              <a:t>reuşite</a:t>
            </a:r>
            <a:r>
              <a:rPr lang="ro-RO" sz="2000" b="1" dirty="0"/>
              <a:t> depun </a:t>
            </a:r>
            <a:r>
              <a:rPr lang="ro-RO" sz="2000" b="1" dirty="0">
                <a:solidFill>
                  <a:srgbClr val="FFFF00"/>
                </a:solidFill>
              </a:rPr>
              <a:t>efort</a:t>
            </a:r>
            <a:r>
              <a:rPr lang="ro-RO" sz="2000" b="1" dirty="0"/>
              <a:t> mai </a:t>
            </a:r>
            <a:r>
              <a:rPr lang="ro-RO" sz="2000" b="1" dirty="0" err="1"/>
              <a:t>susţinut</a:t>
            </a:r>
            <a:r>
              <a:rPr lang="ro-RO" sz="2000" b="1" dirty="0"/>
              <a:t> în realizarea sarcinilor </a:t>
            </a:r>
            <a:r>
              <a:rPr lang="ro-RO" sz="2000" b="1" dirty="0" err="1"/>
              <a:t>şi</a:t>
            </a:r>
            <a:r>
              <a:rPr lang="ro-RO" sz="2000" b="1" dirty="0"/>
              <a:t> găsesc </a:t>
            </a:r>
            <a:r>
              <a:rPr lang="ro-RO" sz="2000" b="1" dirty="0" err="1"/>
              <a:t>modalităţi</a:t>
            </a:r>
            <a:r>
              <a:rPr lang="ro-RO" sz="2000" b="1" dirty="0"/>
              <a:t> prin care să se </a:t>
            </a:r>
            <a:r>
              <a:rPr lang="ro-RO" sz="2000" b="1" dirty="0" err="1">
                <a:solidFill>
                  <a:srgbClr val="FFFF00"/>
                </a:solidFill>
              </a:rPr>
              <a:t>automotiveze</a:t>
            </a:r>
            <a:r>
              <a:rPr lang="ro-RO" sz="2000" b="1" dirty="0"/>
              <a:t> pentru a-</a:t>
            </a:r>
            <a:r>
              <a:rPr lang="ro-RO" sz="2000" b="1" dirty="0" err="1"/>
              <a:t>şi</a:t>
            </a:r>
            <a:r>
              <a:rPr lang="ro-RO" sz="2000" b="1" dirty="0"/>
              <a:t> atinge scopurile. De asemenea, </a:t>
            </a:r>
            <a:r>
              <a:rPr lang="ro-RO" sz="2000" b="1" dirty="0" err="1"/>
              <a:t>aceşti</a:t>
            </a:r>
            <a:r>
              <a:rPr lang="ro-RO" sz="2000" b="1" dirty="0"/>
              <a:t> elevi utilizează </a:t>
            </a:r>
            <a:r>
              <a:rPr lang="ro-RO" sz="2000" b="1" dirty="0">
                <a:solidFill>
                  <a:srgbClr val="FFFF00"/>
                </a:solidFill>
              </a:rPr>
              <a:t>strategii proprii de </a:t>
            </a:r>
            <a:r>
              <a:rPr lang="ro-RO" sz="2000" b="1" dirty="0" err="1">
                <a:solidFill>
                  <a:srgbClr val="FFFF00"/>
                </a:solidFill>
              </a:rPr>
              <a:t>învăţare</a:t>
            </a:r>
            <a:r>
              <a:rPr lang="ro-RO" sz="2000" b="1" dirty="0"/>
              <a:t>, </a:t>
            </a:r>
            <a:r>
              <a:rPr lang="ro-RO" sz="2000" b="1" dirty="0" err="1"/>
              <a:t>sporindu-şi</a:t>
            </a:r>
            <a:r>
              <a:rPr lang="ro-RO" sz="2000" b="1" dirty="0"/>
              <a:t> astfel nivelul </a:t>
            </a:r>
            <a:r>
              <a:rPr lang="ro-RO" sz="2000" b="1" dirty="0" err="1"/>
              <a:t>autoeficacităţii</a:t>
            </a:r>
            <a:r>
              <a:rPr lang="ro-RO" sz="2000" b="1" dirty="0"/>
              <a:t> </a:t>
            </a:r>
            <a:r>
              <a:rPr lang="ro-RO" sz="2000" b="1" dirty="0" err="1"/>
              <a:t>şi</a:t>
            </a:r>
            <a:r>
              <a:rPr lang="ro-RO" sz="2000" b="1" dirty="0"/>
              <a:t> de nivelul </a:t>
            </a:r>
            <a:r>
              <a:rPr lang="ro-RO" sz="2000" b="1" dirty="0" err="1"/>
              <a:t>motivaţiei</a:t>
            </a:r>
            <a:r>
              <a:rPr lang="ro-RO" sz="2000" b="1" dirty="0"/>
              <a:t> pentru </a:t>
            </a:r>
            <a:r>
              <a:rPr lang="ro-RO" sz="2000" b="1" dirty="0" err="1"/>
              <a:t>învăţare</a:t>
            </a:r>
            <a:r>
              <a:rPr lang="ro-RO" sz="2000" b="1" dirty="0"/>
              <a:t>.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82388" y="1840059"/>
            <a:ext cx="7410734" cy="19195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/>
              <a:t>Studiile arată că elevii care </a:t>
            </a:r>
            <a:r>
              <a:rPr lang="ro-RO" sz="2000" b="1" dirty="0" err="1">
                <a:solidFill>
                  <a:srgbClr val="FFFF00"/>
                </a:solidFill>
              </a:rPr>
              <a:t>îşi</a:t>
            </a:r>
            <a:r>
              <a:rPr lang="ro-RO" sz="2000" b="1" dirty="0">
                <a:solidFill>
                  <a:srgbClr val="FFFF00"/>
                </a:solidFill>
              </a:rPr>
              <a:t> controlează nivelul </a:t>
            </a:r>
            <a:r>
              <a:rPr lang="ro-RO" sz="2000" b="1" dirty="0" err="1">
                <a:solidFill>
                  <a:srgbClr val="FFFF00"/>
                </a:solidFill>
              </a:rPr>
              <a:t>motivaţiei</a:t>
            </a:r>
            <a:r>
              <a:rPr lang="ro-RO" sz="2000" b="1" dirty="0">
                <a:solidFill>
                  <a:srgbClr val="FFFF00"/>
                </a:solidFill>
              </a:rPr>
              <a:t> prin autoadministrarea de recompense </a:t>
            </a:r>
            <a:r>
              <a:rPr lang="ro-RO" sz="2000" b="1" dirty="0" err="1">
                <a:solidFill>
                  <a:srgbClr val="FFFF00"/>
                </a:solidFill>
              </a:rPr>
              <a:t>şi</a:t>
            </a:r>
            <a:r>
              <a:rPr lang="ro-RO" sz="2000" b="1" dirty="0">
                <a:solidFill>
                  <a:srgbClr val="FFFF00"/>
                </a:solidFill>
              </a:rPr>
              <a:t> / sau pedepse </a:t>
            </a:r>
            <a:r>
              <a:rPr lang="ro-RO" sz="2000" b="1" dirty="0"/>
              <a:t>prezintă </a:t>
            </a:r>
            <a:r>
              <a:rPr lang="ro-RO" sz="2000" b="1" dirty="0" err="1"/>
              <a:t>performanţe</a:t>
            </a:r>
            <a:r>
              <a:rPr lang="ro-RO" sz="2000" b="1" dirty="0"/>
              <a:t> </a:t>
            </a:r>
            <a:r>
              <a:rPr lang="ro-RO" sz="2000" b="1" dirty="0" err="1"/>
              <a:t>şcolare</a:t>
            </a:r>
            <a:r>
              <a:rPr lang="ro-RO" sz="2000" b="1" dirty="0"/>
              <a:t> superioare celor care nu utilizează această tehnică de autocontrol (</a:t>
            </a:r>
            <a:r>
              <a:rPr lang="ro-RO" sz="2000" b="1" dirty="0" err="1"/>
              <a:t>Zimmerman</a:t>
            </a:r>
            <a:r>
              <a:rPr lang="ro-RO" sz="2000" b="1" dirty="0"/>
              <a:t> &amp; </a:t>
            </a:r>
            <a:r>
              <a:rPr lang="ro-RO" sz="2000" b="1" dirty="0" err="1"/>
              <a:t>Martinez-Peres</a:t>
            </a:r>
            <a:r>
              <a:rPr lang="ro-RO" sz="2000" b="1" dirty="0"/>
              <a:t>, 1986).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8338781" y="1385248"/>
            <a:ext cx="3616657" cy="5145206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/>
              <a:t>Una dintre cele mai eficiente strategii de </a:t>
            </a:r>
            <a:r>
              <a:rPr lang="ro-RO" sz="2000" b="1" dirty="0" err="1"/>
              <a:t>automotivare</a:t>
            </a:r>
            <a:r>
              <a:rPr lang="ro-RO" sz="2000" b="1" dirty="0"/>
              <a:t> se bazează pe utilizarea </a:t>
            </a:r>
            <a:r>
              <a:rPr lang="ro-RO" sz="2000" b="1" dirty="0">
                <a:solidFill>
                  <a:srgbClr val="FFFF00"/>
                </a:solidFill>
              </a:rPr>
              <a:t>limbajului intern</a:t>
            </a:r>
            <a:r>
              <a:rPr lang="ro-RO" sz="2000" b="1" dirty="0"/>
              <a:t>. Vorbirea cu sine motivează elevii să identifice noi </a:t>
            </a:r>
            <a:r>
              <a:rPr lang="ro-RO" sz="2000" b="1" dirty="0" err="1"/>
              <a:t>modalităţi</a:t>
            </a:r>
            <a:r>
              <a:rPr lang="ro-RO" sz="2000" b="1" dirty="0"/>
              <a:t> de </a:t>
            </a:r>
            <a:r>
              <a:rPr lang="ro-RO" sz="2000" b="1" dirty="0" err="1"/>
              <a:t>soluţionare</a:t>
            </a:r>
            <a:r>
              <a:rPr lang="ro-RO" sz="2000" b="1" dirty="0"/>
              <a:t> a unei sarcini </a:t>
            </a:r>
            <a:r>
              <a:rPr lang="ro-RO" sz="2000" b="1" dirty="0" err="1"/>
              <a:t>şi</a:t>
            </a:r>
            <a:r>
              <a:rPr lang="ro-RO" sz="2000" b="1" dirty="0"/>
              <a:t> totodată să persevereze în rezolvarea sarcinilor mai dificile. Una dintre cele mai comune forme ale limbajului intern este </a:t>
            </a:r>
            <a:r>
              <a:rPr lang="ro-RO" sz="2000" b="1" dirty="0" err="1">
                <a:solidFill>
                  <a:srgbClr val="FFFF00"/>
                </a:solidFill>
              </a:rPr>
              <a:t>autoîntărirea</a:t>
            </a:r>
            <a:r>
              <a:rPr lang="ro-RO" sz="2000" b="1" dirty="0">
                <a:solidFill>
                  <a:srgbClr val="FFFF00"/>
                </a:solidFill>
              </a:rPr>
              <a:t> verbală prin laude / aprecieri. 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0" y="681193"/>
            <a:ext cx="1954359" cy="137603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/>
              <a:t>Știați că...?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17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 Planificarea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rmAutofit lnSpcReduction="10000"/>
          </a:bodyPr>
          <a:lstStyle/>
          <a:p>
            <a:pPr algn="just"/>
            <a:r>
              <a:rPr lang="ro-RO" sz="2400" b="1" dirty="0">
                <a:solidFill>
                  <a:srgbClr val="FF0000"/>
                </a:solidFill>
              </a:rPr>
              <a:t>Formularea scopurilor</a:t>
            </a:r>
          </a:p>
          <a:p>
            <a:pPr lvl="0" algn="just"/>
            <a:r>
              <a:rPr lang="ro-RO" dirty="0"/>
              <a:t>a) </a:t>
            </a:r>
            <a:r>
              <a:rPr lang="ro-RO" sz="2400" b="1" dirty="0">
                <a:solidFill>
                  <a:schemeClr val="accent2">
                    <a:lumMod val="75000"/>
                  </a:schemeClr>
                </a:solidFill>
              </a:rPr>
              <a:t>selectarea scopului/ scopurilor- </a:t>
            </a:r>
            <a:r>
              <a:rPr lang="ro-RO" dirty="0"/>
              <a:t>fixarea unor scopuri specifice </a:t>
            </a:r>
            <a:r>
              <a:rPr lang="ro-RO" dirty="0" err="1"/>
              <a:t>şi</a:t>
            </a:r>
            <a:r>
              <a:rPr lang="ro-RO" dirty="0"/>
              <a:t> totodată </a:t>
            </a:r>
            <a:r>
              <a:rPr lang="ro-RO" dirty="0" err="1"/>
              <a:t>modalităţile</a:t>
            </a:r>
            <a:r>
              <a:rPr lang="ro-RO" dirty="0"/>
              <a:t> de satisfacere a acestora; </a:t>
            </a:r>
          </a:p>
          <a:p>
            <a:pPr lvl="0" algn="just"/>
            <a:r>
              <a:rPr lang="ro-RO" dirty="0"/>
              <a:t>Fixarea scopurilor </a:t>
            </a:r>
            <a:r>
              <a:rPr lang="ro-RO" dirty="0" err="1"/>
              <a:t>creşte</a:t>
            </a:r>
            <a:r>
              <a:rPr lang="ro-RO" dirty="0"/>
              <a:t> </a:t>
            </a:r>
            <a:r>
              <a:rPr lang="ro-RO" b="1" i="1" dirty="0"/>
              <a:t>nivelul de activare al resurselor </a:t>
            </a:r>
            <a:r>
              <a:rPr lang="ro-RO" b="1" i="1" dirty="0" err="1"/>
              <a:t>atenţionale</a:t>
            </a:r>
            <a:r>
              <a:rPr lang="ro-RO" b="1" dirty="0"/>
              <a:t> </a:t>
            </a:r>
            <a:r>
              <a:rPr lang="ro-RO" dirty="0"/>
              <a:t>în </a:t>
            </a:r>
            <a:r>
              <a:rPr lang="ro-RO" dirty="0" err="1"/>
              <a:t>direcţia</a:t>
            </a:r>
            <a:r>
              <a:rPr lang="ro-RO" dirty="0"/>
              <a:t> </a:t>
            </a:r>
            <a:r>
              <a:rPr lang="ro-RO" dirty="0" err="1"/>
              <a:t>acţiunilor</a:t>
            </a:r>
            <a:r>
              <a:rPr lang="ro-RO" dirty="0"/>
              <a:t> subordonate, determină </a:t>
            </a:r>
            <a:r>
              <a:rPr lang="ro-RO" b="1" i="1" dirty="0"/>
              <a:t>mobilizarea eforturilor</a:t>
            </a:r>
            <a:r>
              <a:rPr lang="ro-RO" b="1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sporeşte</a:t>
            </a:r>
            <a:r>
              <a:rPr lang="ro-RO" i="1" dirty="0"/>
              <a:t> </a:t>
            </a:r>
            <a:r>
              <a:rPr lang="ro-RO" b="1" i="1" dirty="0"/>
              <a:t>nivelul </a:t>
            </a:r>
            <a:r>
              <a:rPr lang="ro-RO" b="1" i="1" dirty="0" err="1"/>
              <a:t>autoeficacităţii</a:t>
            </a:r>
            <a:r>
              <a:rPr lang="ro-RO" dirty="0"/>
              <a:t>. În </a:t>
            </a:r>
            <a:r>
              <a:rPr lang="ro-RO" dirty="0" err="1"/>
              <a:t>absenţa</a:t>
            </a:r>
            <a:r>
              <a:rPr lang="ro-RO" dirty="0"/>
              <a:t> formulării unor scopuri clare / specifice, elevii vor avea </a:t>
            </a:r>
            <a:r>
              <a:rPr lang="ro-RO" dirty="0" err="1"/>
              <a:t>dificultăţi</a:t>
            </a:r>
            <a:r>
              <a:rPr lang="ro-RO" dirty="0"/>
              <a:t> să se </a:t>
            </a:r>
            <a:r>
              <a:rPr lang="ro-RO" dirty="0" err="1"/>
              <a:t>automotiveze</a:t>
            </a:r>
            <a:r>
              <a:rPr lang="ro-RO" dirty="0"/>
              <a:t> pentru studiu. </a:t>
            </a:r>
            <a:endParaRPr lang="en-US" dirty="0"/>
          </a:p>
          <a:p>
            <a:pPr lvl="0" algn="just"/>
            <a:r>
              <a:rPr lang="ro-RO" dirty="0"/>
              <a:t>b) </a:t>
            </a:r>
            <a:r>
              <a:rPr lang="ro-RO" sz="2400" b="1" dirty="0">
                <a:solidFill>
                  <a:schemeClr val="accent2">
                    <a:lumMod val="75000"/>
                  </a:schemeClr>
                </a:solidFill>
              </a:rPr>
              <a:t>angajamentul față de scopul ales</a:t>
            </a:r>
            <a:r>
              <a:rPr lang="ro-RO" sz="2400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ro-RO" dirty="0"/>
              <a:t>gradul de </a:t>
            </a:r>
            <a:r>
              <a:rPr lang="ro-RO" dirty="0" err="1"/>
              <a:t>ataşament</a:t>
            </a:r>
            <a:r>
              <a:rPr lang="ro-RO" dirty="0"/>
              <a:t> </a:t>
            </a:r>
            <a:r>
              <a:rPr lang="ro-RO" dirty="0" err="1"/>
              <a:t>faţă</a:t>
            </a:r>
            <a:r>
              <a:rPr lang="ro-RO" dirty="0"/>
              <a:t> de scopul setat </a:t>
            </a:r>
            <a:r>
              <a:rPr lang="ro-RO" dirty="0" err="1"/>
              <a:t>şi</a:t>
            </a:r>
            <a:r>
              <a:rPr lang="ro-RO" dirty="0"/>
              <a:t> la măsura implicării în atingerea lui.</a:t>
            </a:r>
          </a:p>
          <a:p>
            <a:pPr algn="just"/>
            <a:r>
              <a:rPr lang="ro-RO" dirty="0"/>
              <a:t>Simpla </a:t>
            </a:r>
            <a:r>
              <a:rPr lang="ro-RO" dirty="0" err="1"/>
              <a:t>selecţie</a:t>
            </a:r>
            <a:r>
              <a:rPr lang="ro-RO" dirty="0"/>
              <a:t> a scopului nu oferă suficiente resurse </a:t>
            </a:r>
            <a:r>
              <a:rPr lang="ro-RO" dirty="0" err="1"/>
              <a:t>motivaţionale</a:t>
            </a:r>
            <a:r>
              <a:rPr lang="ro-RO" dirty="0"/>
              <a:t> pentru </a:t>
            </a:r>
            <a:r>
              <a:rPr lang="ro-RO" dirty="0" err="1"/>
              <a:t>acţiune</a:t>
            </a:r>
            <a:r>
              <a:rPr lang="ro-RO" dirty="0"/>
              <a:t>, de aceea, doar angajamentul în atingerea scopului este elementul care poate testa </a:t>
            </a:r>
            <a:r>
              <a:rPr lang="ro-RO" dirty="0" err="1"/>
              <a:t>eficienţa</a:t>
            </a:r>
            <a:r>
              <a:rPr lang="ro-RO" dirty="0"/>
              <a:t> acestuia. Testarea </a:t>
            </a:r>
            <a:r>
              <a:rPr lang="ro-RO" dirty="0" err="1"/>
              <a:t>eficienţei</a:t>
            </a:r>
            <a:r>
              <a:rPr lang="ro-RO" dirty="0"/>
              <a:t> scopului poate fi făcută numai prin analiza comportamentelor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acţiunilor</a:t>
            </a:r>
            <a:r>
              <a:rPr lang="ro-RO" dirty="0"/>
              <a:t> efective ale subiectului. </a:t>
            </a:r>
            <a:endParaRPr lang="en-US" dirty="0"/>
          </a:p>
          <a:p>
            <a:pPr lvl="0" algn="just"/>
            <a:endParaRPr lang="ro-RO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7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 Planificarea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Full Function Rehab | SMART Goal Setting Vaugh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07" y="1879931"/>
            <a:ext cx="9479745" cy="454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0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/>
              <a:t>Faza I Planificarea</a:t>
            </a:r>
            <a:endParaRPr lang="en-US" sz="4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rmAutofit/>
          </a:bodyPr>
          <a:lstStyle/>
          <a:p>
            <a:pPr lvl="0" algn="just"/>
            <a:endParaRPr lang="ro-RO" dirty="0"/>
          </a:p>
          <a:p>
            <a:pPr algn="just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38886" y="3930553"/>
            <a:ext cx="8255992" cy="18424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200" dirty="0" err="1"/>
              <a:t>Performanţele</a:t>
            </a:r>
            <a:r>
              <a:rPr lang="ro-RO" sz="2200" dirty="0"/>
              <a:t> </a:t>
            </a:r>
            <a:r>
              <a:rPr lang="ro-RO" sz="2200" i="1" dirty="0"/>
              <a:t>într-un domeniu</a:t>
            </a:r>
            <a:r>
              <a:rPr lang="ro-RO" sz="2200" dirty="0"/>
              <a:t> sunt dependente de </a:t>
            </a:r>
            <a:r>
              <a:rPr lang="ro-RO" sz="2200" b="1" dirty="0"/>
              <a:t>repertoriul de scopuri</a:t>
            </a:r>
            <a:r>
              <a:rPr lang="ro-RO" sz="2200" dirty="0"/>
              <a:t> </a:t>
            </a:r>
            <a:r>
              <a:rPr lang="ro-RO" sz="2200" dirty="0" err="1"/>
              <a:t>şi</a:t>
            </a:r>
            <a:r>
              <a:rPr lang="ro-RO" sz="2200" dirty="0"/>
              <a:t> de </a:t>
            </a:r>
            <a:r>
              <a:rPr lang="ro-RO" sz="2200" b="1" dirty="0"/>
              <a:t>puterea strategiilor rezolutive</a:t>
            </a:r>
            <a:r>
              <a:rPr lang="ro-RO" sz="2200" dirty="0"/>
              <a:t> (euristici </a:t>
            </a:r>
            <a:r>
              <a:rPr lang="ro-RO" sz="2200" dirty="0" err="1"/>
              <a:t>şi</a:t>
            </a:r>
            <a:r>
              <a:rPr lang="ro-RO" sz="2200" dirty="0"/>
              <a:t> algoritmi) de care dispune un subiect. </a:t>
            </a:r>
            <a:r>
              <a:rPr lang="ro-RO" sz="2200" dirty="0" err="1"/>
              <a:t>Relaţia</a:t>
            </a:r>
            <a:r>
              <a:rPr lang="ro-RO" sz="2200" dirty="0"/>
              <a:t> dintre scopuri </a:t>
            </a:r>
            <a:r>
              <a:rPr lang="ro-RO" sz="2200" dirty="0" err="1"/>
              <a:t>şi</a:t>
            </a:r>
            <a:r>
              <a:rPr lang="ro-RO" sz="2200" dirty="0"/>
              <a:t> </a:t>
            </a:r>
            <a:r>
              <a:rPr lang="ro-RO" sz="2200" dirty="0" err="1"/>
              <a:t>performanţe</a:t>
            </a:r>
            <a:r>
              <a:rPr lang="ro-RO" sz="2200" dirty="0"/>
              <a:t> este mediată de strategiile rezolutive pe care le utilizează subiectul.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42940" y="2047557"/>
            <a:ext cx="9957407" cy="1323439"/>
          </a:xfrm>
          <a:prstGeom prst="rect">
            <a:avLst/>
          </a:prstGeom>
          <a:noFill/>
          <a:ln w="38100">
            <a:solidFill>
              <a:srgbClr val="CC0066"/>
            </a:solidFill>
          </a:ln>
        </p:spPr>
        <p:txBody>
          <a:bodyPr wrap="square" rtlCol="0">
            <a:spAutoFit/>
          </a:bodyPr>
          <a:lstStyle/>
          <a:p>
            <a:r>
              <a:rPr lang="ro-RO" sz="2000" dirty="0"/>
              <a:t>În concluzie, pentru realizarea </a:t>
            </a:r>
            <a:r>
              <a:rPr lang="ro-RO" sz="2000" b="1" dirty="0"/>
              <a:t>controlului </a:t>
            </a:r>
            <a:r>
              <a:rPr lang="ro-RO" sz="2000" b="1" dirty="0" err="1"/>
              <a:t>motivaţional</a:t>
            </a:r>
            <a:r>
              <a:rPr lang="ro-RO" sz="2000" b="1" dirty="0"/>
              <a:t> </a:t>
            </a:r>
            <a:r>
              <a:rPr lang="ro-RO" sz="2000" dirty="0"/>
              <a:t>elevii trebuie să: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o-RO" sz="2000" dirty="0" err="1"/>
              <a:t>îşi</a:t>
            </a:r>
            <a:r>
              <a:rPr lang="ro-RO" sz="2000" dirty="0"/>
              <a:t> fixeze scopuri bine circumscrise </a:t>
            </a:r>
            <a:r>
              <a:rPr lang="ro-RO" sz="2000" dirty="0" err="1"/>
              <a:t>şi</a:t>
            </a:r>
            <a:r>
              <a:rPr lang="ro-RO" sz="2000" dirty="0"/>
              <a:t> realiste;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o-RO" sz="2000" dirty="0"/>
              <a:t>manifeste atitudini pozitive </a:t>
            </a:r>
            <a:r>
              <a:rPr lang="ro-RO" sz="2000" dirty="0" err="1"/>
              <a:t>faţă</a:t>
            </a:r>
            <a:r>
              <a:rPr lang="ro-RO" sz="2000" dirty="0"/>
              <a:t> de realizarea sarcinilor </a:t>
            </a:r>
            <a:r>
              <a:rPr lang="ro-RO" sz="2000" dirty="0" err="1"/>
              <a:t>şcolare</a:t>
            </a:r>
            <a:r>
              <a:rPr lang="ro-RO" sz="2000" dirty="0"/>
              <a:t>;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o-RO" sz="2000" dirty="0" err="1"/>
              <a:t>îşi</a:t>
            </a:r>
            <a:r>
              <a:rPr lang="ro-RO" sz="2000" dirty="0"/>
              <a:t> </a:t>
            </a:r>
            <a:r>
              <a:rPr lang="ro-RO" sz="2000" dirty="0" err="1"/>
              <a:t>menţină</a:t>
            </a:r>
            <a:r>
              <a:rPr lang="ro-RO" sz="2000" dirty="0"/>
              <a:t> activate aceste atitudini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50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 Planificarea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1820064"/>
            <a:ext cx="10058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>
                <a:solidFill>
                  <a:srgbClr val="FF0000"/>
                </a:solidFill>
              </a:rPr>
              <a:t>Componenta strategică</a:t>
            </a:r>
          </a:p>
          <a:p>
            <a:pPr algn="just"/>
            <a:r>
              <a:rPr lang="ro-RO" sz="2000" b="1" dirty="0"/>
              <a:t>Strategiile de autoreglare </a:t>
            </a:r>
            <a:r>
              <a:rPr lang="ro-RO" sz="2000" dirty="0"/>
              <a:t>sunt </a:t>
            </a:r>
            <a:r>
              <a:rPr lang="ro-RO" sz="2000" b="1" dirty="0"/>
              <a:t>procese </a:t>
            </a:r>
            <a:r>
              <a:rPr lang="ro-RO" sz="2000" b="1" dirty="0" err="1"/>
              <a:t>şi</a:t>
            </a:r>
            <a:r>
              <a:rPr lang="ro-RO" sz="2000" b="1" dirty="0"/>
              <a:t> </a:t>
            </a:r>
            <a:r>
              <a:rPr lang="ro-RO" sz="2000" b="1" dirty="0" err="1"/>
              <a:t>acţiuni</a:t>
            </a:r>
            <a:r>
              <a:rPr lang="ro-RO" sz="2000" b="1" dirty="0"/>
              <a:t> de planificare utilizate pentru </a:t>
            </a:r>
            <a:r>
              <a:rPr lang="ro-RO" sz="2000" b="1" dirty="0" err="1"/>
              <a:t>îmbunătăţirea</a:t>
            </a:r>
            <a:r>
              <a:rPr lang="ro-RO" sz="2000" b="1" dirty="0"/>
              <a:t> </a:t>
            </a:r>
            <a:r>
              <a:rPr lang="ro-RO" sz="2000" b="1" dirty="0" err="1"/>
              <a:t>abilităţilor</a:t>
            </a:r>
            <a:r>
              <a:rPr lang="ro-RO" sz="2000" b="1" dirty="0"/>
              <a:t> de </a:t>
            </a:r>
            <a:r>
              <a:rPr lang="ro-RO" sz="2000" b="1" dirty="0" err="1"/>
              <a:t>învăţare</a:t>
            </a:r>
            <a:r>
              <a:rPr lang="ro-RO" sz="2000" dirty="0"/>
              <a:t>. Ca rezultat al schimbării continue a mediilor </a:t>
            </a:r>
            <a:r>
              <a:rPr lang="ro-RO" sz="2000" dirty="0" err="1"/>
              <a:t>intrapersonale</a:t>
            </a:r>
            <a:r>
              <a:rPr lang="ro-RO" sz="2000" dirty="0"/>
              <a:t>, interpersonale </a:t>
            </a:r>
            <a:r>
              <a:rPr lang="ro-RO" sz="2000" dirty="0" err="1"/>
              <a:t>şi</a:t>
            </a:r>
            <a:r>
              <a:rPr lang="ro-RO" sz="2000" dirty="0"/>
              <a:t> contextuale, elevii trebuie să-</a:t>
            </a:r>
            <a:r>
              <a:rPr lang="ro-RO" sz="2000" dirty="0" err="1"/>
              <a:t>şi</a:t>
            </a:r>
            <a:r>
              <a:rPr lang="ro-RO" sz="2000" dirty="0"/>
              <a:t> ajusteze în </a:t>
            </a:r>
            <a:r>
              <a:rPr lang="ro-RO" sz="2000" dirty="0" err="1"/>
              <a:t>permanenţă</a:t>
            </a:r>
            <a:r>
              <a:rPr lang="ro-RO" sz="2000" dirty="0"/>
              <a:t> setul de  scopuri </a:t>
            </a:r>
            <a:r>
              <a:rPr lang="ro-RO" sz="2000" dirty="0" err="1"/>
              <a:t>şi</a:t>
            </a:r>
            <a:r>
              <a:rPr lang="ro-RO" sz="2000" dirty="0"/>
              <a:t> de strategii în </a:t>
            </a:r>
            <a:r>
              <a:rPr lang="ro-RO" sz="2000" dirty="0" err="1"/>
              <a:t>funcţie</a:t>
            </a:r>
            <a:r>
              <a:rPr lang="ro-RO" sz="2000" dirty="0"/>
              <a:t> de solicitările acestor medii.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49460"/>
              </p:ext>
            </p:extLst>
          </p:nvPr>
        </p:nvGraphicFramePr>
        <p:xfrm>
          <a:off x="1522558" y="4201893"/>
          <a:ext cx="90932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067">
                  <a:extLst>
                    <a:ext uri="{9D8B030D-6E8A-4147-A177-3AD203B41FA5}">
                      <a16:colId xmlns:a16="http://schemas.microsoft.com/office/drawing/2014/main" val="3025397408"/>
                    </a:ext>
                  </a:extLst>
                </a:gridCol>
                <a:gridCol w="3031067">
                  <a:extLst>
                    <a:ext uri="{9D8B030D-6E8A-4147-A177-3AD203B41FA5}">
                      <a16:colId xmlns:a16="http://schemas.microsoft.com/office/drawing/2014/main" val="1377511487"/>
                    </a:ext>
                  </a:extLst>
                </a:gridCol>
                <a:gridCol w="3031067">
                  <a:extLst>
                    <a:ext uri="{9D8B030D-6E8A-4147-A177-3AD203B41FA5}">
                      <a16:colId xmlns:a16="http://schemas.microsoft.com/office/drawing/2014/main" val="3995849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Nivel cognitiv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Nivel metacognitiv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Managementul resurselor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0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Strategii de memorare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Strategii de planificare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Managementul timpului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0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Strategii de elaborare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Strategii de monitorizare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Managementul efortului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92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Strategii de organizare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Strategii de reglare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Învăţarea prin colaborare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33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Gândirea critică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Strategii comportamentale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3672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3686750"/>
            <a:ext cx="994375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Organizarea strategiilor de </a:t>
            </a:r>
            <a:r>
              <a:rPr lang="ro-RO" sz="2400" b="1" dirty="0" err="1"/>
              <a:t>învăţare</a:t>
            </a:r>
            <a:r>
              <a:rPr lang="ro-RO" sz="2400" b="1" dirty="0"/>
              <a:t> (</a:t>
            </a:r>
            <a:r>
              <a:rPr lang="ro-RO" sz="2400" b="1" dirty="0" err="1"/>
              <a:t>Ruohotie</a:t>
            </a:r>
            <a:r>
              <a:rPr lang="ro-RO" sz="2400" b="1" dirty="0"/>
              <a:t>, 1994)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041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ro-RO" sz="2400" b="1" dirty="0">
                <a:solidFill>
                  <a:srgbClr val="FF0000"/>
                </a:solidFill>
              </a:rPr>
              <a:t>Strategiile cognitive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o-RO" dirty="0"/>
              <a:t>vizează utilizarea de către elevi a unor </a:t>
            </a:r>
            <a:r>
              <a:rPr lang="ro-RO" dirty="0" err="1"/>
              <a:t>modalităţi</a:t>
            </a:r>
            <a:r>
              <a:rPr lang="ro-RO" dirty="0"/>
              <a:t> complexe de procesare a </a:t>
            </a:r>
            <a:r>
              <a:rPr lang="ro-RO" dirty="0" err="1"/>
              <a:t>informaţiei</a:t>
            </a:r>
            <a:r>
              <a:rPr lang="ro-RO" dirty="0"/>
              <a:t> </a:t>
            </a:r>
            <a:r>
              <a:rPr lang="ro-RO" dirty="0" err="1"/>
              <a:t>conţinută</a:t>
            </a:r>
            <a:r>
              <a:rPr lang="ro-RO" dirty="0"/>
              <a:t> în materialele studiate. 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Cea mai simplă strategie o reprezintă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memorarea</a:t>
            </a:r>
            <a:r>
              <a:rPr lang="ro-RO" dirty="0"/>
              <a:t> (de pildă, repetarea de mai multe ori a unor cuvinte, expresii, până sunt </a:t>
            </a:r>
            <a:r>
              <a:rPr lang="ro-RO" dirty="0" err="1"/>
              <a:t>reţinute</a:t>
            </a:r>
            <a:r>
              <a:rPr lang="ro-RO" dirty="0"/>
              <a:t>). 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O strategie de nivel mai înalt este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elaborarea</a:t>
            </a:r>
            <a:r>
              <a:rPr lang="ro-RO" dirty="0"/>
              <a:t>, respectiv construirea de legături între </a:t>
            </a:r>
            <a:r>
              <a:rPr lang="ro-RO" dirty="0" err="1"/>
              <a:t>anumiţi</a:t>
            </a:r>
            <a:r>
              <a:rPr lang="ro-RO" dirty="0"/>
              <a:t> itemi aparent </a:t>
            </a:r>
            <a:r>
              <a:rPr lang="ro-RO" dirty="0" err="1"/>
              <a:t>nerelaţionaţi</a:t>
            </a:r>
            <a:r>
              <a:rPr lang="ro-RO" dirty="0"/>
              <a:t>. Ea poate fi realizată prin parafrazarea </a:t>
            </a:r>
            <a:r>
              <a:rPr lang="ro-RO" dirty="0" err="1"/>
              <a:t>şi</a:t>
            </a:r>
            <a:r>
              <a:rPr lang="ro-RO" dirty="0"/>
              <a:t> rezumarea </a:t>
            </a:r>
            <a:r>
              <a:rPr lang="ro-RO" dirty="0" err="1"/>
              <a:t>conţinuturilor</a:t>
            </a:r>
            <a:r>
              <a:rPr lang="ro-RO" dirty="0"/>
              <a:t> studiate. 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Strategiile de organizare </a:t>
            </a:r>
            <a:r>
              <a:rPr lang="ro-RO" dirty="0"/>
              <a:t>- respectiv de rearanjare a </a:t>
            </a:r>
            <a:r>
              <a:rPr lang="ro-RO" dirty="0" err="1"/>
              <a:t>informaţiilor</a:t>
            </a:r>
            <a:r>
              <a:rPr lang="ro-RO" dirty="0"/>
              <a:t> în forme mai familiare - sunt mult mai complexe, putând fi materializate prin realizarea de </a:t>
            </a:r>
            <a:r>
              <a:rPr lang="ro-RO" dirty="0" err="1"/>
              <a:t>schiţe</a:t>
            </a:r>
            <a:r>
              <a:rPr lang="ro-RO" dirty="0"/>
              <a:t>, tabele, scheme etc. 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Gândirea critică </a:t>
            </a:r>
            <a:r>
              <a:rPr lang="ro-RO" dirty="0"/>
              <a:t>presupune un nivel de procesare </a:t>
            </a:r>
            <a:r>
              <a:rPr lang="ro-RO" dirty="0" err="1"/>
              <a:t>şi</a:t>
            </a:r>
            <a:r>
              <a:rPr lang="ro-RO" dirty="0"/>
              <a:t> mai adânc </a:t>
            </a:r>
            <a:r>
              <a:rPr lang="ro-RO" dirty="0" err="1"/>
              <a:t>şi</a:t>
            </a:r>
            <a:r>
              <a:rPr lang="ro-RO" dirty="0"/>
              <a:t> se referă la </a:t>
            </a:r>
            <a:r>
              <a:rPr lang="ro-RO" dirty="0" err="1"/>
              <a:t>interogaţii</a:t>
            </a:r>
            <a:r>
              <a:rPr lang="ro-RO" dirty="0"/>
              <a:t> privind valoarea de adevăr a unor </a:t>
            </a:r>
            <a:r>
              <a:rPr lang="ro-RO" dirty="0" err="1"/>
              <a:t>informaţii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susţinerea</a:t>
            </a:r>
            <a:r>
              <a:rPr lang="ro-RO" dirty="0"/>
              <a:t> prin argumente valide a diferitelor </a:t>
            </a:r>
            <a:r>
              <a:rPr lang="ro-RO" dirty="0" err="1"/>
              <a:t>opţiuni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 Planificarea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7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148" y="2241520"/>
            <a:ext cx="10058400" cy="3108403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20000"/>
              </a:lnSpc>
              <a:buNone/>
            </a:pPr>
            <a:r>
              <a:rPr lang="ro-RO" sz="2400" b="1" dirty="0">
                <a:solidFill>
                  <a:srgbClr val="FF0000"/>
                </a:solidFill>
              </a:rPr>
              <a:t>Strategiile de control metacognitiv</a:t>
            </a:r>
            <a:r>
              <a:rPr lang="ro-RO" dirty="0"/>
              <a:t> includ: </a:t>
            </a:r>
          </a:p>
          <a:p>
            <a:pPr lvl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strategiile de planificare </a:t>
            </a:r>
            <a:r>
              <a:rPr lang="ro-RO" dirty="0"/>
              <a:t>(formularea de obiective de </a:t>
            </a:r>
            <a:r>
              <a:rPr lang="ro-RO" dirty="0" err="1"/>
              <a:t>referinţă</a:t>
            </a:r>
            <a:r>
              <a:rPr lang="ro-RO" dirty="0"/>
              <a:t>), </a:t>
            </a:r>
          </a:p>
          <a:p>
            <a:pPr lvl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automonitorizarea</a:t>
            </a:r>
            <a:r>
              <a:rPr lang="ro-RO" dirty="0"/>
              <a:t> (sau autoverificarea </a:t>
            </a:r>
            <a:r>
              <a:rPr lang="ro-RO" dirty="0" err="1"/>
              <a:t>înţelegerii</a:t>
            </a:r>
            <a:r>
              <a:rPr lang="ro-RO" dirty="0"/>
              <a:t> unui material) </a:t>
            </a:r>
          </a:p>
          <a:p>
            <a:pPr lvl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reglarea</a:t>
            </a:r>
            <a:r>
              <a:rPr lang="ro-RO" dirty="0"/>
              <a:t> (de pildă, ajustarea vitezei de citire în </a:t>
            </a:r>
            <a:r>
              <a:rPr lang="ro-RO" dirty="0" err="1"/>
              <a:t>funcţie</a:t>
            </a:r>
            <a:r>
              <a:rPr lang="ro-RO" dirty="0"/>
              <a:t> de tipul de sarcină de lucru (de exemplu, alta va fi viteza de citire adoptată pentru un material inedit, complex, comparativ cu unul </a:t>
            </a:r>
            <a:r>
              <a:rPr lang="ro-RO" dirty="0" err="1"/>
              <a:t>parţial</a:t>
            </a:r>
            <a:r>
              <a:rPr lang="ro-RO" dirty="0"/>
              <a:t> familiar </a:t>
            </a:r>
            <a:r>
              <a:rPr lang="ro-RO" dirty="0" err="1"/>
              <a:t>şi</a:t>
            </a:r>
            <a:r>
              <a:rPr lang="ro-RO" dirty="0"/>
              <a:t> de complexitate redusă).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 Planificarea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8740"/>
            <a:ext cx="10058400" cy="686482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Abilități autoreglatorii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61815"/>
            <a:ext cx="10058400" cy="260727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o-RO" sz="2400" b="1" dirty="0"/>
              <a:t>Motive: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 necesitatea procesării unui volum tot mai extins de informații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 operarea cu cunoștințe la niveluri tot mai abstracte</a:t>
            </a:r>
          </a:p>
          <a:p>
            <a:pPr marL="0" indent="0" algn="just">
              <a:buNone/>
            </a:pPr>
            <a:r>
              <a:rPr lang="ro-RO" sz="2400" b="1" dirty="0"/>
              <a:t>Scopuri: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 obținerea de performanțe înalte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 dezvoltarea de capacități de învățare autonomă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097280" y="1824023"/>
            <a:ext cx="10058400" cy="125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err="1"/>
              <a:t>Abilităţile</a:t>
            </a:r>
            <a:r>
              <a:rPr lang="ro-RO" sz="2400" b="1" dirty="0"/>
              <a:t> autoreglatorii reprezintă unele din cele mai importante </a:t>
            </a:r>
            <a:r>
              <a:rPr lang="ro-RO" sz="2400" b="1" dirty="0" err="1"/>
              <a:t>prerechizite</a:t>
            </a:r>
            <a:r>
              <a:rPr lang="ro-RO" sz="2400" b="1" dirty="0"/>
              <a:t> ale studiului individual.</a:t>
            </a:r>
            <a:endParaRPr lang="en-US" sz="2400" b="1" dirty="0"/>
          </a:p>
        </p:txBody>
      </p:sp>
      <p:sp>
        <p:nvSpPr>
          <p:cNvPr id="5" name="Down Arrow Callout 4"/>
          <p:cNvSpPr/>
          <p:nvPr/>
        </p:nvSpPr>
        <p:spPr>
          <a:xfrm rot="1117655">
            <a:off x="8915456" y="3645788"/>
            <a:ext cx="2815448" cy="2507453"/>
          </a:xfrm>
          <a:prstGeom prst="downArrowCallou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În școlile tradiționale procesul de învățare al elevilor este controlat în cea mai mare parte de profesor.</a:t>
            </a:r>
            <a:endParaRPr lang="en-US" dirty="0"/>
          </a:p>
        </p:txBody>
      </p:sp>
      <p:pic>
        <p:nvPicPr>
          <p:cNvPr id="6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88" y="4831399"/>
            <a:ext cx="2746837" cy="207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86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4099"/>
            <a:ext cx="10058400" cy="3831734"/>
          </a:xfrm>
        </p:spPr>
        <p:txBody>
          <a:bodyPr>
            <a:noAutofit/>
          </a:bodyPr>
          <a:lstStyle/>
          <a:p>
            <a:pPr lvl="0" algn="just">
              <a:lnSpc>
                <a:spcPct val="120000"/>
              </a:lnSpc>
            </a:pPr>
            <a:r>
              <a:rPr lang="ro-RO" sz="2400" b="1" dirty="0">
                <a:solidFill>
                  <a:srgbClr val="FF0000"/>
                </a:solidFill>
              </a:rPr>
              <a:t>Managementul resurselor</a:t>
            </a:r>
            <a:r>
              <a:rPr lang="ro-RO" sz="2400" dirty="0">
                <a:solidFill>
                  <a:srgbClr val="FF0000"/>
                </a:solidFill>
              </a:rPr>
              <a:t> </a:t>
            </a:r>
            <a:r>
              <a:rPr lang="ro-RO" dirty="0"/>
              <a:t>include </a:t>
            </a:r>
            <a:r>
              <a:rPr lang="ro-RO" b="1" dirty="0"/>
              <a:t>patru subniveluri </a:t>
            </a:r>
            <a:r>
              <a:rPr lang="ro-RO" dirty="0" err="1"/>
              <a:t>şi</a:t>
            </a:r>
            <a:r>
              <a:rPr lang="ro-RO" dirty="0"/>
              <a:t> vizează strategiile reglatorii ale elevilor implicate în controlul unor </a:t>
            </a:r>
            <a:r>
              <a:rPr lang="ro-RO" b="1" dirty="0"/>
              <a:t>resurse </a:t>
            </a:r>
            <a:r>
              <a:rPr lang="ro-RO" b="1" dirty="0" err="1"/>
              <a:t>noncognitive</a:t>
            </a:r>
            <a:r>
              <a:rPr lang="ro-RO" b="1" dirty="0"/>
              <a:t> ale </a:t>
            </a:r>
            <a:r>
              <a:rPr lang="ro-RO" b="1" dirty="0" err="1"/>
              <a:t>învăţării</a:t>
            </a:r>
            <a:r>
              <a:rPr lang="ro-RO" dirty="0"/>
              <a:t>:</a:t>
            </a:r>
          </a:p>
          <a:p>
            <a:pPr lvl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managementul timpului </a:t>
            </a:r>
            <a:r>
              <a:rPr lang="ro-RO" dirty="0"/>
              <a:t>(utilizarea eficientă a resurselor de timp) </a:t>
            </a:r>
          </a:p>
          <a:p>
            <a:pPr lvl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reglarea efortului </a:t>
            </a:r>
            <a:r>
              <a:rPr lang="ro-RO" dirty="0"/>
              <a:t>(</a:t>
            </a:r>
            <a:r>
              <a:rPr lang="ro-RO" dirty="0" err="1"/>
              <a:t>persistenţa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dozarea efortului în cazul unor sarcini dificile sau plictisitoare), </a:t>
            </a:r>
          </a:p>
          <a:p>
            <a:pPr lvl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b="1" dirty="0" err="1">
                <a:solidFill>
                  <a:schemeClr val="accent2">
                    <a:lumMod val="75000"/>
                  </a:schemeClr>
                </a:solidFill>
              </a:rPr>
              <a:t>învăţarea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 în grup </a:t>
            </a:r>
            <a:r>
              <a:rPr lang="ro-RO" dirty="0"/>
              <a:t>(de ex., a solicita un prieten să ne asiste în </a:t>
            </a:r>
            <a:r>
              <a:rPr lang="ro-RO" dirty="0" err="1"/>
              <a:t>învăţare</a:t>
            </a:r>
            <a:r>
              <a:rPr lang="ro-RO" dirty="0"/>
              <a:t>) </a:t>
            </a:r>
          </a:p>
          <a:p>
            <a:pPr lvl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strategiile comportamentale </a:t>
            </a:r>
            <a:r>
              <a:rPr lang="ro-RO" dirty="0"/>
              <a:t>(de ex., a solicita profesorului anumite </a:t>
            </a:r>
            <a:r>
              <a:rPr lang="ro-RO" dirty="0" err="1"/>
              <a:t>explicaţii</a:t>
            </a:r>
            <a:r>
              <a:rPr lang="ro-RO" dirty="0"/>
              <a:t> suplimentare în cazul unor </a:t>
            </a:r>
            <a:r>
              <a:rPr lang="ro-RO" dirty="0" err="1"/>
              <a:t>demonstraţii</a:t>
            </a:r>
            <a:r>
              <a:rPr lang="ro-RO" dirty="0"/>
              <a:t> mai dificile) (</a:t>
            </a:r>
            <a:r>
              <a:rPr lang="ro-RO" dirty="0" err="1"/>
              <a:t>Pintrich</a:t>
            </a:r>
            <a:r>
              <a:rPr lang="ro-RO" dirty="0"/>
              <a:t>, 1995).</a:t>
            </a:r>
            <a:endParaRPr lang="en-US" dirty="0"/>
          </a:p>
          <a:p>
            <a:pPr marL="0" lvl="0" indent="0" algn="just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 Planificarea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91645"/>
            <a:ext cx="10058400" cy="2439662"/>
          </a:xfr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231775" indent="0"/>
            <a:r>
              <a:rPr lang="ro-RO" dirty="0"/>
              <a:t>În </a:t>
            </a:r>
            <a:r>
              <a:rPr lang="ro-RO" b="1" dirty="0">
                <a:solidFill>
                  <a:srgbClr val="FF0000"/>
                </a:solidFill>
              </a:rPr>
              <a:t>concluzie</a:t>
            </a:r>
            <a:r>
              <a:rPr lang="ro-RO" dirty="0"/>
              <a:t> strategiile cognitive îl ajută pe elev:</a:t>
            </a:r>
            <a:endParaRPr lang="en-US" dirty="0"/>
          </a:p>
          <a:p>
            <a:pPr marL="231775" indent="0" algn="just">
              <a:tabLst>
                <a:tab pos="9948863" algn="l"/>
                <a:tab pos="10058400" algn="l"/>
              </a:tabLst>
            </a:pPr>
            <a:r>
              <a:rPr lang="ro-RO" dirty="0"/>
              <a:t>(a) să </a:t>
            </a:r>
            <a:r>
              <a:rPr lang="ro-RO" b="1" dirty="0"/>
              <a:t>codeze noile </a:t>
            </a:r>
            <a:r>
              <a:rPr lang="ro-RO" b="1" dirty="0" err="1"/>
              <a:t>informaţii</a:t>
            </a:r>
            <a:r>
              <a:rPr lang="ro-RO" b="1" dirty="0"/>
              <a:t> </a:t>
            </a:r>
            <a:r>
              <a:rPr lang="ro-RO" dirty="0" err="1"/>
              <a:t>şi</a:t>
            </a:r>
            <a:r>
              <a:rPr lang="ro-RO" dirty="0"/>
              <a:t> în </a:t>
            </a:r>
            <a:r>
              <a:rPr lang="ro-RO" dirty="0" err="1"/>
              <a:t>funcţie</a:t>
            </a:r>
            <a:r>
              <a:rPr lang="ro-RO" dirty="0"/>
              <a:t> de acestea </a:t>
            </a:r>
            <a:r>
              <a:rPr lang="ro-RO" b="1" dirty="0"/>
              <a:t>să structureze </a:t>
            </a:r>
            <a:r>
              <a:rPr lang="ro-RO" b="1" dirty="0" err="1"/>
              <a:t>şi</a:t>
            </a:r>
            <a:r>
              <a:rPr lang="ro-RO" b="1" dirty="0"/>
              <a:t> să restructureze baza proprie de </a:t>
            </a:r>
            <a:r>
              <a:rPr lang="ro-RO" b="1" dirty="0" err="1"/>
              <a:t>cunoştinţe</a:t>
            </a:r>
            <a:r>
              <a:rPr lang="ro-RO" dirty="0"/>
              <a:t>; </a:t>
            </a:r>
            <a:endParaRPr lang="en-US" dirty="0"/>
          </a:p>
          <a:p>
            <a:pPr marL="231775" indent="0" algn="just"/>
            <a:r>
              <a:rPr lang="ro-RO" dirty="0"/>
              <a:t>(b) </a:t>
            </a:r>
            <a:r>
              <a:rPr lang="ro-RO" b="1" dirty="0"/>
              <a:t>să planifice, să verifice </a:t>
            </a:r>
            <a:r>
              <a:rPr lang="ro-RO" b="1" dirty="0" err="1"/>
              <a:t>şi</a:t>
            </a:r>
            <a:r>
              <a:rPr lang="ro-RO" b="1" dirty="0"/>
              <a:t> să monitorizeze propriile procesări cognitive</a:t>
            </a:r>
            <a:r>
              <a:rPr lang="ro-RO" dirty="0"/>
              <a:t>;</a:t>
            </a:r>
            <a:endParaRPr lang="en-US" dirty="0"/>
          </a:p>
          <a:p>
            <a:pPr marL="231775" indent="0" algn="just"/>
            <a:r>
              <a:rPr lang="ro-RO" dirty="0"/>
              <a:t>(c) </a:t>
            </a:r>
            <a:r>
              <a:rPr lang="ro-RO" b="1" dirty="0"/>
              <a:t>să controleze resursele </a:t>
            </a:r>
            <a:r>
              <a:rPr lang="ro-RO" b="1" dirty="0" err="1"/>
              <a:t>noncognitive</a:t>
            </a:r>
            <a:r>
              <a:rPr lang="ro-RO" dirty="0"/>
              <a:t> (de timp, de efort, de ajutor extern) pentru rezolvarea unei sarcini-</a:t>
            </a:r>
            <a:r>
              <a:rPr lang="ro-RO" dirty="0" err="1"/>
              <a:t>ţintă</a:t>
            </a:r>
            <a:r>
              <a:rPr lang="ro-RO" dirty="0"/>
              <a:t>.</a:t>
            </a:r>
            <a:endParaRPr lang="en-US" dirty="0"/>
          </a:p>
          <a:p>
            <a:pPr marL="0" lvl="0" indent="0" algn="just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 Planificarea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1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II Controlul performanței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2036803"/>
            <a:ext cx="10058400" cy="4023360"/>
          </a:xfrm>
        </p:spPr>
        <p:txBody>
          <a:bodyPr>
            <a:noAutofit/>
          </a:bodyPr>
          <a:lstStyle/>
          <a:p>
            <a:pPr algn="just"/>
            <a:r>
              <a:rPr lang="ro-RO" sz="2400" dirty="0"/>
              <a:t>Alături de </a:t>
            </a:r>
            <a:r>
              <a:rPr lang="ro-RO" sz="2400" dirty="0" err="1"/>
              <a:t>achiziţia</a:t>
            </a:r>
            <a:r>
              <a:rPr lang="ro-RO" sz="2400" dirty="0"/>
              <a:t> unui </a:t>
            </a:r>
            <a:r>
              <a:rPr lang="ro-RO" sz="2400" b="1" dirty="0"/>
              <a:t>repertoriu bogat de strategii</a:t>
            </a:r>
            <a:r>
              <a:rPr lang="ro-RO" sz="2400" dirty="0"/>
              <a:t>, elevii trebuie să deprindă </a:t>
            </a:r>
            <a:r>
              <a:rPr lang="ro-RO" sz="2400" b="1" dirty="0" err="1"/>
              <a:t>modalităţi</a:t>
            </a:r>
            <a:r>
              <a:rPr lang="ro-RO" sz="2400" b="1" dirty="0"/>
              <a:t> concrete de utilizare </a:t>
            </a:r>
            <a:r>
              <a:rPr lang="ro-RO" sz="2400" dirty="0"/>
              <a:t>a acestor strategii în </a:t>
            </a:r>
            <a:r>
              <a:rPr lang="ro-RO" sz="2400" dirty="0" err="1"/>
              <a:t>situaţii</a:t>
            </a:r>
            <a:r>
              <a:rPr lang="ro-RO" sz="2400" dirty="0"/>
              <a:t> </a:t>
            </a:r>
            <a:r>
              <a:rPr lang="ro-RO" sz="2400" dirty="0" err="1"/>
              <a:t>şi</a:t>
            </a:r>
            <a:r>
              <a:rPr lang="ro-RO" sz="2400" dirty="0"/>
              <a:t> în sarcini specifice.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 </a:t>
            </a:r>
            <a:r>
              <a:rPr lang="ro-RO" sz="2400" b="1" dirty="0"/>
              <a:t>CÂND?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/>
              <a:t>DE CE?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/>
              <a:t>CUM?</a:t>
            </a:r>
          </a:p>
          <a:p>
            <a:pPr marL="0" indent="0" algn="just">
              <a:buNone/>
            </a:pPr>
            <a:r>
              <a:rPr lang="ro-RO" sz="2400" b="1" dirty="0"/>
              <a:t>Răspunsul la aceste întrebări este în funcție de: </a:t>
            </a:r>
            <a:r>
              <a:rPr lang="ro-RO" sz="2400" b="1" dirty="0">
                <a:solidFill>
                  <a:srgbClr val="FF0000"/>
                </a:solidFill>
              </a:rPr>
              <a:t>obiectivele formulate, tipul de sarcină și context.</a:t>
            </a:r>
          </a:p>
        </p:txBody>
      </p:sp>
      <p:pic>
        <p:nvPicPr>
          <p:cNvPr id="5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4" y="3120434"/>
            <a:ext cx="1637732" cy="163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9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II Controlul performanței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2400" b="1" dirty="0">
                <a:solidFill>
                  <a:srgbClr val="FF0000"/>
                </a:solidFill>
              </a:rPr>
              <a:t>Procese camuflate de autocontrol</a:t>
            </a:r>
          </a:p>
          <a:p>
            <a:pPr algn="just"/>
            <a:r>
              <a:rPr lang="ro-RO" b="1" dirty="0">
                <a:solidFill>
                  <a:srgbClr val="FF0000"/>
                </a:solidFill>
              </a:rPr>
              <a:t>a) controlul cognitiv= </a:t>
            </a:r>
            <a:r>
              <a:rPr lang="ro-RO" dirty="0"/>
              <a:t>presupune </a:t>
            </a:r>
            <a:r>
              <a:rPr lang="ro-RO" dirty="0" err="1"/>
              <a:t>direcţionarea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activarea resurselor cognitive în </a:t>
            </a:r>
            <a:r>
              <a:rPr lang="ro-RO" dirty="0" err="1"/>
              <a:t>direcţia</a:t>
            </a:r>
            <a:r>
              <a:rPr lang="ro-RO" dirty="0"/>
              <a:t> aspectelor relevante sarcinii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i="1" dirty="0"/>
              <a:t> </a:t>
            </a:r>
            <a:r>
              <a:rPr lang="ro-RO" b="1" i="1" dirty="0"/>
              <a:t>controlul </a:t>
            </a:r>
            <a:r>
              <a:rPr lang="ro-RO" b="1" i="1" dirty="0" err="1"/>
              <a:t>atenţional</a:t>
            </a:r>
            <a:r>
              <a:rPr lang="ro-RO" b="1" dirty="0"/>
              <a:t> </a:t>
            </a:r>
            <a:r>
              <a:rPr lang="ro-RO" dirty="0"/>
              <a:t>vizează gestionarea selectivă a resurselor cognitive de către elevi în </a:t>
            </a:r>
            <a:r>
              <a:rPr lang="ro-RO" dirty="0" err="1"/>
              <a:t>funcţie</a:t>
            </a:r>
            <a:r>
              <a:rPr lang="ro-RO" dirty="0"/>
              <a:t> de </a:t>
            </a:r>
            <a:r>
              <a:rPr lang="ro-RO" dirty="0" err="1"/>
              <a:t>informaţiile</a:t>
            </a:r>
            <a:r>
              <a:rPr lang="ro-RO" dirty="0"/>
              <a:t> relevante pentru rezolvarea sarcinii ex. structurarea mediului în </a:t>
            </a:r>
            <a:r>
              <a:rPr lang="ro-RO" dirty="0" err="1"/>
              <a:t>funcţie</a:t>
            </a:r>
            <a:r>
              <a:rPr lang="ro-RO" dirty="0"/>
              <a:t> de scop </a:t>
            </a:r>
          </a:p>
          <a:p>
            <a:pPr marL="91440" lvl="1" indent="-9144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FF0000"/>
                </a:solidFill>
              </a:rPr>
              <a:t> </a:t>
            </a:r>
            <a:r>
              <a:rPr lang="ro-RO" sz="2000" b="1" i="1" dirty="0"/>
              <a:t>controlul </a:t>
            </a:r>
            <a:r>
              <a:rPr lang="ro-RO" sz="2000" b="1" i="1" dirty="0" err="1"/>
              <a:t>encodării</a:t>
            </a:r>
            <a:r>
              <a:rPr lang="ro-RO" sz="2000" b="1" i="1" dirty="0"/>
              <a:t> </a:t>
            </a:r>
            <a:r>
              <a:rPr lang="ro-RO" sz="2000" dirty="0"/>
              <a:t>presupune reglarea eforturile de fixare a </a:t>
            </a:r>
            <a:r>
              <a:rPr lang="ro-RO" sz="2000" dirty="0" err="1"/>
              <a:t>informaţiei</a:t>
            </a:r>
            <a:r>
              <a:rPr lang="ro-RO" sz="2000" dirty="0"/>
              <a:t> în </a:t>
            </a:r>
            <a:r>
              <a:rPr lang="ro-RO" sz="2000" dirty="0" err="1"/>
              <a:t>funcţie</a:t>
            </a:r>
            <a:r>
              <a:rPr lang="ro-RO" sz="2000" dirty="0"/>
              <a:t> de sarcina dată</a:t>
            </a:r>
          </a:p>
          <a:p>
            <a:pPr marL="91440" lvl="1" indent="-9144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ro-RO" sz="2000" dirty="0"/>
              <a:t> </a:t>
            </a:r>
            <a:r>
              <a:rPr lang="ro-RO" sz="2000" b="1" i="1" dirty="0"/>
              <a:t>controlul procesării </a:t>
            </a:r>
            <a:r>
              <a:rPr lang="ro-RO" sz="2000" b="1" i="1" dirty="0" err="1"/>
              <a:t>informaţiei</a:t>
            </a:r>
            <a:r>
              <a:rPr lang="ro-RO" sz="2000" b="1" i="1" dirty="0"/>
              <a:t> </a:t>
            </a:r>
            <a:r>
              <a:rPr lang="ro-RO" sz="2000" dirty="0"/>
              <a:t>presupune gestionarea optimă a resurselor cognitive, utilizând anumite reguli</a:t>
            </a:r>
            <a:endParaRPr lang="en-US" sz="2000" dirty="0"/>
          </a:p>
          <a:p>
            <a:pPr marL="91440" lvl="1" indent="-9144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76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II Controlul performanței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2400" b="1" dirty="0">
                <a:solidFill>
                  <a:srgbClr val="FF0000"/>
                </a:solidFill>
              </a:rPr>
              <a:t>Procese camuflate de autocontrol</a:t>
            </a:r>
          </a:p>
          <a:p>
            <a:pPr algn="just"/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b) controlul emoțional=</a:t>
            </a:r>
            <a:r>
              <a:rPr lang="ro-RO" b="1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controlul stărilor afective </a:t>
            </a:r>
            <a:r>
              <a:rPr lang="ro-RO" dirty="0"/>
              <a:t>negative care ar putea să-i perturbe sau să-i inhibe </a:t>
            </a:r>
            <a:r>
              <a:rPr lang="ro-RO" dirty="0" err="1"/>
              <a:t>acţiunile</a:t>
            </a:r>
            <a:r>
              <a:rPr lang="ro-RO" dirty="0"/>
              <a:t> ex. anxietatea, sentimentele de inadecvare sau de </a:t>
            </a:r>
            <a:r>
              <a:rPr lang="ro-RO" dirty="0" err="1"/>
              <a:t>discomfort</a:t>
            </a:r>
            <a:r>
              <a:rPr lang="ro-RO" dirty="0"/>
              <a:t>, sentimentele de frustrare</a:t>
            </a:r>
          </a:p>
          <a:p>
            <a:pPr algn="just"/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c) controlul motivațional</a:t>
            </a:r>
            <a:r>
              <a:rPr lang="ro-RO" dirty="0"/>
              <a:t>= baza </a:t>
            </a:r>
            <a:r>
              <a:rPr lang="ro-RO" dirty="0" err="1"/>
              <a:t>motivaţională</a:t>
            </a:r>
            <a:r>
              <a:rPr lang="ro-RO" dirty="0"/>
              <a:t> a </a:t>
            </a:r>
            <a:r>
              <a:rPr lang="ro-RO" dirty="0" err="1"/>
              <a:t>intenţiilor</a:t>
            </a:r>
            <a:r>
              <a:rPr lang="ro-RO" dirty="0"/>
              <a:t>, ajustează scopurile în </a:t>
            </a:r>
            <a:r>
              <a:rPr lang="ro-RO" dirty="0" err="1"/>
              <a:t>funcţie</a:t>
            </a:r>
            <a:r>
              <a:rPr lang="ro-RO" dirty="0"/>
              <a:t> de sarcini </a:t>
            </a:r>
            <a:r>
              <a:rPr lang="ro-RO" dirty="0" err="1"/>
              <a:t>şi</a:t>
            </a:r>
            <a:r>
              <a:rPr lang="ro-RO" dirty="0"/>
              <a:t> asigură </a:t>
            </a:r>
            <a:r>
              <a:rPr lang="ro-RO" dirty="0" err="1"/>
              <a:t>condiţiile</a:t>
            </a:r>
            <a:r>
              <a:rPr lang="ro-RO" dirty="0"/>
              <a:t> pentru </a:t>
            </a:r>
            <a:r>
              <a:rPr lang="ro-RO" dirty="0" err="1"/>
              <a:t>obţinerea</a:t>
            </a:r>
            <a:r>
              <a:rPr lang="ro-RO" dirty="0"/>
              <a:t> unor </a:t>
            </a:r>
            <a:r>
              <a:rPr lang="ro-RO" dirty="0" err="1"/>
              <a:t>performanţe</a:t>
            </a:r>
            <a:r>
              <a:rPr lang="ro-RO" dirty="0"/>
              <a:t> superioare prin:</a:t>
            </a:r>
          </a:p>
          <a:p>
            <a:pPr marL="463550" indent="-231775" algn="just">
              <a:buFont typeface="Wingdings" panose="05000000000000000000" pitchFamily="2" charset="2"/>
              <a:buChar char="§"/>
            </a:pPr>
            <a:r>
              <a:rPr lang="ro-RO" dirty="0"/>
              <a:t>anticiparea </a:t>
            </a:r>
            <a:r>
              <a:rPr lang="ro-RO" dirty="0" err="1"/>
              <a:t>consecinţelor</a:t>
            </a:r>
            <a:r>
              <a:rPr lang="ro-RO" dirty="0"/>
              <a:t> propriilor </a:t>
            </a:r>
            <a:r>
              <a:rPr lang="ro-RO" dirty="0" err="1"/>
              <a:t>acţiuni</a:t>
            </a:r>
            <a:r>
              <a:rPr lang="ro-RO" dirty="0"/>
              <a:t>, </a:t>
            </a:r>
          </a:p>
          <a:p>
            <a:pPr marL="463550" indent="-231775" algn="just">
              <a:buFont typeface="Wingdings" panose="05000000000000000000" pitchFamily="2" charset="2"/>
              <a:buChar char="§"/>
            </a:pPr>
            <a:r>
              <a:rPr lang="ro-RO" dirty="0"/>
              <a:t>autoadministrare de recompense </a:t>
            </a:r>
            <a:r>
              <a:rPr lang="ro-RO" dirty="0" err="1"/>
              <a:t>şi</a:t>
            </a:r>
            <a:r>
              <a:rPr lang="ro-RO" dirty="0"/>
              <a:t> pedepse, </a:t>
            </a:r>
          </a:p>
          <a:p>
            <a:pPr marL="463550" indent="-231775" algn="just">
              <a:buFont typeface="Wingdings" panose="05000000000000000000" pitchFamily="2" charset="2"/>
              <a:buChar char="§"/>
            </a:pPr>
            <a:r>
              <a:rPr lang="ro-RO" dirty="0"/>
              <a:t>autoinstruire.</a:t>
            </a:r>
          </a:p>
          <a:p>
            <a:pPr algn="just"/>
            <a:endParaRPr lang="en-US" sz="2000" dirty="0"/>
          </a:p>
          <a:p>
            <a:pPr marL="91440" lvl="1" indent="-9144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7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II Controlul performanței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o-RO" sz="2400" b="1" dirty="0">
                <a:solidFill>
                  <a:srgbClr val="FF0000"/>
                </a:solidFill>
              </a:rPr>
              <a:t>Procese transparente de autocontrol</a:t>
            </a:r>
          </a:p>
          <a:p>
            <a:pPr algn="just"/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ro-RO" sz="2000" b="1" dirty="0">
                <a:solidFill>
                  <a:schemeClr val="accent2">
                    <a:lumMod val="75000"/>
                  </a:schemeClr>
                </a:solidFill>
              </a:rPr>
              <a:t>) Controlul mediului fizic</a:t>
            </a:r>
          </a:p>
          <a:p>
            <a:pPr marL="463550" indent="-231775" algn="just">
              <a:buFont typeface="Wingdings" panose="05000000000000000000" pitchFamily="2" charset="2"/>
              <a:buChar char="§"/>
            </a:pPr>
            <a:r>
              <a:rPr lang="ro-RO" b="1" dirty="0"/>
              <a:t>controlul sarcinii- </a:t>
            </a:r>
            <a:r>
              <a:rPr lang="ro-RO" dirty="0"/>
              <a:t>eforturile elevului de a rezuma sau simplifica o sarcină sau de a determina </a:t>
            </a:r>
            <a:r>
              <a:rPr lang="ro-RO" i="1" dirty="0"/>
              <a:t>cum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i="1" dirty="0"/>
              <a:t>când</a:t>
            </a:r>
            <a:r>
              <a:rPr lang="ro-RO" dirty="0"/>
              <a:t> trebuie îndeplinită o sarcină</a:t>
            </a:r>
          </a:p>
          <a:p>
            <a:pPr marL="463550" indent="-231775" algn="just">
              <a:buFont typeface="Wingdings" panose="05000000000000000000" pitchFamily="2" charset="2"/>
              <a:buChar char="§"/>
            </a:pPr>
            <a:r>
              <a:rPr lang="ro-RO" b="1" dirty="0"/>
              <a:t>controlul contextului - </a:t>
            </a:r>
            <a:r>
              <a:rPr lang="ro-RO" dirty="0"/>
              <a:t>eforturile elevului de a stabili </a:t>
            </a:r>
            <a:r>
              <a:rPr lang="ro-RO" dirty="0" err="1"/>
              <a:t>şi</a:t>
            </a:r>
            <a:r>
              <a:rPr lang="ro-RO" dirty="0"/>
              <a:t> amenaja locul unde se rezolvă sarcinile </a:t>
            </a:r>
            <a:r>
              <a:rPr lang="ro-RO" dirty="0" err="1"/>
              <a:t>şcolare</a:t>
            </a:r>
            <a:endParaRPr lang="en-US" sz="2000" dirty="0"/>
          </a:p>
          <a:p>
            <a:pPr marL="0" lvl="1" indent="0" algn="just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ro-RO" sz="2000" b="1" dirty="0">
                <a:solidFill>
                  <a:schemeClr val="accent2">
                    <a:lumMod val="75000"/>
                  </a:schemeClr>
                </a:solidFill>
              </a:rPr>
              <a:t>b) Controlul mediului social</a:t>
            </a:r>
          </a:p>
          <a:p>
            <a:pPr marL="463550" lvl="1" indent="-28575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ro-RO" sz="2000" b="1" dirty="0"/>
              <a:t>controlul </a:t>
            </a:r>
            <a:r>
              <a:rPr lang="ro-RO" sz="2000" b="1" dirty="0" err="1"/>
              <a:t>influenţei</a:t>
            </a:r>
            <a:r>
              <a:rPr lang="ro-RO" sz="2000" b="1" dirty="0"/>
              <a:t> </a:t>
            </a:r>
            <a:r>
              <a:rPr lang="ro-RO" sz="2000" b="1" dirty="0" err="1"/>
              <a:t>celorlalţi</a:t>
            </a:r>
            <a:r>
              <a:rPr lang="ro-RO" sz="2000" b="1" dirty="0"/>
              <a:t> – </a:t>
            </a:r>
            <a:r>
              <a:rPr lang="ro-RO" sz="2000" dirty="0"/>
              <a:t>solicitarea ajutorului din partea colegilor sau efortul de a rezista presiunilor sociale, care-i distrag de la scopurile fixate</a:t>
            </a:r>
          </a:p>
          <a:p>
            <a:pPr marL="463550" lvl="1" indent="-285750" algn="just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ro-RO" sz="2000" b="1" dirty="0"/>
              <a:t>solicitarea </a:t>
            </a:r>
            <a:r>
              <a:rPr lang="ro-RO" sz="2000" b="1" dirty="0" err="1"/>
              <a:t>asistenţei</a:t>
            </a:r>
            <a:r>
              <a:rPr lang="ro-RO" sz="2000" b="1" dirty="0"/>
              <a:t> profesorului - </a:t>
            </a:r>
            <a:r>
              <a:rPr lang="ro-RO" sz="2000" dirty="0"/>
              <a:t>eforturile elevului de a </a:t>
            </a:r>
            <a:r>
              <a:rPr lang="ro-RO" sz="2000" dirty="0" err="1"/>
              <a:t>obţine</a:t>
            </a:r>
            <a:r>
              <a:rPr lang="ro-RO" sz="2000" dirty="0"/>
              <a:t> </a:t>
            </a:r>
            <a:r>
              <a:rPr lang="ro-RO" sz="2000" dirty="0" err="1"/>
              <a:t>asistenţă</a:t>
            </a:r>
            <a:r>
              <a:rPr lang="ro-RO" sz="2000" dirty="0"/>
              <a:t> specială de la un anumit profesor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65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III Reflectarea asupra performanței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5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o-RO" sz="2600" b="1" dirty="0">
                <a:solidFill>
                  <a:srgbClr val="FF0000"/>
                </a:solidFill>
              </a:rPr>
              <a:t>Procesul de autoevaluare</a:t>
            </a:r>
            <a:r>
              <a:rPr lang="ro-RO" b="1" dirty="0">
                <a:solidFill>
                  <a:srgbClr val="FF0000"/>
                </a:solidFill>
              </a:rPr>
              <a:t>= </a:t>
            </a:r>
            <a:r>
              <a:rPr lang="ro-RO" sz="2200" dirty="0"/>
              <a:t>estimarea </a:t>
            </a:r>
            <a:r>
              <a:rPr lang="ro-RO" sz="2200" dirty="0" err="1"/>
              <a:t>performanţelor</a:t>
            </a:r>
            <a:r>
              <a:rPr lang="ro-RO" sz="2200" dirty="0"/>
              <a:t> proprii, raportându-le la standardele sau scopurile formulate </a:t>
            </a:r>
            <a:r>
              <a:rPr lang="ro-RO" sz="2200" dirty="0" err="1"/>
              <a:t>iniţial</a:t>
            </a:r>
            <a:r>
              <a:rPr lang="ro-RO" sz="2200" dirty="0"/>
              <a:t> </a:t>
            </a:r>
          </a:p>
          <a:p>
            <a:pPr marL="0" indent="0" algn="just">
              <a:buNone/>
            </a:pPr>
            <a:r>
              <a:rPr lang="ro-RO" sz="2200" dirty="0"/>
              <a:t>Tipuri de criterii care pot fi utilizate: </a:t>
            </a:r>
          </a:p>
          <a:p>
            <a:pPr marL="573088" indent="-90488" algn="just">
              <a:buFont typeface="Wingdings" panose="05000000000000000000" pitchFamily="2" charset="2"/>
              <a:buChar char="ü"/>
            </a:pPr>
            <a:r>
              <a:rPr lang="ro-RO" sz="2200" dirty="0"/>
              <a:t>	</a:t>
            </a:r>
            <a:r>
              <a:rPr lang="ro-RO" sz="2200" b="1" dirty="0"/>
              <a:t>criteriul </a:t>
            </a:r>
            <a:r>
              <a:rPr lang="ro-RO" sz="2200" b="1" dirty="0" err="1"/>
              <a:t>performanţelor</a:t>
            </a:r>
            <a:r>
              <a:rPr lang="ro-RO" sz="2200" b="1" dirty="0"/>
              <a:t> anterioare</a:t>
            </a:r>
            <a:r>
              <a:rPr lang="ro-RO" sz="2200" dirty="0"/>
              <a:t>, </a:t>
            </a:r>
          </a:p>
          <a:p>
            <a:pPr marL="573088" indent="-90488" algn="just">
              <a:buFont typeface="Wingdings" panose="05000000000000000000" pitchFamily="2" charset="2"/>
              <a:buChar char="ü"/>
            </a:pPr>
            <a:r>
              <a:rPr lang="ro-RO" sz="2200" dirty="0"/>
              <a:t>	</a:t>
            </a:r>
            <a:r>
              <a:rPr lang="ro-RO" sz="2200" b="1" dirty="0"/>
              <a:t>criterii normative</a:t>
            </a:r>
            <a:r>
              <a:rPr lang="ro-RO" sz="2200" dirty="0"/>
              <a:t>- </a:t>
            </a:r>
            <a:r>
              <a:rPr lang="ro-RO" sz="2200" dirty="0" err="1"/>
              <a:t>comparaţii</a:t>
            </a:r>
            <a:r>
              <a:rPr lang="ro-RO" sz="2200" dirty="0"/>
              <a:t> sociale, respectiv raportarea </a:t>
            </a:r>
            <a:r>
              <a:rPr lang="ro-RO" sz="2200" dirty="0" err="1"/>
              <a:t>performanţelor</a:t>
            </a:r>
            <a:r>
              <a:rPr lang="ro-RO" sz="2200" dirty="0"/>
              <a:t> proprii la </a:t>
            </a:r>
            <a:r>
              <a:rPr lang="ro-RO" sz="2200" dirty="0" err="1"/>
              <a:t>performanţele</a:t>
            </a:r>
            <a:r>
              <a:rPr lang="ro-RO" sz="2200" dirty="0"/>
              <a:t> altora (de cele mai multe ori ale colegilor)</a:t>
            </a:r>
          </a:p>
          <a:p>
            <a:pPr marL="573088" indent="-90488" algn="just">
              <a:buFont typeface="Wingdings" panose="05000000000000000000" pitchFamily="2" charset="2"/>
              <a:buChar char="ü"/>
            </a:pPr>
            <a:r>
              <a:rPr lang="ro-RO" sz="2200" dirty="0"/>
              <a:t>	</a:t>
            </a:r>
            <a:r>
              <a:rPr lang="ro-RO" sz="2200" b="1" dirty="0"/>
              <a:t>criterii </a:t>
            </a:r>
            <a:r>
              <a:rPr lang="ro-RO" sz="2200" b="1" dirty="0" err="1"/>
              <a:t>colaborative</a:t>
            </a:r>
            <a:r>
              <a:rPr lang="ro-RO" sz="2200" b="1" dirty="0"/>
              <a:t> </a:t>
            </a:r>
          </a:p>
          <a:p>
            <a:pPr marL="0" indent="0" algn="just">
              <a:buNone/>
            </a:pPr>
            <a:r>
              <a:rPr lang="ro-RO" sz="2600" b="1" dirty="0">
                <a:solidFill>
                  <a:srgbClr val="FF0000"/>
                </a:solidFill>
              </a:rPr>
              <a:t>Procesul de atribuire</a:t>
            </a:r>
            <a:r>
              <a:rPr lang="ro-RO" b="1" dirty="0">
                <a:solidFill>
                  <a:srgbClr val="FF0000"/>
                </a:solidFill>
              </a:rPr>
              <a:t>= </a:t>
            </a:r>
            <a:r>
              <a:rPr lang="ro-RO" sz="2200" dirty="0"/>
              <a:t>identificarea </a:t>
            </a:r>
            <a:r>
              <a:rPr lang="ro-RO" sz="2200" b="1" dirty="0"/>
              <a:t>cauzelor semnificative </a:t>
            </a:r>
            <a:r>
              <a:rPr lang="ro-RO" sz="2200" dirty="0"/>
              <a:t>care au dus la </a:t>
            </a:r>
            <a:r>
              <a:rPr lang="ro-RO" sz="2200" dirty="0" err="1"/>
              <a:t>obţinerea</a:t>
            </a:r>
            <a:r>
              <a:rPr lang="ro-RO" sz="2200" dirty="0"/>
              <a:t> acelor rezultate</a:t>
            </a:r>
          </a:p>
          <a:p>
            <a:pPr marL="0" indent="0" algn="just">
              <a:buNone/>
            </a:pPr>
            <a:r>
              <a:rPr lang="ro-RO" sz="2200" dirty="0"/>
              <a:t>Pe baza atribuirilor subiectul decide asupra măsurii în care </a:t>
            </a:r>
            <a:r>
              <a:rPr lang="ro-RO" sz="2200" dirty="0" err="1"/>
              <a:t>performanţa</a:t>
            </a:r>
            <a:r>
              <a:rPr lang="ro-RO" sz="2200" dirty="0"/>
              <a:t> redusă într-o sarcină dată se datorează unor </a:t>
            </a:r>
            <a:r>
              <a:rPr lang="ro-RO" sz="2200" b="1" dirty="0" err="1"/>
              <a:t>abilităţi</a:t>
            </a:r>
            <a:r>
              <a:rPr lang="ro-RO" sz="2200" b="1" dirty="0"/>
              <a:t> limitate </a:t>
            </a:r>
            <a:r>
              <a:rPr lang="ro-RO" sz="2200" dirty="0"/>
              <a:t>sau </a:t>
            </a:r>
            <a:r>
              <a:rPr lang="ro-RO" sz="2200" b="1" dirty="0"/>
              <a:t>neimplicării suficiente </a:t>
            </a:r>
            <a:r>
              <a:rPr lang="ro-RO" sz="2200" dirty="0"/>
              <a:t>în sarcină.</a:t>
            </a:r>
            <a:endParaRPr lang="ro-RO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9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e Differences Between A Growth Mindset And A Fixed Mind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46" y="934331"/>
            <a:ext cx="6770695" cy="481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Carte Mindset Carol S Dwe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8622">
            <a:off x="1083623" y="934331"/>
            <a:ext cx="3009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5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cus of Contr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4" y="1394060"/>
            <a:ext cx="4929093" cy="38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elief, Potential, Action, Results, Cycle Diagram. Inspired by the words of Tony  Robbins. Whether you have li… | Beliefs, Success business, Self fulfilling  prophe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49" y="562712"/>
            <a:ext cx="5404514" cy="547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669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Faza III Reflectarea asupra performanței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o-RO" b="1" dirty="0" err="1"/>
              <a:t>Weiner</a:t>
            </a:r>
            <a:r>
              <a:rPr lang="ro-RO" b="1" dirty="0"/>
              <a:t> (1986) </a:t>
            </a:r>
            <a:r>
              <a:rPr lang="ro-RO" dirty="0"/>
              <a:t>constată că indiferent de </a:t>
            </a:r>
            <a:r>
              <a:rPr lang="ro-RO" dirty="0" err="1"/>
              <a:t>expectanţele</a:t>
            </a:r>
            <a:r>
              <a:rPr lang="ro-RO" dirty="0"/>
              <a:t> </a:t>
            </a:r>
            <a:r>
              <a:rPr lang="ro-RO" dirty="0" err="1"/>
              <a:t>iniţiale</a:t>
            </a:r>
            <a:r>
              <a:rPr lang="ro-RO" dirty="0"/>
              <a:t>, </a:t>
            </a:r>
            <a:r>
              <a:rPr lang="ro-RO" dirty="0" err="1"/>
              <a:t>obţinerea</a:t>
            </a:r>
            <a:r>
              <a:rPr lang="ro-RO" dirty="0"/>
              <a:t> unor rezultate slabe determină </a:t>
            </a:r>
            <a:r>
              <a:rPr lang="ro-RO" b="1" dirty="0"/>
              <a:t>schimbarea pattern-urilor </a:t>
            </a:r>
            <a:r>
              <a:rPr lang="ro-RO" b="1" dirty="0" err="1"/>
              <a:t>atribuţionale</a:t>
            </a:r>
            <a:r>
              <a:rPr lang="ro-RO" dirty="0"/>
              <a:t>. Astfel: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În general, </a:t>
            </a:r>
            <a:r>
              <a:rPr lang="ro-RO" u="sng" dirty="0"/>
              <a:t>elevii sunt mai curând </a:t>
            </a:r>
            <a:r>
              <a:rPr lang="ro-RO" u="sng" dirty="0" err="1"/>
              <a:t>interesaţi</a:t>
            </a:r>
            <a:r>
              <a:rPr lang="ro-RO" u="sng" dirty="0"/>
              <a:t> să identifice cauzele </a:t>
            </a:r>
            <a:r>
              <a:rPr lang="ro-RO" u="sng" dirty="0" err="1"/>
              <a:t>eşecurilor</a:t>
            </a:r>
            <a:r>
              <a:rPr lang="ro-RO" u="sng" dirty="0"/>
              <a:t> </a:t>
            </a:r>
            <a:r>
              <a:rPr lang="ro-RO" dirty="0"/>
              <a:t>proprii decât cauzele succeselor.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 err="1"/>
              <a:t>Eşecul</a:t>
            </a:r>
            <a:r>
              <a:rPr lang="ro-RO" dirty="0"/>
              <a:t> </a:t>
            </a:r>
            <a:r>
              <a:rPr lang="ro-RO" dirty="0" err="1"/>
              <a:t>declanşează</a:t>
            </a:r>
            <a:r>
              <a:rPr lang="ro-RO" dirty="0"/>
              <a:t> o </a:t>
            </a:r>
            <a:r>
              <a:rPr lang="ro-RO" u="sng" dirty="0"/>
              <a:t>reorganizare mult mai rapidă a pattern-ului de </a:t>
            </a:r>
            <a:r>
              <a:rPr lang="ro-RO" u="sng" dirty="0" err="1"/>
              <a:t>explicaţii</a:t>
            </a:r>
            <a:r>
              <a:rPr lang="ro-RO" u="sng" dirty="0"/>
              <a:t> </a:t>
            </a:r>
            <a:r>
              <a:rPr lang="ro-RO" u="sng" dirty="0" err="1"/>
              <a:t>şi</a:t>
            </a:r>
            <a:r>
              <a:rPr lang="ro-RO" u="sng" dirty="0"/>
              <a:t> atribuiri cauzale</a:t>
            </a:r>
            <a:r>
              <a:rPr lang="ro-RO" dirty="0"/>
              <a:t> decât succesul.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u="sng" dirty="0" err="1"/>
              <a:t>Eşecurile</a:t>
            </a:r>
            <a:r>
              <a:rPr lang="ro-RO" u="sng" dirty="0"/>
              <a:t> puse pe seama </a:t>
            </a:r>
            <a:r>
              <a:rPr lang="ro-RO" u="sng" dirty="0" err="1"/>
              <a:t>abilităţilor</a:t>
            </a:r>
            <a:r>
              <a:rPr lang="ro-RO" u="sng" dirty="0"/>
              <a:t> deficitare duc la </a:t>
            </a:r>
            <a:r>
              <a:rPr lang="ro-RO" u="sng" dirty="0" err="1"/>
              <a:t>reacţii</a:t>
            </a:r>
            <a:r>
              <a:rPr lang="ro-RO" u="sng" dirty="0"/>
              <a:t> negative </a:t>
            </a:r>
            <a:r>
              <a:rPr lang="ro-RO" u="sng" dirty="0" err="1"/>
              <a:t>şi</a:t>
            </a:r>
            <a:r>
              <a:rPr lang="ro-RO" u="sng" dirty="0"/>
              <a:t> la evitarea acelor </a:t>
            </a:r>
            <a:r>
              <a:rPr lang="ro-RO" u="sng" dirty="0" err="1"/>
              <a:t>situaţii</a:t>
            </a:r>
            <a:r>
              <a:rPr lang="ro-RO" u="sng" dirty="0"/>
              <a:t> în care am </a:t>
            </a:r>
            <a:r>
              <a:rPr lang="ro-RO" u="sng" dirty="0" err="1"/>
              <a:t>experienţiat</a:t>
            </a:r>
            <a:r>
              <a:rPr lang="ro-RO" u="sng" dirty="0"/>
              <a:t> </a:t>
            </a:r>
            <a:r>
              <a:rPr lang="ro-RO" u="sng" dirty="0" err="1"/>
              <a:t>eşecul</a:t>
            </a:r>
            <a:r>
              <a:rPr lang="ro-RO" dirty="0"/>
              <a:t>, anulând astfel eforturile de ameliorare. </a:t>
            </a:r>
            <a:endParaRPr lang="en-US" dirty="0"/>
          </a:p>
          <a:p>
            <a:pPr algn="just"/>
            <a:r>
              <a:rPr lang="ro-RO" dirty="0"/>
              <a:t>	În </a:t>
            </a:r>
            <a:r>
              <a:rPr lang="ro-RO" dirty="0" err="1"/>
              <a:t>consecinţă</a:t>
            </a:r>
            <a:r>
              <a:rPr lang="ro-RO" dirty="0"/>
              <a:t>, profilul atribuirilor realizate de subiect este </a:t>
            </a:r>
            <a:r>
              <a:rPr lang="ro-RO" dirty="0" err="1"/>
              <a:t>esenţial</a:t>
            </a:r>
            <a:r>
              <a:rPr lang="ro-RO" dirty="0"/>
              <a:t> în </a:t>
            </a:r>
            <a:r>
              <a:rPr lang="ro-RO" dirty="0" err="1"/>
              <a:t>autoreflecţie</a:t>
            </a:r>
            <a:r>
              <a:rPr lang="ro-RO" dirty="0"/>
              <a:t> (</a:t>
            </a:r>
            <a:r>
              <a:rPr lang="ro-RO" dirty="0" err="1"/>
              <a:t>Zimmerman</a:t>
            </a:r>
            <a:r>
              <a:rPr lang="ro-RO" dirty="0"/>
              <a:t>, 1998). </a:t>
            </a:r>
            <a:endParaRPr lang="ro-R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3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3456"/>
            <a:ext cx="10058400" cy="672835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4400" b="1" dirty="0"/>
              <a:t>Rolul abilităților auto-reglatorii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5" y="1834750"/>
            <a:ext cx="10672549" cy="1756467"/>
          </a:xfrm>
          <a:ln w="38100">
            <a:solidFill>
              <a:srgbClr val="CC0066"/>
            </a:solidFill>
          </a:ln>
        </p:spPr>
        <p:txBody>
          <a:bodyPr>
            <a:noAutofit/>
          </a:bodyPr>
          <a:lstStyle/>
          <a:p>
            <a:r>
              <a:rPr lang="ro-RO" sz="2400" dirty="0"/>
              <a:t>#1 dezvoltarea capacității de gestionare și control a propriilor gânduri, motive, experiențe emoționale și comportamente</a:t>
            </a:r>
          </a:p>
          <a:p>
            <a:r>
              <a:rPr lang="ro-RO" sz="2400" dirty="0"/>
              <a:t>#2 cel mai important set de </a:t>
            </a:r>
            <a:r>
              <a:rPr lang="ro-RO" sz="2400" dirty="0" err="1"/>
              <a:t>prerechizite</a:t>
            </a:r>
            <a:r>
              <a:rPr lang="ro-RO" sz="2400" dirty="0"/>
              <a:t> necesar ajustării la solicitările pieței muncii care este într-o perpetuă dinamică și transformare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08299" y="3778814"/>
            <a:ext cx="6978649" cy="2456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2200" b="1" dirty="0">
                <a:solidFill>
                  <a:sysClr val="windowText" lastClr="000000"/>
                </a:solidFill>
              </a:rPr>
              <a:t>Abilități cerute de piața actuală a muncii: </a:t>
            </a:r>
          </a:p>
          <a:p>
            <a:pPr marL="231775" lvl="1">
              <a:buFont typeface="Wingdings" panose="05000000000000000000" pitchFamily="2" charset="2"/>
              <a:buChar char="Ø"/>
            </a:pPr>
            <a:r>
              <a:rPr lang="ro-RO" sz="2200" b="1" dirty="0">
                <a:solidFill>
                  <a:sysClr val="windowText" lastClr="000000"/>
                </a:solidFill>
              </a:rPr>
              <a:t> flexibilitate în rezolvarea de probleme</a:t>
            </a:r>
          </a:p>
          <a:p>
            <a:pPr marL="231775" lvl="1">
              <a:buFont typeface="Wingdings" panose="05000000000000000000" pitchFamily="2" charset="2"/>
              <a:buChar char="Ø"/>
            </a:pPr>
            <a:r>
              <a:rPr lang="ro-RO" sz="2200" b="1" dirty="0">
                <a:solidFill>
                  <a:sysClr val="windowText" lastClr="000000"/>
                </a:solidFill>
              </a:rPr>
              <a:t> generarea de soluții dinamice, alternative</a:t>
            </a:r>
          </a:p>
          <a:p>
            <a:pPr marL="231775" lvl="1">
              <a:buFont typeface="Wingdings" panose="05000000000000000000" pitchFamily="2" charset="2"/>
              <a:buChar char="Ø"/>
            </a:pPr>
            <a:r>
              <a:rPr lang="ro-RO" sz="2200" b="1" dirty="0">
                <a:solidFill>
                  <a:sysClr val="windowText" lastClr="000000"/>
                </a:solidFill>
              </a:rPr>
              <a:t> gândire creativă</a:t>
            </a:r>
          </a:p>
          <a:p>
            <a:pPr marL="231775" lvl="1">
              <a:buFont typeface="Wingdings" panose="05000000000000000000" pitchFamily="2" charset="2"/>
              <a:buChar char="Ø"/>
            </a:pPr>
            <a:r>
              <a:rPr lang="ro-RO" sz="2200" b="1" dirty="0">
                <a:solidFill>
                  <a:sysClr val="windowText" lastClr="000000"/>
                </a:solidFill>
              </a:rPr>
              <a:t> muncă în echipă </a:t>
            </a:r>
            <a:endParaRPr lang="en-US" sz="2200" b="1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Globalization and Cultural Diversity in the Workplace | The Psychometric  Worl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4" y="3941343"/>
            <a:ext cx="4089685" cy="22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31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b="1" dirty="0" err="1">
                <a:solidFill>
                  <a:srgbClr val="FF0000"/>
                </a:solidFill>
              </a:rPr>
              <a:t>Pintrich</a:t>
            </a:r>
            <a:r>
              <a:rPr lang="ro-RO" b="1" dirty="0">
                <a:solidFill>
                  <a:srgbClr val="FF0000"/>
                </a:solidFill>
              </a:rPr>
              <a:t> (2000) </a:t>
            </a:r>
            <a:r>
              <a:rPr lang="ro-RO" dirty="0"/>
              <a:t>a elaborat un model compozit, de </a:t>
            </a:r>
            <a:r>
              <a:rPr lang="ro-RO" dirty="0" err="1"/>
              <a:t>inspiraţie</a:t>
            </a:r>
            <a:r>
              <a:rPr lang="ro-RO" dirty="0"/>
              <a:t> </a:t>
            </a:r>
            <a:r>
              <a:rPr lang="ro-RO" b="1" dirty="0"/>
              <a:t>cognitiv - constructivistă</a:t>
            </a:r>
            <a:r>
              <a:rPr lang="ro-RO" dirty="0"/>
              <a:t>. În acest model, procesele reglatorii sunt organizate în patru faze: </a:t>
            </a:r>
            <a:endParaRPr lang="en-US" dirty="0"/>
          </a:p>
          <a:p>
            <a:r>
              <a:rPr lang="ro-RO" b="1" dirty="0"/>
              <a:t>(a) planificare;</a:t>
            </a:r>
            <a:endParaRPr lang="en-US" b="1" dirty="0"/>
          </a:p>
          <a:p>
            <a:r>
              <a:rPr lang="ro-RO" b="1" dirty="0"/>
              <a:t>(b) automonitorizare; </a:t>
            </a:r>
            <a:endParaRPr lang="en-US" b="1" dirty="0"/>
          </a:p>
          <a:p>
            <a:r>
              <a:rPr lang="ro-RO" b="1" dirty="0"/>
              <a:t>(c) control; </a:t>
            </a:r>
            <a:endParaRPr lang="en-US" b="1" dirty="0"/>
          </a:p>
          <a:p>
            <a:r>
              <a:rPr lang="ro-RO" b="1" dirty="0"/>
              <a:t>(d) evaluare </a:t>
            </a:r>
          </a:p>
          <a:p>
            <a:pPr algn="just"/>
            <a:r>
              <a:rPr lang="ro-RO" dirty="0"/>
              <a:t>În cadrul fiecărei faze, </a:t>
            </a:r>
            <a:r>
              <a:rPr lang="ro-RO" dirty="0" err="1"/>
              <a:t>activităţile</a:t>
            </a:r>
            <a:r>
              <a:rPr lang="ro-RO" dirty="0"/>
              <a:t> autoreglate sunt structurate pe patru dimensiuni: </a:t>
            </a:r>
            <a:r>
              <a:rPr lang="ro-RO" b="1" dirty="0"/>
              <a:t>cognitivă, </a:t>
            </a:r>
            <a:r>
              <a:rPr lang="ro-RO" b="1" dirty="0" err="1"/>
              <a:t>motivaţional</a:t>
            </a:r>
            <a:r>
              <a:rPr lang="ro-RO" b="1" dirty="0"/>
              <a:t> / afectivă, comportamentală </a:t>
            </a:r>
            <a:r>
              <a:rPr lang="ro-RO" b="1" dirty="0" err="1"/>
              <a:t>şi</a:t>
            </a:r>
            <a:r>
              <a:rPr lang="ro-RO" b="1" dirty="0"/>
              <a:t> contextuală</a:t>
            </a:r>
            <a:r>
              <a:rPr lang="ro-RO" dirty="0"/>
              <a:t>.</a:t>
            </a:r>
          </a:p>
          <a:p>
            <a:pPr algn="just"/>
            <a:r>
              <a:rPr lang="ro-RO" dirty="0"/>
              <a:t>Cele patru faze descriu </a:t>
            </a:r>
            <a:r>
              <a:rPr lang="ro-RO" b="1" dirty="0" err="1"/>
              <a:t>secvenţa</a:t>
            </a:r>
            <a:r>
              <a:rPr lang="ro-RO" b="1" dirty="0"/>
              <a:t> generală </a:t>
            </a:r>
            <a:r>
              <a:rPr lang="ro-RO" dirty="0"/>
              <a:t>pe care o parcurge elevul în momentul în care realizează o sarcină.</a:t>
            </a:r>
            <a:endParaRPr lang="ro-R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1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014253"/>
              </p:ext>
            </p:extLst>
          </p:nvPr>
        </p:nvGraphicFramePr>
        <p:xfrm>
          <a:off x="764278" y="1860190"/>
          <a:ext cx="1071349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698">
                  <a:extLst>
                    <a:ext uri="{9D8B030D-6E8A-4147-A177-3AD203B41FA5}">
                      <a16:colId xmlns:a16="http://schemas.microsoft.com/office/drawing/2014/main" val="614007300"/>
                    </a:ext>
                  </a:extLst>
                </a:gridCol>
                <a:gridCol w="2142698">
                  <a:extLst>
                    <a:ext uri="{9D8B030D-6E8A-4147-A177-3AD203B41FA5}">
                      <a16:colId xmlns:a16="http://schemas.microsoft.com/office/drawing/2014/main" val="2737223717"/>
                    </a:ext>
                  </a:extLst>
                </a:gridCol>
                <a:gridCol w="2142698">
                  <a:extLst>
                    <a:ext uri="{9D8B030D-6E8A-4147-A177-3AD203B41FA5}">
                      <a16:colId xmlns:a16="http://schemas.microsoft.com/office/drawing/2014/main" val="3732505221"/>
                    </a:ext>
                  </a:extLst>
                </a:gridCol>
                <a:gridCol w="2142698">
                  <a:extLst>
                    <a:ext uri="{9D8B030D-6E8A-4147-A177-3AD203B41FA5}">
                      <a16:colId xmlns:a16="http://schemas.microsoft.com/office/drawing/2014/main" val="2530360593"/>
                    </a:ext>
                  </a:extLst>
                </a:gridCol>
                <a:gridCol w="2142698">
                  <a:extLst>
                    <a:ext uri="{9D8B030D-6E8A-4147-A177-3AD203B41FA5}">
                      <a16:colId xmlns:a16="http://schemas.microsoft.com/office/drawing/2014/main" val="424745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 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Cogniţie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Motivaţie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Comportament 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Context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17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 Planificare </a:t>
                      </a:r>
                      <a:r>
                        <a:rPr lang="ro-RO" sz="18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activarea scopurilor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Stabilirea obiectivelor 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Activarea bazei de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cunoştinţe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Activarea meta-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cunoştinţelor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020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Angajament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faţă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de scopurile fixate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Judecăţi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de tipul EOL (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ease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of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learning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);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Conştientizarea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dificultăţii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sarcinii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Activarea valorii sarcinii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Activarea interesului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82880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Managementul timpului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dozarea efortului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Observarea comportamentului personal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Perceperea sarcinii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(Perceperea contextului)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13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154839"/>
              </p:ext>
            </p:extLst>
          </p:nvPr>
        </p:nvGraphicFramePr>
        <p:xfrm>
          <a:off x="749262" y="1791951"/>
          <a:ext cx="10754435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887">
                  <a:extLst>
                    <a:ext uri="{9D8B030D-6E8A-4147-A177-3AD203B41FA5}">
                      <a16:colId xmlns:a16="http://schemas.microsoft.com/office/drawing/2014/main" val="614007300"/>
                    </a:ext>
                  </a:extLst>
                </a:gridCol>
                <a:gridCol w="2150887">
                  <a:extLst>
                    <a:ext uri="{9D8B030D-6E8A-4147-A177-3AD203B41FA5}">
                      <a16:colId xmlns:a16="http://schemas.microsoft.com/office/drawing/2014/main" val="2737223717"/>
                    </a:ext>
                  </a:extLst>
                </a:gridCol>
                <a:gridCol w="2150887">
                  <a:extLst>
                    <a:ext uri="{9D8B030D-6E8A-4147-A177-3AD203B41FA5}">
                      <a16:colId xmlns:a16="http://schemas.microsoft.com/office/drawing/2014/main" val="3732505221"/>
                    </a:ext>
                  </a:extLst>
                </a:gridCol>
                <a:gridCol w="2150887">
                  <a:extLst>
                    <a:ext uri="{9D8B030D-6E8A-4147-A177-3AD203B41FA5}">
                      <a16:colId xmlns:a16="http://schemas.microsoft.com/office/drawing/2014/main" val="2530360593"/>
                    </a:ext>
                  </a:extLst>
                </a:gridCol>
                <a:gridCol w="2150887">
                  <a:extLst>
                    <a:ext uri="{9D8B030D-6E8A-4147-A177-3AD203B41FA5}">
                      <a16:colId xmlns:a16="http://schemas.microsoft.com/office/drawing/2014/main" val="424745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 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Cogniţie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Motivaţie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Comportament 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Context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17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 Monitorizare 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Conştientizare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metacognitivă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monitorizare  cognitivă 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Conştientizarea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monitorizarea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motivaţiei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implicării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Monitorizarea efortului, a timpului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 nevoii de ajutor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Autoobservarea comportamentului 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Monitorizarea schimbării sarcinii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 contextului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învăţării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13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 Control 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Selecţia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adaptarea strategiilor cognitive de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învăţare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Selecţia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adaptarea strategiilor de management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motivaţional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emoţional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25730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Reglarea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investiţiei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de efort 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25730" algn="l"/>
                        </a:tabLst>
                      </a:pP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Persistenţa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în sarcină ori abandonarea sarcinii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Solicitarea ajutorului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Schimbarea, renegocierea sarcinii 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Schimbarea sau abandonarea contextului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21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945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841668"/>
              </p:ext>
            </p:extLst>
          </p:nvPr>
        </p:nvGraphicFramePr>
        <p:xfrm>
          <a:off x="941697" y="1801521"/>
          <a:ext cx="10577015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403">
                  <a:extLst>
                    <a:ext uri="{9D8B030D-6E8A-4147-A177-3AD203B41FA5}">
                      <a16:colId xmlns:a16="http://schemas.microsoft.com/office/drawing/2014/main" val="614007300"/>
                    </a:ext>
                  </a:extLst>
                </a:gridCol>
                <a:gridCol w="1856094">
                  <a:extLst>
                    <a:ext uri="{9D8B030D-6E8A-4147-A177-3AD203B41FA5}">
                      <a16:colId xmlns:a16="http://schemas.microsoft.com/office/drawing/2014/main" val="2737223717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3732505221"/>
                    </a:ext>
                  </a:extLst>
                </a:gridCol>
                <a:gridCol w="2361064">
                  <a:extLst>
                    <a:ext uri="{9D8B030D-6E8A-4147-A177-3AD203B41FA5}">
                      <a16:colId xmlns:a16="http://schemas.microsoft.com/office/drawing/2014/main" val="2530360593"/>
                    </a:ext>
                  </a:extLst>
                </a:gridCol>
                <a:gridCol w="2115403">
                  <a:extLst>
                    <a:ext uri="{9D8B030D-6E8A-4147-A177-3AD203B41FA5}">
                      <a16:colId xmlns:a16="http://schemas.microsoft.com/office/drawing/2014/main" val="424745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 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Cogniţie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Motivaţie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Comportament 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Context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17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4. </a:t>
                      </a:r>
                      <a:r>
                        <a:rPr lang="ro-RO" sz="18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Reacţie</a:t>
                      </a: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reflecţie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Judecăţi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cognitive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Atribuiri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Reacţii afective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Atribuiri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Selectarea unei opţiuni comportamentale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Evaluarea sarcinii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160655" algn="l"/>
                        </a:tabLs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Evaluarea contextului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280496"/>
                  </a:ext>
                </a:extLst>
              </a:tr>
            </a:tbl>
          </a:graphicData>
        </a:graphic>
      </p:graphicFrame>
      <p:pic>
        <p:nvPicPr>
          <p:cNvPr id="10242" name="Picture 2" descr="The Role of Metacognition in Learning and Achievement | KQ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13" y="3410799"/>
            <a:ext cx="4856376" cy="26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88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o-RO" b="1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Componenta cognitivă</a:t>
            </a:r>
            <a:r>
              <a:rPr lang="ro-RO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vizează diferitele strategii cognitive pe care subiectul le utilizează pe parcursul procesului de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învăţare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 strategiile metacognitive pe care le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foloseşte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 pentru a controla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 regla  propriile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cogniţii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o-RO" b="1" i="1" dirty="0"/>
              <a:t>Componenta </a:t>
            </a:r>
            <a:r>
              <a:rPr lang="ro-RO" b="1" i="1" dirty="0" err="1"/>
              <a:t>motivaţională</a:t>
            </a:r>
            <a:r>
              <a:rPr lang="ro-RO" b="1" i="1" dirty="0"/>
              <a:t> / afectivă</a:t>
            </a:r>
            <a:r>
              <a:rPr lang="ro-RO" b="1" dirty="0"/>
              <a:t> </a:t>
            </a:r>
            <a:r>
              <a:rPr lang="ro-RO" dirty="0"/>
              <a:t>este reprezentată de diferitele convingeri </a:t>
            </a:r>
            <a:r>
              <a:rPr lang="ro-RO" dirty="0" err="1"/>
              <a:t>motivaţionale</a:t>
            </a:r>
            <a:r>
              <a:rPr lang="ro-RO" dirty="0"/>
              <a:t> pe care subiectul le are despre sine în </a:t>
            </a:r>
            <a:r>
              <a:rPr lang="ro-RO" dirty="0" err="1"/>
              <a:t>relaţie</a:t>
            </a:r>
            <a:r>
              <a:rPr lang="ro-RO" dirty="0"/>
              <a:t> cu sarcina (ex. convingeri despre propria eficacitate </a:t>
            </a:r>
            <a:r>
              <a:rPr lang="ro-RO" dirty="0" err="1"/>
              <a:t>şi</a:t>
            </a:r>
            <a:r>
              <a:rPr lang="ro-RO" dirty="0"/>
              <a:t> convingeri despre valoarea sarcinii) și interesul sau </a:t>
            </a:r>
            <a:r>
              <a:rPr lang="ro-RO" dirty="0" err="1"/>
              <a:t>preferinţa</a:t>
            </a:r>
            <a:r>
              <a:rPr lang="ro-RO" dirty="0"/>
              <a:t>  subiectului </a:t>
            </a:r>
            <a:r>
              <a:rPr lang="ro-RO" dirty="0" err="1"/>
              <a:t>faţă</a:t>
            </a:r>
            <a:r>
              <a:rPr lang="ro-RO" dirty="0"/>
              <a:t> de sarcină, </a:t>
            </a:r>
            <a:r>
              <a:rPr lang="ro-RO" dirty="0" err="1"/>
              <a:t>reacţiile</a:t>
            </a:r>
            <a:r>
              <a:rPr lang="ro-RO" dirty="0"/>
              <a:t> afective pozitive </a:t>
            </a:r>
            <a:r>
              <a:rPr lang="ro-RO" dirty="0" err="1"/>
              <a:t>şi</a:t>
            </a:r>
            <a:r>
              <a:rPr lang="ro-RO" dirty="0"/>
              <a:t> negative asupra propriei persoane sau sarcinii precum </a:t>
            </a:r>
            <a:r>
              <a:rPr lang="ro-RO" dirty="0" err="1"/>
              <a:t>şi</a:t>
            </a:r>
            <a:r>
              <a:rPr lang="ro-RO" dirty="0"/>
              <a:t> strategiile utilizate pentru controlul </a:t>
            </a:r>
            <a:r>
              <a:rPr lang="ro-RO" dirty="0" err="1"/>
              <a:t>şi</a:t>
            </a:r>
            <a:r>
              <a:rPr lang="ro-RO" dirty="0"/>
              <a:t> reglarea </a:t>
            </a:r>
            <a:r>
              <a:rPr lang="ro-RO" dirty="0" err="1"/>
              <a:t>motivaţiei</a:t>
            </a:r>
            <a:r>
              <a:rPr lang="ro-RO" dirty="0"/>
              <a:t>/</a:t>
            </a:r>
            <a:r>
              <a:rPr lang="ro-RO" dirty="0" err="1"/>
              <a:t>emoţiilor</a:t>
            </a:r>
            <a:r>
              <a:rPr lang="ro-RO" dirty="0"/>
              <a:t>. </a:t>
            </a:r>
          </a:p>
          <a:p>
            <a:pPr algn="just"/>
            <a:r>
              <a:rPr lang="ro-RO" b="1" i="1" dirty="0"/>
              <a:t>Componenta comportamentală</a:t>
            </a:r>
            <a:r>
              <a:rPr lang="ro-RO" b="1" dirty="0"/>
              <a:t> </a:t>
            </a:r>
            <a:r>
              <a:rPr lang="ro-RO" dirty="0"/>
              <a:t>reflectă efortul investit în sarcină,  </a:t>
            </a:r>
            <a:r>
              <a:rPr lang="ro-RO" dirty="0" err="1"/>
              <a:t>persistenţa</a:t>
            </a:r>
            <a:r>
              <a:rPr lang="ro-RO" dirty="0"/>
              <a:t> în sarcină, căutare de ajutor </a:t>
            </a:r>
            <a:r>
              <a:rPr lang="ro-RO" dirty="0" err="1"/>
              <a:t>şi</a:t>
            </a:r>
            <a:r>
              <a:rPr lang="ro-RO" dirty="0"/>
              <a:t> selectarea comportamentului. </a:t>
            </a:r>
          </a:p>
          <a:p>
            <a:pPr algn="just"/>
            <a:r>
              <a:rPr lang="ro-RO" b="1" i="1" dirty="0"/>
              <a:t>Componenta contextuală</a:t>
            </a:r>
            <a:r>
              <a:rPr lang="ro-RO" b="1" dirty="0"/>
              <a:t> </a:t>
            </a:r>
            <a:r>
              <a:rPr lang="ro-RO" dirty="0"/>
              <a:t>vizează aspectele diferite ale mediului în care are loc </a:t>
            </a:r>
            <a:r>
              <a:rPr lang="ro-RO" dirty="0" err="1"/>
              <a:t>învăţarea</a:t>
            </a:r>
            <a:r>
              <a:rPr lang="ro-RO" dirty="0"/>
              <a:t>. </a:t>
            </a:r>
            <a:endParaRPr lang="ro-RO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11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4967" y="1815152"/>
            <a:ext cx="10650713" cy="42717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o-RO" sz="1800" b="1" i="1" dirty="0"/>
              <a:t>Faza I-a</a:t>
            </a:r>
            <a:r>
              <a:rPr lang="ro-RO" sz="1800" dirty="0"/>
              <a:t> implică o serie de </a:t>
            </a:r>
            <a:r>
              <a:rPr lang="ro-RO" sz="1800" dirty="0" err="1"/>
              <a:t>activităţi</a:t>
            </a:r>
            <a:r>
              <a:rPr lang="ro-RO" sz="1800" dirty="0"/>
              <a:t> de planificare a comportamentului de </a:t>
            </a:r>
            <a:r>
              <a:rPr lang="ro-RO" sz="1800" dirty="0" err="1"/>
              <a:t>soluţionare</a:t>
            </a:r>
            <a:r>
              <a:rPr lang="ro-RO" sz="1800" dirty="0"/>
              <a:t> a unei sarcini. </a:t>
            </a:r>
          </a:p>
          <a:p>
            <a:pPr marL="756158" lvl="1" indent="-2317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o-RO" dirty="0"/>
              <a:t>fixarea scopurilor; </a:t>
            </a:r>
            <a:endParaRPr lang="en-US" dirty="0"/>
          </a:p>
          <a:p>
            <a:pPr marL="756158" lvl="1" indent="-2317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o-RO" dirty="0"/>
              <a:t>activarea unor </a:t>
            </a:r>
            <a:r>
              <a:rPr lang="ro-RO" dirty="0" err="1"/>
              <a:t>cunoştinţe</a:t>
            </a:r>
            <a:r>
              <a:rPr lang="ro-RO" dirty="0"/>
              <a:t> </a:t>
            </a:r>
            <a:r>
              <a:rPr lang="ro-RO" dirty="0" err="1"/>
              <a:t>relaţionate</a:t>
            </a:r>
            <a:r>
              <a:rPr lang="ro-RO" dirty="0"/>
              <a:t> cu sarcina; </a:t>
            </a:r>
            <a:endParaRPr lang="en-US" dirty="0"/>
          </a:p>
          <a:p>
            <a:pPr marL="756158" lvl="1" indent="-2317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o-RO" dirty="0"/>
              <a:t>activarea de </a:t>
            </a:r>
            <a:r>
              <a:rPr lang="ro-RO" dirty="0" err="1"/>
              <a:t>cunoştinţe</a:t>
            </a:r>
            <a:r>
              <a:rPr lang="ro-RO" dirty="0"/>
              <a:t> metacognitive (anticiparea </a:t>
            </a:r>
            <a:r>
              <a:rPr lang="ro-RO" dirty="0" err="1"/>
              <a:t>dificultăţilor</a:t>
            </a:r>
            <a:r>
              <a:rPr lang="ro-RO" dirty="0"/>
              <a:t> ce pot surveni în realizarea sarcinii, identificarea </a:t>
            </a:r>
            <a:r>
              <a:rPr lang="ro-RO" dirty="0" err="1"/>
              <a:t>cunoştinţelor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abilităţilor</a:t>
            </a:r>
            <a:r>
              <a:rPr lang="ro-RO" dirty="0"/>
              <a:t> necesare pentru surmontarea acestora, activarea </a:t>
            </a:r>
            <a:r>
              <a:rPr lang="ro-RO" dirty="0" err="1"/>
              <a:t>cunoştinţelor</a:t>
            </a:r>
            <a:r>
              <a:rPr lang="ro-RO" dirty="0"/>
              <a:t>  despre strategii  </a:t>
            </a:r>
            <a:r>
              <a:rPr lang="ro-RO" dirty="0" err="1"/>
              <a:t>şi</a:t>
            </a:r>
            <a:r>
              <a:rPr lang="ro-RO" dirty="0"/>
              <a:t> resurse care pot fi utile în realizarea sarcinii etc.); </a:t>
            </a:r>
            <a:endParaRPr lang="en-US" dirty="0"/>
          </a:p>
          <a:p>
            <a:pPr marL="756158" lvl="1" indent="-2317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o-RO" dirty="0"/>
              <a:t>activarea unor surse </a:t>
            </a:r>
            <a:r>
              <a:rPr lang="ro-RO" dirty="0" err="1"/>
              <a:t>motivaţionale</a:t>
            </a:r>
            <a:r>
              <a:rPr lang="ro-RO" dirty="0"/>
              <a:t> (</a:t>
            </a:r>
            <a:r>
              <a:rPr lang="ro-RO" dirty="0" err="1"/>
              <a:t>autoeficacitate</a:t>
            </a:r>
            <a:r>
              <a:rPr lang="ro-RO" dirty="0"/>
              <a:t> în realizarea sarcinii, valoarea sarcinii, interesul personal pentru sarcină); </a:t>
            </a:r>
            <a:endParaRPr lang="en-US" dirty="0"/>
          </a:p>
          <a:p>
            <a:pPr marL="756158" lvl="1" indent="-2317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o-RO" dirty="0"/>
              <a:t>planificarea timpului </a:t>
            </a:r>
            <a:r>
              <a:rPr lang="ro-RO" dirty="0" err="1"/>
              <a:t>şi</a:t>
            </a:r>
            <a:r>
              <a:rPr lang="ro-RO" dirty="0"/>
              <a:t> efortului în </a:t>
            </a:r>
            <a:r>
              <a:rPr lang="ro-RO" dirty="0" err="1"/>
              <a:t>funcţie</a:t>
            </a:r>
            <a:r>
              <a:rPr lang="ro-RO" dirty="0"/>
              <a:t> de </a:t>
            </a:r>
            <a:r>
              <a:rPr lang="ro-RO" dirty="0" err="1"/>
              <a:t>dificultăţile</a:t>
            </a:r>
            <a:r>
              <a:rPr lang="ro-RO" dirty="0"/>
              <a:t> succesive ale diferitelor </a:t>
            </a:r>
            <a:r>
              <a:rPr lang="ro-RO" dirty="0" err="1"/>
              <a:t>secvenţe</a:t>
            </a:r>
            <a:r>
              <a:rPr lang="ro-RO" dirty="0"/>
              <a:t> ale sarcinii; </a:t>
            </a:r>
            <a:endParaRPr lang="en-US" dirty="0"/>
          </a:p>
          <a:p>
            <a:pPr marL="756158" lvl="1" indent="-2317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o-RO" dirty="0"/>
              <a:t>activarea unor </a:t>
            </a:r>
            <a:r>
              <a:rPr lang="ro-RO" dirty="0" err="1"/>
              <a:t>percepţii</a:t>
            </a:r>
            <a:r>
              <a:rPr lang="ro-RO" dirty="0"/>
              <a:t> despre sine, în </a:t>
            </a:r>
            <a:r>
              <a:rPr lang="ro-RO" dirty="0" err="1"/>
              <a:t>relaţie</a:t>
            </a:r>
            <a:r>
              <a:rPr lang="ro-RO" dirty="0"/>
              <a:t> cu sarcina; </a:t>
            </a:r>
            <a:endParaRPr lang="en-US" dirty="0"/>
          </a:p>
          <a:p>
            <a:pPr marL="756158" lvl="1" indent="-2317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o-RO" dirty="0"/>
              <a:t>activarea unor </a:t>
            </a:r>
            <a:r>
              <a:rPr lang="ro-RO" dirty="0" err="1"/>
              <a:t>percepţii</a:t>
            </a:r>
            <a:r>
              <a:rPr lang="ro-RO" dirty="0"/>
              <a:t> despre sarcină  </a:t>
            </a:r>
            <a:r>
              <a:rPr lang="ro-RO" dirty="0" err="1"/>
              <a:t>şi</a:t>
            </a:r>
            <a:r>
              <a:rPr lang="ro-RO" dirty="0"/>
              <a:t> contextul în care trebuie rezolvată.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o-RO" sz="1800" b="1" i="1" dirty="0"/>
              <a:t> 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14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1570" y="1815152"/>
            <a:ext cx="10364110" cy="4271749"/>
          </a:xfrm>
        </p:spPr>
        <p:txBody>
          <a:bodyPr>
            <a:noAutofit/>
          </a:bodyPr>
          <a:lstStyle/>
          <a:p>
            <a:pPr algn="just"/>
            <a:r>
              <a:rPr lang="ro-RO" b="1" i="1" dirty="0"/>
              <a:t>Faza a II-a</a:t>
            </a:r>
            <a:r>
              <a:rPr lang="ro-RO" dirty="0"/>
              <a:t> vizează diferite </a:t>
            </a:r>
            <a:r>
              <a:rPr lang="ro-RO" b="1" dirty="0"/>
              <a:t>procese de monitorizare </a:t>
            </a:r>
            <a:r>
              <a:rPr lang="ro-RO" dirty="0"/>
              <a:t>(cum ar fi </a:t>
            </a:r>
            <a:r>
              <a:rPr lang="ro-RO" dirty="0" err="1"/>
              <a:t>conştientizarea</a:t>
            </a:r>
            <a:r>
              <a:rPr lang="ro-RO" dirty="0"/>
              <a:t> metacognitivă a diferitelor aspecte ale eu-lui, ale sarcinii sau ale contextului). De pildă, în această fază sunt incluse </a:t>
            </a:r>
            <a:r>
              <a:rPr lang="ro-RO" b="1" dirty="0" err="1"/>
              <a:t>activităţile</a:t>
            </a:r>
            <a:r>
              <a:rPr lang="ro-RO" b="1" dirty="0"/>
              <a:t> de management ale </a:t>
            </a:r>
            <a:r>
              <a:rPr lang="ro-RO" b="1" dirty="0" err="1"/>
              <a:t>înţelegerii</a:t>
            </a:r>
            <a:r>
              <a:rPr lang="ro-RO" b="1" dirty="0"/>
              <a:t> unui text</a:t>
            </a:r>
            <a:r>
              <a:rPr lang="ro-RO" dirty="0"/>
              <a:t>. Aceste </a:t>
            </a:r>
            <a:r>
              <a:rPr lang="ro-RO" dirty="0" err="1"/>
              <a:t>activităţi</a:t>
            </a:r>
            <a:r>
              <a:rPr lang="ro-RO" dirty="0"/>
              <a:t>  intervin în </a:t>
            </a:r>
            <a:r>
              <a:rPr lang="ro-RO" dirty="0" err="1"/>
              <a:t>situaţia</a:t>
            </a:r>
            <a:r>
              <a:rPr lang="ro-RO" dirty="0"/>
              <a:t> în care elevii: 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realizează dificultatea </a:t>
            </a:r>
            <a:r>
              <a:rPr lang="ro-RO" dirty="0" err="1"/>
              <a:t>înţelegerii</a:t>
            </a:r>
            <a:r>
              <a:rPr lang="ro-RO" dirty="0"/>
              <a:t> </a:t>
            </a:r>
            <a:r>
              <a:rPr lang="ro-RO" dirty="0" err="1"/>
              <a:t>conţinuturilor</a:t>
            </a:r>
            <a:r>
              <a:rPr lang="ro-RO" dirty="0"/>
              <a:t> pe care tocmai le citesc; 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 </a:t>
            </a:r>
            <a:r>
              <a:rPr lang="ro-RO" dirty="0" err="1"/>
              <a:t>conştientizează</a:t>
            </a:r>
            <a:r>
              <a:rPr lang="ro-RO" dirty="0"/>
              <a:t> faptul că viteza de lectură adoptată nu este adecvată tipului de text sau scopului propus (de ex., pentru identificarea ideilor principale);</a:t>
            </a: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atunci când </a:t>
            </a:r>
            <a:r>
              <a:rPr lang="ro-RO" dirty="0" err="1"/>
              <a:t>îşi</a:t>
            </a:r>
            <a:r>
              <a:rPr lang="ro-RO" dirty="0"/>
              <a:t> monitorizează în mod activ nivelul de </a:t>
            </a:r>
            <a:r>
              <a:rPr lang="ro-RO" dirty="0" err="1"/>
              <a:t>înţelegere</a:t>
            </a:r>
            <a:r>
              <a:rPr lang="ro-RO" dirty="0"/>
              <a:t> al textului, </a:t>
            </a:r>
            <a:r>
              <a:rPr lang="ro-RO" dirty="0" err="1"/>
              <a:t>adresându-şi</a:t>
            </a:r>
            <a:r>
              <a:rPr lang="ro-RO" dirty="0"/>
              <a:t> întrebări legate de </a:t>
            </a:r>
            <a:r>
              <a:rPr lang="ro-RO" dirty="0" err="1"/>
              <a:t>conţinutul</a:t>
            </a:r>
            <a:r>
              <a:rPr lang="ro-RO" dirty="0"/>
              <a:t> parcurs (</a:t>
            </a:r>
            <a:r>
              <a:rPr lang="ro-RO" dirty="0" err="1"/>
              <a:t>Pressley</a:t>
            </a:r>
            <a:r>
              <a:rPr lang="ro-RO" dirty="0"/>
              <a:t> &amp; </a:t>
            </a:r>
            <a:r>
              <a:rPr lang="ro-RO" dirty="0" err="1"/>
              <a:t>Afflerbach</a:t>
            </a:r>
            <a:r>
              <a:rPr lang="ro-RO" dirty="0"/>
              <a:t>, 1995).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3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1570" y="1951630"/>
            <a:ext cx="10364110" cy="4135271"/>
          </a:xfrm>
        </p:spPr>
        <p:txBody>
          <a:bodyPr>
            <a:noAutofit/>
          </a:bodyPr>
          <a:lstStyle/>
          <a:p>
            <a:pPr marL="463550" indent="-231775" algn="just"/>
            <a:r>
              <a:rPr lang="ro-RO" dirty="0"/>
              <a:t>De asemenea, procesele incluse în această fază au rolul de a </a:t>
            </a:r>
            <a:r>
              <a:rPr lang="ro-RO" dirty="0" err="1"/>
              <a:t>conştientiza</a:t>
            </a:r>
            <a:r>
              <a:rPr lang="ro-RO" dirty="0"/>
              <a:t> elevul cu privire la: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Ø"/>
            </a:pPr>
            <a:r>
              <a:rPr lang="ro-RO" b="1" dirty="0"/>
              <a:t>propriile pattern-uri </a:t>
            </a:r>
            <a:r>
              <a:rPr lang="ro-RO" b="1" dirty="0" err="1"/>
              <a:t>motivaţionale</a:t>
            </a:r>
            <a:r>
              <a:rPr lang="ro-RO" b="1" dirty="0"/>
              <a:t> </a:t>
            </a:r>
            <a:r>
              <a:rPr lang="ro-RO" dirty="0"/>
              <a:t>(în ce măsură dispune de </a:t>
            </a:r>
            <a:r>
              <a:rPr lang="ro-RO" dirty="0" err="1"/>
              <a:t>competenţe</a:t>
            </a:r>
            <a:r>
              <a:rPr lang="ro-RO" dirty="0"/>
              <a:t> pentru a finaliza sarcina, ce scopuri îi ghidează comportamentul etc.);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Ø"/>
            </a:pPr>
            <a:r>
              <a:rPr lang="ro-RO" dirty="0"/>
              <a:t>la </a:t>
            </a:r>
            <a:r>
              <a:rPr lang="ro-RO" b="1" dirty="0"/>
              <a:t>propriul comportament  </a:t>
            </a:r>
            <a:r>
              <a:rPr lang="ro-RO" dirty="0"/>
              <a:t>(„Este necesar  să acord mai mult timp </a:t>
            </a:r>
            <a:r>
              <a:rPr lang="ro-RO" dirty="0" err="1"/>
              <a:t>şi</a:t>
            </a:r>
            <a:r>
              <a:rPr lang="ro-RO" dirty="0"/>
              <a:t> efort pentru a </a:t>
            </a:r>
            <a:r>
              <a:rPr lang="ro-RO" dirty="0" err="1"/>
              <a:t>înţelege</a:t>
            </a:r>
            <a:r>
              <a:rPr lang="ro-RO" dirty="0"/>
              <a:t> acest capitol?”, „Trebuie să cer ajutor profesorului ?“);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Ø"/>
            </a:pPr>
            <a:r>
              <a:rPr lang="ro-RO" dirty="0"/>
              <a:t>la </a:t>
            </a:r>
            <a:r>
              <a:rPr lang="ro-RO" b="1" dirty="0"/>
              <a:t>caracteristicile sarcinii </a:t>
            </a:r>
            <a:r>
              <a:rPr lang="ro-RO" dirty="0"/>
              <a:t>(ce reguli există în clasa respectivă, cum va fi evaluată </a:t>
            </a:r>
            <a:r>
              <a:rPr lang="ro-RO" dirty="0" err="1"/>
              <a:t>performanţa</a:t>
            </a:r>
            <a:r>
              <a:rPr lang="ro-RO" dirty="0"/>
              <a:t>, </a:t>
            </a:r>
            <a:r>
              <a:rPr lang="ro-RO" dirty="0" err="1"/>
              <a:t>cerinţele</a:t>
            </a:r>
            <a:r>
              <a:rPr lang="ro-RO" dirty="0"/>
              <a:t> sarcinii, sistemul de recompense </a:t>
            </a:r>
            <a:r>
              <a:rPr lang="ro-RO" dirty="0" err="1"/>
              <a:t>şi</a:t>
            </a:r>
            <a:r>
              <a:rPr lang="ro-RO" dirty="0"/>
              <a:t> pedepse, comportamentul profesorului etc.).</a:t>
            </a:r>
            <a:endParaRPr lang="en-US" dirty="0"/>
          </a:p>
          <a:p>
            <a:pPr marL="463550" indent="-231775">
              <a:lnSpc>
                <a:spcPct val="100000"/>
              </a:lnSpc>
            </a:pPr>
            <a:endParaRPr lang="en-US" sz="1800" dirty="0"/>
          </a:p>
          <a:p>
            <a:pPr marL="463550" indent="-231775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21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6978" y="2118689"/>
            <a:ext cx="10549721" cy="3968212"/>
          </a:xfrm>
        </p:spPr>
        <p:txBody>
          <a:bodyPr>
            <a:noAutofit/>
          </a:bodyPr>
          <a:lstStyle/>
          <a:p>
            <a:pPr algn="just"/>
            <a:r>
              <a:rPr lang="ro-RO" b="1" i="1" dirty="0"/>
              <a:t>Faza a III-a</a:t>
            </a:r>
            <a:r>
              <a:rPr lang="ro-RO" dirty="0"/>
              <a:t> presupune efortul de a controla </a:t>
            </a:r>
            <a:r>
              <a:rPr lang="ro-RO" dirty="0" err="1"/>
              <a:t>şi</a:t>
            </a:r>
            <a:r>
              <a:rPr lang="ro-RO" dirty="0"/>
              <a:t> regla diferite aspecte ale sinelui, sarcinii </a:t>
            </a:r>
            <a:r>
              <a:rPr lang="ro-RO" dirty="0" err="1"/>
              <a:t>şi</a:t>
            </a:r>
            <a:r>
              <a:rPr lang="ro-RO" dirty="0"/>
              <a:t> contextului. În </a:t>
            </a:r>
            <a:r>
              <a:rPr lang="ro-RO" dirty="0" err="1"/>
              <a:t>funcţie</a:t>
            </a:r>
            <a:r>
              <a:rPr lang="ro-RO" dirty="0"/>
              <a:t> de rezultatele </a:t>
            </a:r>
            <a:r>
              <a:rPr lang="ro-RO" dirty="0" err="1"/>
              <a:t>obţinute</a:t>
            </a:r>
            <a:r>
              <a:rPr lang="ro-RO" dirty="0"/>
              <a:t> în faza anterioară, </a:t>
            </a:r>
            <a:r>
              <a:rPr lang="ro-RO" dirty="0" err="1"/>
              <a:t>activităţile</a:t>
            </a:r>
            <a:r>
              <a:rPr lang="ro-RO" dirty="0"/>
              <a:t> </a:t>
            </a:r>
            <a:r>
              <a:rPr lang="ro-RO" b="1" dirty="0"/>
              <a:t>de</a:t>
            </a:r>
            <a:r>
              <a:rPr lang="ro-RO" dirty="0"/>
              <a:t> </a:t>
            </a:r>
            <a:r>
              <a:rPr lang="ro-RO" b="1" dirty="0"/>
              <a:t>control</a:t>
            </a:r>
            <a:r>
              <a:rPr lang="ro-RO" dirty="0"/>
              <a:t> includ: </a:t>
            </a:r>
            <a:endParaRPr lang="en-US" dirty="0"/>
          </a:p>
          <a:p>
            <a:pPr marL="463550" lvl="0" indent="-285750">
              <a:buFont typeface="Wingdings" panose="05000000000000000000" pitchFamily="2" charset="2"/>
              <a:buChar char="Ø"/>
            </a:pPr>
            <a:r>
              <a:rPr lang="ro-RO" dirty="0"/>
              <a:t>strategii cognitive </a:t>
            </a:r>
            <a:r>
              <a:rPr lang="ro-RO" dirty="0" err="1"/>
              <a:t>şi</a:t>
            </a:r>
            <a:r>
              <a:rPr lang="ro-RO" dirty="0"/>
              <a:t> metacognitive; </a:t>
            </a:r>
            <a:endParaRPr lang="en-US" dirty="0"/>
          </a:p>
          <a:p>
            <a:pPr marL="463550" lvl="0" indent="-285750">
              <a:buFont typeface="Wingdings" panose="05000000000000000000" pitchFamily="2" charset="2"/>
              <a:buChar char="Ø"/>
            </a:pPr>
            <a:r>
              <a:rPr lang="ro-RO" dirty="0"/>
              <a:t>strategii </a:t>
            </a:r>
            <a:r>
              <a:rPr lang="ro-RO" dirty="0" err="1"/>
              <a:t>motivaţionale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de control ale trăirilor </a:t>
            </a:r>
            <a:r>
              <a:rPr lang="ro-RO" dirty="0" err="1"/>
              <a:t>emoţionale</a:t>
            </a:r>
            <a:r>
              <a:rPr lang="ro-RO" dirty="0"/>
              <a:t>;</a:t>
            </a:r>
            <a:endParaRPr lang="en-US" dirty="0"/>
          </a:p>
          <a:p>
            <a:pPr marL="463550" lvl="0" indent="-285750">
              <a:buFont typeface="Wingdings" panose="05000000000000000000" pitchFamily="2" charset="2"/>
              <a:buChar char="Ø"/>
            </a:pPr>
            <a:r>
              <a:rPr lang="ro-RO" dirty="0"/>
              <a:t>strategii de management al timpului </a:t>
            </a:r>
            <a:r>
              <a:rPr lang="ro-RO" dirty="0" err="1"/>
              <a:t>şi</a:t>
            </a:r>
            <a:r>
              <a:rPr lang="ro-RO" dirty="0"/>
              <a:t> al </a:t>
            </a:r>
            <a:r>
              <a:rPr lang="ro-RO" dirty="0" err="1"/>
              <a:t>locaţiei</a:t>
            </a:r>
            <a:r>
              <a:rPr lang="ro-RO" dirty="0"/>
              <a:t> de studiu.</a:t>
            </a:r>
            <a:endParaRPr lang="en-US" dirty="0"/>
          </a:p>
          <a:p>
            <a:pPr marL="231775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458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Modele ale învățării autoreglate</a:t>
            </a:r>
            <a:br>
              <a:rPr lang="ro-RO" sz="4400" b="1" dirty="0"/>
            </a:br>
            <a:r>
              <a:rPr lang="ro-RO" sz="4400" dirty="0">
                <a:solidFill>
                  <a:srgbClr val="FF0000"/>
                </a:solidFill>
              </a:rPr>
              <a:t>Modelul lui </a:t>
            </a:r>
            <a:r>
              <a:rPr lang="ro-RO" sz="4400" dirty="0" err="1">
                <a:solidFill>
                  <a:srgbClr val="FF0000"/>
                </a:solidFill>
              </a:rPr>
              <a:t>Pintrich</a:t>
            </a:r>
            <a:r>
              <a:rPr lang="ro-RO" sz="4400" dirty="0">
                <a:solidFill>
                  <a:srgbClr val="FF0000"/>
                </a:solidFill>
              </a:rPr>
              <a:t> (2000)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206" y="2118689"/>
            <a:ext cx="10809027" cy="3968212"/>
          </a:xfrm>
        </p:spPr>
        <p:txBody>
          <a:bodyPr>
            <a:noAutofit/>
          </a:bodyPr>
          <a:lstStyle/>
          <a:p>
            <a:pPr algn="just"/>
            <a:r>
              <a:rPr lang="ro-RO" dirty="0"/>
              <a:t>În fine,  </a:t>
            </a:r>
            <a:r>
              <a:rPr lang="ro-RO" b="1" i="1" dirty="0"/>
              <a:t>faza a IV-a</a:t>
            </a:r>
            <a:r>
              <a:rPr lang="ro-RO" dirty="0"/>
              <a:t> este dată de diferite </a:t>
            </a:r>
            <a:r>
              <a:rPr lang="ro-RO" b="1" dirty="0" err="1"/>
              <a:t>reacţii</a:t>
            </a:r>
            <a:r>
              <a:rPr lang="ro-RO" b="1" dirty="0"/>
              <a:t> </a:t>
            </a:r>
            <a:r>
              <a:rPr lang="ro-RO" b="1" dirty="0" err="1"/>
              <a:t>şi</a:t>
            </a:r>
            <a:r>
              <a:rPr lang="ro-RO" b="1" dirty="0"/>
              <a:t> </a:t>
            </a:r>
            <a:r>
              <a:rPr lang="ro-RO" b="1" dirty="0" err="1"/>
              <a:t>reflecţii</a:t>
            </a:r>
            <a:r>
              <a:rPr lang="ro-RO" b="1" dirty="0"/>
              <a:t> asupra sinelui, sarcinii ori asupra contextului</a:t>
            </a:r>
            <a:r>
              <a:rPr lang="ro-RO" dirty="0"/>
              <a:t>. De exemplu: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Ø"/>
            </a:pPr>
            <a:r>
              <a:rPr lang="ro-RO" b="1" dirty="0" err="1"/>
              <a:t>judecăţi</a:t>
            </a:r>
            <a:r>
              <a:rPr lang="ro-RO" b="1" dirty="0"/>
              <a:t> </a:t>
            </a:r>
            <a:r>
              <a:rPr lang="ro-RO" b="1" dirty="0" err="1"/>
              <a:t>şi</a:t>
            </a:r>
            <a:r>
              <a:rPr lang="ro-RO" b="1" dirty="0"/>
              <a:t> evaluări </a:t>
            </a:r>
            <a:r>
              <a:rPr lang="ro-RO" dirty="0"/>
              <a:t>pe care le fac elevii cu privire la </a:t>
            </a:r>
            <a:r>
              <a:rPr lang="ro-RO" b="1" dirty="0"/>
              <a:t>gradul de finalizare a sarcinii</a:t>
            </a:r>
            <a:r>
              <a:rPr lang="ro-RO" dirty="0"/>
              <a:t>, comparând rezultatele </a:t>
            </a:r>
            <a:r>
              <a:rPr lang="ro-RO" dirty="0" err="1"/>
              <a:t>obţinute</a:t>
            </a:r>
            <a:r>
              <a:rPr lang="ro-RO" dirty="0"/>
              <a:t> cu scopurile stabilite în prealabil (de către elev sau de către profesor);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Ø"/>
            </a:pPr>
            <a:r>
              <a:rPr lang="ro-RO" b="1" dirty="0"/>
              <a:t>atribuiri</a:t>
            </a:r>
            <a:r>
              <a:rPr lang="ro-RO" dirty="0"/>
              <a:t> legate de cauzele </a:t>
            </a:r>
            <a:r>
              <a:rPr lang="ro-RO" dirty="0" err="1"/>
              <a:t>eşecului</a:t>
            </a:r>
            <a:r>
              <a:rPr lang="ro-RO" dirty="0"/>
              <a:t> sau succesului;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Ø"/>
            </a:pPr>
            <a:r>
              <a:rPr lang="ro-RO" b="1" dirty="0" err="1"/>
              <a:t>reacţii</a:t>
            </a:r>
            <a:r>
              <a:rPr lang="ro-RO" b="1" dirty="0"/>
              <a:t> afective </a:t>
            </a:r>
            <a:r>
              <a:rPr lang="ro-RO" dirty="0"/>
              <a:t>datorate rezultatelor </a:t>
            </a:r>
            <a:r>
              <a:rPr lang="ro-RO" dirty="0" err="1"/>
              <a:t>şi</a:t>
            </a:r>
            <a:r>
              <a:rPr lang="ro-RO" dirty="0"/>
              <a:t> atribuirilor, precum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b="1" dirty="0"/>
              <a:t>alegerea comportamentului ce va fi urmat în viitor</a:t>
            </a:r>
            <a:r>
              <a:rPr lang="ro-RO" dirty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1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2512"/>
            <a:ext cx="10058400" cy="70013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Dezvoltarea abilităților autoreglatorii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5152"/>
            <a:ext cx="10058400" cy="4476466"/>
          </a:xfrm>
          <a:ln w="38100">
            <a:solidFill>
              <a:srgbClr val="CC0066"/>
            </a:solidFill>
          </a:ln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o-RO" sz="2900" dirty="0"/>
              <a:t>Dezvoltarea </a:t>
            </a:r>
            <a:r>
              <a:rPr lang="ro-RO" sz="2900" dirty="0" err="1"/>
              <a:t>abilităţilor</a:t>
            </a:r>
            <a:r>
              <a:rPr lang="ro-RO" sz="2900" dirty="0"/>
              <a:t> autoreglatorii poate fi realizată în cadrul procesului instructiv, prin </a:t>
            </a:r>
            <a:r>
              <a:rPr lang="ro-RO" sz="2900" b="1" dirty="0" err="1"/>
              <a:t>creşterea</a:t>
            </a:r>
            <a:r>
              <a:rPr lang="ro-RO" sz="2900" b="1" dirty="0"/>
              <a:t> ponderii unor </a:t>
            </a:r>
            <a:r>
              <a:rPr lang="ro-RO" sz="2900" b="1" dirty="0" err="1"/>
              <a:t>activităţi</a:t>
            </a:r>
            <a:r>
              <a:rPr lang="ro-RO" sz="2900" dirty="0"/>
              <a:t>, care mediază </a:t>
            </a:r>
            <a:r>
              <a:rPr lang="ro-RO" sz="2900" dirty="0" err="1"/>
              <a:t>experienţele</a:t>
            </a:r>
            <a:r>
              <a:rPr lang="ro-RO" sz="2900" dirty="0"/>
              <a:t> prin care elevul </a:t>
            </a:r>
            <a:r>
              <a:rPr lang="ro-RO" sz="2900" dirty="0" err="1"/>
              <a:t>învaţă</a:t>
            </a:r>
            <a:r>
              <a:rPr lang="ro-RO" sz="2900" dirty="0"/>
              <a:t> să:</a:t>
            </a:r>
          </a:p>
          <a:p>
            <a:pPr marL="736600" indent="-341313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sz="2900" dirty="0"/>
              <a:t> </a:t>
            </a:r>
            <a:r>
              <a:rPr lang="ro-RO" sz="2900" i="1" dirty="0"/>
              <a:t>exploreze</a:t>
            </a:r>
            <a:r>
              <a:rPr lang="ro-RO" sz="2900" dirty="0"/>
              <a:t> sistematic </a:t>
            </a:r>
            <a:r>
              <a:rPr lang="ro-RO" sz="2900" i="1" dirty="0"/>
              <a:t>o </a:t>
            </a:r>
            <a:r>
              <a:rPr lang="ro-RO" sz="2900" i="1" dirty="0" err="1"/>
              <a:t>situaţie</a:t>
            </a:r>
            <a:r>
              <a:rPr lang="ro-RO" sz="2900" i="1" dirty="0"/>
              <a:t> de </a:t>
            </a:r>
            <a:r>
              <a:rPr lang="ro-RO" sz="2900" i="1" dirty="0" err="1"/>
              <a:t>învăţare</a:t>
            </a:r>
            <a:r>
              <a:rPr lang="ro-RO" sz="2900" dirty="0"/>
              <a:t>;</a:t>
            </a:r>
            <a:endParaRPr lang="en-US" sz="2900" dirty="0"/>
          </a:p>
          <a:p>
            <a:pPr marL="756158" lvl="1" indent="-3540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sz="2900" dirty="0" err="1"/>
              <a:t>îşi</a:t>
            </a:r>
            <a:r>
              <a:rPr lang="ro-RO" sz="2900" dirty="0"/>
              <a:t> </a:t>
            </a:r>
            <a:r>
              <a:rPr lang="ro-RO" sz="2900" i="1" dirty="0"/>
              <a:t>automonitorizeze procesele cognitive,</a:t>
            </a:r>
            <a:r>
              <a:rPr lang="ro-RO" sz="2900" dirty="0"/>
              <a:t> </a:t>
            </a:r>
            <a:r>
              <a:rPr lang="ro-RO" sz="2900" i="1" dirty="0"/>
              <a:t>activitatea de </a:t>
            </a:r>
            <a:r>
              <a:rPr lang="ro-RO" sz="2900" i="1" dirty="0" err="1"/>
              <a:t>învăţare</a:t>
            </a:r>
            <a:r>
              <a:rPr lang="ro-RO" sz="2900" dirty="0"/>
              <a:t> propriu - zisă </a:t>
            </a:r>
            <a:r>
              <a:rPr lang="ro-RO" sz="2900" dirty="0" err="1"/>
              <a:t>şi</a:t>
            </a:r>
            <a:r>
              <a:rPr lang="ro-RO" sz="2900" dirty="0"/>
              <a:t> </a:t>
            </a:r>
            <a:r>
              <a:rPr lang="ro-RO" sz="2900" i="1" dirty="0"/>
              <a:t>modul de organizare al </a:t>
            </a:r>
            <a:r>
              <a:rPr lang="ro-RO" sz="2900" i="1" dirty="0" err="1"/>
              <a:t>cunoştinţelor</a:t>
            </a:r>
            <a:r>
              <a:rPr lang="ro-RO" sz="2900" i="1" dirty="0"/>
              <a:t>;</a:t>
            </a:r>
            <a:r>
              <a:rPr lang="ro-RO" sz="2900" dirty="0"/>
              <a:t> </a:t>
            </a:r>
            <a:endParaRPr lang="en-US" sz="2900" dirty="0"/>
          </a:p>
          <a:p>
            <a:pPr marL="756158" lvl="1" indent="-3540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sz="2900" i="1" dirty="0"/>
              <a:t>formuleze ipoteze </a:t>
            </a:r>
            <a:r>
              <a:rPr lang="ro-RO" sz="2900" i="1" dirty="0" err="1"/>
              <a:t>şi</a:t>
            </a:r>
            <a:r>
              <a:rPr lang="ro-RO" sz="2900" i="1" dirty="0"/>
              <a:t> să utilizeze strategii de testare a ipotezelor</a:t>
            </a:r>
            <a:r>
              <a:rPr lang="ro-RO" sz="2900" dirty="0"/>
              <a:t>; </a:t>
            </a:r>
            <a:endParaRPr lang="en-US" sz="2900" dirty="0"/>
          </a:p>
          <a:p>
            <a:pPr marL="756158" lvl="1" indent="-3540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sz="2900" dirty="0" err="1"/>
              <a:t>îşi</a:t>
            </a:r>
            <a:r>
              <a:rPr lang="ro-RO" sz="2900" dirty="0"/>
              <a:t> </a:t>
            </a:r>
            <a:r>
              <a:rPr lang="ro-RO" sz="2900" i="1" dirty="0"/>
              <a:t>planifice comportamentul de </a:t>
            </a:r>
            <a:r>
              <a:rPr lang="ro-RO" sz="2900" i="1" dirty="0" err="1"/>
              <a:t>învăţare</a:t>
            </a:r>
            <a:r>
              <a:rPr lang="ro-RO" sz="2900" dirty="0"/>
              <a:t>;</a:t>
            </a:r>
            <a:endParaRPr lang="en-US" sz="2900" dirty="0"/>
          </a:p>
          <a:p>
            <a:pPr marL="756158" lvl="1" indent="-3540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sz="2900" i="1" dirty="0"/>
              <a:t>reflecteze</a:t>
            </a:r>
            <a:r>
              <a:rPr lang="ro-RO" sz="2900" dirty="0"/>
              <a:t> asupra </a:t>
            </a:r>
            <a:r>
              <a:rPr lang="ro-RO" sz="2900" i="1" dirty="0"/>
              <a:t>modului propriu de </a:t>
            </a:r>
            <a:r>
              <a:rPr lang="ro-RO" sz="2900" i="1" dirty="0" err="1"/>
              <a:t>învăţare</a:t>
            </a:r>
            <a:r>
              <a:rPr lang="ro-RO" sz="2900" i="1" dirty="0"/>
              <a:t> / </a:t>
            </a:r>
            <a:r>
              <a:rPr lang="ro-RO" sz="2900" i="1" dirty="0" err="1"/>
              <a:t>înţelegere</a:t>
            </a:r>
            <a:r>
              <a:rPr lang="ro-RO" sz="2900" dirty="0"/>
              <a:t>; </a:t>
            </a:r>
            <a:endParaRPr lang="en-US" sz="2900" dirty="0"/>
          </a:p>
          <a:p>
            <a:pPr marL="756158" lvl="1" indent="-3540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sz="2900" i="1" dirty="0"/>
              <a:t>genereze </a:t>
            </a:r>
            <a:r>
              <a:rPr lang="ro-RO" sz="2900" i="1" dirty="0" err="1"/>
              <a:t>semnificaţii</a:t>
            </a:r>
            <a:r>
              <a:rPr lang="ro-RO" sz="2900" i="1" dirty="0"/>
              <a:t> personale</a:t>
            </a:r>
            <a:r>
              <a:rPr lang="ro-RO" sz="2900" dirty="0"/>
              <a:t>, care să constituie filtre de interpretare a materialului de studiu (</a:t>
            </a:r>
            <a:r>
              <a:rPr lang="ro-RO" sz="2900" dirty="0" err="1"/>
              <a:t>Crotty</a:t>
            </a:r>
            <a:r>
              <a:rPr lang="ro-RO" sz="2900" dirty="0"/>
              <a:t>, 1995).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Caracteristici ale elevilor cu </a:t>
            </a:r>
            <a:r>
              <a:rPr lang="ro-RO" b="1" dirty="0" err="1"/>
              <a:t>abilităţi</a:t>
            </a:r>
            <a:r>
              <a:rPr lang="ro-RO" b="1" dirty="0"/>
              <a:t> </a:t>
            </a:r>
            <a:r>
              <a:rPr lang="ro-RO" b="1" dirty="0">
                <a:solidFill>
                  <a:srgbClr val="FF0000"/>
                </a:solidFill>
              </a:rPr>
              <a:t>superioare</a:t>
            </a:r>
            <a:r>
              <a:rPr lang="ro-RO" b="1" dirty="0"/>
              <a:t> de autoreglare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866" y="1883391"/>
            <a:ext cx="10563367" cy="4203510"/>
          </a:xfrm>
        </p:spPr>
        <p:txBody>
          <a:bodyPr>
            <a:noAutofit/>
          </a:bodyPr>
          <a:lstStyle/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pe lângă faptul că</a:t>
            </a:r>
            <a:r>
              <a:rPr lang="ro-RO" i="1" dirty="0"/>
              <a:t> </a:t>
            </a:r>
            <a:r>
              <a:rPr lang="ro-RO" dirty="0"/>
              <a:t>stăpânesc anumite strategii rezolutive specifice</a:t>
            </a:r>
            <a:r>
              <a:rPr lang="ro-RO" i="1" dirty="0"/>
              <a:t>, </a:t>
            </a:r>
            <a:r>
              <a:rPr lang="ro-RO" i="1" dirty="0" err="1"/>
              <a:t>iniţiază</a:t>
            </a:r>
            <a:r>
              <a:rPr lang="ro-RO" i="1" dirty="0"/>
              <a:t> </a:t>
            </a:r>
            <a:r>
              <a:rPr lang="ro-RO" i="1" dirty="0" err="1"/>
              <a:t>acţiuni</a:t>
            </a:r>
            <a:r>
              <a:rPr lang="ro-RO" dirty="0"/>
              <a:t> pe baza acestor strategii;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sunt </a:t>
            </a:r>
            <a:r>
              <a:rPr lang="ro-RO" i="1" dirty="0" err="1"/>
              <a:t>preocupaţi</a:t>
            </a:r>
            <a:r>
              <a:rPr lang="ro-RO" i="1" dirty="0"/>
              <a:t> de modul în care </a:t>
            </a:r>
            <a:r>
              <a:rPr lang="ro-RO" i="1" dirty="0" err="1"/>
              <a:t>funcţionează</a:t>
            </a:r>
            <a:r>
              <a:rPr lang="ro-RO" i="1" dirty="0"/>
              <a:t> procesele de gândire </a:t>
            </a:r>
            <a:r>
              <a:rPr lang="ro-RO" dirty="0" err="1"/>
              <a:t>şi</a:t>
            </a:r>
            <a:r>
              <a:rPr lang="ro-RO" i="1" dirty="0"/>
              <a:t> </a:t>
            </a:r>
            <a:r>
              <a:rPr lang="ro-RO" i="1" dirty="0" err="1"/>
              <a:t>învăţare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utilizează aceste </a:t>
            </a:r>
            <a:r>
              <a:rPr lang="ro-RO" dirty="0" err="1"/>
              <a:t>cunoştinţe</a:t>
            </a:r>
            <a:r>
              <a:rPr lang="ro-RO" dirty="0"/>
              <a:t> pentru a-</a:t>
            </a:r>
            <a:r>
              <a:rPr lang="ro-RO" dirty="0" err="1"/>
              <a:t>şi</a:t>
            </a:r>
            <a:r>
              <a:rPr lang="ro-RO" dirty="0"/>
              <a:t> maximiza </a:t>
            </a:r>
            <a:r>
              <a:rPr lang="ro-RO" dirty="0" err="1"/>
              <a:t>învăţarea</a:t>
            </a:r>
            <a:r>
              <a:rPr lang="ro-RO" dirty="0"/>
              <a:t>;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i="1" dirty="0"/>
              <a:t>participă în mod activ</a:t>
            </a:r>
            <a:r>
              <a:rPr lang="ro-RO" dirty="0"/>
              <a:t> (metacognitiv, </a:t>
            </a:r>
            <a:r>
              <a:rPr lang="ro-RO" dirty="0" err="1"/>
              <a:t>motivaţional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comportamental) la procesul de </a:t>
            </a:r>
            <a:r>
              <a:rPr lang="ro-RO" dirty="0" err="1"/>
              <a:t>învăţare</a:t>
            </a:r>
            <a:r>
              <a:rPr lang="ro-RO" dirty="0"/>
              <a:t>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manifestă</a:t>
            </a:r>
            <a:r>
              <a:rPr lang="ro-RO" i="1" dirty="0"/>
              <a:t> interes </a:t>
            </a:r>
            <a:r>
              <a:rPr lang="ro-RO" dirty="0"/>
              <a:t>crescut </a:t>
            </a:r>
            <a:r>
              <a:rPr lang="ro-RO" dirty="0" err="1"/>
              <a:t>faţă</a:t>
            </a:r>
            <a:r>
              <a:rPr lang="ro-RO" dirty="0"/>
              <a:t> de subiectul predat sau pus în </a:t>
            </a:r>
            <a:r>
              <a:rPr lang="ro-RO" dirty="0" err="1"/>
              <a:t>discuţie</a:t>
            </a:r>
            <a:r>
              <a:rPr lang="ro-RO" dirty="0"/>
              <a:t>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formulează întrebări </a:t>
            </a:r>
            <a:r>
              <a:rPr lang="ro-RO" dirty="0" err="1"/>
              <a:t>şi</a:t>
            </a:r>
            <a:r>
              <a:rPr lang="ro-RO" dirty="0"/>
              <a:t> comentarii mai frecvent decât colegii lor;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în general se raportează la </a:t>
            </a:r>
            <a:r>
              <a:rPr lang="ro-RO" dirty="0" err="1"/>
              <a:t>situaţia</a:t>
            </a:r>
            <a:r>
              <a:rPr lang="ro-RO" dirty="0"/>
              <a:t> de </a:t>
            </a:r>
            <a:r>
              <a:rPr lang="ro-RO" i="1" dirty="0" err="1"/>
              <a:t>eşec</a:t>
            </a:r>
            <a:r>
              <a:rPr lang="ro-RO" i="1" dirty="0"/>
              <a:t> ca la o </a:t>
            </a:r>
            <a:r>
              <a:rPr lang="ro-RO" i="1" dirty="0" err="1"/>
              <a:t>experienţă</a:t>
            </a:r>
            <a:r>
              <a:rPr lang="ro-RO" i="1" dirty="0"/>
              <a:t> firească de </a:t>
            </a:r>
            <a:r>
              <a:rPr lang="ro-RO" i="1" dirty="0" err="1"/>
              <a:t>viaţă</a:t>
            </a:r>
            <a:r>
              <a:rPr lang="ro-RO" dirty="0"/>
              <a:t>;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0090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Caracteristici ale elevilor cu </a:t>
            </a:r>
            <a:r>
              <a:rPr lang="ro-RO" b="1" dirty="0" err="1"/>
              <a:t>abilităţi</a:t>
            </a:r>
            <a:r>
              <a:rPr lang="ro-RO" b="1" dirty="0"/>
              <a:t> </a:t>
            </a:r>
            <a:r>
              <a:rPr lang="ro-RO" b="1" dirty="0">
                <a:solidFill>
                  <a:srgbClr val="FF0000"/>
                </a:solidFill>
              </a:rPr>
              <a:t>superioare</a:t>
            </a:r>
            <a:r>
              <a:rPr lang="ro-RO" b="1" dirty="0"/>
              <a:t> de autoreglare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866" y="1883391"/>
            <a:ext cx="10563367" cy="4203510"/>
          </a:xfrm>
        </p:spPr>
        <p:txBody>
          <a:bodyPr>
            <a:noAutofit/>
          </a:bodyPr>
          <a:lstStyle/>
          <a:p>
            <a:pPr marL="463550" indent="-231775" algn="just">
              <a:buFont typeface="Wingdings" panose="05000000000000000000" pitchFamily="2" charset="2"/>
              <a:buChar char="v"/>
            </a:pPr>
            <a:r>
              <a:rPr lang="ro-RO" dirty="0" err="1"/>
              <a:t>îşi</a:t>
            </a:r>
            <a:r>
              <a:rPr lang="ro-RO" dirty="0"/>
              <a:t> fixează </a:t>
            </a:r>
            <a:r>
              <a:rPr lang="ro-RO" i="1" dirty="0"/>
              <a:t>scopuri bine precizate,</a:t>
            </a:r>
            <a:r>
              <a:rPr lang="ro-RO" dirty="0"/>
              <a:t> orientate spre </a:t>
            </a:r>
            <a:r>
              <a:rPr lang="ro-RO" dirty="0" err="1"/>
              <a:t>competenţă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spre </a:t>
            </a:r>
            <a:r>
              <a:rPr lang="ro-RO" dirty="0" err="1"/>
              <a:t>performanţă</a:t>
            </a:r>
            <a:r>
              <a:rPr lang="ro-RO" dirty="0"/>
              <a:t>;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sunt </a:t>
            </a:r>
            <a:r>
              <a:rPr lang="ro-RO" dirty="0" err="1"/>
              <a:t>orientaţi</a:t>
            </a:r>
            <a:r>
              <a:rPr lang="ro-RO" dirty="0"/>
              <a:t> mai cu seamă spre </a:t>
            </a:r>
            <a:r>
              <a:rPr lang="ro-RO" dirty="0" err="1"/>
              <a:t>soluţionarea</a:t>
            </a:r>
            <a:r>
              <a:rPr lang="ro-RO" dirty="0"/>
              <a:t> sarcinii </a:t>
            </a:r>
            <a:r>
              <a:rPr lang="ro-RO" dirty="0" err="1"/>
              <a:t>şi</a:t>
            </a:r>
            <a:r>
              <a:rPr lang="ro-RO" dirty="0"/>
              <a:t> mai </a:t>
            </a:r>
            <a:r>
              <a:rPr lang="ro-RO" dirty="0" err="1"/>
              <a:t>puţin</a:t>
            </a:r>
            <a:r>
              <a:rPr lang="ro-RO" dirty="0"/>
              <a:t> spre rezolvarea conflictelor </a:t>
            </a:r>
            <a:r>
              <a:rPr lang="ro-RO" dirty="0" err="1"/>
              <a:t>emoţionale</a:t>
            </a:r>
            <a:r>
              <a:rPr lang="ro-RO" dirty="0"/>
              <a:t>;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manifestă </a:t>
            </a:r>
            <a:r>
              <a:rPr lang="ro-RO" i="1" dirty="0"/>
              <a:t>un nivel mai ridicat al</a:t>
            </a:r>
            <a:r>
              <a:rPr lang="ro-RO" dirty="0"/>
              <a:t> </a:t>
            </a:r>
            <a:r>
              <a:rPr lang="ro-RO" i="1" dirty="0" err="1"/>
              <a:t>autoeficacităţii</a:t>
            </a:r>
            <a:r>
              <a:rPr lang="ro-RO" dirty="0"/>
              <a:t>, fapt ce duce la </a:t>
            </a:r>
            <a:r>
              <a:rPr lang="ro-RO" dirty="0" err="1"/>
              <a:t>motivaţie</a:t>
            </a:r>
            <a:r>
              <a:rPr lang="ro-RO" dirty="0"/>
              <a:t> puternică de </a:t>
            </a:r>
            <a:r>
              <a:rPr lang="ro-RO" dirty="0" err="1"/>
              <a:t>învăţare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la o autoreglare afectivă eficientă;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în sarcină, manifestă un veritabil </a:t>
            </a:r>
            <a:r>
              <a:rPr lang="ro-RO" i="1" dirty="0"/>
              <a:t>interes intrinsec</a:t>
            </a:r>
            <a:r>
              <a:rPr lang="ro-RO" dirty="0"/>
              <a:t>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profită de </a:t>
            </a:r>
            <a:r>
              <a:rPr lang="ro-RO" dirty="0" err="1"/>
              <a:t>oportunităţile</a:t>
            </a:r>
            <a:r>
              <a:rPr lang="ro-RO" dirty="0"/>
              <a:t> de </a:t>
            </a:r>
            <a:r>
              <a:rPr lang="ro-RO" dirty="0" err="1"/>
              <a:t>învăţare</a:t>
            </a:r>
            <a:r>
              <a:rPr lang="ro-RO" dirty="0"/>
              <a:t>, mobilizându-se pentru </a:t>
            </a:r>
            <a:r>
              <a:rPr lang="ro-RO" dirty="0" err="1"/>
              <a:t>soluţionarea</a:t>
            </a:r>
            <a:r>
              <a:rPr lang="ro-RO" dirty="0"/>
              <a:t> sarcinilor;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 err="1"/>
              <a:t>îşi</a:t>
            </a:r>
            <a:r>
              <a:rPr lang="ro-RO" dirty="0"/>
              <a:t> </a:t>
            </a:r>
            <a:r>
              <a:rPr lang="ro-RO" i="1" dirty="0"/>
              <a:t>adaptează </a:t>
            </a:r>
            <a:r>
              <a:rPr lang="ro-RO" dirty="0"/>
              <a:t>în </a:t>
            </a:r>
            <a:r>
              <a:rPr lang="ro-RO" dirty="0" err="1"/>
              <a:t>permanenţă</a:t>
            </a:r>
            <a:r>
              <a:rPr lang="ro-RO" dirty="0"/>
              <a:t> </a:t>
            </a:r>
            <a:r>
              <a:rPr lang="ro-RO" i="1" dirty="0"/>
              <a:t>strategiile </a:t>
            </a:r>
            <a:r>
              <a:rPr lang="ro-RO" i="1" dirty="0" err="1"/>
              <a:t>şi</a:t>
            </a:r>
            <a:r>
              <a:rPr lang="ro-RO" i="1" dirty="0"/>
              <a:t> metodele de </a:t>
            </a:r>
            <a:r>
              <a:rPr lang="ro-RO" i="1" dirty="0" err="1"/>
              <a:t>învăţare</a:t>
            </a:r>
            <a:r>
              <a:rPr lang="ro-RO" dirty="0"/>
              <a:t> în </a:t>
            </a:r>
            <a:r>
              <a:rPr lang="ro-RO" dirty="0" err="1"/>
              <a:t>funcţie</a:t>
            </a:r>
            <a:r>
              <a:rPr lang="ro-RO" dirty="0"/>
              <a:t> de materialele de studiu; 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0658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Caracteristici ale elevilor cu </a:t>
            </a:r>
            <a:r>
              <a:rPr lang="ro-RO" b="1" dirty="0" err="1"/>
              <a:t>abilităţi</a:t>
            </a:r>
            <a:r>
              <a:rPr lang="ro-RO" b="1" dirty="0"/>
              <a:t> </a:t>
            </a:r>
            <a:r>
              <a:rPr lang="ro-RO" b="1" dirty="0">
                <a:solidFill>
                  <a:srgbClr val="FF0000"/>
                </a:solidFill>
              </a:rPr>
              <a:t>superioare </a:t>
            </a:r>
            <a:r>
              <a:rPr lang="ro-RO" b="1" dirty="0"/>
              <a:t>de autoreglare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866" y="1883391"/>
            <a:ext cx="10563367" cy="4203510"/>
          </a:xfrm>
        </p:spPr>
        <p:txBody>
          <a:bodyPr>
            <a:noAutofit/>
          </a:bodyPr>
          <a:lstStyle/>
          <a:p>
            <a:pPr lvl="0" algn="just"/>
            <a:r>
              <a:rPr lang="ro-RO" dirty="0"/>
              <a:t>În cazul unor</a:t>
            </a:r>
            <a:r>
              <a:rPr lang="ro-RO" i="1" dirty="0"/>
              <a:t> sarcini noi </a:t>
            </a:r>
            <a:r>
              <a:rPr lang="ro-RO" dirty="0"/>
              <a:t>parcurg de regulă</a:t>
            </a:r>
            <a:r>
              <a:rPr lang="ro-RO" i="1" dirty="0"/>
              <a:t> următorii </a:t>
            </a:r>
            <a:r>
              <a:rPr lang="ro-RO" i="1" dirty="0" err="1"/>
              <a:t>paşi</a:t>
            </a:r>
            <a:r>
              <a:rPr lang="ro-RO" i="1" dirty="0"/>
              <a:t> </a:t>
            </a:r>
            <a:r>
              <a:rPr lang="ro-RO" dirty="0"/>
              <a:t>(</a:t>
            </a:r>
            <a:r>
              <a:rPr lang="ro-RO" dirty="0" err="1"/>
              <a:t>Ruohotie</a:t>
            </a:r>
            <a:r>
              <a:rPr lang="ro-RO" dirty="0"/>
              <a:t>, 2000a):</a:t>
            </a:r>
            <a:endParaRPr lang="en-US" dirty="0"/>
          </a:p>
          <a:p>
            <a:pPr marL="914400" lvl="0" indent="-450850" algn="just">
              <a:buFont typeface="Wingdings" panose="05000000000000000000" pitchFamily="2" charset="2"/>
              <a:buChar char="Ø"/>
            </a:pPr>
            <a:r>
              <a:rPr lang="ro-RO" dirty="0"/>
              <a:t>analizează sarcina </a:t>
            </a:r>
            <a:r>
              <a:rPr lang="ro-RO" dirty="0" err="1"/>
              <a:t>şi</a:t>
            </a:r>
            <a:r>
              <a:rPr lang="ro-RO" dirty="0"/>
              <a:t> interpretează </a:t>
            </a:r>
            <a:r>
              <a:rPr lang="ro-RO" dirty="0" err="1"/>
              <a:t>cerinţele</a:t>
            </a:r>
            <a:r>
              <a:rPr lang="ro-RO" dirty="0"/>
              <a:t> acesteia;</a:t>
            </a:r>
            <a:endParaRPr lang="en-US" dirty="0"/>
          </a:p>
          <a:p>
            <a:pPr marL="914400" lvl="0" indent="-450850" algn="just">
              <a:buFont typeface="Wingdings" panose="05000000000000000000" pitchFamily="2" charset="2"/>
              <a:buChar char="Ø"/>
            </a:pPr>
            <a:r>
              <a:rPr lang="ro-RO" dirty="0" err="1"/>
              <a:t>îşi</a:t>
            </a:r>
            <a:r>
              <a:rPr lang="ro-RO" dirty="0"/>
              <a:t> stabilesc obiective specifice îndeplinirii sarcinii;</a:t>
            </a:r>
            <a:endParaRPr lang="en-US" dirty="0"/>
          </a:p>
          <a:p>
            <a:pPr marL="914400" lvl="0" indent="-450850" algn="just">
              <a:buFont typeface="Wingdings" panose="05000000000000000000" pitchFamily="2" charset="2"/>
              <a:buChar char="Ø"/>
            </a:pPr>
            <a:r>
              <a:rPr lang="ro-RO" dirty="0"/>
              <a:t>selectează </a:t>
            </a:r>
            <a:r>
              <a:rPr lang="ro-RO" dirty="0" err="1"/>
              <a:t>şi</a:t>
            </a:r>
            <a:r>
              <a:rPr lang="ro-RO" dirty="0"/>
              <a:t> adaptează strategiile în </a:t>
            </a:r>
            <a:r>
              <a:rPr lang="ro-RO" dirty="0" err="1"/>
              <a:t>funcţie</a:t>
            </a:r>
            <a:r>
              <a:rPr lang="ro-RO" dirty="0"/>
              <a:t> de aceste obiective;</a:t>
            </a:r>
            <a:endParaRPr lang="en-US" dirty="0"/>
          </a:p>
          <a:p>
            <a:pPr marL="914400" lvl="0" indent="-450850" algn="just">
              <a:buFont typeface="Wingdings" panose="05000000000000000000" pitchFamily="2" charset="2"/>
              <a:buChar char="Ø"/>
            </a:pPr>
            <a:r>
              <a:rPr lang="ro-RO" dirty="0"/>
              <a:t>monitorizează progresul făcut spre  îndeplinirea scopurilor stabilite;</a:t>
            </a:r>
            <a:endParaRPr lang="en-US" dirty="0"/>
          </a:p>
          <a:p>
            <a:pPr marL="914400" lvl="0" indent="-450850" algn="just">
              <a:buFont typeface="Wingdings" panose="05000000000000000000" pitchFamily="2" charset="2"/>
              <a:buChar char="Ø"/>
            </a:pPr>
            <a:r>
              <a:rPr lang="ro-RO" dirty="0"/>
              <a:t>ajustează strategiile </a:t>
            </a:r>
            <a:r>
              <a:rPr lang="ro-RO" dirty="0" err="1"/>
              <a:t>şi</a:t>
            </a:r>
            <a:r>
              <a:rPr lang="ro-RO" dirty="0"/>
              <a:t> efortul depus ca urmare a monitorizării;</a:t>
            </a:r>
            <a:endParaRPr lang="en-US" dirty="0"/>
          </a:p>
          <a:p>
            <a:pPr marL="914400" lvl="0" indent="-450850" algn="just">
              <a:buFont typeface="Wingdings" panose="05000000000000000000" pitchFamily="2" charset="2"/>
              <a:buChar char="Ø"/>
            </a:pPr>
            <a:r>
              <a:rPr lang="ro-RO" dirty="0"/>
              <a:t>utilizează strategii </a:t>
            </a:r>
            <a:r>
              <a:rPr lang="ro-RO" dirty="0" err="1"/>
              <a:t>motivaţionale</a:t>
            </a:r>
            <a:r>
              <a:rPr lang="ro-RO" dirty="0"/>
              <a:t> pentru a persista în sarcină când întâmpină </a:t>
            </a:r>
            <a:r>
              <a:rPr lang="ro-RO" dirty="0" err="1"/>
              <a:t>dificultăţi</a:t>
            </a:r>
            <a:r>
              <a:rPr lang="ro-RO" dirty="0"/>
              <a:t> sau constată </a:t>
            </a:r>
            <a:r>
              <a:rPr lang="ro-RO" dirty="0" err="1"/>
              <a:t>prezenţa</a:t>
            </a:r>
            <a:r>
              <a:rPr lang="ro-RO" dirty="0"/>
              <a:t> unor </a:t>
            </a:r>
            <a:r>
              <a:rPr lang="ro-RO" dirty="0" err="1"/>
              <a:t>distractori</a:t>
            </a:r>
            <a:r>
              <a:rPr lang="ro-RO" dirty="0"/>
              <a:t> 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059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Caracteristici ale elevilor cu </a:t>
            </a:r>
            <a:r>
              <a:rPr lang="ro-RO" b="1" dirty="0" err="1"/>
              <a:t>abilităţi</a:t>
            </a:r>
            <a:r>
              <a:rPr lang="ro-RO" b="1" dirty="0"/>
              <a:t> </a:t>
            </a:r>
            <a:r>
              <a:rPr lang="ro-RO" b="1" dirty="0">
                <a:solidFill>
                  <a:srgbClr val="FF0000"/>
                </a:solidFill>
              </a:rPr>
              <a:t>inferioare</a:t>
            </a:r>
            <a:r>
              <a:rPr lang="ro-RO" b="1" dirty="0"/>
              <a:t> de autoreglare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866" y="1883391"/>
            <a:ext cx="10563367" cy="4203510"/>
          </a:xfrm>
        </p:spPr>
        <p:txBody>
          <a:bodyPr>
            <a:noAutofit/>
          </a:bodyPr>
          <a:lstStyle/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prezintă </a:t>
            </a:r>
            <a:r>
              <a:rPr lang="ro-RO" dirty="0" err="1"/>
              <a:t>patter</a:t>
            </a:r>
            <a:r>
              <a:rPr lang="ro-RO" dirty="0"/>
              <a:t>-nuri </a:t>
            </a:r>
            <a:r>
              <a:rPr lang="ro-RO" dirty="0" err="1"/>
              <a:t>motivaţionale</a:t>
            </a:r>
            <a:r>
              <a:rPr lang="ro-RO" dirty="0"/>
              <a:t> orientate spre evitarea </a:t>
            </a:r>
            <a:r>
              <a:rPr lang="ro-RO" dirty="0" err="1"/>
              <a:t>eşecului</a:t>
            </a:r>
            <a:r>
              <a:rPr lang="ro-RO" dirty="0"/>
              <a:t> (altfel spus evită </a:t>
            </a:r>
            <a:r>
              <a:rPr lang="ro-RO" dirty="0" err="1"/>
              <a:t>situaţiile</a:t>
            </a:r>
            <a:r>
              <a:rPr lang="ro-RO" dirty="0"/>
              <a:t> de </a:t>
            </a:r>
            <a:r>
              <a:rPr lang="ro-RO" dirty="0" err="1"/>
              <a:t>învăţare</a:t>
            </a:r>
            <a:r>
              <a:rPr lang="ro-RO" dirty="0"/>
              <a:t> în care </a:t>
            </a:r>
            <a:r>
              <a:rPr lang="ro-RO" dirty="0" err="1"/>
              <a:t>performanţa</a:t>
            </a:r>
            <a:r>
              <a:rPr lang="ro-RO" dirty="0"/>
              <a:t> lor urmează a fi evaluată </a:t>
            </a:r>
            <a:r>
              <a:rPr lang="ro-RO" dirty="0" err="1"/>
              <a:t>şi</a:t>
            </a:r>
            <a:r>
              <a:rPr lang="ro-RO" dirty="0"/>
              <a:t> comparată cu a </a:t>
            </a:r>
            <a:r>
              <a:rPr lang="ro-RO" dirty="0" err="1"/>
              <a:t>celorlalţi</a:t>
            </a:r>
            <a:r>
              <a:rPr lang="ro-RO" dirty="0"/>
              <a:t>);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atribuie, de cele mai multe ori, problemele de </a:t>
            </a:r>
            <a:r>
              <a:rPr lang="ro-RO" dirty="0" err="1"/>
              <a:t>învăţare</a:t>
            </a:r>
            <a:r>
              <a:rPr lang="ro-RO" dirty="0"/>
              <a:t> sau </a:t>
            </a:r>
            <a:r>
              <a:rPr lang="ro-RO" dirty="0" err="1"/>
              <a:t>dificultăţile</a:t>
            </a:r>
            <a:r>
              <a:rPr lang="ro-RO" dirty="0"/>
              <a:t> de concentrare unor factori externi (sarcină plictisitoare sau </a:t>
            </a:r>
            <a:r>
              <a:rPr lang="ro-RO" dirty="0" err="1"/>
              <a:t>fatalităţii</a:t>
            </a:r>
            <a:r>
              <a:rPr lang="ro-RO" dirty="0"/>
              <a:t>);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de cele mai multe ori recurg la strategii rezolutive de genul încercare – eroare; </a:t>
            </a:r>
            <a:endParaRPr lang="en-US" dirty="0"/>
          </a:p>
          <a:p>
            <a:pPr marL="463550" lvl="0" indent="-231775" algn="just">
              <a:buFont typeface="Wingdings" panose="05000000000000000000" pitchFamily="2" charset="2"/>
              <a:buChar char="v"/>
            </a:pPr>
            <a:r>
              <a:rPr lang="ro-RO" dirty="0"/>
              <a:t>se protejează de </a:t>
            </a:r>
            <a:r>
              <a:rPr lang="ro-RO" dirty="0" err="1"/>
              <a:t>eşec</a:t>
            </a:r>
            <a:r>
              <a:rPr lang="ro-RO" dirty="0"/>
              <a:t> printr-o serie de </a:t>
            </a:r>
            <a:r>
              <a:rPr lang="ro-RO" dirty="0" err="1"/>
              <a:t>raţionalizări</a:t>
            </a:r>
            <a:r>
              <a:rPr lang="ro-RO" dirty="0"/>
              <a:t> de genul: „nu este atât de important”, „nu merită efortul”,  </a:t>
            </a:r>
            <a:r>
              <a:rPr lang="ro-RO" dirty="0" err="1"/>
              <a:t>şi</a:t>
            </a:r>
            <a:r>
              <a:rPr lang="ro-RO" dirty="0"/>
              <a:t> astfel lasă sarcina nefinalizată.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9070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Diferențe experți-novici</a:t>
            </a:r>
            <a:br>
              <a:rPr lang="ro-RO" b="1" dirty="0"/>
            </a:br>
            <a:r>
              <a:rPr lang="ro-RO" dirty="0"/>
              <a:t>(</a:t>
            </a:r>
            <a:r>
              <a:rPr lang="ro-RO" dirty="0" err="1"/>
              <a:t>Ruohotie</a:t>
            </a:r>
            <a:r>
              <a:rPr lang="ro-RO" dirty="0"/>
              <a:t>, 2000)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969284"/>
              </p:ext>
            </p:extLst>
          </p:nvPr>
        </p:nvGraphicFramePr>
        <p:xfrm>
          <a:off x="819150" y="1882775"/>
          <a:ext cx="1056322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244">
                  <a:extLst>
                    <a:ext uri="{9D8B030D-6E8A-4147-A177-3AD203B41FA5}">
                      <a16:colId xmlns:a16="http://schemas.microsoft.com/office/drawing/2014/main" val="569629794"/>
                    </a:ext>
                  </a:extLst>
                </a:gridCol>
                <a:gridCol w="4148991">
                  <a:extLst>
                    <a:ext uri="{9D8B030D-6E8A-4147-A177-3AD203B41FA5}">
                      <a16:colId xmlns:a16="http://schemas.microsoft.com/office/drawing/2014/main" val="3753795676"/>
                    </a:ext>
                  </a:extLst>
                </a:gridCol>
                <a:gridCol w="4148991">
                  <a:extLst>
                    <a:ext uri="{9D8B030D-6E8A-4147-A177-3AD203B41FA5}">
                      <a16:colId xmlns:a16="http://schemas.microsoft.com/office/drawing/2014/main" val="3608235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Criterii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Elevii cu abilităţi reduse de autoreglare </a:t>
                      </a:r>
                      <a:r>
                        <a:rPr lang="ro-RO" sz="2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(novici)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Elevii cu abilităţi crescute de autoreglare </a:t>
                      </a:r>
                      <a:r>
                        <a:rPr lang="ro-RO" sz="2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(experţi)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4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Formularea de obiective 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Scopuri nonspecifice şi distante, care duc la control intenţionat şi autoreglare scăzute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Îşi fixează scopuri în mod gradual (proximale - distale); scopurile sunt provocări care le oferă oportunităţi de a-şi evalua progresul personal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38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Convingeri privind autoeficacitatea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Încredere scăzută în eficacitatea şi potenţialul  personal; anxietate ridicată în situaţii de învăţare şi evitarea oportunităţilor de învăţare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Nivelul ridicat al autoeficacităţii sporeşte motivaţia de învăţare, automonitorizare şi nivelul expectanţei pentru rezultate favorabile   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61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Concentrarea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Dificultăţi</a:t>
                      </a:r>
                      <a:r>
                        <a:rPr lang="ro-RO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de concentrare; sunt frecvent </a:t>
                      </a:r>
                      <a:r>
                        <a:rPr lang="ro-RO" sz="20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distraşi</a:t>
                      </a:r>
                      <a:r>
                        <a:rPr lang="ro-RO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de stimulii colaterali din  mediu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Nivel crescut de concentrare asupra sarcinilor de </a:t>
                      </a:r>
                      <a:r>
                        <a:rPr lang="ro-RO" sz="20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învăţare</a:t>
                      </a:r>
                      <a:r>
                        <a:rPr lang="ro-RO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20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asupra </a:t>
                      </a:r>
                      <a:r>
                        <a:rPr lang="ro-RO" sz="20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performanţelor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72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636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Diferențe experți-novici</a:t>
            </a:r>
            <a:br>
              <a:rPr lang="ro-RO" b="1" dirty="0"/>
            </a:br>
            <a:r>
              <a:rPr lang="ro-RO" dirty="0"/>
              <a:t>(</a:t>
            </a:r>
            <a:r>
              <a:rPr lang="ro-RO" dirty="0" err="1"/>
              <a:t>Ruohotie</a:t>
            </a:r>
            <a:r>
              <a:rPr lang="ro-RO" dirty="0"/>
              <a:t>, 2000)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32284"/>
              </p:ext>
            </p:extLst>
          </p:nvPr>
        </p:nvGraphicFramePr>
        <p:xfrm>
          <a:off x="571841" y="1732650"/>
          <a:ext cx="11109278" cy="483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390">
                  <a:extLst>
                    <a:ext uri="{9D8B030D-6E8A-4147-A177-3AD203B41FA5}">
                      <a16:colId xmlns:a16="http://schemas.microsoft.com/office/drawing/2014/main" val="569629794"/>
                    </a:ext>
                  </a:extLst>
                </a:gridCol>
                <a:gridCol w="4612944">
                  <a:extLst>
                    <a:ext uri="{9D8B030D-6E8A-4147-A177-3AD203B41FA5}">
                      <a16:colId xmlns:a16="http://schemas.microsoft.com/office/drawing/2014/main" val="3753795676"/>
                    </a:ext>
                  </a:extLst>
                </a:gridCol>
                <a:gridCol w="4612944">
                  <a:extLst>
                    <a:ext uri="{9D8B030D-6E8A-4147-A177-3AD203B41FA5}">
                      <a16:colId xmlns:a16="http://schemas.microsoft.com/office/drawing/2014/main" val="3608235446"/>
                    </a:ext>
                  </a:extLst>
                </a:gridCol>
              </a:tblGrid>
              <a:tr h="587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Criterii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Elevii cu abilităţi reduse de autoreglare </a:t>
                      </a:r>
                      <a:r>
                        <a:rPr lang="ro-RO" sz="2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(novici)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Elevii cu abilităţi crescute de autoreglare </a:t>
                      </a:r>
                      <a:r>
                        <a:rPr lang="ro-RO" sz="2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(experţi)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484978"/>
                  </a:ext>
                </a:extLst>
              </a:tr>
              <a:tr h="13226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Strategii de </a:t>
                      </a:r>
                      <a:r>
                        <a:rPr lang="ro-RO" sz="18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învăţare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 bazează pe experienţa dobândită prin metoda încercare-eroare; uneori se protejează de eşec abandonând sau amânând realizarea sarcinilor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Îşi adaptează metodele şi dezvoltă tehnici proprii de învăţare, cum ar fi verbalizarea în limbaj intern. Recurg la reprezentări sub forma unor imagini mentale pentru a-şi îmbunătăţi performanţele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380909"/>
                  </a:ext>
                </a:extLst>
              </a:tr>
              <a:tr h="793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Auto-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monitorizarea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Nu îşi monitorizează propria învăţare; neselectivi în procesarea informaţiei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Îşi monitorizează învăţarea, şi dacă este necesar, îşi ajustează eforturile în funcţie de dificultatea sarcinii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611324"/>
                  </a:ext>
                </a:extLst>
              </a:tr>
              <a:tr h="20324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Autoevaluarea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Autoevaluarea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performanţelor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actuale prin compararea cu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performanţele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anterioare este redusă; formularea vagă a obiectivelor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prezenţa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unui autocontrol nesistematic; singura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comparaţie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posibilă este cu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performanţele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celorlalţi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(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comparaţie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socială)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Îşi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evaluează propria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învăţare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şi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performanţă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; autoevaluarea este bazată pe obiective clare; compară </a:t>
                      </a:r>
                      <a:r>
                        <a:rPr lang="ro-RO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performanţele</a:t>
                      </a:r>
                      <a:r>
                        <a:rPr lang="ro-RO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actuale cu cele anterioare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72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929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Diferențe experți-novici</a:t>
            </a:r>
            <a:br>
              <a:rPr lang="ro-RO" b="1" dirty="0"/>
            </a:br>
            <a:r>
              <a:rPr lang="ro-RO" dirty="0"/>
              <a:t>Concluzii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Familiarizare cu o serie de strategii cognitive,</a:t>
            </a:r>
            <a:r>
              <a:rPr lang="ro-RO" dirty="0"/>
              <a:t> </a:t>
            </a:r>
            <a:r>
              <a:rPr lang="ro-RO" dirty="0" err="1"/>
              <a:t>ştiind</a:t>
            </a:r>
            <a:r>
              <a:rPr lang="ro-RO" dirty="0"/>
              <a:t> </a:t>
            </a:r>
            <a:r>
              <a:rPr lang="ro-RO" b="1" dirty="0"/>
              <a:t>cum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b="1" dirty="0"/>
              <a:t>când</a:t>
            </a:r>
            <a:r>
              <a:rPr lang="ro-RO" dirty="0"/>
              <a:t> să le utilizeze</a:t>
            </a:r>
            <a:endParaRPr lang="en-US" dirty="0"/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Organizare, control, </a:t>
            </a:r>
            <a:r>
              <a:rPr lang="ro-RO" b="1" dirty="0" err="1"/>
              <a:t>direcţionare</a:t>
            </a:r>
            <a:r>
              <a:rPr lang="ro-RO" dirty="0"/>
              <a:t> a proceselor mentale spre atingerea scopurilor personale (</a:t>
            </a:r>
            <a:r>
              <a:rPr lang="ro-RO" dirty="0" err="1"/>
              <a:t>metacogniţie</a:t>
            </a:r>
            <a:r>
              <a:rPr lang="ro-RO" dirty="0"/>
              <a:t>)</a:t>
            </a:r>
            <a:endParaRPr lang="en-US" dirty="0"/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dirty="0" err="1"/>
              <a:t>Prezenţa</a:t>
            </a:r>
            <a:r>
              <a:rPr lang="ro-RO" dirty="0"/>
              <a:t> unui </a:t>
            </a:r>
            <a:r>
              <a:rPr lang="ro-RO" b="1" dirty="0"/>
              <a:t>set de convingeri </a:t>
            </a:r>
            <a:r>
              <a:rPr lang="ro-RO" b="1" dirty="0" err="1"/>
              <a:t>motivaţionale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b="1" dirty="0" err="1"/>
              <a:t>emoţii</a:t>
            </a:r>
            <a:r>
              <a:rPr lang="ro-RO" b="1" dirty="0"/>
              <a:t> </a:t>
            </a:r>
            <a:r>
              <a:rPr lang="ro-RO" b="1" dirty="0" err="1"/>
              <a:t>adaptative</a:t>
            </a:r>
            <a:endParaRPr lang="ro-RO" b="1" dirty="0"/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Planificarea </a:t>
            </a:r>
            <a:r>
              <a:rPr lang="ro-RO" b="1" dirty="0" err="1"/>
              <a:t>şi</a:t>
            </a:r>
            <a:r>
              <a:rPr lang="ro-RO" b="1" dirty="0"/>
              <a:t> controlul</a:t>
            </a:r>
            <a:r>
              <a:rPr lang="ro-RO" dirty="0"/>
              <a:t> timpului </a:t>
            </a:r>
            <a:r>
              <a:rPr lang="ro-RO" dirty="0" err="1"/>
              <a:t>şi</a:t>
            </a:r>
            <a:r>
              <a:rPr lang="ro-RO" dirty="0"/>
              <a:t> resurselor necesare </a:t>
            </a:r>
            <a:r>
              <a:rPr lang="ro-RO" dirty="0" err="1"/>
              <a:t>iniţierii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finalizării unei sarcini </a:t>
            </a:r>
            <a:endParaRPr lang="en-US" dirty="0"/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Mobilizare </a:t>
            </a:r>
            <a:r>
              <a:rPr lang="ro-RO" b="1" dirty="0" err="1"/>
              <a:t>şi</a:t>
            </a:r>
            <a:r>
              <a:rPr lang="ro-RO" b="1" dirty="0"/>
              <a:t> efort</a:t>
            </a:r>
            <a:r>
              <a:rPr lang="ro-RO" dirty="0"/>
              <a:t> în controlul </a:t>
            </a:r>
            <a:r>
              <a:rPr lang="ro-RO" dirty="0" err="1"/>
              <a:t>şi</a:t>
            </a:r>
            <a:r>
              <a:rPr lang="ro-RO" dirty="0"/>
              <a:t> reglarea sarcinilor </a:t>
            </a:r>
            <a:r>
              <a:rPr lang="ro-RO" dirty="0" err="1"/>
              <a:t>şcolare</a:t>
            </a:r>
            <a:r>
              <a:rPr lang="ro-RO" dirty="0"/>
              <a:t>, a climatului </a:t>
            </a:r>
            <a:r>
              <a:rPr lang="ro-RO" dirty="0" err="1"/>
              <a:t>şi</a:t>
            </a:r>
            <a:r>
              <a:rPr lang="ro-RO" dirty="0"/>
              <a:t> structurii sălii de clasă </a:t>
            </a:r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Punerea în practică</a:t>
            </a:r>
            <a:r>
              <a:rPr lang="ro-RO" dirty="0"/>
              <a:t> a strategiilor voluntare, cu scopul de a evita distragerile interne </a:t>
            </a:r>
            <a:r>
              <a:rPr lang="ro-RO" dirty="0" err="1"/>
              <a:t>şi</a:t>
            </a:r>
            <a:r>
              <a:rPr lang="ro-RO" dirty="0"/>
              <a:t> externe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5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354842"/>
            <a:ext cx="10058400" cy="117780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Diferențe experți-novici</a:t>
            </a:r>
            <a:br>
              <a:rPr lang="ro-RO" b="1" dirty="0"/>
            </a:br>
            <a:r>
              <a:rPr lang="ro-RO" dirty="0"/>
              <a:t>Concluzii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Familiarizare cu o serie de strategii cognitive,</a:t>
            </a:r>
            <a:r>
              <a:rPr lang="ro-RO" dirty="0"/>
              <a:t> </a:t>
            </a:r>
            <a:r>
              <a:rPr lang="ro-RO" dirty="0" err="1"/>
              <a:t>ştiind</a:t>
            </a:r>
            <a:r>
              <a:rPr lang="ro-RO" dirty="0"/>
              <a:t> </a:t>
            </a:r>
            <a:r>
              <a:rPr lang="ro-RO" b="1" dirty="0"/>
              <a:t>cum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b="1" dirty="0"/>
              <a:t>când</a:t>
            </a:r>
            <a:r>
              <a:rPr lang="ro-RO" dirty="0"/>
              <a:t> să le utilizeze</a:t>
            </a:r>
            <a:endParaRPr lang="en-US" dirty="0"/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Organizare, control, </a:t>
            </a:r>
            <a:r>
              <a:rPr lang="ro-RO" b="1" dirty="0" err="1"/>
              <a:t>direcţionare</a:t>
            </a:r>
            <a:r>
              <a:rPr lang="ro-RO" dirty="0"/>
              <a:t> a proceselor mentale spre atingerea scopurilor personale (</a:t>
            </a:r>
            <a:r>
              <a:rPr lang="ro-RO" dirty="0" err="1"/>
              <a:t>metacogniţie</a:t>
            </a:r>
            <a:r>
              <a:rPr lang="ro-RO" dirty="0"/>
              <a:t>)</a:t>
            </a:r>
            <a:endParaRPr lang="en-US" dirty="0"/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dirty="0" err="1"/>
              <a:t>Prezenţa</a:t>
            </a:r>
            <a:r>
              <a:rPr lang="ro-RO" dirty="0"/>
              <a:t> unui </a:t>
            </a:r>
            <a:r>
              <a:rPr lang="ro-RO" b="1" dirty="0"/>
              <a:t>set de convingeri </a:t>
            </a:r>
            <a:r>
              <a:rPr lang="ro-RO" b="1" dirty="0" err="1"/>
              <a:t>motivaţionale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b="1" dirty="0" err="1"/>
              <a:t>emoţii</a:t>
            </a:r>
            <a:r>
              <a:rPr lang="ro-RO" b="1" dirty="0"/>
              <a:t> </a:t>
            </a:r>
            <a:r>
              <a:rPr lang="ro-RO" b="1" dirty="0" err="1"/>
              <a:t>adaptative</a:t>
            </a:r>
            <a:endParaRPr lang="ro-RO" b="1" dirty="0"/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Planificarea </a:t>
            </a:r>
            <a:r>
              <a:rPr lang="ro-RO" b="1" dirty="0" err="1"/>
              <a:t>şi</a:t>
            </a:r>
            <a:r>
              <a:rPr lang="ro-RO" b="1" dirty="0"/>
              <a:t> controlul</a:t>
            </a:r>
            <a:r>
              <a:rPr lang="ro-RO" dirty="0"/>
              <a:t> timpului </a:t>
            </a:r>
            <a:r>
              <a:rPr lang="ro-RO" dirty="0" err="1"/>
              <a:t>şi</a:t>
            </a:r>
            <a:r>
              <a:rPr lang="ro-RO" dirty="0"/>
              <a:t> resurselor necesare </a:t>
            </a:r>
            <a:r>
              <a:rPr lang="ro-RO" dirty="0" err="1"/>
              <a:t>iniţierii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finalizării unei sarcini </a:t>
            </a:r>
            <a:endParaRPr lang="en-US" dirty="0"/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Mobilizare </a:t>
            </a:r>
            <a:r>
              <a:rPr lang="ro-RO" b="1" dirty="0" err="1"/>
              <a:t>şi</a:t>
            </a:r>
            <a:r>
              <a:rPr lang="ro-RO" b="1" dirty="0"/>
              <a:t> efort</a:t>
            </a:r>
            <a:r>
              <a:rPr lang="ro-RO" dirty="0"/>
              <a:t> în controlul </a:t>
            </a:r>
            <a:r>
              <a:rPr lang="ro-RO" dirty="0" err="1"/>
              <a:t>şi</a:t>
            </a:r>
            <a:r>
              <a:rPr lang="ro-RO" dirty="0"/>
              <a:t> reglarea sarcinilor </a:t>
            </a:r>
            <a:r>
              <a:rPr lang="ro-RO" dirty="0" err="1"/>
              <a:t>şcolare</a:t>
            </a:r>
            <a:r>
              <a:rPr lang="ro-RO" dirty="0"/>
              <a:t>, a climatului </a:t>
            </a:r>
            <a:r>
              <a:rPr lang="ro-RO" dirty="0" err="1"/>
              <a:t>şi</a:t>
            </a:r>
            <a:r>
              <a:rPr lang="ro-RO" dirty="0"/>
              <a:t> structurii sălii de clasă </a:t>
            </a:r>
          </a:p>
          <a:p>
            <a:pPr marL="463550" lvl="0" indent="-285750" algn="just">
              <a:buFont typeface="Wingdings" panose="05000000000000000000" pitchFamily="2" charset="2"/>
              <a:buChar char="§"/>
            </a:pPr>
            <a:r>
              <a:rPr lang="ro-RO" b="1" dirty="0"/>
              <a:t>Punerea în practică</a:t>
            </a:r>
            <a:r>
              <a:rPr lang="ro-RO" dirty="0"/>
              <a:t> a strategiilor voluntare, cu scopul de a evita distragerile interne </a:t>
            </a:r>
            <a:r>
              <a:rPr lang="ro-RO" dirty="0" err="1"/>
              <a:t>şi</a:t>
            </a:r>
            <a:r>
              <a:rPr lang="ro-RO" dirty="0"/>
              <a:t> externe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59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7915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b="1" dirty="0"/>
              <a:t>Factorii învățării autoreglate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08" y="1146413"/>
            <a:ext cx="10305472" cy="5551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573" y="5515191"/>
            <a:ext cx="6096000" cy="8818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o-RO" b="1" spc="10" dirty="0">
                <a:ea typeface="Times New Roman" panose="02020603050405020304" pitchFamily="18" charset="0"/>
              </a:rPr>
              <a:t>Factorii </a:t>
            </a:r>
            <a:r>
              <a:rPr lang="ro-RO" b="1" spc="10" dirty="0" err="1">
                <a:ea typeface="Times New Roman" panose="02020603050405020304" pitchFamily="18" charset="0"/>
              </a:rPr>
              <a:t>învăţării</a:t>
            </a:r>
            <a:r>
              <a:rPr lang="ro-RO" b="1" spc="10" dirty="0">
                <a:ea typeface="Times New Roman" panose="02020603050405020304" pitchFamily="18" charset="0"/>
              </a:rPr>
              <a:t> autoreglate </a:t>
            </a:r>
          </a:p>
          <a:p>
            <a:pPr>
              <a:lnSpc>
                <a:spcPct val="150000"/>
              </a:lnSpc>
            </a:pPr>
            <a:r>
              <a:rPr lang="ro-RO" b="1" spc="10" dirty="0">
                <a:ea typeface="Times New Roman" panose="02020603050405020304" pitchFamily="18" charset="0"/>
              </a:rPr>
              <a:t>(adaptat după </a:t>
            </a:r>
            <a:r>
              <a:rPr lang="ro-RO" b="1" spc="10" dirty="0" err="1">
                <a:ea typeface="Times New Roman" panose="02020603050405020304" pitchFamily="18" charset="0"/>
              </a:rPr>
              <a:t>Schraw</a:t>
            </a:r>
            <a:r>
              <a:rPr lang="ro-RO" b="1" spc="10" dirty="0">
                <a:ea typeface="Times New Roman" panose="02020603050405020304" pitchFamily="18" charset="0"/>
              </a:rPr>
              <a:t> </a:t>
            </a:r>
            <a:r>
              <a:rPr lang="ro-RO" b="1" spc="10" dirty="0" err="1">
                <a:ea typeface="Times New Roman" panose="02020603050405020304" pitchFamily="18" charset="0"/>
              </a:rPr>
              <a:t>şi</a:t>
            </a:r>
            <a:r>
              <a:rPr lang="ro-RO" b="1" spc="10" dirty="0">
                <a:ea typeface="Times New Roman" panose="02020603050405020304" pitchFamily="18" charset="0"/>
              </a:rPr>
              <a:t> Brook, 1999)</a:t>
            </a:r>
            <a:endParaRPr lang="en-US" sz="1200" b="1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85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197290"/>
            <a:ext cx="104050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o-RO" sz="2400" b="1" dirty="0"/>
              <a:t>Cunoștințele specifice unui domeniu</a:t>
            </a:r>
            <a:r>
              <a:rPr lang="ro-RO" sz="2400" dirty="0"/>
              <a:t>= operații și strategii rezolutive subiacente formate pe un anumit conținut</a:t>
            </a:r>
          </a:p>
          <a:p>
            <a:pPr marL="342900" indent="-342900" algn="just">
              <a:buAutoNum type="arabicPeriod"/>
            </a:pPr>
            <a:r>
              <a:rPr lang="ro-RO" sz="2400" b="1" dirty="0"/>
              <a:t>Strategii</a:t>
            </a:r>
            <a:r>
              <a:rPr lang="ro-RO" sz="2400" dirty="0"/>
              <a:t>= tehnici de </a:t>
            </a:r>
            <a:r>
              <a:rPr lang="ro-RO" sz="2400" dirty="0" err="1"/>
              <a:t>învăţare</a:t>
            </a:r>
            <a:r>
              <a:rPr lang="ro-RO" sz="2400" dirty="0"/>
              <a:t> utilizate </a:t>
            </a:r>
            <a:r>
              <a:rPr lang="ro-RO" sz="2400" dirty="0" err="1"/>
              <a:t>intenţionat</a:t>
            </a:r>
            <a:r>
              <a:rPr lang="ro-RO" sz="2400" dirty="0"/>
              <a:t> pentru realizarea unor anumite obiective</a:t>
            </a:r>
          </a:p>
          <a:p>
            <a:pPr algn="just"/>
            <a:endParaRPr lang="ro-RO" sz="2400" dirty="0"/>
          </a:p>
          <a:p>
            <a:pPr algn="just"/>
            <a:r>
              <a:rPr lang="ro-RO" sz="2400" dirty="0"/>
              <a:t>Strategiile de autoreglare pot fi clasificate în două mari categorii: </a:t>
            </a:r>
            <a:r>
              <a:rPr lang="ro-RO" sz="2400" b="1" dirty="0"/>
              <a:t>strategii cognitive</a:t>
            </a:r>
            <a:r>
              <a:rPr lang="ro-RO" sz="2400" dirty="0"/>
              <a:t> </a:t>
            </a:r>
            <a:r>
              <a:rPr lang="ro-RO" sz="2400" dirty="0" err="1"/>
              <a:t>şi</a:t>
            </a:r>
            <a:r>
              <a:rPr lang="ro-RO" sz="2400" dirty="0"/>
              <a:t> </a:t>
            </a:r>
            <a:r>
              <a:rPr lang="ro-RO" sz="2400" b="1" dirty="0"/>
              <a:t>strategii</a:t>
            </a:r>
            <a:r>
              <a:rPr lang="ro-RO" sz="2400" dirty="0"/>
              <a:t> </a:t>
            </a:r>
            <a:r>
              <a:rPr lang="ro-RO" sz="2400" b="1" dirty="0"/>
              <a:t>metacognitive.</a:t>
            </a:r>
            <a:r>
              <a:rPr lang="ro-RO" sz="2400" dirty="0"/>
              <a:t> 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6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2512"/>
            <a:ext cx="10058400" cy="70013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4400" b="1" dirty="0"/>
              <a:t>Conceptul de învățare auto-reglată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9869"/>
            <a:ext cx="10058400" cy="34255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o-RO" sz="2600" b="1" dirty="0"/>
              <a:t>Definiție</a:t>
            </a:r>
            <a:r>
              <a:rPr lang="ro-RO" sz="2600" dirty="0"/>
              <a:t>:</a:t>
            </a:r>
            <a:r>
              <a:rPr lang="ro-RO" sz="2200" dirty="0"/>
              <a:t> </a:t>
            </a:r>
            <a:r>
              <a:rPr lang="ro-RO" sz="2400" b="1" dirty="0" err="1">
                <a:solidFill>
                  <a:srgbClr val="FF0000"/>
                </a:solidFill>
              </a:rPr>
              <a:t>Învăţarea</a:t>
            </a:r>
            <a:r>
              <a:rPr lang="ro-RO" sz="2400" b="1" dirty="0">
                <a:solidFill>
                  <a:srgbClr val="FF0000"/>
                </a:solidFill>
              </a:rPr>
              <a:t> autoreglată este un proces activ </a:t>
            </a:r>
            <a:r>
              <a:rPr lang="ro-RO" sz="2400" b="1" dirty="0" err="1">
                <a:solidFill>
                  <a:srgbClr val="FF0000"/>
                </a:solidFill>
              </a:rPr>
              <a:t>şi</a:t>
            </a:r>
            <a:r>
              <a:rPr lang="ro-RO" sz="2400" b="1" dirty="0">
                <a:solidFill>
                  <a:srgbClr val="FF0000"/>
                </a:solidFill>
              </a:rPr>
              <a:t> constructiv, de monitorizare, reglare </a:t>
            </a:r>
            <a:r>
              <a:rPr lang="ro-RO" sz="2400" b="1" dirty="0" err="1">
                <a:solidFill>
                  <a:srgbClr val="FF0000"/>
                </a:solidFill>
              </a:rPr>
              <a:t>şi</a:t>
            </a:r>
            <a:r>
              <a:rPr lang="ro-RO" sz="2400" b="1" dirty="0">
                <a:solidFill>
                  <a:srgbClr val="FF0000"/>
                </a:solidFill>
              </a:rPr>
              <a:t> ajustare a </a:t>
            </a:r>
            <a:r>
              <a:rPr lang="ro-RO" sz="2400" b="1" dirty="0" err="1">
                <a:solidFill>
                  <a:srgbClr val="FF0000"/>
                </a:solidFill>
              </a:rPr>
              <a:t>activităţii</a:t>
            </a:r>
            <a:r>
              <a:rPr lang="ro-RO" sz="2400" b="1" dirty="0">
                <a:solidFill>
                  <a:srgbClr val="FF0000"/>
                </a:solidFill>
              </a:rPr>
              <a:t> cognitive, a resurselor </a:t>
            </a:r>
            <a:r>
              <a:rPr lang="ro-RO" sz="2400" b="1" dirty="0" err="1">
                <a:solidFill>
                  <a:srgbClr val="FF0000"/>
                </a:solidFill>
              </a:rPr>
              <a:t>motivaţional</a:t>
            </a:r>
            <a:r>
              <a:rPr lang="ro-RO" sz="2400" b="1" dirty="0">
                <a:solidFill>
                  <a:srgbClr val="FF0000"/>
                </a:solidFill>
              </a:rPr>
              <a:t> / </a:t>
            </a:r>
            <a:r>
              <a:rPr lang="ro-RO" sz="2400" b="1" dirty="0" err="1">
                <a:solidFill>
                  <a:srgbClr val="FF0000"/>
                </a:solidFill>
              </a:rPr>
              <a:t>emoţionale</a:t>
            </a:r>
            <a:r>
              <a:rPr lang="ro-RO" sz="2400" b="1" dirty="0">
                <a:solidFill>
                  <a:srgbClr val="FF0000"/>
                </a:solidFill>
              </a:rPr>
              <a:t> </a:t>
            </a:r>
            <a:r>
              <a:rPr lang="ro-RO" sz="2400" b="1" dirty="0" err="1">
                <a:solidFill>
                  <a:srgbClr val="FF0000"/>
                </a:solidFill>
              </a:rPr>
              <a:t>şi</a:t>
            </a:r>
            <a:r>
              <a:rPr lang="ro-RO" sz="2400" b="1" dirty="0">
                <a:solidFill>
                  <a:srgbClr val="FF0000"/>
                </a:solidFill>
              </a:rPr>
              <a:t> a comportamentului propriu în </a:t>
            </a:r>
            <a:r>
              <a:rPr lang="ro-RO" sz="2400" b="1" dirty="0" err="1">
                <a:solidFill>
                  <a:srgbClr val="FF0000"/>
                </a:solidFill>
              </a:rPr>
              <a:t>funcţie</a:t>
            </a:r>
            <a:r>
              <a:rPr lang="ro-RO" sz="2400" b="1" dirty="0">
                <a:solidFill>
                  <a:srgbClr val="FF0000"/>
                </a:solidFill>
              </a:rPr>
              <a:t> de setul de scopuri al unei persoane.</a:t>
            </a:r>
            <a:r>
              <a:rPr lang="ro-RO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ro-RO" sz="2400" dirty="0"/>
              <a:t>Procesul</a:t>
            </a:r>
            <a:r>
              <a:rPr lang="ro-RO" sz="2400" b="1" dirty="0"/>
              <a:t> </a:t>
            </a:r>
            <a:r>
              <a:rPr lang="ro-RO" sz="2400" b="1" dirty="0" err="1"/>
              <a:t>învăţării</a:t>
            </a:r>
            <a:r>
              <a:rPr lang="ro-RO" sz="2400" b="1" dirty="0"/>
              <a:t> autoreglate</a:t>
            </a:r>
            <a:r>
              <a:rPr lang="ro-RO" sz="2400" dirty="0"/>
              <a:t> se constituie ca o </a:t>
            </a:r>
            <a:r>
              <a:rPr lang="ro-RO" sz="2400" b="1" dirty="0" err="1"/>
              <a:t>interacţiune</a:t>
            </a:r>
            <a:r>
              <a:rPr lang="ro-RO" sz="2400" dirty="0"/>
              <a:t> a mai multor factori cu impact asupra </a:t>
            </a:r>
            <a:r>
              <a:rPr lang="ro-RO" sz="2400" dirty="0" err="1"/>
              <a:t>performanţelor</a:t>
            </a:r>
            <a:r>
              <a:rPr lang="ro-RO" sz="2400" dirty="0"/>
              <a:t> </a:t>
            </a:r>
            <a:r>
              <a:rPr lang="ro-RO" sz="2400" dirty="0" err="1"/>
              <a:t>şcolare</a:t>
            </a:r>
            <a:r>
              <a:rPr lang="ro-RO" sz="2400" dirty="0"/>
              <a:t> ale elevilor (</a:t>
            </a:r>
            <a:r>
              <a:rPr lang="ro-RO" sz="2400" dirty="0" err="1"/>
              <a:t>Zimmerman</a:t>
            </a:r>
            <a:r>
              <a:rPr lang="ro-RO" sz="2400" dirty="0"/>
              <a:t>, 2000):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400" i="1" dirty="0"/>
              <a:t>personali </a:t>
            </a:r>
            <a:r>
              <a:rPr lang="ro-RO" sz="2400" dirty="0"/>
              <a:t>(</a:t>
            </a:r>
            <a:r>
              <a:rPr lang="ro-RO" sz="2400" dirty="0" err="1"/>
              <a:t>motivaţionali</a:t>
            </a:r>
            <a:r>
              <a:rPr lang="ro-RO" sz="2400" dirty="0"/>
              <a:t>, strategici </a:t>
            </a:r>
            <a:r>
              <a:rPr lang="ro-RO" sz="2400" dirty="0" err="1"/>
              <a:t>şi</a:t>
            </a:r>
            <a:r>
              <a:rPr lang="ro-RO" sz="2400" dirty="0"/>
              <a:t> de autocontrol),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400" i="1" dirty="0"/>
              <a:t>comportamentali</a:t>
            </a:r>
            <a:r>
              <a:rPr lang="ro-RO" sz="24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400" i="1" dirty="0"/>
              <a:t>contextuali</a:t>
            </a:r>
            <a:endParaRPr lang="ro-RO" sz="2400" dirty="0"/>
          </a:p>
          <a:p>
            <a:pPr marL="201168" lvl="1" indent="0">
              <a:buNone/>
            </a:pPr>
            <a:endParaRPr lang="ro-RO" dirty="0"/>
          </a:p>
        </p:txBody>
      </p:sp>
      <p:sp>
        <p:nvSpPr>
          <p:cNvPr id="4" name="Rounded Rectangle 3"/>
          <p:cNvSpPr/>
          <p:nvPr/>
        </p:nvSpPr>
        <p:spPr>
          <a:xfrm>
            <a:off x="4926842" y="4585647"/>
            <a:ext cx="6373505" cy="1542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just">
              <a:buNone/>
            </a:pPr>
            <a:r>
              <a:rPr lang="ro-RO" sz="2000" b="1" dirty="0">
                <a:solidFill>
                  <a:schemeClr val="tx1"/>
                </a:solidFill>
              </a:rPr>
              <a:t>Studiile arată că deprinderea unor </a:t>
            </a:r>
            <a:r>
              <a:rPr lang="ro-RO" sz="2000" b="1" dirty="0" err="1">
                <a:solidFill>
                  <a:schemeClr val="tx1"/>
                </a:solidFill>
              </a:rPr>
              <a:t>abilităţi</a:t>
            </a:r>
            <a:r>
              <a:rPr lang="ro-RO" sz="2000" b="1" dirty="0">
                <a:solidFill>
                  <a:schemeClr val="tx1"/>
                </a:solidFill>
              </a:rPr>
              <a:t> autoreglatorii </a:t>
            </a:r>
            <a:r>
              <a:rPr lang="ro-RO" sz="2000" b="1" dirty="0" err="1">
                <a:solidFill>
                  <a:schemeClr val="tx1"/>
                </a:solidFill>
              </a:rPr>
              <a:t>sporeşte</a:t>
            </a:r>
            <a:r>
              <a:rPr lang="ro-RO" sz="2000" b="1" dirty="0">
                <a:solidFill>
                  <a:schemeClr val="tx1"/>
                </a:solidFill>
              </a:rPr>
              <a:t> atât </a:t>
            </a:r>
            <a:r>
              <a:rPr lang="ro-RO" sz="2000" b="1" i="1" dirty="0" err="1">
                <a:solidFill>
                  <a:schemeClr val="tx1"/>
                </a:solidFill>
              </a:rPr>
              <a:t>performanţele</a:t>
            </a:r>
            <a:r>
              <a:rPr lang="ro-RO" sz="2000" b="1" i="1" dirty="0">
                <a:solidFill>
                  <a:schemeClr val="tx1"/>
                </a:solidFill>
              </a:rPr>
              <a:t> </a:t>
            </a:r>
            <a:r>
              <a:rPr lang="ro-RO" sz="2000" b="1" i="1" dirty="0" err="1">
                <a:solidFill>
                  <a:schemeClr val="tx1"/>
                </a:solidFill>
              </a:rPr>
              <a:t>şi</a:t>
            </a:r>
            <a:r>
              <a:rPr lang="ro-RO" sz="2000" b="1" i="1" dirty="0">
                <a:solidFill>
                  <a:schemeClr val="tx1"/>
                </a:solidFill>
              </a:rPr>
              <a:t> </a:t>
            </a:r>
            <a:r>
              <a:rPr lang="ro-RO" sz="2000" b="1" i="1" dirty="0" err="1">
                <a:solidFill>
                  <a:schemeClr val="tx1"/>
                </a:solidFill>
              </a:rPr>
              <a:t>competenţele</a:t>
            </a:r>
            <a:r>
              <a:rPr lang="ro-RO" sz="2000" b="1" dirty="0">
                <a:solidFill>
                  <a:schemeClr val="tx1"/>
                </a:solidFill>
              </a:rPr>
              <a:t>, cât </a:t>
            </a:r>
            <a:r>
              <a:rPr lang="ro-RO" sz="2000" b="1" dirty="0" err="1">
                <a:solidFill>
                  <a:schemeClr val="tx1"/>
                </a:solidFill>
              </a:rPr>
              <a:t>şi</a:t>
            </a:r>
            <a:r>
              <a:rPr lang="ro-RO" sz="2000" b="1" dirty="0">
                <a:solidFill>
                  <a:schemeClr val="tx1"/>
                </a:solidFill>
              </a:rPr>
              <a:t> </a:t>
            </a:r>
            <a:r>
              <a:rPr lang="ro-RO" sz="2000" b="1" i="1" dirty="0">
                <a:solidFill>
                  <a:schemeClr val="tx1"/>
                </a:solidFill>
              </a:rPr>
              <a:t>sentimentul </a:t>
            </a:r>
            <a:r>
              <a:rPr lang="ro-RO" sz="2000" b="1" i="1" dirty="0" err="1">
                <a:solidFill>
                  <a:schemeClr val="tx1"/>
                </a:solidFill>
              </a:rPr>
              <a:t>autoeficacităţii</a:t>
            </a:r>
            <a:r>
              <a:rPr lang="ro-RO" sz="2000" b="1" dirty="0">
                <a:solidFill>
                  <a:schemeClr val="tx1"/>
                </a:solidFill>
              </a:rPr>
              <a:t> la elevi.</a:t>
            </a:r>
            <a:endParaRPr lang="ro-RO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89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1897039"/>
            <a:ext cx="104050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200" b="1" dirty="0"/>
              <a:t>Strategiile cognitive</a:t>
            </a:r>
            <a:r>
              <a:rPr lang="ro-RO" sz="2200" dirty="0"/>
              <a:t> se referă la modul în care elevul organizează </a:t>
            </a:r>
            <a:r>
              <a:rPr lang="ro-RO" sz="2200" dirty="0" err="1"/>
              <a:t>şi</a:t>
            </a:r>
            <a:r>
              <a:rPr lang="ro-RO" sz="2200" dirty="0"/>
              <a:t> interpretează </a:t>
            </a:r>
            <a:r>
              <a:rPr lang="ro-RO" sz="2200" dirty="0" err="1"/>
              <a:t>informaţiile</a:t>
            </a:r>
            <a:r>
              <a:rPr lang="ro-RO" sz="2200" dirty="0"/>
              <a:t> </a:t>
            </a:r>
            <a:r>
              <a:rPr lang="ro-RO" sz="2200" dirty="0" err="1"/>
              <a:t>învăţate</a:t>
            </a:r>
            <a:r>
              <a:rPr lang="ro-RO" sz="2200" dirty="0"/>
              <a:t>. Ele includ: </a:t>
            </a:r>
            <a:endParaRPr lang="en-US" sz="22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o-RO" sz="2200" i="1" dirty="0"/>
              <a:t>organizarea </a:t>
            </a:r>
            <a:r>
              <a:rPr lang="ro-RO" sz="2200" i="1" dirty="0" err="1"/>
              <a:t>şi</a:t>
            </a:r>
            <a:r>
              <a:rPr lang="ro-RO" sz="2200" i="1" dirty="0"/>
              <a:t> transformarea </a:t>
            </a:r>
            <a:r>
              <a:rPr lang="ro-RO" sz="2200" i="1" dirty="0" err="1"/>
              <a:t>informaţiei</a:t>
            </a:r>
            <a:r>
              <a:rPr lang="ro-RO" sz="2200" dirty="0"/>
              <a:t> (sublinierea, </a:t>
            </a:r>
            <a:r>
              <a:rPr lang="ro-RO" sz="2200" dirty="0" err="1"/>
              <a:t>sumarizarea</a:t>
            </a:r>
            <a:r>
              <a:rPr lang="ro-RO" sz="2200" dirty="0"/>
              <a:t>, realizarea unor tabele, grafice, </a:t>
            </a:r>
            <a:r>
              <a:rPr lang="ro-RO" sz="2200" dirty="0" err="1"/>
              <a:t>hărţi</a:t>
            </a:r>
            <a:r>
              <a:rPr lang="ro-RO" sz="2200" dirty="0"/>
              <a:t> etc.); </a:t>
            </a:r>
            <a:endParaRPr lang="en-US" sz="22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o-RO" sz="2200" i="1" dirty="0"/>
              <a:t>monitorizare </a:t>
            </a:r>
            <a:r>
              <a:rPr lang="ro-RO" sz="2200" dirty="0"/>
              <a:t>(luarea de </a:t>
            </a:r>
            <a:r>
              <a:rPr lang="ro-RO" sz="2200" dirty="0" err="1"/>
              <a:t>notiţe</a:t>
            </a:r>
            <a:r>
              <a:rPr lang="ro-RO" sz="2200" dirty="0"/>
              <a:t>, </a:t>
            </a:r>
            <a:r>
              <a:rPr lang="ro-RO" sz="2200" dirty="0" err="1"/>
              <a:t>evidenţa</a:t>
            </a:r>
            <a:r>
              <a:rPr lang="ro-RO" sz="2200" dirty="0"/>
              <a:t> erorilor făcute etc.); </a:t>
            </a:r>
            <a:endParaRPr lang="en-US" sz="22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o-RO" sz="2200" i="1" dirty="0"/>
              <a:t>repetarea </a:t>
            </a:r>
            <a:r>
              <a:rPr lang="ro-RO" sz="2200" i="1" dirty="0" err="1"/>
              <a:t>şi</a:t>
            </a:r>
            <a:r>
              <a:rPr lang="ro-RO" sz="2200" i="1" dirty="0"/>
              <a:t> memorarea materialului </a:t>
            </a:r>
            <a:r>
              <a:rPr lang="ro-RO" sz="2200" dirty="0"/>
              <a:t>(mnemotehnicile, explicarea materialului altei persoane, formularea unor întrebări referitoare la materialul de </a:t>
            </a:r>
            <a:r>
              <a:rPr lang="ro-RO" sz="2200" dirty="0" err="1"/>
              <a:t>învăţat</a:t>
            </a:r>
            <a:r>
              <a:rPr lang="ro-RO" sz="2200" dirty="0"/>
              <a:t>, utilizarea </a:t>
            </a:r>
            <a:r>
              <a:rPr lang="ro-RO" sz="2200" dirty="0" err="1"/>
              <a:t>imageriei</a:t>
            </a:r>
            <a:r>
              <a:rPr lang="ro-RO" sz="2200" dirty="0"/>
              <a:t> mintale, </a:t>
            </a:r>
            <a:r>
              <a:rPr lang="ro-RO" sz="2200" dirty="0" err="1"/>
              <a:t>repetiţia</a:t>
            </a:r>
            <a:r>
              <a:rPr lang="ro-RO" sz="2200" dirty="0"/>
              <a:t> etc.); </a:t>
            </a:r>
            <a:endParaRPr lang="en-US" sz="22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o-RO" sz="2200" i="1" dirty="0"/>
              <a:t>elaborarea </a:t>
            </a:r>
            <a:r>
              <a:rPr lang="ro-RO" sz="2200" i="1" dirty="0" err="1"/>
              <a:t>şi</a:t>
            </a:r>
            <a:r>
              <a:rPr lang="ro-RO" sz="2200" i="1" dirty="0"/>
              <a:t> </a:t>
            </a:r>
            <a:r>
              <a:rPr lang="ro-RO" sz="2200" i="1" dirty="0" err="1"/>
              <a:t>înţelegerea</a:t>
            </a:r>
            <a:r>
              <a:rPr lang="ro-RO" sz="2200" i="1" dirty="0"/>
              <a:t>;</a:t>
            </a:r>
            <a:endParaRPr lang="en-US" sz="22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o-RO" sz="2200" i="1" dirty="0" err="1"/>
              <a:t>sumarizarea</a:t>
            </a:r>
            <a:r>
              <a:rPr lang="ro-RO" sz="2200" i="1" dirty="0"/>
              <a:t> materialului  în timpul </a:t>
            </a:r>
            <a:r>
              <a:rPr lang="ro-RO" sz="2200" i="1" dirty="0" err="1"/>
              <a:t>învăţării</a:t>
            </a:r>
            <a:r>
              <a:rPr lang="ro-RO" sz="2200" i="1" dirty="0"/>
              <a:t>; </a:t>
            </a:r>
            <a:endParaRPr lang="en-US" sz="22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o-RO" sz="2200" i="1" dirty="0"/>
              <a:t>organizarea materialului după </a:t>
            </a:r>
            <a:r>
              <a:rPr lang="ro-RO" sz="2200" i="1" dirty="0" err="1"/>
              <a:t>învăţare</a:t>
            </a:r>
            <a:r>
              <a:rPr lang="ro-RO" sz="2200" i="1" dirty="0"/>
              <a:t>. </a:t>
            </a:r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7684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853" y="1897039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200" b="1" dirty="0"/>
              <a:t>Strategiile cognitive sunt </a:t>
            </a:r>
            <a:r>
              <a:rPr lang="ro-RO" sz="2200" b="1" dirty="0" err="1"/>
              <a:t>modalităţi</a:t>
            </a:r>
            <a:r>
              <a:rPr lang="ro-RO" sz="2200" b="1" dirty="0"/>
              <a:t> / tehnici de procesare a </a:t>
            </a:r>
            <a:r>
              <a:rPr lang="ro-RO" sz="2200" b="1" dirty="0" err="1"/>
              <a:t>informaţiei</a:t>
            </a:r>
            <a:r>
              <a:rPr lang="ro-RO" sz="2200" b="1" dirty="0"/>
              <a:t>, pe baza cărora putem selecta, </a:t>
            </a:r>
            <a:r>
              <a:rPr lang="ro-RO" sz="2200" b="1" dirty="0" err="1"/>
              <a:t>achiziţiona</a:t>
            </a:r>
            <a:r>
              <a:rPr lang="ro-RO" sz="2200" b="1" dirty="0"/>
              <a:t> </a:t>
            </a:r>
            <a:r>
              <a:rPr lang="ro-RO" sz="2200" b="1" dirty="0" err="1"/>
              <a:t>şi</a:t>
            </a:r>
            <a:r>
              <a:rPr lang="ro-RO" sz="2200" b="1" dirty="0"/>
              <a:t> integra </a:t>
            </a:r>
            <a:r>
              <a:rPr lang="ro-RO" sz="2200" b="1" dirty="0" err="1"/>
              <a:t>informaţiile</a:t>
            </a:r>
            <a:r>
              <a:rPr lang="ro-RO" sz="2200" b="1" dirty="0"/>
              <a:t> noi în baza proprie de </a:t>
            </a:r>
            <a:r>
              <a:rPr lang="ro-RO" sz="2200" b="1" dirty="0" err="1"/>
              <a:t>cunoştinţe</a:t>
            </a:r>
            <a:r>
              <a:rPr lang="ro-RO" sz="2200" b="1" dirty="0"/>
              <a:t>.</a:t>
            </a:r>
            <a:r>
              <a:rPr lang="ro-RO" sz="2200" dirty="0"/>
              <a:t> </a:t>
            </a:r>
          </a:p>
          <a:p>
            <a:pPr algn="just"/>
            <a:endParaRPr lang="ro-RO" sz="2200" dirty="0"/>
          </a:p>
          <a:p>
            <a:pPr algn="just"/>
            <a:r>
              <a:rPr lang="ro-RO" sz="2200" b="1" dirty="0"/>
              <a:t>Strategiile cognitive</a:t>
            </a:r>
            <a:r>
              <a:rPr lang="ro-RO" sz="2200" dirty="0"/>
              <a:t> ne ajută să reducem complexitatea </a:t>
            </a:r>
            <a:r>
              <a:rPr lang="ro-RO" sz="2200" dirty="0" err="1"/>
              <a:t>conţinuturilor</a:t>
            </a:r>
            <a:r>
              <a:rPr lang="ro-RO" sz="2200" dirty="0"/>
              <a:t> </a:t>
            </a:r>
            <a:r>
              <a:rPr lang="ro-RO" sz="2200" dirty="0" err="1"/>
              <a:t>învăţate</a:t>
            </a:r>
            <a:r>
              <a:rPr lang="ro-RO" sz="2200" dirty="0"/>
              <a:t> </a:t>
            </a:r>
            <a:r>
              <a:rPr lang="ro-RO" sz="2200" dirty="0" err="1"/>
              <a:t>şi</a:t>
            </a:r>
            <a:r>
              <a:rPr lang="ro-RO" sz="2200" dirty="0"/>
              <a:t> totodată să integrăm </a:t>
            </a:r>
            <a:r>
              <a:rPr lang="ro-RO" sz="2200" dirty="0" err="1"/>
              <a:t>informaţiile</a:t>
            </a:r>
            <a:r>
              <a:rPr lang="ro-RO" sz="2200" dirty="0"/>
              <a:t> în ceea ce </a:t>
            </a:r>
            <a:r>
              <a:rPr lang="ro-RO" sz="2200" dirty="0" err="1"/>
              <a:t>cunoaştem</a:t>
            </a:r>
            <a:r>
              <a:rPr lang="ro-RO" sz="2200" dirty="0"/>
              <a:t> deja pentru a le utiliza ulterior în mod judicios (de ex. a le transfera în alte </a:t>
            </a:r>
            <a:r>
              <a:rPr lang="ro-RO" sz="2200" dirty="0" err="1"/>
              <a:t>situaţii</a:t>
            </a:r>
            <a:r>
              <a:rPr lang="ro-RO" sz="2200" dirty="0"/>
              <a:t>). </a:t>
            </a:r>
          </a:p>
          <a:p>
            <a:pPr algn="just"/>
            <a:endParaRPr lang="ro-RO" sz="2200" dirty="0"/>
          </a:p>
          <a:p>
            <a:pPr algn="just"/>
            <a:r>
              <a:rPr lang="ro-RO" sz="2200" dirty="0"/>
              <a:t>Strategiile cognitive vizează: procese mentale și comportamente specifice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97280" y="5036361"/>
            <a:ext cx="10058400" cy="1146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Adecvarea strategiilor cognitive la sarcina curentă este rezultatul </a:t>
            </a:r>
            <a:r>
              <a:rPr lang="ro-RO" b="1" dirty="0" err="1">
                <a:solidFill>
                  <a:schemeClr val="tx1"/>
                </a:solidFill>
              </a:rPr>
              <a:t>aşa</a:t>
            </a:r>
            <a:r>
              <a:rPr lang="ro-RO" b="1" dirty="0">
                <a:solidFill>
                  <a:schemeClr val="tx1"/>
                </a:solidFill>
              </a:rPr>
              <a:t> numitelor </a:t>
            </a:r>
            <a:r>
              <a:rPr lang="ro-RO" b="1" dirty="0" err="1">
                <a:solidFill>
                  <a:srgbClr val="FFFF00"/>
                </a:solidFill>
              </a:rPr>
              <a:t>cunoştinţe</a:t>
            </a:r>
            <a:r>
              <a:rPr lang="ro-RO" b="1" dirty="0">
                <a:solidFill>
                  <a:srgbClr val="FFFF00"/>
                </a:solidFill>
              </a:rPr>
              <a:t> procedurale</a:t>
            </a:r>
            <a:r>
              <a:rPr lang="ro-RO" b="1" dirty="0">
                <a:solidFill>
                  <a:schemeClr val="tx1"/>
                </a:solidFill>
              </a:rPr>
              <a:t>, respectiv acele </a:t>
            </a:r>
            <a:r>
              <a:rPr lang="ro-RO" b="1" dirty="0" err="1">
                <a:solidFill>
                  <a:schemeClr val="tx1"/>
                </a:solidFill>
              </a:rPr>
              <a:t>cunoştinţe</a:t>
            </a:r>
            <a:r>
              <a:rPr lang="ro-RO" b="1" dirty="0">
                <a:solidFill>
                  <a:schemeClr val="tx1"/>
                </a:solidFill>
              </a:rPr>
              <a:t> despre cele mai eficiente tehnici prin care pot fi </a:t>
            </a:r>
            <a:r>
              <a:rPr lang="ro-RO" b="1" dirty="0" err="1">
                <a:solidFill>
                  <a:schemeClr val="tx1"/>
                </a:solidFill>
              </a:rPr>
              <a:t>achiziţionate</a:t>
            </a:r>
            <a:r>
              <a:rPr lang="ro-RO" b="1" dirty="0">
                <a:solidFill>
                  <a:schemeClr val="tx1"/>
                </a:solidFill>
              </a:rPr>
              <a:t> </a:t>
            </a:r>
            <a:r>
              <a:rPr lang="ro-RO" b="1" dirty="0" err="1">
                <a:solidFill>
                  <a:schemeClr val="tx1"/>
                </a:solidFill>
              </a:rPr>
              <a:t>şi</a:t>
            </a:r>
            <a:r>
              <a:rPr lang="ro-RO" b="1" dirty="0">
                <a:solidFill>
                  <a:schemeClr val="tx1"/>
                </a:solidFill>
              </a:rPr>
              <a:t> asimilate </a:t>
            </a:r>
            <a:r>
              <a:rPr lang="ro-RO" b="1" dirty="0" err="1">
                <a:solidFill>
                  <a:schemeClr val="tx1"/>
                </a:solidFill>
              </a:rPr>
              <a:t>cunoştinţele</a:t>
            </a:r>
            <a:r>
              <a:rPr lang="ro-RO" b="1" dirty="0">
                <a:solidFill>
                  <a:schemeClr val="tx1"/>
                </a:solidFill>
              </a:rPr>
              <a:t> (</a:t>
            </a:r>
            <a:r>
              <a:rPr lang="ro-RO" b="1" dirty="0" err="1">
                <a:solidFill>
                  <a:schemeClr val="tx1"/>
                </a:solidFill>
              </a:rPr>
              <a:t>Borkowski</a:t>
            </a:r>
            <a:r>
              <a:rPr lang="ro-RO" b="1" dirty="0">
                <a:solidFill>
                  <a:schemeClr val="tx1"/>
                </a:solidFill>
              </a:rPr>
              <a:t> et al., 1990).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58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sz="4400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1992573"/>
            <a:ext cx="10058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b="1" dirty="0">
                <a:solidFill>
                  <a:srgbClr val="FF0000"/>
                </a:solidFill>
              </a:rPr>
              <a:t>Funcții ale strategiilor de învățare:</a:t>
            </a:r>
          </a:p>
          <a:p>
            <a:pPr algn="just"/>
            <a:endParaRPr lang="ro-RO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200" dirty="0" err="1"/>
              <a:t>conţin</a:t>
            </a:r>
            <a:r>
              <a:rPr lang="ro-RO" sz="2200" dirty="0"/>
              <a:t> un set de </a:t>
            </a:r>
            <a:r>
              <a:rPr lang="ro-RO" sz="2200" dirty="0" err="1"/>
              <a:t>paşi</a:t>
            </a:r>
            <a:r>
              <a:rPr lang="ro-RO" sz="2200" dirty="0"/>
              <a:t> care duc la un rezultat specific </a:t>
            </a:r>
            <a:r>
              <a:rPr lang="ro-RO" sz="2200" dirty="0" err="1"/>
              <a:t>şi</a:t>
            </a:r>
            <a:r>
              <a:rPr lang="ro-RO" sz="2200" dirty="0"/>
              <a:t> de succes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200" dirty="0"/>
              <a:t>clarifică </a:t>
            </a:r>
            <a:r>
              <a:rPr lang="ro-RO" sz="2200" dirty="0" err="1"/>
              <a:t>acţiunile</a:t>
            </a:r>
            <a:r>
              <a:rPr lang="ro-RO" sz="2200" dirty="0"/>
              <a:t> pe care urmează să le întreprindă elevii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200" dirty="0"/>
              <a:t>structurează </a:t>
            </a:r>
            <a:r>
              <a:rPr lang="ro-RO" sz="2200" dirty="0" err="1"/>
              <a:t>informaţia</a:t>
            </a:r>
            <a:endParaRPr lang="ro-RO" sz="2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200" dirty="0"/>
              <a:t>facilitează recursul la </a:t>
            </a:r>
            <a:r>
              <a:rPr lang="ro-RO" sz="2200" dirty="0" err="1"/>
              <a:t>abilităţile</a:t>
            </a:r>
            <a:r>
              <a:rPr lang="ro-RO" sz="2200" dirty="0"/>
              <a:t> metacognitive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200" dirty="0"/>
              <a:t>îi ajută pe elevi să selecteze </a:t>
            </a:r>
            <a:r>
              <a:rPr lang="ro-RO" sz="2200" dirty="0" err="1"/>
              <a:t>şi</a:t>
            </a:r>
            <a:r>
              <a:rPr lang="ro-RO" sz="2200" dirty="0"/>
              <a:t> să utilizeze proceduri, </a:t>
            </a:r>
            <a:r>
              <a:rPr lang="ro-RO" sz="2200" dirty="0" err="1"/>
              <a:t>abilităţi</a:t>
            </a:r>
            <a:r>
              <a:rPr lang="ro-RO" sz="2200" dirty="0"/>
              <a:t> </a:t>
            </a:r>
            <a:r>
              <a:rPr lang="ro-RO" sz="2200" dirty="0" err="1"/>
              <a:t>şi</a:t>
            </a:r>
            <a:r>
              <a:rPr lang="ro-RO" sz="2200" dirty="0"/>
              <a:t> reguli adecvate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81223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sz="4400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1745" y="1787857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Tipuri de strategii de învățare</a:t>
            </a:r>
          </a:p>
          <a:p>
            <a:endParaRPr lang="ro-RO" sz="24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400" b="1" dirty="0"/>
              <a:t>Repetarea</a:t>
            </a:r>
            <a:r>
              <a:rPr lang="ro-RO" sz="2400" dirty="0"/>
              <a:t>- metodă superficială de învățare; funcționează pentru anumite conținuturi ex. poeme, taxonomii etc.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400" b="1" dirty="0"/>
              <a:t>Elaborarea</a:t>
            </a:r>
            <a:r>
              <a:rPr lang="ro-RO" sz="2400" dirty="0"/>
              <a:t>- formarea unor conexiuni între </a:t>
            </a:r>
            <a:r>
              <a:rPr lang="ro-RO" sz="2400" dirty="0" err="1"/>
              <a:t>conţinuturile</a:t>
            </a:r>
            <a:r>
              <a:rPr lang="ro-RO" sz="2400" dirty="0"/>
              <a:t> </a:t>
            </a:r>
            <a:r>
              <a:rPr lang="ro-RO" sz="2400" dirty="0" err="1"/>
              <a:t>învăţate</a:t>
            </a:r>
            <a:r>
              <a:rPr lang="ro-RO" sz="2400" dirty="0"/>
              <a:t>, aparent disparate prin activarea unor </a:t>
            </a:r>
            <a:r>
              <a:rPr lang="ro-RO" sz="2400" dirty="0" err="1"/>
              <a:t>informaţii</a:t>
            </a:r>
            <a:r>
              <a:rPr lang="ro-RO" sz="2400" dirty="0"/>
              <a:t> din baza de </a:t>
            </a:r>
            <a:r>
              <a:rPr lang="ro-RO" sz="2400" dirty="0" err="1"/>
              <a:t>cunoştinţe</a:t>
            </a:r>
            <a:r>
              <a:rPr lang="ro-RO" sz="2400" dirty="0"/>
              <a:t> a subiectului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400" b="1" dirty="0"/>
              <a:t>Înțelegerea</a:t>
            </a:r>
            <a:r>
              <a:rPr lang="ro-RO" sz="2400" dirty="0"/>
              <a:t>- vizează setul de </a:t>
            </a:r>
            <a:r>
              <a:rPr lang="ro-RO" sz="2400" dirty="0" err="1"/>
              <a:t>operaţii</a:t>
            </a:r>
            <a:r>
              <a:rPr lang="ro-RO" sz="2400" dirty="0"/>
              <a:t> mentale care duc la o reprezentare coerentă a unui </a:t>
            </a:r>
            <a:r>
              <a:rPr lang="ro-RO" sz="2400" dirty="0" err="1"/>
              <a:t>conţinut</a:t>
            </a:r>
            <a:r>
              <a:rPr lang="ro-RO" sz="2400" dirty="0"/>
              <a:t>, prin</a:t>
            </a:r>
            <a:r>
              <a:rPr lang="ro-RO" sz="2400" b="1" dirty="0"/>
              <a:t> </a:t>
            </a:r>
            <a:r>
              <a:rPr lang="ro-RO" sz="2400" dirty="0" err="1"/>
              <a:t>relaţionarea</a:t>
            </a:r>
            <a:r>
              <a:rPr lang="ro-RO" sz="2400" dirty="0"/>
              <a:t> noilor </a:t>
            </a:r>
            <a:r>
              <a:rPr lang="ro-RO" sz="2400" dirty="0" err="1"/>
              <a:t>cunoştinţe</a:t>
            </a:r>
            <a:r>
              <a:rPr lang="ro-RO" sz="2400" dirty="0"/>
              <a:t> cu cele deja stocate în memorie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400" b="1" dirty="0"/>
              <a:t>Organizarea</a:t>
            </a:r>
            <a:r>
              <a:rPr lang="ro-RO" sz="2400" dirty="0"/>
              <a:t>- gruparea </a:t>
            </a:r>
            <a:r>
              <a:rPr lang="ro-RO" sz="2400" dirty="0" err="1"/>
              <a:t>informaţiilor</a:t>
            </a:r>
            <a:r>
              <a:rPr lang="ro-RO" sz="2400" dirty="0"/>
              <a:t> </a:t>
            </a:r>
            <a:r>
              <a:rPr lang="ro-RO" sz="2400" dirty="0" err="1"/>
              <a:t>relaţionate</a:t>
            </a:r>
            <a:r>
              <a:rPr lang="ro-RO" sz="2400" dirty="0"/>
              <a:t> în categorii </a:t>
            </a:r>
            <a:r>
              <a:rPr lang="ro-RO" sz="2400" dirty="0" err="1"/>
              <a:t>şi</a:t>
            </a:r>
            <a:r>
              <a:rPr lang="ro-RO" sz="2400" dirty="0"/>
              <a:t> structuri cât mai variate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953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sz="4400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098" y="2019869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b="1" dirty="0"/>
              <a:t>Exemple de modalități de </a:t>
            </a:r>
            <a:r>
              <a:rPr lang="ro-RO" sz="2200" b="1" dirty="0">
                <a:solidFill>
                  <a:srgbClr val="FF0000"/>
                </a:solidFill>
              </a:rPr>
              <a:t>elaborare</a:t>
            </a:r>
            <a:r>
              <a:rPr lang="ro-RO" sz="2200" b="1" dirty="0"/>
              <a:t>:</a:t>
            </a:r>
          </a:p>
          <a:p>
            <a:endParaRPr lang="ro-RO" sz="24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i="1" dirty="0"/>
              <a:t>segmentarea </a:t>
            </a:r>
            <a:r>
              <a:rPr lang="ro-RO" i="1" dirty="0" err="1"/>
              <a:t>informaţiei</a:t>
            </a:r>
            <a:r>
              <a:rPr lang="ro-RO" dirty="0"/>
              <a:t> complexe în </a:t>
            </a:r>
            <a:r>
              <a:rPr lang="ro-RO" dirty="0" err="1"/>
              <a:t>părţi</a:t>
            </a:r>
            <a:r>
              <a:rPr lang="ro-RO" dirty="0"/>
              <a:t> componente; 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i="1" dirty="0"/>
              <a:t>urmărirea selectivă</a:t>
            </a:r>
            <a:r>
              <a:rPr lang="ro-RO" dirty="0"/>
              <a:t> a unor componente relevante pentru realizarea unei sarcini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dirty="0"/>
              <a:t>identificarea unor </a:t>
            </a:r>
            <a:r>
              <a:rPr lang="ro-RO" i="1" dirty="0"/>
              <a:t>cuvinte </a:t>
            </a:r>
            <a:r>
              <a:rPr lang="ro-RO" i="1" dirty="0" err="1"/>
              <a:t>şi</a:t>
            </a:r>
            <a:r>
              <a:rPr lang="ro-RO" i="1" dirty="0"/>
              <a:t> idei cheie;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dirty="0"/>
              <a:t>realizarea de </a:t>
            </a:r>
            <a:r>
              <a:rPr lang="ro-RO" i="1" dirty="0" err="1"/>
              <a:t>deducţii</a:t>
            </a:r>
            <a:r>
              <a:rPr lang="ro-RO" i="1" dirty="0"/>
              <a:t> logice;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dirty="0"/>
              <a:t>deducerea unor </a:t>
            </a:r>
            <a:r>
              <a:rPr lang="ro-RO" i="1" dirty="0" err="1"/>
              <a:t>consecinţe</a:t>
            </a:r>
            <a:r>
              <a:rPr lang="ro-RO" i="1" dirty="0"/>
              <a:t> aplicative;</a:t>
            </a:r>
            <a:r>
              <a:rPr lang="ro-RO" dirty="0"/>
              <a:t> 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i="1" dirty="0"/>
              <a:t>aplicarea</a:t>
            </a:r>
            <a:r>
              <a:rPr lang="ro-RO" dirty="0"/>
              <a:t> celor </a:t>
            </a:r>
            <a:r>
              <a:rPr lang="ro-RO" dirty="0" err="1"/>
              <a:t>învăţate</a:t>
            </a:r>
            <a:r>
              <a:rPr lang="ro-RO" dirty="0"/>
              <a:t> în alt context decât cel al </a:t>
            </a:r>
            <a:r>
              <a:rPr lang="ro-RO" dirty="0" err="1"/>
              <a:t>învăţării</a:t>
            </a:r>
            <a:r>
              <a:rPr lang="ro-RO" dirty="0"/>
              <a:t>; 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dirty="0"/>
              <a:t>realizarea de </a:t>
            </a:r>
            <a:r>
              <a:rPr lang="ro-RO" i="1" dirty="0" err="1"/>
              <a:t>comparaţii</a:t>
            </a:r>
            <a:r>
              <a:rPr lang="ro-RO" dirty="0"/>
              <a:t> între două sau mai multe </a:t>
            </a:r>
            <a:r>
              <a:rPr lang="ro-RO" dirty="0" err="1"/>
              <a:t>posibilităţi</a:t>
            </a:r>
            <a:r>
              <a:rPr lang="ro-RO" dirty="0"/>
              <a:t> de răspuns apropiate; 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dirty="0"/>
              <a:t>sesizarea </a:t>
            </a:r>
            <a:r>
              <a:rPr lang="ro-RO" i="1" dirty="0"/>
              <a:t>elementelor </a:t>
            </a:r>
            <a:r>
              <a:rPr lang="ro-RO" i="1" dirty="0" err="1"/>
              <a:t>diferenţiatoare</a:t>
            </a:r>
            <a:r>
              <a:rPr lang="ro-RO" dirty="0"/>
              <a:t> pentru a distinge între diverse categorii;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dirty="0"/>
              <a:t>realizarea unor </a:t>
            </a:r>
            <a:r>
              <a:rPr lang="ro-RO" i="1" dirty="0" err="1"/>
              <a:t>categorizări</a:t>
            </a:r>
            <a:r>
              <a:rPr lang="ro-RO" i="1" dirty="0"/>
              <a:t> </a:t>
            </a:r>
            <a:r>
              <a:rPr lang="ro-RO" dirty="0"/>
              <a:t>acurate </a:t>
            </a:r>
            <a:r>
              <a:rPr lang="ro-RO" dirty="0" err="1"/>
              <a:t>şi</a:t>
            </a:r>
            <a:r>
              <a:rPr lang="ro-RO" dirty="0"/>
              <a:t> consistente;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dirty="0"/>
              <a:t>identificarea structurii invariante a unui fenomen; 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dirty="0"/>
              <a:t>formularea unor </a:t>
            </a:r>
            <a:r>
              <a:rPr lang="ro-RO" i="1" dirty="0"/>
              <a:t>concluzii / sinteze</a:t>
            </a:r>
            <a:r>
              <a:rPr lang="ro-RO" dirty="0"/>
              <a:t> relevante.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161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sz="4400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098" y="1624084"/>
            <a:ext cx="10058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b="1" dirty="0"/>
              <a:t>Exemple de modalități de </a:t>
            </a:r>
            <a:r>
              <a:rPr lang="ro-RO" sz="2200" b="1" dirty="0">
                <a:solidFill>
                  <a:srgbClr val="FF0000"/>
                </a:solidFill>
              </a:rPr>
              <a:t>înțelegere</a:t>
            </a:r>
            <a:r>
              <a:rPr lang="ro-RO" sz="2200" b="1" dirty="0"/>
              <a:t>:</a:t>
            </a:r>
          </a:p>
          <a:p>
            <a:endParaRPr lang="ro-RO" sz="2200" b="1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generarea de </a:t>
            </a:r>
            <a:r>
              <a:rPr lang="ro-RO" i="1" dirty="0" err="1"/>
              <a:t>inferenţe</a:t>
            </a:r>
            <a:r>
              <a:rPr lang="ro-RO" i="1" dirty="0"/>
              <a:t> relevante</a:t>
            </a:r>
            <a:r>
              <a:rPr lang="ro-RO" dirty="0"/>
              <a:t> în timpul citirii - surprinderea de </a:t>
            </a:r>
            <a:r>
              <a:rPr lang="ro-RO" dirty="0" err="1"/>
              <a:t>relaţii</a:t>
            </a:r>
            <a:r>
              <a:rPr lang="ro-RO" dirty="0"/>
              <a:t> relevante între </a:t>
            </a:r>
            <a:r>
              <a:rPr lang="ro-RO" dirty="0" err="1"/>
              <a:t>conţinuturile</a:t>
            </a:r>
            <a:r>
              <a:rPr lang="ro-RO" dirty="0"/>
              <a:t> textului </a:t>
            </a:r>
            <a:r>
              <a:rPr lang="ro-RO" dirty="0" err="1"/>
              <a:t>şi</a:t>
            </a:r>
            <a:r>
              <a:rPr lang="ro-RO" dirty="0"/>
              <a:t> între text </a:t>
            </a:r>
            <a:r>
              <a:rPr lang="ro-RO" dirty="0" err="1"/>
              <a:t>şi</a:t>
            </a:r>
            <a:r>
              <a:rPr lang="ro-RO" dirty="0"/>
              <a:t> baza de </a:t>
            </a:r>
            <a:r>
              <a:rPr lang="ro-RO" dirty="0" err="1"/>
              <a:t>cunoştinţe</a:t>
            </a:r>
            <a:r>
              <a:rPr lang="ro-RO" dirty="0"/>
              <a:t> a subiectului; 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combinarea simplă a unor </a:t>
            </a:r>
            <a:r>
              <a:rPr lang="ro-RO" i="1" dirty="0" err="1"/>
              <a:t>informaţii</a:t>
            </a:r>
            <a:r>
              <a:rPr lang="ro-RO" i="1" dirty="0"/>
              <a:t> din text</a:t>
            </a:r>
            <a:r>
              <a:rPr lang="ro-RO" dirty="0"/>
              <a:t>, pe baza căreia să fie induse unele </a:t>
            </a:r>
            <a:r>
              <a:rPr lang="ro-RO" dirty="0" err="1"/>
              <a:t>inferenţe</a:t>
            </a:r>
            <a:r>
              <a:rPr lang="ro-RO" dirty="0"/>
              <a:t> anaforice (de pildă, </a:t>
            </a:r>
            <a:r>
              <a:rPr lang="ro-RO" dirty="0" err="1"/>
              <a:t>relaţii</a:t>
            </a:r>
            <a:r>
              <a:rPr lang="ro-RO" dirty="0"/>
              <a:t>  între pronume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referenţii</a:t>
            </a:r>
            <a:r>
              <a:rPr lang="ro-RO" dirty="0"/>
              <a:t> săi);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formularea de </a:t>
            </a:r>
            <a:r>
              <a:rPr lang="ro-RO" i="1" dirty="0" err="1"/>
              <a:t>predicţii</a:t>
            </a:r>
            <a:r>
              <a:rPr lang="ro-RO" dirty="0"/>
              <a:t> pornind de la datele din text; 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realizarea de analogii </a:t>
            </a:r>
            <a:r>
              <a:rPr lang="ro-RO" i="1" dirty="0" err="1"/>
              <a:t>şi</a:t>
            </a:r>
            <a:r>
              <a:rPr lang="ro-RO" i="1" dirty="0"/>
              <a:t> </a:t>
            </a:r>
            <a:r>
              <a:rPr lang="ro-RO" i="1" dirty="0" err="1"/>
              <a:t>comparaţii</a:t>
            </a:r>
            <a:r>
              <a:rPr lang="ro-RO" dirty="0"/>
              <a:t> - surprinderea elementelor de similaritate dintre obiecte, </a:t>
            </a:r>
            <a:r>
              <a:rPr lang="ro-RO" dirty="0" err="1"/>
              <a:t>situaţii</a:t>
            </a:r>
            <a:r>
              <a:rPr lang="ro-RO" dirty="0"/>
              <a:t>, idei etc.;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surprinderea </a:t>
            </a:r>
            <a:r>
              <a:rPr lang="ro-RO" i="1" dirty="0" err="1"/>
              <a:t>diferenţelor</a:t>
            </a:r>
            <a:r>
              <a:rPr lang="ro-RO" i="1" dirty="0"/>
              <a:t> </a:t>
            </a:r>
            <a:r>
              <a:rPr lang="ro-RO" i="1" dirty="0" err="1"/>
              <a:t>şi</a:t>
            </a:r>
            <a:r>
              <a:rPr lang="ro-RO" i="1" dirty="0"/>
              <a:t> a contrastelor</a:t>
            </a:r>
            <a:r>
              <a:rPr lang="ro-RO" dirty="0"/>
              <a:t> - examinarea elementelor care deosebesc una sau mai multe </a:t>
            </a:r>
            <a:r>
              <a:rPr lang="ro-RO" dirty="0" err="1"/>
              <a:t>situaţii</a:t>
            </a:r>
            <a:r>
              <a:rPr lang="ro-RO" dirty="0"/>
              <a:t>, evenimente, fapte </a:t>
            </a:r>
            <a:r>
              <a:rPr lang="ro-RO" dirty="0" err="1"/>
              <a:t>şi</a:t>
            </a:r>
            <a:r>
              <a:rPr lang="ro-RO" dirty="0"/>
              <a:t> care le fac diferite;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surprinderea reprezentării topografice</a:t>
            </a:r>
            <a:r>
              <a:rPr lang="ro-RO" dirty="0"/>
              <a:t> a unor </a:t>
            </a:r>
            <a:r>
              <a:rPr lang="ro-RO" dirty="0" err="1"/>
              <a:t>relaţii</a:t>
            </a:r>
            <a:r>
              <a:rPr lang="ro-RO" dirty="0"/>
              <a:t> derivate din </a:t>
            </a:r>
            <a:r>
              <a:rPr lang="ro-RO" dirty="0" err="1"/>
              <a:t>construcţia</a:t>
            </a:r>
            <a:r>
              <a:rPr lang="ro-RO" dirty="0"/>
              <a:t> modelului </a:t>
            </a:r>
            <a:r>
              <a:rPr lang="ro-RO" dirty="0" err="1"/>
              <a:t>spaţial</a:t>
            </a:r>
            <a:r>
              <a:rPr lang="ro-RO" dirty="0"/>
              <a:t> al relatării; 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formularea de </a:t>
            </a:r>
            <a:r>
              <a:rPr lang="ro-RO" i="1" dirty="0" err="1"/>
              <a:t>implicaţii</a:t>
            </a:r>
            <a:r>
              <a:rPr lang="ro-RO" dirty="0"/>
              <a:t> pornind de la datele din text; 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surprinderea  unor </a:t>
            </a:r>
            <a:r>
              <a:rPr lang="ro-RO" i="1" dirty="0" err="1"/>
              <a:t>relaţii</a:t>
            </a:r>
            <a:r>
              <a:rPr lang="ro-RO" i="1" dirty="0"/>
              <a:t> cauză - efect</a:t>
            </a:r>
            <a:r>
              <a:rPr lang="ro-RO" dirty="0"/>
              <a:t> - identificarea </a:t>
            </a:r>
            <a:r>
              <a:rPr lang="ro-RO" dirty="0" err="1"/>
              <a:t>situaţiilor</a:t>
            </a:r>
            <a:r>
              <a:rPr lang="ro-RO" dirty="0"/>
              <a:t> care au determinat un anumit eveniment sau o stare de lucruri;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38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sz="4400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098" y="1624084"/>
            <a:ext cx="1005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b="1" dirty="0"/>
              <a:t>Exemple de modalități de </a:t>
            </a:r>
            <a:r>
              <a:rPr lang="ro-RO" sz="2200" b="1" dirty="0">
                <a:solidFill>
                  <a:srgbClr val="FF0000"/>
                </a:solidFill>
              </a:rPr>
              <a:t>înțelegere</a:t>
            </a:r>
            <a:r>
              <a:rPr lang="ro-RO" sz="2200" b="1" dirty="0"/>
              <a:t>:</a:t>
            </a:r>
          </a:p>
          <a:p>
            <a:endParaRPr lang="ro-RO" sz="2200" b="1" dirty="0"/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o-RO" i="1" dirty="0"/>
              <a:t>efectuarea de </a:t>
            </a:r>
            <a:r>
              <a:rPr lang="ro-RO" i="1" dirty="0" err="1"/>
              <a:t>deducţii</a:t>
            </a:r>
            <a:r>
              <a:rPr lang="ro-RO" i="1" dirty="0"/>
              <a:t> logice</a:t>
            </a:r>
            <a:r>
              <a:rPr lang="ro-RO" dirty="0"/>
              <a:t>;</a:t>
            </a:r>
            <a:endParaRPr lang="en-US" dirty="0"/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o-RO" i="1" dirty="0"/>
              <a:t>utilizarea / aplicarea</a:t>
            </a:r>
            <a:r>
              <a:rPr lang="ro-RO" dirty="0"/>
              <a:t> </a:t>
            </a:r>
            <a:r>
              <a:rPr lang="ro-RO" dirty="0" err="1"/>
              <a:t>conţinutului</a:t>
            </a:r>
            <a:r>
              <a:rPr lang="ro-RO" dirty="0"/>
              <a:t> </a:t>
            </a:r>
            <a:r>
              <a:rPr lang="ro-RO" dirty="0" err="1"/>
              <a:t>informaţional</a:t>
            </a:r>
            <a:r>
              <a:rPr lang="ro-RO" dirty="0"/>
              <a:t> în contexte noi;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i="1" dirty="0"/>
              <a:t>argumentarea</a:t>
            </a:r>
            <a:r>
              <a:rPr lang="ro-RO" dirty="0"/>
              <a:t> unor </a:t>
            </a:r>
            <a:r>
              <a:rPr lang="ro-RO" dirty="0" err="1"/>
              <a:t>afirmaţii</a:t>
            </a:r>
            <a:r>
              <a:rPr lang="ro-RO" dirty="0"/>
              <a:t> pe baza structurii interne a textului;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i="1" dirty="0"/>
              <a:t>reactualizarea </a:t>
            </a:r>
            <a:r>
              <a:rPr lang="ro-RO" i="1" dirty="0" err="1"/>
              <a:t>informaţiilor</a:t>
            </a:r>
            <a:r>
              <a:rPr lang="ro-RO" i="1" dirty="0"/>
              <a:t>, a </a:t>
            </a:r>
            <a:r>
              <a:rPr lang="ro-RO" i="1" dirty="0" err="1"/>
              <a:t>secvenţei</a:t>
            </a:r>
            <a:r>
              <a:rPr lang="ro-RO" i="1" dirty="0"/>
              <a:t> lor de prezentare </a:t>
            </a:r>
            <a:r>
              <a:rPr lang="ro-RO" i="1" dirty="0" err="1"/>
              <a:t>şi</a:t>
            </a:r>
            <a:r>
              <a:rPr lang="ro-RO" i="1" dirty="0"/>
              <a:t> a descrierilor lor</a:t>
            </a:r>
            <a:r>
              <a:rPr lang="ro-RO" dirty="0"/>
              <a:t> - selectarea corectă a unor </a:t>
            </a:r>
            <a:r>
              <a:rPr lang="ro-RO" dirty="0" err="1"/>
              <a:t>informaţii</a:t>
            </a:r>
            <a:r>
              <a:rPr lang="ro-RO" dirty="0"/>
              <a:t> din text pentru a răspunde unor întrebări </a:t>
            </a:r>
            <a:r>
              <a:rPr lang="ro-RO" dirty="0" err="1"/>
              <a:t>factuale</a:t>
            </a:r>
            <a:r>
              <a:rPr lang="ro-RO" dirty="0"/>
              <a:t>.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i="1" dirty="0"/>
              <a:t>formularea de întrebări / comentarii (logice)</a:t>
            </a:r>
            <a:r>
              <a:rPr lang="ro-RO" dirty="0"/>
              <a:t> în legătură cu </a:t>
            </a:r>
            <a:r>
              <a:rPr lang="ro-RO" dirty="0" err="1"/>
              <a:t>conţinutul</a:t>
            </a:r>
            <a:r>
              <a:rPr lang="ro-RO" dirty="0"/>
              <a:t> materialului - întrebări din care să reiasă detectarea unor </a:t>
            </a:r>
            <a:r>
              <a:rPr lang="ro-RO" dirty="0" err="1"/>
              <a:t>incongruenţe</a:t>
            </a:r>
            <a:r>
              <a:rPr lang="ro-RO" dirty="0"/>
              <a:t>, anomalii, lacune ale mesajului;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dirty="0"/>
              <a:t>detectarea </a:t>
            </a:r>
            <a:r>
              <a:rPr lang="ro-RO" dirty="0" err="1"/>
              <a:t>irelevanţei</a:t>
            </a:r>
            <a:r>
              <a:rPr lang="ro-RO" dirty="0"/>
              <a:t> unor </a:t>
            </a:r>
            <a:r>
              <a:rPr lang="ro-RO" dirty="0" err="1"/>
              <a:t>informaţii</a:t>
            </a:r>
            <a:r>
              <a:rPr lang="ro-RO" dirty="0"/>
              <a:t> ale materialului (pentru tema centrală a textului);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i="1" dirty="0"/>
              <a:t>atribuirea de </a:t>
            </a:r>
            <a:r>
              <a:rPr lang="ro-RO" i="1" dirty="0" err="1"/>
              <a:t>semnificaţii</a:t>
            </a:r>
            <a:r>
              <a:rPr lang="ro-RO" i="1" dirty="0"/>
              <a:t> proprii materialului studiat</a:t>
            </a:r>
            <a:r>
              <a:rPr lang="ro-RO" dirty="0"/>
              <a:t> - generarea unor </a:t>
            </a:r>
            <a:r>
              <a:rPr lang="ro-RO" dirty="0" err="1"/>
              <a:t>semnificaţii</a:t>
            </a:r>
            <a:r>
              <a:rPr lang="ro-RO" dirty="0"/>
              <a:t> proprii </a:t>
            </a:r>
            <a:r>
              <a:rPr lang="ro-RO" dirty="0" err="1"/>
              <a:t>sporeşte</a:t>
            </a:r>
            <a:r>
              <a:rPr lang="ro-RO" dirty="0"/>
              <a:t> gradul </a:t>
            </a:r>
            <a:r>
              <a:rPr lang="ro-RO" dirty="0" err="1"/>
              <a:t>învăţării</a:t>
            </a:r>
            <a:r>
              <a:rPr lang="ro-RO" dirty="0"/>
              <a:t> materialului citit. 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i="1" dirty="0"/>
              <a:t>generalizarea, clasificarea, conceptualizarea</a:t>
            </a:r>
            <a:r>
              <a:rPr lang="ro-RO" dirty="0"/>
              <a:t> – trecerea de la particular la general, de la exemplu la teoria generală;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o-RO" i="1" dirty="0"/>
              <a:t>exemplificarea</a:t>
            </a:r>
            <a:r>
              <a:rPr lang="ro-RO" dirty="0"/>
              <a:t> - particularizarea unei teorii sau idei; se pleacă de la general </a:t>
            </a:r>
            <a:r>
              <a:rPr lang="ro-RO" dirty="0" err="1"/>
              <a:t>şi</a:t>
            </a:r>
            <a:r>
              <a:rPr lang="ro-RO" dirty="0"/>
              <a:t> se caută un exemplu particular </a:t>
            </a:r>
            <a:r>
              <a:rPr lang="ro-RO" dirty="0" err="1"/>
              <a:t>şi</a:t>
            </a:r>
            <a:r>
              <a:rPr lang="ro-RO" dirty="0"/>
              <a:t> specific care să ilustreze </a:t>
            </a:r>
            <a:r>
              <a:rPr lang="ro-RO" dirty="0" err="1"/>
              <a:t>şi</a:t>
            </a:r>
            <a:r>
              <a:rPr lang="ro-RO" dirty="0"/>
              <a:t> / sau să </a:t>
            </a:r>
            <a:r>
              <a:rPr lang="ro-RO" dirty="0" err="1"/>
              <a:t>susţină</a:t>
            </a:r>
            <a:r>
              <a:rPr lang="ro-RO" dirty="0"/>
              <a:t> ideea sau teoria.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479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sz="4400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098" y="1624084"/>
            <a:ext cx="10058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b="1" dirty="0"/>
              <a:t>Exemple de strategii de </a:t>
            </a:r>
            <a:r>
              <a:rPr lang="ro-RO" sz="2200" b="1" dirty="0">
                <a:solidFill>
                  <a:srgbClr val="FF0000"/>
                </a:solidFill>
              </a:rPr>
              <a:t>organizare</a:t>
            </a:r>
            <a:r>
              <a:rPr lang="ro-RO" sz="2200" b="1" dirty="0"/>
              <a:t> a materialului:</a:t>
            </a:r>
          </a:p>
          <a:p>
            <a:endParaRPr lang="ro-RO" sz="2200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utilizarea de </a:t>
            </a:r>
            <a:r>
              <a:rPr lang="ro-RO" i="1" dirty="0" err="1"/>
              <a:t>hărţi</a:t>
            </a:r>
            <a:r>
              <a:rPr lang="ro-RO" i="1" dirty="0"/>
              <a:t> conceptuale,</a:t>
            </a:r>
            <a:r>
              <a:rPr lang="ro-RO" dirty="0"/>
              <a:t> respectiv diagrame bidimensionale care cuprind concepte sau noduri, legate prin arce care indică </a:t>
            </a:r>
            <a:r>
              <a:rPr lang="ro-RO" dirty="0" err="1"/>
              <a:t>relaţiile</a:t>
            </a:r>
            <a:r>
              <a:rPr lang="ro-RO" dirty="0"/>
              <a:t> între acestea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elaborarea unor organizatori cognitivi sau grafici,</a:t>
            </a:r>
            <a:r>
              <a:rPr lang="ro-RO" b="1" dirty="0"/>
              <a:t> </a:t>
            </a:r>
            <a:r>
              <a:rPr lang="ro-RO" dirty="0"/>
              <a:t>respectiv</a:t>
            </a:r>
            <a:r>
              <a:rPr lang="ro-RO" b="1" dirty="0"/>
              <a:t> </a:t>
            </a:r>
            <a:r>
              <a:rPr lang="ro-RO" dirty="0"/>
              <a:t>organizarea ierarhică a </a:t>
            </a:r>
            <a:r>
              <a:rPr lang="ro-RO" dirty="0" err="1"/>
              <a:t>propoziţiilor</a:t>
            </a:r>
            <a:r>
              <a:rPr lang="ro-RO" dirty="0"/>
              <a:t> dintr-un text extins în </a:t>
            </a:r>
            <a:r>
              <a:rPr lang="ro-RO" dirty="0" err="1"/>
              <a:t>funcţie</a:t>
            </a:r>
            <a:r>
              <a:rPr lang="ro-RO" dirty="0"/>
              <a:t> de diferitele </a:t>
            </a:r>
            <a:r>
              <a:rPr lang="ro-RO" dirty="0" err="1"/>
              <a:t>relaţii</a:t>
            </a:r>
            <a:r>
              <a:rPr lang="ro-RO" dirty="0"/>
              <a:t> semantice dintre ele; 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extragerea ideilor principale</a:t>
            </a:r>
            <a:r>
              <a:rPr lang="ro-RO" dirty="0"/>
              <a:t> din materialul de </a:t>
            </a:r>
            <a:r>
              <a:rPr lang="ro-RO" dirty="0" err="1"/>
              <a:t>învăţat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ordonarea lor în </a:t>
            </a:r>
            <a:r>
              <a:rPr lang="ro-RO" dirty="0" err="1"/>
              <a:t>funcţie</a:t>
            </a:r>
            <a:r>
              <a:rPr lang="ro-RO" dirty="0"/>
              <a:t> de anumite criterii logice;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dirty="0"/>
              <a:t>surprinderea de </a:t>
            </a:r>
            <a:r>
              <a:rPr lang="ro-RO" i="1" dirty="0" err="1"/>
              <a:t>relaţii</a:t>
            </a:r>
            <a:r>
              <a:rPr lang="ro-RO" i="1" dirty="0"/>
              <a:t> relevante</a:t>
            </a:r>
            <a:r>
              <a:rPr lang="ro-RO" dirty="0"/>
              <a:t> între ideile </a:t>
            </a:r>
            <a:r>
              <a:rPr lang="ro-RO" dirty="0" err="1"/>
              <a:t>conţinute</a:t>
            </a:r>
            <a:r>
              <a:rPr lang="ro-RO" dirty="0"/>
              <a:t> în materialul de studiu: generarea unor </a:t>
            </a:r>
            <a:r>
              <a:rPr lang="ro-RO" dirty="0" err="1"/>
              <a:t>lanţuri</a:t>
            </a:r>
            <a:r>
              <a:rPr lang="ro-RO" dirty="0"/>
              <a:t> / </a:t>
            </a:r>
            <a:r>
              <a:rPr lang="ro-RO" dirty="0" err="1"/>
              <a:t>reţele</a:t>
            </a:r>
            <a:r>
              <a:rPr lang="ro-RO" dirty="0"/>
              <a:t> cauzale, supraordonare sau subordonare (parte-întreg), ordine cronologică, </a:t>
            </a:r>
            <a:r>
              <a:rPr lang="ro-RO" dirty="0" err="1"/>
              <a:t>naraţiune</a:t>
            </a:r>
            <a:r>
              <a:rPr lang="ro-RO" dirty="0"/>
              <a:t> etc.;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o-RO" i="1" dirty="0"/>
              <a:t>reprezentarea grafică</a:t>
            </a:r>
            <a:r>
              <a:rPr lang="ro-RO" dirty="0"/>
              <a:t> a materialului sub formă de </a:t>
            </a:r>
            <a:r>
              <a:rPr lang="ro-RO" dirty="0" err="1"/>
              <a:t>matrici</a:t>
            </a:r>
            <a:r>
              <a:rPr lang="ro-RO" dirty="0"/>
              <a:t>, </a:t>
            </a:r>
            <a:r>
              <a:rPr lang="ro-RO" dirty="0" err="1"/>
              <a:t>reţele</a:t>
            </a:r>
            <a:r>
              <a:rPr lang="ro-RO" dirty="0"/>
              <a:t>, tabele;</a:t>
            </a:r>
            <a:endParaRPr lang="en-US" dirty="0"/>
          </a:p>
          <a:p>
            <a:pPr algn="just"/>
            <a:endParaRPr lang="ro-RO" sz="2200" b="1" dirty="0"/>
          </a:p>
        </p:txBody>
      </p:sp>
    </p:spTree>
    <p:extLst>
      <p:ext uri="{BB962C8B-B14F-4D97-AF65-F5344CB8AC3E}">
        <p14:creationId xmlns:p14="http://schemas.microsoft.com/office/powerpoint/2010/main" val="2612260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093" y="1687354"/>
            <a:ext cx="113003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b="1" dirty="0"/>
              <a:t>Strategiile metacognitive</a:t>
            </a:r>
            <a:r>
              <a:rPr lang="ro-RO" sz="2200" dirty="0"/>
              <a:t> cuprind </a:t>
            </a:r>
            <a:r>
              <a:rPr lang="ro-RO" sz="2200" dirty="0" err="1"/>
              <a:t>acţiunile</a:t>
            </a:r>
            <a:r>
              <a:rPr lang="ro-RO" sz="2200" dirty="0"/>
              <a:t> pe care le întreprinde elevul pentru a-</a:t>
            </a:r>
            <a:r>
              <a:rPr lang="ro-RO" sz="2200" dirty="0" err="1"/>
              <a:t>şi</a:t>
            </a:r>
            <a:r>
              <a:rPr lang="ro-RO" sz="2200" dirty="0"/>
              <a:t> </a:t>
            </a:r>
            <a:r>
              <a:rPr lang="ro-RO" sz="2200" dirty="0" err="1"/>
              <a:t>îmbunătăţi</a:t>
            </a:r>
            <a:r>
              <a:rPr lang="ro-RO" sz="2200" dirty="0"/>
              <a:t> procesul de </a:t>
            </a:r>
            <a:r>
              <a:rPr lang="ro-RO" sz="2200" dirty="0" err="1"/>
              <a:t>învăţare</a:t>
            </a:r>
            <a:r>
              <a:rPr lang="ro-RO" sz="2200" dirty="0"/>
              <a:t>. Dintre ele </a:t>
            </a:r>
            <a:r>
              <a:rPr lang="ro-RO" sz="2200" dirty="0" err="1"/>
              <a:t>menţionăm</a:t>
            </a:r>
            <a:r>
              <a:rPr lang="ro-RO" sz="2200" dirty="0"/>
              <a:t>: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/>
              <a:t>formularea de obiective </a:t>
            </a:r>
            <a:r>
              <a:rPr lang="ro-RO" sz="2200" i="1" dirty="0" err="1"/>
              <a:t>şi</a:t>
            </a:r>
            <a:r>
              <a:rPr lang="ro-RO" sz="2200" i="1" dirty="0"/>
              <a:t> planificarea </a:t>
            </a:r>
            <a:r>
              <a:rPr lang="ro-RO" sz="2200" dirty="0"/>
              <a:t>adecvată a procesului de </a:t>
            </a:r>
            <a:r>
              <a:rPr lang="ro-RO" sz="2200" dirty="0" err="1"/>
              <a:t>învăţare</a:t>
            </a:r>
            <a:r>
              <a:rPr lang="ro-RO" sz="2200" i="1" dirty="0"/>
              <a:t>;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/>
              <a:t>dozarea timpului </a:t>
            </a:r>
            <a:r>
              <a:rPr lang="ro-RO" sz="2200" i="1" dirty="0" err="1"/>
              <a:t>şi</a:t>
            </a:r>
            <a:r>
              <a:rPr lang="ro-RO" sz="2200" i="1" dirty="0"/>
              <a:t> efortului</a:t>
            </a:r>
            <a:r>
              <a:rPr lang="ro-RO" sz="2200" dirty="0"/>
              <a:t> de concentrare în </a:t>
            </a:r>
            <a:r>
              <a:rPr lang="ro-RO" sz="2200" dirty="0" err="1"/>
              <a:t>funcţie</a:t>
            </a:r>
            <a:r>
              <a:rPr lang="ro-RO" sz="2200" dirty="0"/>
              <a:t> de nivelul de dificultate al sarcinii;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/>
              <a:t>monitorizarea </a:t>
            </a:r>
            <a:r>
              <a:rPr lang="ro-RO" sz="2200" dirty="0"/>
              <a:t>(verificarea </a:t>
            </a:r>
            <a:r>
              <a:rPr lang="ro-RO" sz="2200" dirty="0" err="1"/>
              <a:t>calităţii</a:t>
            </a:r>
            <a:r>
              <a:rPr lang="ro-RO" sz="2200" dirty="0"/>
              <a:t> </a:t>
            </a:r>
            <a:r>
              <a:rPr lang="ro-RO" sz="2200" dirty="0" err="1"/>
              <a:t>activităţii</a:t>
            </a:r>
            <a:r>
              <a:rPr lang="ro-RO" sz="2200" dirty="0"/>
              <a:t> sau a progresului, analiza sarcinii </a:t>
            </a:r>
            <a:r>
              <a:rPr lang="ro-RO" sz="2200" dirty="0" err="1"/>
              <a:t>şi</a:t>
            </a:r>
            <a:r>
              <a:rPr lang="ro-RO" sz="2200" dirty="0"/>
              <a:t> a </a:t>
            </a:r>
            <a:r>
              <a:rPr lang="ro-RO" sz="2200" dirty="0" err="1"/>
              <a:t>paşilor</a:t>
            </a:r>
            <a:r>
              <a:rPr lang="ro-RO" sz="2200" dirty="0"/>
              <a:t> necesari </a:t>
            </a:r>
            <a:r>
              <a:rPr lang="ro-RO" sz="2200" dirty="0" err="1"/>
              <a:t>soluţionării</a:t>
            </a:r>
            <a:r>
              <a:rPr lang="ro-RO" sz="2200" dirty="0"/>
              <a:t> ei);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 err="1"/>
              <a:t>predicţia</a:t>
            </a:r>
            <a:r>
              <a:rPr lang="ro-RO" sz="2200" i="1" dirty="0"/>
              <a:t> </a:t>
            </a:r>
            <a:r>
              <a:rPr lang="ro-RO" sz="2200" i="1" dirty="0" err="1"/>
              <a:t>performanţei</a:t>
            </a:r>
            <a:r>
              <a:rPr lang="ro-RO" sz="2200" dirty="0"/>
              <a:t>;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/>
              <a:t>modificarea strategiei de lucru;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 err="1"/>
              <a:t>automotivarea</a:t>
            </a:r>
            <a:r>
              <a:rPr lang="ro-RO" sz="2200" i="1" dirty="0"/>
              <a:t>;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/>
              <a:t>amânarea gratificării;</a:t>
            </a:r>
            <a:r>
              <a:rPr lang="ro-RO" sz="2200" dirty="0"/>
              <a:t> 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/>
              <a:t>căutarea de </a:t>
            </a:r>
            <a:r>
              <a:rPr lang="ro-RO" sz="2200" i="1" dirty="0" err="1"/>
              <a:t>informaţii</a:t>
            </a:r>
            <a:r>
              <a:rPr lang="ro-RO" sz="2200" i="1" dirty="0"/>
              <a:t> adiacente </a:t>
            </a:r>
            <a:r>
              <a:rPr lang="ro-RO" sz="2200" dirty="0"/>
              <a:t>(bibliotecă, internet)</a:t>
            </a:r>
            <a:r>
              <a:rPr lang="ro-RO" sz="2200" i="1" dirty="0"/>
              <a:t>; 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/>
              <a:t>structurarea mediului de </a:t>
            </a:r>
            <a:r>
              <a:rPr lang="ro-RO" sz="2200" i="1" dirty="0" err="1"/>
              <a:t>învăţare</a:t>
            </a:r>
            <a:r>
              <a:rPr lang="ro-RO" sz="2200" dirty="0"/>
              <a:t> (eliminarea sau controlul factorilor </a:t>
            </a:r>
            <a:r>
              <a:rPr lang="ro-RO" sz="2200" dirty="0" err="1"/>
              <a:t>distractori</a:t>
            </a:r>
            <a:r>
              <a:rPr lang="ro-RO" sz="2200" dirty="0"/>
              <a:t>); </a:t>
            </a: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sz="2200" i="1" dirty="0"/>
              <a:t>solicitarea de ajutor </a:t>
            </a:r>
            <a:r>
              <a:rPr lang="ro-RO" sz="2200" dirty="0"/>
              <a:t>(colegi, profesori sau alte persoane competente).</a:t>
            </a:r>
            <a:endParaRPr lang="en-US" sz="22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7933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495" y="1796536"/>
            <a:ext cx="1084997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b="1" dirty="0"/>
              <a:t>Strategiile metacognitive. Metacogniția</a:t>
            </a:r>
          </a:p>
          <a:p>
            <a:endParaRPr lang="ro-RO" sz="2200" b="1" dirty="0"/>
          </a:p>
          <a:p>
            <a:pPr algn="just"/>
            <a:r>
              <a:rPr lang="ro-RO" sz="2200" b="1" dirty="0" err="1">
                <a:solidFill>
                  <a:srgbClr val="FF0000"/>
                </a:solidFill>
              </a:rPr>
              <a:t>Metacogniţia</a:t>
            </a:r>
            <a:r>
              <a:rPr lang="ro-RO" sz="2200" b="1" dirty="0">
                <a:solidFill>
                  <a:srgbClr val="FF0000"/>
                </a:solidFill>
              </a:rPr>
              <a:t> vizează capacitatea unei persoane de a-</a:t>
            </a:r>
            <a:r>
              <a:rPr lang="ro-RO" sz="2200" b="1" dirty="0" err="1">
                <a:solidFill>
                  <a:srgbClr val="FF0000"/>
                </a:solidFill>
              </a:rPr>
              <a:t>şi</a:t>
            </a:r>
            <a:r>
              <a:rPr lang="ro-RO" sz="2200" b="1" dirty="0">
                <a:solidFill>
                  <a:srgbClr val="FF0000"/>
                </a:solidFill>
              </a:rPr>
              <a:t> reprezenta propria activitate cognitivă </a:t>
            </a:r>
            <a:r>
              <a:rPr lang="ro-RO" sz="2200" b="1" dirty="0" err="1">
                <a:solidFill>
                  <a:srgbClr val="FF0000"/>
                </a:solidFill>
              </a:rPr>
              <a:t>şi</a:t>
            </a:r>
            <a:r>
              <a:rPr lang="ro-RO" sz="2200" b="1" dirty="0">
                <a:solidFill>
                  <a:srgbClr val="FF0000"/>
                </a:solidFill>
              </a:rPr>
              <a:t> totodată abilitatea de a controla, de a evalua </a:t>
            </a:r>
            <a:r>
              <a:rPr lang="ro-RO" sz="2200" b="1" dirty="0" err="1">
                <a:solidFill>
                  <a:srgbClr val="FF0000"/>
                </a:solidFill>
              </a:rPr>
              <a:t>şi</a:t>
            </a:r>
            <a:r>
              <a:rPr lang="ro-RO" sz="2200" b="1" dirty="0">
                <a:solidFill>
                  <a:srgbClr val="FF0000"/>
                </a:solidFill>
              </a:rPr>
              <a:t> de a exploata rezultatele acestei reprezentări</a:t>
            </a:r>
            <a:r>
              <a:rPr lang="ro-RO" sz="2200" dirty="0">
                <a:solidFill>
                  <a:srgbClr val="FF0000"/>
                </a:solidFill>
              </a:rPr>
              <a:t>. </a:t>
            </a:r>
            <a:endParaRPr lang="en-US" sz="2200" dirty="0">
              <a:solidFill>
                <a:srgbClr val="FF0000"/>
              </a:solidFill>
            </a:endParaRPr>
          </a:p>
          <a:p>
            <a:endParaRPr lang="ro-RO" sz="2200" b="1" dirty="0"/>
          </a:p>
          <a:p>
            <a:r>
              <a:rPr lang="ro-RO" sz="2200" dirty="0" err="1"/>
              <a:t>Cunoştinţele</a:t>
            </a:r>
            <a:r>
              <a:rPr lang="ro-RO" sz="2200" dirty="0"/>
              <a:t> metacognitive reprezintă: </a:t>
            </a:r>
            <a:endParaRPr lang="en-US" sz="2200" dirty="0"/>
          </a:p>
          <a:p>
            <a:r>
              <a:rPr lang="ro-RO" sz="2200" dirty="0"/>
              <a:t>(a)</a:t>
            </a:r>
            <a:r>
              <a:rPr lang="ro-RO" sz="2200" b="1" dirty="0"/>
              <a:t> </a:t>
            </a:r>
            <a:r>
              <a:rPr lang="ro-RO" sz="2200" b="1" dirty="0" err="1"/>
              <a:t>reflecţii</a:t>
            </a:r>
            <a:r>
              <a:rPr lang="ro-RO" sz="2200" b="1" dirty="0"/>
              <a:t> asupra propriei </a:t>
            </a:r>
            <a:r>
              <a:rPr lang="ro-RO" sz="2200" b="1" dirty="0" err="1"/>
              <a:t>activităţi</a:t>
            </a:r>
            <a:r>
              <a:rPr lang="ro-RO" sz="2200" b="1" dirty="0"/>
              <a:t> cognitive</a:t>
            </a:r>
            <a:r>
              <a:rPr lang="ro-RO" sz="2200" dirty="0"/>
              <a:t> (de ex:. „a </a:t>
            </a:r>
            <a:r>
              <a:rPr lang="ro-RO" sz="2200" dirty="0" err="1"/>
              <a:t>şti</a:t>
            </a:r>
            <a:r>
              <a:rPr lang="ro-RO" sz="2200" dirty="0"/>
              <a:t> cum să </a:t>
            </a:r>
            <a:r>
              <a:rPr lang="ro-RO" sz="2200" dirty="0" err="1"/>
              <a:t>înveţi</a:t>
            </a:r>
            <a:r>
              <a:rPr lang="ro-RO" sz="2200" dirty="0"/>
              <a:t>” sau cum să discerni între simpla memorare </a:t>
            </a:r>
            <a:r>
              <a:rPr lang="ro-RO" sz="2200" dirty="0" err="1"/>
              <a:t>şi</a:t>
            </a:r>
            <a:r>
              <a:rPr lang="ro-RO" sz="2200" dirty="0"/>
              <a:t> </a:t>
            </a:r>
            <a:r>
              <a:rPr lang="ro-RO" sz="2200" dirty="0" err="1"/>
              <a:t>înţelegerea</a:t>
            </a:r>
            <a:r>
              <a:rPr lang="ro-RO" sz="2200" dirty="0"/>
              <a:t> unui material) </a:t>
            </a:r>
            <a:endParaRPr lang="en-US" sz="2200" dirty="0"/>
          </a:p>
          <a:p>
            <a:r>
              <a:rPr lang="ro-RO" sz="2200" dirty="0"/>
              <a:t>(b) </a:t>
            </a:r>
            <a:r>
              <a:rPr lang="ro-RO" sz="2200" b="1" dirty="0"/>
              <a:t>anticipări</a:t>
            </a:r>
            <a:r>
              <a:rPr lang="ro-RO" sz="2200" dirty="0"/>
              <a:t> cu privire la </a:t>
            </a:r>
            <a:r>
              <a:rPr lang="ro-RO" sz="2200" b="1" dirty="0" err="1"/>
              <a:t>posibilităţile</a:t>
            </a:r>
            <a:r>
              <a:rPr lang="ro-RO" sz="2200" b="1" dirty="0"/>
              <a:t> de exploatare a acestor </a:t>
            </a:r>
            <a:r>
              <a:rPr lang="ro-RO" sz="2200" b="1" dirty="0" err="1"/>
              <a:t>reflecţii</a:t>
            </a:r>
            <a:r>
              <a:rPr lang="ro-RO" sz="2200" dirty="0"/>
              <a:t>. </a:t>
            </a:r>
            <a:endParaRPr lang="en-US" sz="2200" dirty="0"/>
          </a:p>
          <a:p>
            <a:r>
              <a:rPr lang="ro-RO" sz="2200" dirty="0"/>
              <a:t> </a:t>
            </a:r>
            <a:endParaRPr lang="en-US" sz="2200" dirty="0"/>
          </a:p>
          <a:p>
            <a:pPr algn="ctr"/>
            <a:r>
              <a:rPr lang="ro-RO" sz="2200" dirty="0"/>
              <a:t>Procesul de </a:t>
            </a:r>
            <a:r>
              <a:rPr lang="ro-RO" sz="2200" dirty="0" err="1"/>
              <a:t>achiziţie</a:t>
            </a:r>
            <a:r>
              <a:rPr lang="ro-RO" sz="2200" dirty="0"/>
              <a:t> a unui astfel de set de </a:t>
            </a:r>
            <a:r>
              <a:rPr lang="ro-RO" sz="2200" dirty="0" err="1"/>
              <a:t>cunoştinţe</a:t>
            </a:r>
            <a:r>
              <a:rPr lang="ro-RO" sz="2200" dirty="0"/>
              <a:t> este mediat în bună măsură de către profesor.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01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2512"/>
            <a:ext cx="10058400" cy="70013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4400" b="1" dirty="0"/>
              <a:t>Conceptul de învățare auto-reglată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6928"/>
            <a:ext cx="10058400" cy="2930982"/>
          </a:xfrm>
          <a:ln w="28575">
            <a:solidFill>
              <a:srgbClr val="CC0066"/>
            </a:solidFill>
          </a:ln>
        </p:spPr>
        <p:txBody>
          <a:bodyPr>
            <a:normAutofit fontScale="92500"/>
          </a:bodyPr>
          <a:lstStyle/>
          <a:p>
            <a:pPr algn="just"/>
            <a:r>
              <a:rPr lang="ro-RO" sz="2400" dirty="0" err="1"/>
              <a:t>Înţelegerea</a:t>
            </a:r>
            <a:r>
              <a:rPr lang="ro-RO" sz="2400" dirty="0"/>
              <a:t> conceptului de </a:t>
            </a:r>
            <a:r>
              <a:rPr lang="ro-RO" sz="2400" dirty="0" err="1"/>
              <a:t>învăţare</a:t>
            </a:r>
            <a:r>
              <a:rPr lang="ro-RO" sz="2400" dirty="0"/>
              <a:t> autoreglată facilitează descrierea </a:t>
            </a:r>
            <a:r>
              <a:rPr lang="ro-RO" sz="2400" dirty="0" err="1"/>
              <a:t>şi</a:t>
            </a:r>
            <a:r>
              <a:rPr lang="ro-RO" sz="2400" dirty="0"/>
              <a:t> explicarea: </a:t>
            </a:r>
            <a:endParaRPr lang="en-US" sz="2400" dirty="0"/>
          </a:p>
          <a:p>
            <a:pPr marL="463550" lvl="0" indent="-285750" algn="just">
              <a:buFont typeface="Wingdings" panose="05000000000000000000" pitchFamily="2" charset="2"/>
              <a:buChar char="Ø"/>
            </a:pPr>
            <a:r>
              <a:rPr lang="ro-RO" sz="2400" b="1" dirty="0"/>
              <a:t>mecanismelor cognitive </a:t>
            </a:r>
            <a:r>
              <a:rPr lang="ro-RO" sz="2400" b="1" dirty="0" err="1"/>
              <a:t>şi</a:t>
            </a:r>
            <a:r>
              <a:rPr lang="ro-RO" sz="2400" b="1" dirty="0"/>
              <a:t> metacognitive </a:t>
            </a:r>
            <a:r>
              <a:rPr lang="ro-RO" sz="2400" dirty="0"/>
              <a:t>responsabile de activitatea individuală de </a:t>
            </a:r>
            <a:r>
              <a:rPr lang="ro-RO" sz="2400" dirty="0" err="1"/>
              <a:t>învăţare</a:t>
            </a:r>
            <a:r>
              <a:rPr lang="ro-RO" sz="2400" dirty="0"/>
              <a:t>;</a:t>
            </a:r>
            <a:endParaRPr lang="en-US" sz="2400" dirty="0"/>
          </a:p>
          <a:p>
            <a:pPr marL="463550" lvl="0" indent="-285750" algn="just">
              <a:buFont typeface="Wingdings" panose="05000000000000000000" pitchFamily="2" charset="2"/>
              <a:buChar char="Ø"/>
            </a:pPr>
            <a:r>
              <a:rPr lang="ro-RO" sz="2400" dirty="0" err="1"/>
              <a:t>modalităţilor</a:t>
            </a:r>
            <a:r>
              <a:rPr lang="ro-RO" sz="2400" dirty="0"/>
              <a:t> prin care poate fi </a:t>
            </a:r>
            <a:r>
              <a:rPr lang="ro-RO" sz="2400" b="1" dirty="0"/>
              <a:t>stimulată </a:t>
            </a:r>
            <a:r>
              <a:rPr lang="ro-RO" sz="2400" b="1" dirty="0" err="1"/>
              <a:t>motivaţia</a:t>
            </a:r>
            <a:r>
              <a:rPr lang="ro-RO" sz="2400" b="1" dirty="0"/>
              <a:t> </a:t>
            </a:r>
            <a:r>
              <a:rPr lang="ro-RO" sz="2400" dirty="0"/>
              <a:t>elevilor pentru studiu; </a:t>
            </a:r>
            <a:endParaRPr lang="en-US" sz="2400" dirty="0"/>
          </a:p>
          <a:p>
            <a:pPr marL="463550" lvl="0" indent="-285750" algn="just">
              <a:buFont typeface="Wingdings" panose="05000000000000000000" pitchFamily="2" charset="2"/>
              <a:buChar char="Ø"/>
            </a:pPr>
            <a:r>
              <a:rPr lang="ro-RO" sz="2400" dirty="0"/>
              <a:t>strategiilor prin care pot fi </a:t>
            </a:r>
            <a:r>
              <a:rPr lang="ro-RO" sz="2400" dirty="0" err="1"/>
              <a:t>ajutaţi</a:t>
            </a:r>
            <a:r>
              <a:rPr lang="ro-RO" sz="2400" dirty="0"/>
              <a:t> elevii în realizarea unui </a:t>
            </a:r>
            <a:r>
              <a:rPr lang="ro-RO" sz="2400" b="1" dirty="0"/>
              <a:t>management personal eficient </a:t>
            </a:r>
            <a:r>
              <a:rPr lang="ro-RO" sz="2400" dirty="0"/>
              <a:t>(al resurselor cognitive, de timp etc.);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21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802" y="1719619"/>
            <a:ext cx="10331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>
                <a:solidFill>
                  <a:srgbClr val="FF0000"/>
                </a:solidFill>
              </a:rPr>
              <a:t>Tipuri de cunoștințe metacognitive</a:t>
            </a:r>
          </a:p>
          <a:p>
            <a:endParaRPr lang="ro-RO" sz="2200" b="1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200" b="1" dirty="0"/>
              <a:t>Teorii tacite</a:t>
            </a:r>
            <a:r>
              <a:rPr lang="ro-RO" sz="2200" dirty="0"/>
              <a:t>- sunt convingeri </a:t>
            </a:r>
            <a:r>
              <a:rPr lang="ro-RO" sz="2200" dirty="0" err="1"/>
              <a:t>şi</a:t>
            </a:r>
            <a:r>
              <a:rPr lang="ro-RO" sz="2200" dirty="0"/>
              <a:t> </a:t>
            </a:r>
            <a:r>
              <a:rPr lang="ro-RO" sz="2200" dirty="0" err="1"/>
              <a:t>cunoştinţe</a:t>
            </a:r>
            <a:r>
              <a:rPr lang="ro-RO" sz="2200" dirty="0"/>
              <a:t> implicite </a:t>
            </a:r>
            <a:r>
              <a:rPr lang="ro-RO" sz="2200" dirty="0" err="1"/>
              <a:t>şi</a:t>
            </a:r>
            <a:r>
              <a:rPr lang="ro-RO" sz="2200" dirty="0"/>
              <a:t> nesistematice </a:t>
            </a:r>
            <a:r>
              <a:rPr lang="ro-RO" sz="2200" dirty="0" err="1"/>
              <a:t>şi</a:t>
            </a:r>
            <a:r>
              <a:rPr lang="ro-RO" sz="2200" dirty="0"/>
              <a:t> cu validitate îndoielnică cu privire la activitatea cognitivă proprie; </a:t>
            </a:r>
            <a:r>
              <a:rPr lang="ro-RO" sz="2200" dirty="0" err="1"/>
              <a:t>achiziţia</a:t>
            </a:r>
            <a:r>
              <a:rPr lang="ro-RO" sz="2200" dirty="0"/>
              <a:t> lor are loc printr-o </a:t>
            </a:r>
            <a:r>
              <a:rPr lang="ro-RO" sz="2200" dirty="0" err="1"/>
              <a:t>învăţare</a:t>
            </a:r>
            <a:r>
              <a:rPr lang="ro-RO" sz="2200" dirty="0"/>
              <a:t> incidentală, </a:t>
            </a:r>
            <a:r>
              <a:rPr lang="ro-RO" sz="2200" dirty="0" err="1"/>
              <a:t>neintenţionată</a:t>
            </a:r>
            <a:r>
              <a:rPr lang="ro-RO" sz="2200" dirty="0"/>
              <a:t> din experiențe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o-RO" sz="2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200" b="1" dirty="0"/>
              <a:t>Teorii informale- </a:t>
            </a:r>
            <a:r>
              <a:rPr lang="ro-RO" sz="2200" dirty="0"/>
              <a:t>sunt </a:t>
            </a:r>
            <a:r>
              <a:rPr lang="ro-RO" sz="2200" dirty="0" err="1"/>
              <a:t>cunoştinţe</a:t>
            </a:r>
            <a:r>
              <a:rPr lang="ro-RO" sz="2200" dirty="0"/>
              <a:t> fragmentate care nu dispun de o structură teoretică explicită, integrativă, care să le justifice veridicitatea. </a:t>
            </a:r>
            <a:r>
              <a:rPr lang="ro-RO" sz="2200" dirty="0" err="1"/>
              <a:t>Totuşi</a:t>
            </a:r>
            <a:r>
              <a:rPr lang="ro-RO" sz="2200" dirty="0"/>
              <a:t>, spre deosebire de primele, ele prezintă un grad </a:t>
            </a:r>
            <a:r>
              <a:rPr lang="ro-RO" sz="2200" dirty="0" err="1"/>
              <a:t>parţial</a:t>
            </a:r>
            <a:r>
              <a:rPr lang="ro-RO" sz="2200" dirty="0"/>
              <a:t> de </a:t>
            </a:r>
            <a:r>
              <a:rPr lang="ro-RO" sz="2200" dirty="0" err="1"/>
              <a:t>conştientizate</a:t>
            </a:r>
            <a:r>
              <a:rPr lang="ro-RO" sz="2200" dirty="0"/>
              <a:t>, iar subiectul poate pe baza lor să emită </a:t>
            </a:r>
            <a:r>
              <a:rPr lang="ro-RO" sz="2200" dirty="0" err="1"/>
              <a:t>judecăţi</a:t>
            </a:r>
            <a:r>
              <a:rPr lang="ro-RO" sz="2200" dirty="0"/>
              <a:t> cu privire la </a:t>
            </a:r>
            <a:r>
              <a:rPr lang="ro-RO" sz="2200" dirty="0" err="1"/>
              <a:t>eficienţa</a:t>
            </a:r>
            <a:r>
              <a:rPr lang="ro-RO" sz="2200" dirty="0"/>
              <a:t> lor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o-RO" sz="2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200" b="1" dirty="0"/>
              <a:t>Teorii formale- </a:t>
            </a:r>
            <a:r>
              <a:rPr lang="ro-RO" sz="2200" dirty="0"/>
              <a:t>sunt </a:t>
            </a:r>
            <a:r>
              <a:rPr lang="ro-RO" sz="2200" dirty="0" err="1"/>
              <a:t>reflecţii</a:t>
            </a:r>
            <a:r>
              <a:rPr lang="ro-RO" sz="2200" dirty="0"/>
              <a:t> sistematizate, dobândite printr-o </a:t>
            </a:r>
            <a:r>
              <a:rPr lang="ro-RO" sz="2200" dirty="0" err="1"/>
              <a:t>învăţare</a:t>
            </a:r>
            <a:r>
              <a:rPr lang="ro-RO" sz="2200" dirty="0"/>
              <a:t> </a:t>
            </a:r>
            <a:r>
              <a:rPr lang="ro-RO" sz="2200" dirty="0" err="1"/>
              <a:t>intenţionată</a:t>
            </a:r>
            <a:r>
              <a:rPr lang="ro-RO" sz="2200" dirty="0"/>
              <a:t>, explicită, care derivă din structuri teoretice testate empiric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38143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802" y="1897040"/>
            <a:ext cx="103313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b="1" dirty="0">
                <a:solidFill>
                  <a:srgbClr val="FF0000"/>
                </a:solidFill>
              </a:rPr>
              <a:t>Cogniția și metacogniția- delimitări conceptuale</a:t>
            </a:r>
          </a:p>
          <a:p>
            <a:endParaRPr lang="ro-RO" sz="2200" dirty="0"/>
          </a:p>
          <a:p>
            <a:pPr algn="just"/>
            <a:r>
              <a:rPr lang="ro-RO" dirty="0" err="1"/>
              <a:t>Metacogniţia</a:t>
            </a:r>
            <a:r>
              <a:rPr lang="ro-RO" dirty="0"/>
              <a:t> vizează ansamblul de </a:t>
            </a:r>
            <a:r>
              <a:rPr lang="ro-RO" dirty="0" err="1"/>
              <a:t>cunoştinţe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reflecţii</a:t>
            </a:r>
            <a:r>
              <a:rPr lang="ro-RO" dirty="0"/>
              <a:t> privind modul în care </a:t>
            </a:r>
            <a:r>
              <a:rPr lang="ro-RO" dirty="0" err="1"/>
              <a:t>funcţionează</a:t>
            </a:r>
            <a:r>
              <a:rPr lang="ro-RO" dirty="0"/>
              <a:t> activitatea cognitivă </a:t>
            </a:r>
            <a:r>
              <a:rPr lang="ro-RO" dirty="0" err="1"/>
              <a:t>şi</a:t>
            </a:r>
            <a:r>
              <a:rPr lang="ro-RO" dirty="0"/>
              <a:t> modul în care sunt angajate </a:t>
            </a:r>
            <a:r>
              <a:rPr lang="ro-RO" dirty="0" err="1"/>
              <a:t>funcţiile</a:t>
            </a:r>
            <a:r>
              <a:rPr lang="ro-RO" dirty="0"/>
              <a:t> executive care reglează astfel de </a:t>
            </a:r>
            <a:r>
              <a:rPr lang="ro-RO" dirty="0" err="1"/>
              <a:t>funcţii</a:t>
            </a:r>
            <a:r>
              <a:rPr lang="ro-RO" dirty="0"/>
              <a:t> (</a:t>
            </a:r>
            <a:r>
              <a:rPr lang="ro-RO" dirty="0" err="1"/>
              <a:t>Corno</a:t>
            </a:r>
            <a:r>
              <a:rPr lang="ro-RO" dirty="0"/>
              <a:t>, 2001). </a:t>
            </a:r>
          </a:p>
          <a:p>
            <a:pPr algn="just"/>
            <a:r>
              <a:rPr lang="ro-RO" dirty="0"/>
              <a:t>Dacă </a:t>
            </a:r>
            <a:r>
              <a:rPr lang="ro-RO" dirty="0" err="1"/>
              <a:t>cogniţia</a:t>
            </a:r>
            <a:r>
              <a:rPr lang="ro-RO" dirty="0"/>
              <a:t> îl ajută pe subiect să rezolve o anumită sarcină, </a:t>
            </a:r>
            <a:r>
              <a:rPr lang="ro-RO" dirty="0" err="1"/>
              <a:t>metacogniţia</a:t>
            </a:r>
            <a:r>
              <a:rPr lang="ro-RO" dirty="0"/>
              <a:t> asigură supervizarea procesului rezolutiv </a:t>
            </a:r>
            <a:r>
              <a:rPr lang="ro-RO" dirty="0" err="1"/>
              <a:t>şi</a:t>
            </a:r>
            <a:r>
              <a:rPr lang="ro-RO" dirty="0"/>
              <a:t> totodată asigură o ajustare a </a:t>
            </a:r>
            <a:r>
              <a:rPr lang="ro-RO" dirty="0" err="1"/>
              <a:t>paşilor</a:t>
            </a:r>
            <a:r>
              <a:rPr lang="ro-RO" dirty="0"/>
              <a:t> necesari realizării acelei sarcini (</a:t>
            </a:r>
            <a:r>
              <a:rPr lang="ro-RO" dirty="0" err="1"/>
              <a:t>Slife</a:t>
            </a:r>
            <a:r>
              <a:rPr lang="ro-RO" dirty="0"/>
              <a:t>, Weaver, 1992). </a:t>
            </a:r>
          </a:p>
          <a:p>
            <a:pPr algn="just"/>
            <a:r>
              <a:rPr lang="ro-RO" dirty="0" err="1"/>
              <a:t>Metacogniţia</a:t>
            </a:r>
            <a:r>
              <a:rPr lang="ro-RO" dirty="0"/>
              <a:t> presupune abilitatea de a se </a:t>
            </a:r>
            <a:r>
              <a:rPr lang="ro-RO" dirty="0" err="1"/>
              <a:t>distanţa</a:t>
            </a:r>
            <a:r>
              <a:rPr lang="ro-RO" dirty="0"/>
              <a:t> de sine </a:t>
            </a:r>
            <a:r>
              <a:rPr lang="ro-RO" dirty="0" err="1"/>
              <a:t>şi</a:t>
            </a:r>
            <a:r>
              <a:rPr lang="ro-RO" dirty="0"/>
              <a:t> de a privi obiectiv modul în care </a:t>
            </a:r>
            <a:r>
              <a:rPr lang="ro-RO" dirty="0" err="1"/>
              <a:t>funcţionează</a:t>
            </a:r>
            <a:r>
              <a:rPr lang="ro-RO" dirty="0"/>
              <a:t> procesele mentale.</a:t>
            </a:r>
          </a:p>
          <a:p>
            <a:pPr algn="just"/>
            <a:r>
              <a:rPr lang="ro-RO" dirty="0" err="1"/>
              <a:t>Metacogniţia</a:t>
            </a:r>
            <a:r>
              <a:rPr lang="ro-RO" dirty="0"/>
              <a:t> are </a:t>
            </a:r>
            <a:r>
              <a:rPr lang="ro-RO" b="1" dirty="0"/>
              <a:t>rol</a:t>
            </a:r>
            <a:r>
              <a:rPr lang="ro-RO" dirty="0"/>
              <a:t> de a superviza </a:t>
            </a:r>
            <a:r>
              <a:rPr lang="ro-RO" dirty="0" err="1"/>
              <a:t>intervenţia</a:t>
            </a:r>
            <a:r>
              <a:rPr lang="ro-RO" dirty="0"/>
              <a:t> diverselor procese cognitive pe parcursul rezolvării unei sarcini. În </a:t>
            </a:r>
            <a:r>
              <a:rPr lang="ro-RO" dirty="0" err="1"/>
              <a:t>funcţie</a:t>
            </a:r>
            <a:r>
              <a:rPr lang="ro-RO" dirty="0"/>
              <a:t> de procesul supervizat este implicată o întreagă familie de </a:t>
            </a:r>
            <a:r>
              <a:rPr lang="ro-RO" b="1" i="1" dirty="0" err="1"/>
              <a:t>cunoştinţe</a:t>
            </a:r>
            <a:r>
              <a:rPr lang="ro-RO" b="1" i="1" dirty="0"/>
              <a:t> metacognitive</a:t>
            </a:r>
            <a:r>
              <a:rPr lang="ro-RO" b="1" dirty="0"/>
              <a:t> </a:t>
            </a:r>
            <a:r>
              <a:rPr lang="ro-RO" b="1" dirty="0" err="1"/>
              <a:t>şi</a:t>
            </a:r>
            <a:r>
              <a:rPr lang="ro-RO" b="1" dirty="0"/>
              <a:t> </a:t>
            </a:r>
            <a:r>
              <a:rPr lang="ro-RO" b="1" i="1" dirty="0"/>
              <a:t>mecanisme de control</a:t>
            </a:r>
            <a:r>
              <a:rPr lang="ro-RO" b="1" dirty="0"/>
              <a:t>. 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Conceptul de </a:t>
            </a:r>
            <a:r>
              <a:rPr lang="ro-RO" dirty="0" err="1"/>
              <a:t>metacogniţie</a:t>
            </a:r>
            <a:r>
              <a:rPr lang="ro-RO" dirty="0"/>
              <a:t>, mai precis de </a:t>
            </a:r>
            <a:r>
              <a:rPr lang="ro-RO" dirty="0" err="1"/>
              <a:t>metamemorie</a:t>
            </a:r>
            <a:r>
              <a:rPr lang="ro-RO" dirty="0"/>
              <a:t>, îi este atribuit lui </a:t>
            </a:r>
            <a:r>
              <a:rPr lang="ro-RO" b="1" dirty="0" err="1"/>
              <a:t>Flavell</a:t>
            </a:r>
            <a:r>
              <a:rPr lang="ro-RO" b="1" dirty="0"/>
              <a:t> (1971, 1999). </a:t>
            </a:r>
          </a:p>
        </p:txBody>
      </p:sp>
    </p:spTree>
    <p:extLst>
      <p:ext uri="{BB962C8B-B14F-4D97-AF65-F5344CB8AC3E}">
        <p14:creationId xmlns:p14="http://schemas.microsoft.com/office/powerpoint/2010/main" val="20388912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802" y="1897040"/>
            <a:ext cx="103313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b="1" dirty="0">
                <a:solidFill>
                  <a:srgbClr val="FF0000"/>
                </a:solidFill>
              </a:rPr>
              <a:t>Cogniția și metacogniția- delimitări conceptuale</a:t>
            </a:r>
          </a:p>
          <a:p>
            <a:endParaRPr lang="ro-RO" sz="2200" dirty="0"/>
          </a:p>
          <a:p>
            <a:pPr algn="just"/>
            <a:r>
              <a:rPr lang="ro-RO" dirty="0" err="1"/>
              <a:t>Metacogniţia</a:t>
            </a:r>
            <a:r>
              <a:rPr lang="ro-RO" dirty="0"/>
              <a:t> vizează ansamblul de </a:t>
            </a:r>
            <a:r>
              <a:rPr lang="ro-RO" dirty="0" err="1"/>
              <a:t>cunoştinţe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reflecţii</a:t>
            </a:r>
            <a:r>
              <a:rPr lang="ro-RO" dirty="0"/>
              <a:t> privind modul în care </a:t>
            </a:r>
            <a:r>
              <a:rPr lang="ro-RO" dirty="0" err="1"/>
              <a:t>funcţionează</a:t>
            </a:r>
            <a:r>
              <a:rPr lang="ro-RO" dirty="0"/>
              <a:t> activitatea cognitivă </a:t>
            </a:r>
            <a:r>
              <a:rPr lang="ro-RO" dirty="0" err="1"/>
              <a:t>şi</a:t>
            </a:r>
            <a:r>
              <a:rPr lang="ro-RO" dirty="0"/>
              <a:t> modul în care sunt angajate </a:t>
            </a:r>
            <a:r>
              <a:rPr lang="ro-RO" dirty="0" err="1"/>
              <a:t>funcţiile</a:t>
            </a:r>
            <a:r>
              <a:rPr lang="ro-RO" dirty="0"/>
              <a:t> executive care reglează astfel de </a:t>
            </a:r>
            <a:r>
              <a:rPr lang="ro-RO" dirty="0" err="1"/>
              <a:t>funcţii</a:t>
            </a:r>
            <a:r>
              <a:rPr lang="ro-RO" dirty="0"/>
              <a:t> (</a:t>
            </a:r>
            <a:r>
              <a:rPr lang="ro-RO" dirty="0" err="1"/>
              <a:t>Corno</a:t>
            </a:r>
            <a:r>
              <a:rPr lang="ro-RO" dirty="0"/>
              <a:t>, 2001). </a:t>
            </a:r>
          </a:p>
          <a:p>
            <a:pPr algn="just"/>
            <a:r>
              <a:rPr lang="ro-RO" dirty="0"/>
              <a:t>Dacă </a:t>
            </a:r>
            <a:r>
              <a:rPr lang="ro-RO" dirty="0" err="1"/>
              <a:t>cogniţia</a:t>
            </a:r>
            <a:r>
              <a:rPr lang="ro-RO" dirty="0"/>
              <a:t> îl ajută pe subiect să rezolve o anumită sarcină, </a:t>
            </a:r>
            <a:r>
              <a:rPr lang="ro-RO" dirty="0" err="1"/>
              <a:t>metacogniţia</a:t>
            </a:r>
            <a:r>
              <a:rPr lang="ro-RO" dirty="0"/>
              <a:t> asigură supervizarea procesului rezolutiv </a:t>
            </a:r>
            <a:r>
              <a:rPr lang="ro-RO" dirty="0" err="1"/>
              <a:t>şi</a:t>
            </a:r>
            <a:r>
              <a:rPr lang="ro-RO" dirty="0"/>
              <a:t> totodată asigură o ajustare a </a:t>
            </a:r>
            <a:r>
              <a:rPr lang="ro-RO" dirty="0" err="1"/>
              <a:t>paşilor</a:t>
            </a:r>
            <a:r>
              <a:rPr lang="ro-RO" dirty="0"/>
              <a:t> necesari realizării acelei sarcini (</a:t>
            </a:r>
            <a:r>
              <a:rPr lang="ro-RO" dirty="0" err="1"/>
              <a:t>Slife</a:t>
            </a:r>
            <a:r>
              <a:rPr lang="ro-RO" dirty="0"/>
              <a:t>, Weaver, 1992). </a:t>
            </a:r>
          </a:p>
          <a:p>
            <a:pPr algn="just"/>
            <a:r>
              <a:rPr lang="ro-RO" dirty="0" err="1"/>
              <a:t>Metacogniţia</a:t>
            </a:r>
            <a:r>
              <a:rPr lang="ro-RO" dirty="0"/>
              <a:t> presupune abilitatea de a se </a:t>
            </a:r>
            <a:r>
              <a:rPr lang="ro-RO" dirty="0" err="1"/>
              <a:t>distanţa</a:t>
            </a:r>
            <a:r>
              <a:rPr lang="ro-RO" dirty="0"/>
              <a:t> de sine </a:t>
            </a:r>
            <a:r>
              <a:rPr lang="ro-RO" dirty="0" err="1"/>
              <a:t>şi</a:t>
            </a:r>
            <a:r>
              <a:rPr lang="ro-RO" dirty="0"/>
              <a:t> de a privi obiectiv modul în care </a:t>
            </a:r>
            <a:r>
              <a:rPr lang="ro-RO" dirty="0" err="1"/>
              <a:t>funcţionează</a:t>
            </a:r>
            <a:r>
              <a:rPr lang="ro-RO" dirty="0"/>
              <a:t> procesele mentale.</a:t>
            </a:r>
          </a:p>
          <a:p>
            <a:pPr algn="just"/>
            <a:r>
              <a:rPr lang="ro-RO" dirty="0" err="1"/>
              <a:t>Metacogniţia</a:t>
            </a:r>
            <a:r>
              <a:rPr lang="ro-RO" dirty="0"/>
              <a:t> are </a:t>
            </a:r>
            <a:r>
              <a:rPr lang="ro-RO" b="1" dirty="0"/>
              <a:t>rol</a:t>
            </a:r>
            <a:r>
              <a:rPr lang="ro-RO" dirty="0"/>
              <a:t> de a superviza </a:t>
            </a:r>
            <a:r>
              <a:rPr lang="ro-RO" dirty="0" err="1"/>
              <a:t>intervenţia</a:t>
            </a:r>
            <a:r>
              <a:rPr lang="ro-RO" dirty="0"/>
              <a:t> diverselor procese cognitive pe parcursul rezolvării unei sarcini. În </a:t>
            </a:r>
            <a:r>
              <a:rPr lang="ro-RO" dirty="0" err="1"/>
              <a:t>funcţie</a:t>
            </a:r>
            <a:r>
              <a:rPr lang="ro-RO" dirty="0"/>
              <a:t> de procesul supervizat este implicată o întreagă familie de </a:t>
            </a:r>
            <a:r>
              <a:rPr lang="ro-RO" b="1" i="1" dirty="0" err="1"/>
              <a:t>cunoştinţe</a:t>
            </a:r>
            <a:r>
              <a:rPr lang="ro-RO" b="1" i="1" dirty="0"/>
              <a:t> metacognitive</a:t>
            </a:r>
            <a:r>
              <a:rPr lang="ro-RO" b="1" dirty="0"/>
              <a:t> </a:t>
            </a:r>
            <a:r>
              <a:rPr lang="ro-RO" b="1" dirty="0" err="1"/>
              <a:t>şi</a:t>
            </a:r>
            <a:r>
              <a:rPr lang="ro-RO" b="1" dirty="0"/>
              <a:t> </a:t>
            </a:r>
            <a:r>
              <a:rPr lang="ro-RO" b="1" i="1" dirty="0"/>
              <a:t>mecanisme de control</a:t>
            </a:r>
            <a:r>
              <a:rPr lang="ro-RO" b="1" dirty="0"/>
              <a:t>. 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Conceptul de </a:t>
            </a:r>
            <a:r>
              <a:rPr lang="ro-RO" dirty="0" err="1"/>
              <a:t>metacogniţie</a:t>
            </a:r>
            <a:r>
              <a:rPr lang="ro-RO" dirty="0"/>
              <a:t>, mai precis de </a:t>
            </a:r>
            <a:r>
              <a:rPr lang="ro-RO" dirty="0" err="1"/>
              <a:t>metamemorie</a:t>
            </a:r>
            <a:r>
              <a:rPr lang="ro-RO" dirty="0"/>
              <a:t>, îi este atribuit lui </a:t>
            </a:r>
            <a:r>
              <a:rPr lang="ro-RO" b="1" dirty="0" err="1"/>
              <a:t>Flavell</a:t>
            </a:r>
            <a:r>
              <a:rPr lang="ro-RO" b="1" dirty="0"/>
              <a:t> (1971, 1999). </a:t>
            </a:r>
          </a:p>
        </p:txBody>
      </p:sp>
    </p:spTree>
    <p:extLst>
      <p:ext uri="{BB962C8B-B14F-4D97-AF65-F5344CB8AC3E}">
        <p14:creationId xmlns:p14="http://schemas.microsoft.com/office/powerpoint/2010/main" val="1209392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 internet is eating your memory, but something better is taking its plac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14" y="955345"/>
            <a:ext cx="7511288" cy="544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802" y="3889613"/>
            <a:ext cx="10331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/>
              <a:t>Răspuns: </a:t>
            </a:r>
            <a:r>
              <a:rPr lang="ro-RO" dirty="0"/>
              <a:t>Pe măsură ce copilul ajunge să </a:t>
            </a:r>
            <a:r>
              <a:rPr lang="ro-RO" dirty="0" err="1"/>
              <a:t>înţeleagă</a:t>
            </a:r>
            <a:r>
              <a:rPr lang="ro-RO" dirty="0"/>
              <a:t> modul în care </a:t>
            </a:r>
            <a:r>
              <a:rPr lang="ro-RO" dirty="0" err="1"/>
              <a:t>funcţionează</a:t>
            </a:r>
            <a:r>
              <a:rPr lang="ro-RO" dirty="0"/>
              <a:t> procesele cognitive, </a:t>
            </a:r>
            <a:r>
              <a:rPr lang="ro-RO" dirty="0" err="1"/>
              <a:t>îşi</a:t>
            </a:r>
            <a:r>
              <a:rPr lang="ro-RO" dirty="0"/>
              <a:t> formează treptat o „imagine” din ce în ce mai acurată despre modul în care </a:t>
            </a:r>
            <a:r>
              <a:rPr lang="ro-RO" dirty="0" err="1"/>
              <a:t>funcţionează</a:t>
            </a:r>
            <a:r>
              <a:rPr lang="ro-RO" dirty="0"/>
              <a:t> mintea umană. Mai tehnic spus începe să elaboreze o </a:t>
            </a:r>
            <a:r>
              <a:rPr lang="ro-RO" b="1" dirty="0"/>
              <a:t>teorie a </a:t>
            </a:r>
            <a:r>
              <a:rPr lang="ro-RO" b="1" dirty="0" err="1"/>
              <a:t>minţii</a:t>
            </a:r>
            <a:r>
              <a:rPr lang="ro-RO" dirty="0"/>
              <a:t>. Teoria </a:t>
            </a:r>
            <a:r>
              <a:rPr lang="ro-RO" dirty="0" err="1"/>
              <a:t>minţii</a:t>
            </a:r>
            <a:r>
              <a:rPr lang="ro-RO" dirty="0"/>
              <a:t> se referă la a </a:t>
            </a:r>
            <a:r>
              <a:rPr lang="ro-RO" dirty="0" err="1"/>
              <a:t>înţelege</a:t>
            </a:r>
            <a:r>
              <a:rPr lang="ro-RO" dirty="0"/>
              <a:t> că </a:t>
            </a:r>
            <a:r>
              <a:rPr lang="ro-RO" dirty="0" err="1"/>
              <a:t>alţi</a:t>
            </a:r>
            <a:r>
              <a:rPr lang="ro-RO" dirty="0"/>
              <a:t> oameni au o lume internă, distinctă. Pe baza acestei </a:t>
            </a:r>
            <a:r>
              <a:rPr lang="ro-RO" dirty="0" err="1"/>
              <a:t>înţelegeri</a:t>
            </a:r>
            <a:r>
              <a:rPr lang="ro-RO" dirty="0"/>
              <a:t> sunt generate </a:t>
            </a:r>
            <a:r>
              <a:rPr lang="ro-RO" dirty="0" err="1"/>
              <a:t>inferenţe</a:t>
            </a:r>
            <a:r>
              <a:rPr lang="ro-RO" dirty="0"/>
              <a:t> despre activitatea mintală proprie </a:t>
            </a:r>
            <a:r>
              <a:rPr lang="ro-RO" dirty="0" err="1"/>
              <a:t>şi</a:t>
            </a:r>
            <a:r>
              <a:rPr lang="ro-RO" dirty="0"/>
              <a:t> a </a:t>
            </a:r>
            <a:r>
              <a:rPr lang="ro-RO" dirty="0" err="1"/>
              <a:t>celorlalţi</a:t>
            </a:r>
            <a:r>
              <a:rPr lang="ro-RO" dirty="0"/>
              <a:t>. O astfel de capacitate joacă un rol decisiv în realizarea comportamentului inteligent </a:t>
            </a:r>
            <a:r>
              <a:rPr lang="ro-RO" dirty="0" err="1"/>
              <a:t>şi</a:t>
            </a:r>
            <a:r>
              <a:rPr lang="ro-RO" dirty="0"/>
              <a:t> în managementul </a:t>
            </a:r>
            <a:r>
              <a:rPr lang="ro-RO" dirty="0" err="1"/>
              <a:t>interacţiunilor</a:t>
            </a:r>
            <a:r>
              <a:rPr lang="ro-RO" dirty="0"/>
              <a:t> sociale complexe (Stone et al., 1998).</a:t>
            </a:r>
            <a:endParaRPr lang="en-US" dirty="0"/>
          </a:p>
        </p:txBody>
      </p:sp>
      <p:pic>
        <p:nvPicPr>
          <p:cNvPr id="5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" y="1528549"/>
            <a:ext cx="2220936" cy="222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21437" y="2041996"/>
            <a:ext cx="8166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b="1" dirty="0"/>
              <a:t>Este metacogniția doar apanajul adulților sau putem vorbi de metacogniție și la copii?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84956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Factori strategici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802" y="1692324"/>
            <a:ext cx="1033135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200" b="1" dirty="0" err="1">
                <a:solidFill>
                  <a:srgbClr val="FF0000"/>
                </a:solidFill>
              </a:rPr>
              <a:t>Diferenţa</a:t>
            </a:r>
            <a:r>
              <a:rPr lang="ro-RO" sz="2200" b="1" dirty="0">
                <a:solidFill>
                  <a:srgbClr val="FF0000"/>
                </a:solidFill>
              </a:rPr>
              <a:t> majoră dintre </a:t>
            </a:r>
            <a:r>
              <a:rPr lang="ro-RO" sz="2200" b="1" dirty="0" err="1">
                <a:solidFill>
                  <a:srgbClr val="FF0000"/>
                </a:solidFill>
              </a:rPr>
              <a:t>cogniţii</a:t>
            </a:r>
            <a:r>
              <a:rPr lang="ro-RO" sz="2200" b="1" dirty="0">
                <a:solidFill>
                  <a:srgbClr val="FF0000"/>
                </a:solidFill>
              </a:rPr>
              <a:t> </a:t>
            </a:r>
            <a:r>
              <a:rPr lang="ro-RO" sz="2200" b="1" dirty="0" err="1">
                <a:solidFill>
                  <a:srgbClr val="FF0000"/>
                </a:solidFill>
              </a:rPr>
              <a:t>şi</a:t>
            </a:r>
            <a:r>
              <a:rPr lang="ro-RO" sz="2200" b="1" dirty="0">
                <a:solidFill>
                  <a:srgbClr val="FF0000"/>
                </a:solidFill>
              </a:rPr>
              <a:t> </a:t>
            </a:r>
            <a:r>
              <a:rPr lang="ro-RO" sz="2200" b="1" dirty="0" err="1">
                <a:solidFill>
                  <a:srgbClr val="FF0000"/>
                </a:solidFill>
              </a:rPr>
              <a:t>metacogniţii</a:t>
            </a:r>
            <a:r>
              <a:rPr lang="ro-RO" sz="2200" b="1" dirty="0">
                <a:solidFill>
                  <a:srgbClr val="FF0000"/>
                </a:solidFill>
              </a:rPr>
              <a:t> </a:t>
            </a:r>
            <a:r>
              <a:rPr lang="ro-RO" sz="2200" dirty="0"/>
              <a:t>vizează </a:t>
            </a:r>
            <a:r>
              <a:rPr lang="ro-RO" sz="2200" b="1" dirty="0">
                <a:solidFill>
                  <a:srgbClr val="FF0000"/>
                </a:solidFill>
              </a:rPr>
              <a:t>obiectul</a:t>
            </a:r>
            <a:r>
              <a:rPr lang="ro-RO" sz="2200" dirty="0"/>
              <a:t> asupra căruia operează cele două procese. Astfel, dacă, </a:t>
            </a:r>
            <a:r>
              <a:rPr lang="ro-RO" sz="2200" dirty="0" err="1"/>
              <a:t>cogniţiile</a:t>
            </a:r>
            <a:r>
              <a:rPr lang="ro-RO" sz="2200" dirty="0"/>
              <a:t> sunt direct implicate în </a:t>
            </a:r>
            <a:r>
              <a:rPr lang="ro-RO" sz="2200" b="1" dirty="0"/>
              <a:t>realizarea unei sarcini</a:t>
            </a:r>
            <a:r>
              <a:rPr lang="ro-RO" sz="2200" dirty="0"/>
              <a:t>, rolul </a:t>
            </a:r>
            <a:r>
              <a:rPr lang="ro-RO" sz="2200" dirty="0" err="1"/>
              <a:t>metacogniţiilor</a:t>
            </a:r>
            <a:r>
              <a:rPr lang="ro-RO" sz="2200" dirty="0"/>
              <a:t> este de a </a:t>
            </a:r>
            <a:r>
              <a:rPr lang="ro-RO" sz="2200" b="1" dirty="0"/>
              <a:t>selecta</a:t>
            </a:r>
            <a:r>
              <a:rPr lang="ro-RO" sz="2200" dirty="0"/>
              <a:t> cele mai eficiente strategii cognitive </a:t>
            </a:r>
            <a:r>
              <a:rPr lang="ro-RO" sz="2200" dirty="0" err="1"/>
              <a:t>şi</a:t>
            </a:r>
            <a:r>
              <a:rPr lang="ro-RO" sz="2200" dirty="0"/>
              <a:t> de a </a:t>
            </a:r>
            <a:r>
              <a:rPr lang="ro-RO" sz="2200" b="1" dirty="0"/>
              <a:t>regla </a:t>
            </a:r>
            <a:r>
              <a:rPr lang="ro-RO" sz="2200" dirty="0" err="1"/>
              <a:t>funcţionarea</a:t>
            </a:r>
            <a:r>
              <a:rPr lang="ro-RO" sz="2200" dirty="0"/>
              <a:t> lor</a:t>
            </a:r>
            <a:r>
              <a:rPr lang="ro-RO" sz="2200" i="1" dirty="0"/>
              <a:t> </a:t>
            </a:r>
            <a:r>
              <a:rPr lang="ro-RO" sz="2200" dirty="0"/>
              <a:t>în </a:t>
            </a:r>
            <a:r>
              <a:rPr lang="ro-RO" sz="2200" dirty="0" err="1"/>
              <a:t>direcţia</a:t>
            </a:r>
            <a:r>
              <a:rPr lang="ro-RO" sz="2200" dirty="0"/>
              <a:t> </a:t>
            </a:r>
            <a:r>
              <a:rPr lang="ro-RO" sz="2200" dirty="0" err="1"/>
              <a:t>obţinerii</a:t>
            </a:r>
            <a:r>
              <a:rPr lang="ro-RO" sz="2200" dirty="0"/>
              <a:t> unor </a:t>
            </a:r>
            <a:r>
              <a:rPr lang="ro-RO" sz="2200" i="1" dirty="0" err="1"/>
              <a:t>performanţe</a:t>
            </a:r>
            <a:r>
              <a:rPr lang="ro-RO" sz="2200" i="1" dirty="0"/>
              <a:t> </a:t>
            </a:r>
            <a:r>
              <a:rPr lang="ro-RO" sz="2200" dirty="0"/>
              <a:t>superioare prin </a:t>
            </a:r>
            <a:r>
              <a:rPr lang="ro-RO" sz="2200" b="1" dirty="0"/>
              <a:t>monitorizare </a:t>
            </a:r>
            <a:r>
              <a:rPr lang="ro-RO" sz="2200" dirty="0" err="1"/>
              <a:t>şi</a:t>
            </a:r>
            <a:r>
              <a:rPr lang="ro-RO" sz="2200" b="1" dirty="0"/>
              <a:t> control</a:t>
            </a:r>
            <a:r>
              <a:rPr lang="ro-RO" sz="2200" dirty="0"/>
              <a:t> (</a:t>
            </a:r>
            <a:r>
              <a:rPr lang="ro-RO" sz="2200" dirty="0" err="1"/>
              <a:t>Slife</a:t>
            </a:r>
            <a:r>
              <a:rPr lang="ro-RO" sz="2200" dirty="0"/>
              <a:t> </a:t>
            </a:r>
            <a:r>
              <a:rPr lang="ro-RO" sz="2200" dirty="0" err="1"/>
              <a:t>şi</a:t>
            </a:r>
            <a:r>
              <a:rPr lang="ro-RO" sz="2200" dirty="0"/>
              <a:t> Weaver, 1992).</a:t>
            </a:r>
          </a:p>
          <a:p>
            <a:pPr algn="just"/>
            <a:endParaRPr lang="ro-RO" sz="2200" dirty="0"/>
          </a:p>
          <a:p>
            <a:pPr algn="just"/>
            <a:r>
              <a:rPr lang="ro-RO" sz="2200" dirty="0"/>
              <a:t>Distingem astfel </a:t>
            </a:r>
            <a:r>
              <a:rPr lang="ro-RO" sz="2200" b="1" dirty="0">
                <a:solidFill>
                  <a:srgbClr val="FF0000"/>
                </a:solidFill>
              </a:rPr>
              <a:t>3 niveluri </a:t>
            </a:r>
            <a:r>
              <a:rPr lang="ro-RO" sz="2200" dirty="0"/>
              <a:t>la care poate fi procesată </a:t>
            </a:r>
            <a:r>
              <a:rPr lang="ro-RO" sz="2200" dirty="0" err="1"/>
              <a:t>informaţia</a:t>
            </a:r>
            <a:r>
              <a:rPr lang="ro-RO" sz="2200" dirty="0"/>
              <a:t>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z="2200" b="1" dirty="0"/>
              <a:t>nivelul cognitiv- </a:t>
            </a:r>
            <a:r>
              <a:rPr lang="ro-RO" dirty="0"/>
              <a:t>totalitatea </a:t>
            </a:r>
            <a:r>
              <a:rPr lang="ro-RO" dirty="0" err="1"/>
              <a:t>cunoştinţelor</a:t>
            </a:r>
            <a:r>
              <a:rPr lang="ro-RO" dirty="0"/>
              <a:t>  </a:t>
            </a:r>
            <a:r>
              <a:rPr lang="ro-RO" dirty="0" err="1"/>
              <a:t>şi</a:t>
            </a:r>
            <a:r>
              <a:rPr lang="ro-RO" dirty="0"/>
              <a:t> strategiilor cognitive (</a:t>
            </a:r>
            <a:r>
              <a:rPr lang="ro-RO" dirty="0" err="1"/>
              <a:t>atenţionale</a:t>
            </a:r>
            <a:r>
              <a:rPr lang="ro-RO" dirty="0"/>
              <a:t>, mnezice, comprehensive, de organizare etc.) de care dispune un subiect </a:t>
            </a:r>
            <a:r>
              <a:rPr lang="ro-RO" dirty="0" err="1"/>
              <a:t>şi</a:t>
            </a:r>
            <a:r>
              <a:rPr lang="ro-RO" dirty="0"/>
              <a:t> care sunt stocate la nivelul MLD</a:t>
            </a:r>
            <a:endParaRPr lang="ro-RO" sz="2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z="2200" b="1" dirty="0"/>
              <a:t>nivelul metacognitiv</a:t>
            </a:r>
            <a:r>
              <a:rPr lang="ro-RO" sz="2200" dirty="0"/>
              <a:t>-</a:t>
            </a:r>
            <a:r>
              <a:rPr lang="ro-RO" dirty="0"/>
              <a:t>modelele specifice ale modului de </a:t>
            </a:r>
            <a:r>
              <a:rPr lang="ro-RO" dirty="0" err="1"/>
              <a:t>funcţionare</a:t>
            </a:r>
            <a:r>
              <a:rPr lang="ro-RO" dirty="0"/>
              <a:t> a diverselor procese cognitive, iar pe de altă parte reflectarea asupra </a:t>
            </a:r>
            <a:r>
              <a:rPr lang="ro-RO" dirty="0" err="1"/>
              <a:t>interacţiunilor</a:t>
            </a:r>
            <a:r>
              <a:rPr lang="ro-RO" dirty="0"/>
              <a:t> dintre componentele strategice </a:t>
            </a:r>
            <a:r>
              <a:rPr lang="ro-RO" dirty="0" err="1"/>
              <a:t>şi</a:t>
            </a:r>
            <a:r>
              <a:rPr lang="ro-RO" dirty="0"/>
              <a:t> baza proprie de </a:t>
            </a:r>
            <a:r>
              <a:rPr lang="ro-RO" dirty="0" err="1"/>
              <a:t>cunoştinţe</a:t>
            </a:r>
            <a:r>
              <a:rPr lang="ro-RO" sz="22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z="2200" b="1" dirty="0"/>
              <a:t>nivelul </a:t>
            </a:r>
            <a:r>
              <a:rPr lang="ro-RO" sz="2200" b="1" dirty="0" err="1"/>
              <a:t>funcţiilor</a:t>
            </a:r>
            <a:r>
              <a:rPr lang="ro-RO" sz="2200" b="1" dirty="0"/>
              <a:t> executive</a:t>
            </a:r>
            <a:r>
              <a:rPr lang="ro-RO" sz="2200" dirty="0"/>
              <a:t>- </a:t>
            </a:r>
            <a:r>
              <a:rPr lang="ro-RO" dirty="0"/>
              <a:t>mecanismul care coordonează cele două niveluri de mai sus</a:t>
            </a:r>
            <a:endParaRPr lang="en-US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66682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Funcții executive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802" y="1746915"/>
            <a:ext cx="103313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 err="1"/>
              <a:t>Funcţiile</a:t>
            </a:r>
            <a:r>
              <a:rPr lang="ro-RO" b="1" dirty="0"/>
              <a:t> executive</a:t>
            </a:r>
            <a:r>
              <a:rPr lang="ro-RO" dirty="0"/>
              <a:t> reprezintă un concept umbrelă care circumscrie </a:t>
            </a:r>
            <a:r>
              <a:rPr lang="ro-RO" b="1" dirty="0"/>
              <a:t>coordonarea ierarhic superioară a unei serii de procese cognitive utilizate în reglarea </a:t>
            </a:r>
            <a:r>
              <a:rPr lang="ro-RO" b="1" dirty="0" err="1"/>
              <a:t>şi</a:t>
            </a:r>
            <a:r>
              <a:rPr lang="ro-RO" b="1" dirty="0"/>
              <a:t> orientarea comportamentului înspre scop în </a:t>
            </a:r>
            <a:r>
              <a:rPr lang="ro-RO" b="1" dirty="0" err="1"/>
              <a:t>situaţii</a:t>
            </a:r>
            <a:r>
              <a:rPr lang="ro-RO" b="1" dirty="0"/>
              <a:t> noi sau dificile</a:t>
            </a:r>
            <a:r>
              <a:rPr lang="ro-RO" dirty="0"/>
              <a:t> (Hughes </a:t>
            </a:r>
            <a:r>
              <a:rPr lang="ro-RO" dirty="0" err="1"/>
              <a:t>şi</a:t>
            </a:r>
            <a:r>
              <a:rPr lang="ro-RO" dirty="0"/>
              <a:t> Graham, 2002).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Principalele </a:t>
            </a:r>
            <a:r>
              <a:rPr lang="ro-RO" b="1" dirty="0"/>
              <a:t>procese</a:t>
            </a:r>
            <a:r>
              <a:rPr lang="ro-RO" dirty="0"/>
              <a:t> asociate cu </a:t>
            </a:r>
            <a:r>
              <a:rPr lang="ro-RO" dirty="0" err="1"/>
              <a:t>funcţionarea</a:t>
            </a:r>
            <a:r>
              <a:rPr lang="ro-RO" dirty="0"/>
              <a:t> executivă sunt: </a:t>
            </a:r>
            <a:r>
              <a:rPr lang="ro-RO" dirty="0" err="1"/>
              <a:t>inhibiţia</a:t>
            </a:r>
            <a:r>
              <a:rPr lang="ro-RO" dirty="0"/>
              <a:t> răspunsului, memoria de lucru </a:t>
            </a:r>
            <a:r>
              <a:rPr lang="ro-RO" dirty="0" err="1"/>
              <a:t>şi</a:t>
            </a:r>
            <a:r>
              <a:rPr lang="ro-RO" dirty="0"/>
              <a:t> comutarea </a:t>
            </a:r>
            <a:r>
              <a:rPr lang="ro-RO" dirty="0" err="1"/>
              <a:t>atenţiei</a:t>
            </a:r>
            <a:r>
              <a:rPr lang="ro-RO" dirty="0"/>
              <a:t> (flexibilitatea).</a:t>
            </a:r>
          </a:p>
          <a:p>
            <a:pPr algn="just"/>
            <a:endParaRPr lang="ro-RO" dirty="0"/>
          </a:p>
          <a:p>
            <a:pPr algn="just"/>
            <a:r>
              <a:rPr lang="ro-RO" dirty="0" err="1"/>
              <a:t>Funcţiile</a:t>
            </a:r>
            <a:r>
              <a:rPr lang="ro-RO" dirty="0"/>
              <a:t> executive </a:t>
            </a:r>
            <a:r>
              <a:rPr lang="ro-RO" b="1" dirty="0"/>
              <a:t>asigură</a:t>
            </a:r>
            <a:r>
              <a:rPr lang="ro-RO" dirty="0"/>
              <a:t> monitorizarea, controlul </a:t>
            </a:r>
            <a:r>
              <a:rPr lang="ro-RO" dirty="0" err="1"/>
              <a:t>şi</a:t>
            </a:r>
            <a:r>
              <a:rPr lang="ro-RO" dirty="0"/>
              <a:t> utilizarea efectivă a </a:t>
            </a:r>
            <a:r>
              <a:rPr lang="ro-RO" dirty="0" err="1"/>
              <a:t>cunoştinţelor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a strategiilor prin punerea lor în </a:t>
            </a:r>
            <a:r>
              <a:rPr lang="ro-RO" dirty="0" err="1"/>
              <a:t>concordanţă</a:t>
            </a:r>
            <a:r>
              <a:rPr lang="ro-RO" dirty="0"/>
              <a:t> cu </a:t>
            </a:r>
            <a:r>
              <a:rPr lang="ro-RO" dirty="0" err="1"/>
              <a:t>funcţionarea</a:t>
            </a:r>
            <a:r>
              <a:rPr lang="ro-RO" dirty="0"/>
              <a:t> nivelului metacognitiv (</a:t>
            </a:r>
            <a:r>
              <a:rPr lang="ro-RO" dirty="0" err="1"/>
              <a:t>Butterfield</a:t>
            </a:r>
            <a:r>
              <a:rPr lang="ro-RO" dirty="0"/>
              <a:t>,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Albertson</a:t>
            </a:r>
            <a:r>
              <a:rPr lang="ro-RO" dirty="0"/>
              <a:t>, 1995). </a:t>
            </a:r>
          </a:p>
          <a:p>
            <a:pPr algn="just"/>
            <a:endParaRPr lang="en-US" dirty="0"/>
          </a:p>
          <a:p>
            <a:r>
              <a:rPr lang="ro-RO" dirty="0" err="1"/>
              <a:t>Funcţiile</a:t>
            </a:r>
            <a:r>
              <a:rPr lang="ro-RO" dirty="0"/>
              <a:t> executive pot interveni în mai multe </a:t>
            </a:r>
            <a:r>
              <a:rPr lang="ro-RO" b="1" dirty="0" err="1"/>
              <a:t>situaţii</a:t>
            </a:r>
            <a:r>
              <a:rPr lang="ro-RO" dirty="0"/>
              <a:t>: </a:t>
            </a:r>
            <a:endParaRPr lang="en-US" dirty="0"/>
          </a:p>
          <a:p>
            <a:r>
              <a:rPr lang="ro-RO" dirty="0"/>
              <a:t>(a) în controlul </a:t>
            </a:r>
            <a:r>
              <a:rPr lang="ro-RO" dirty="0" err="1"/>
              <a:t>şi</a:t>
            </a:r>
            <a:r>
              <a:rPr lang="ro-RO" dirty="0"/>
              <a:t> monitorizarea </a:t>
            </a:r>
            <a:r>
              <a:rPr lang="ro-RO" dirty="0" err="1"/>
              <a:t>paşilor</a:t>
            </a:r>
            <a:r>
              <a:rPr lang="ro-RO" dirty="0"/>
              <a:t> necesari pentru a corecta o </a:t>
            </a:r>
            <a:r>
              <a:rPr lang="ro-RO" dirty="0" err="1"/>
              <a:t>soluţie</a:t>
            </a:r>
            <a:r>
              <a:rPr lang="ro-RO" dirty="0"/>
              <a:t> </a:t>
            </a:r>
            <a:r>
              <a:rPr lang="ro-RO" dirty="0" err="1"/>
              <a:t>greşită</a:t>
            </a:r>
            <a:r>
              <a:rPr lang="ro-RO" dirty="0"/>
              <a:t>; </a:t>
            </a:r>
            <a:endParaRPr lang="en-US" dirty="0"/>
          </a:p>
          <a:p>
            <a:r>
              <a:rPr lang="ro-RO" dirty="0"/>
              <a:t>(b) în evaluarea nivelului de </a:t>
            </a:r>
            <a:r>
              <a:rPr lang="ro-RO" dirty="0" err="1"/>
              <a:t>acurateţe</a:t>
            </a:r>
            <a:r>
              <a:rPr lang="ro-RO" dirty="0"/>
              <a:t> a unei </a:t>
            </a:r>
            <a:r>
              <a:rPr lang="ro-RO" dirty="0" err="1"/>
              <a:t>predicţii</a:t>
            </a:r>
            <a:r>
              <a:rPr lang="ro-RO" dirty="0"/>
              <a:t>; </a:t>
            </a:r>
            <a:endParaRPr lang="en-US" dirty="0"/>
          </a:p>
          <a:p>
            <a:r>
              <a:rPr lang="ro-RO" dirty="0"/>
              <a:t>(c) în evaluarea </a:t>
            </a:r>
            <a:r>
              <a:rPr lang="ro-RO" dirty="0" err="1"/>
              <a:t>utilităţii</a:t>
            </a:r>
            <a:r>
              <a:rPr lang="ro-RO" dirty="0"/>
              <a:t> unor rezultate intermediare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23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Funcții executive</a:t>
            </a:r>
            <a:endParaRPr lang="en-US" sz="44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42374" y="1937982"/>
            <a:ext cx="6568212" cy="3828814"/>
            <a:chOff x="3370997" y="2006221"/>
            <a:chExt cx="6568212" cy="3828814"/>
          </a:xfrm>
        </p:grpSpPr>
        <p:sp>
          <p:nvSpPr>
            <p:cNvPr id="9" name="Rounded Rectangle 8"/>
            <p:cNvSpPr/>
            <p:nvPr/>
          </p:nvSpPr>
          <p:spPr>
            <a:xfrm>
              <a:off x="5349922" y="2006221"/>
              <a:ext cx="2579427" cy="16127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b="1" dirty="0"/>
                <a:t>NIVELUL METACOGNITIV</a:t>
              </a:r>
            </a:p>
            <a:p>
              <a:pPr algn="ctr"/>
              <a:r>
                <a:rPr lang="ro-RO" b="1" dirty="0"/>
                <a:t>Înțelegere și modelul nivelului cognitiv</a:t>
              </a:r>
              <a:endParaRPr lang="en-US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49922" y="4222253"/>
              <a:ext cx="2579427" cy="1612782"/>
            </a:xfrm>
            <a:prstGeom prst="round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b="1" dirty="0"/>
                <a:t>NIVELUL COGNITIV</a:t>
              </a:r>
            </a:p>
            <a:p>
              <a:pPr algn="ctr"/>
              <a:r>
                <a:rPr lang="ro-RO" b="1" dirty="0"/>
                <a:t>Cunoștințe și strategii</a:t>
              </a:r>
              <a:endParaRPr lang="en-US" b="1" dirty="0"/>
            </a:p>
          </p:txBody>
        </p:sp>
        <p:sp>
          <p:nvSpPr>
            <p:cNvPr id="11" name="Up Arrow 10"/>
            <p:cNvSpPr/>
            <p:nvPr/>
          </p:nvSpPr>
          <p:spPr>
            <a:xfrm>
              <a:off x="5677469" y="3725839"/>
              <a:ext cx="449011" cy="395785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flipV="1">
              <a:off x="6962633" y="3725839"/>
              <a:ext cx="449011" cy="395785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70997" y="3619003"/>
              <a:ext cx="1842448" cy="6032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b="1" dirty="0"/>
                <a:t>Monitorizare</a:t>
              </a:r>
              <a:endParaRPr lang="en-US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096761" y="3619003"/>
              <a:ext cx="1842448" cy="6032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b="1" dirty="0"/>
                <a:t>Control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037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Metacogniția și funcțiile executive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7280" y="1890342"/>
            <a:ext cx="10058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/>
              <a:t>Procesele executive sunt asimilate adesea unor </a:t>
            </a:r>
            <a:r>
              <a:rPr lang="ro-RO" sz="2200" b="1" dirty="0" err="1"/>
              <a:t>subprocese</a:t>
            </a:r>
            <a:r>
              <a:rPr lang="ro-RO" sz="2200" b="1" dirty="0"/>
              <a:t> ale </a:t>
            </a:r>
            <a:r>
              <a:rPr lang="ro-RO" sz="2200" b="1" dirty="0" err="1"/>
              <a:t>metacogniţiei</a:t>
            </a:r>
            <a:r>
              <a:rPr lang="ro-RO" sz="2200" dirty="0"/>
              <a:t>. </a:t>
            </a:r>
          </a:p>
          <a:p>
            <a:pPr algn="just"/>
            <a:endParaRPr lang="ro-RO" sz="2200" dirty="0"/>
          </a:p>
          <a:p>
            <a:pPr algn="just"/>
            <a:r>
              <a:rPr lang="ro-RO" sz="2200" b="1" dirty="0" err="1">
                <a:solidFill>
                  <a:srgbClr val="FF0000"/>
                </a:solidFill>
              </a:rPr>
              <a:t>Funcţiile</a:t>
            </a:r>
            <a:r>
              <a:rPr lang="ro-RO" sz="2200" b="1" dirty="0">
                <a:solidFill>
                  <a:srgbClr val="FF0000"/>
                </a:solidFill>
              </a:rPr>
              <a:t> executive </a:t>
            </a:r>
            <a:r>
              <a:rPr lang="ro-RO" sz="2200" dirty="0"/>
              <a:t>(FE) realizează adecvarea spontană a proceselor de control, la modificările procesării de </a:t>
            </a:r>
            <a:r>
              <a:rPr lang="ro-RO" sz="2200" dirty="0" err="1"/>
              <a:t>informaţie</a:t>
            </a:r>
            <a:r>
              <a:rPr lang="ro-RO" sz="2200" dirty="0"/>
              <a:t> care survin pe parcursul rezolvării unei sarcini (</a:t>
            </a:r>
            <a:r>
              <a:rPr lang="ro-RO" sz="2200" dirty="0" err="1"/>
              <a:t>Eslinger</a:t>
            </a:r>
            <a:r>
              <a:rPr lang="ro-RO" sz="2200" dirty="0"/>
              <a:t>, 1994). O astfel de adaptare poate interveni la </a:t>
            </a:r>
            <a:r>
              <a:rPr lang="ro-RO" sz="2200" u="sng" dirty="0"/>
              <a:t>trei niveluri</a:t>
            </a:r>
            <a:r>
              <a:rPr lang="ro-RO" sz="2200" dirty="0"/>
              <a:t>: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0548" b="30170"/>
          <a:stretch/>
        </p:blipFill>
        <p:spPr>
          <a:xfrm>
            <a:off x="1499215" y="4014000"/>
            <a:ext cx="9254530" cy="21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6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Metacogniția și funcțiile executive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696" y="1687634"/>
            <a:ext cx="105306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>
                <a:solidFill>
                  <a:srgbClr val="FF0000"/>
                </a:solidFill>
              </a:rPr>
              <a:t>Analiza sarcinii- </a:t>
            </a:r>
            <a:r>
              <a:rPr lang="ro-RO" sz="2000" dirty="0"/>
              <a:t>FE executive intervin în identificarea </a:t>
            </a:r>
            <a:r>
              <a:rPr lang="ro-RO" sz="2000" dirty="0" err="1"/>
              <a:t>şi</a:t>
            </a:r>
            <a:r>
              <a:rPr lang="ro-RO" sz="2000" dirty="0"/>
              <a:t> reprezentarea datelor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err="1"/>
              <a:t>cerinţelor</a:t>
            </a:r>
            <a:r>
              <a:rPr lang="ro-RO" sz="2000" dirty="0"/>
              <a:t> unei sarcini, cât mai cu seamă în stabilirea </a:t>
            </a:r>
            <a:r>
              <a:rPr lang="ro-RO" sz="2000" dirty="0" err="1"/>
              <a:t>şi</a:t>
            </a:r>
            <a:r>
              <a:rPr lang="ro-RO" sz="2000" dirty="0"/>
              <a:t> aplicarea unor algoritmi. </a:t>
            </a:r>
          </a:p>
          <a:p>
            <a:pPr algn="just"/>
            <a:r>
              <a:rPr lang="ro-RO" sz="2000" dirty="0"/>
              <a:t>Rolul lor major este evident în  interpretare, în fluxurile argumentative utilizate pentru întemeierea demersului rezolutiv </a:t>
            </a:r>
            <a:r>
              <a:rPr lang="ro-RO" sz="2000" dirty="0" err="1"/>
              <a:t>şi</a:t>
            </a:r>
            <a:r>
              <a:rPr lang="ro-RO" sz="2000" dirty="0"/>
              <a:t> în identificarea unor căi alternative de </a:t>
            </a:r>
            <a:r>
              <a:rPr lang="ro-RO" sz="2000" dirty="0" err="1"/>
              <a:t>soluţionare</a:t>
            </a:r>
            <a:r>
              <a:rPr lang="ro-RO" sz="2000" dirty="0"/>
              <a:t>.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b="1" dirty="0">
                <a:solidFill>
                  <a:srgbClr val="FF0000"/>
                </a:solidFill>
              </a:rPr>
              <a:t>Controlul strategic- </a:t>
            </a:r>
            <a:r>
              <a:rPr lang="ro-RO" sz="2000" dirty="0"/>
              <a:t>FE vizează pe de o parte (a) </a:t>
            </a:r>
            <a:r>
              <a:rPr lang="ro-RO" sz="2000" b="1" dirty="0" err="1"/>
              <a:t>selecţia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b="1" dirty="0"/>
              <a:t>utilizarea</a:t>
            </a:r>
            <a:r>
              <a:rPr lang="ro-RO" sz="2000" dirty="0"/>
              <a:t> unor strategii rezolutive (fapt ce reclamă o serie de </a:t>
            </a:r>
            <a:r>
              <a:rPr lang="ro-RO" sz="2000" dirty="0" err="1"/>
              <a:t>cunoştinţe</a:t>
            </a:r>
            <a:r>
              <a:rPr lang="ro-RO" sz="2000" dirty="0"/>
              <a:t> despre diversele strategii rezolutive specifice, precum </a:t>
            </a:r>
            <a:r>
              <a:rPr lang="ro-RO" sz="2000" dirty="0" err="1"/>
              <a:t>şi</a:t>
            </a:r>
            <a:r>
              <a:rPr lang="ro-RO" sz="2000" dirty="0"/>
              <a:t> convingeri despre </a:t>
            </a:r>
            <a:r>
              <a:rPr lang="ro-RO" sz="2000" dirty="0" err="1"/>
              <a:t>eficienţa</a:t>
            </a:r>
            <a:r>
              <a:rPr lang="ro-RO" sz="2000" dirty="0"/>
              <a:t> acestor strategii), iar pe de altă parte (b) asigură </a:t>
            </a:r>
            <a:r>
              <a:rPr lang="ro-RO" sz="2000" b="1" dirty="0"/>
              <a:t>adaptarea selectivă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b="1" dirty="0"/>
              <a:t>utilizarea adecvată a strategiilor selectate</a:t>
            </a:r>
            <a:r>
              <a:rPr lang="ro-RO" sz="2000" dirty="0"/>
              <a:t>. </a:t>
            </a:r>
          </a:p>
          <a:p>
            <a:pPr algn="just"/>
            <a:r>
              <a:rPr lang="ro-RO" sz="2000" dirty="0"/>
              <a:t>O astfel de adaptare asigură modificări succesive ale procesului rezolutiv în vederea atingerii scopurilor formulate.</a:t>
            </a:r>
            <a:endParaRPr lang="en-US" sz="2000" dirty="0"/>
          </a:p>
          <a:p>
            <a:endParaRPr lang="ro-RO" sz="2000" dirty="0"/>
          </a:p>
          <a:p>
            <a:r>
              <a:rPr lang="ro-RO" sz="2000" b="1" dirty="0">
                <a:solidFill>
                  <a:srgbClr val="FF0000"/>
                </a:solidFill>
              </a:rPr>
              <a:t>Strategiile de monitorizare</a:t>
            </a:r>
            <a:r>
              <a:rPr lang="ro-RO" sz="2000" dirty="0">
                <a:solidFill>
                  <a:srgbClr val="FF0000"/>
                </a:solidFill>
              </a:rPr>
              <a:t>- </a:t>
            </a:r>
            <a:r>
              <a:rPr lang="ro-RO" sz="2000" dirty="0"/>
              <a:t>FE vizează procesele analitice de evaluare a </a:t>
            </a:r>
            <a:r>
              <a:rPr lang="ro-RO" sz="2000" dirty="0" err="1"/>
              <a:t>eficienţei</a:t>
            </a:r>
            <a:r>
              <a:rPr lang="ro-RO" sz="2000" dirty="0"/>
              <a:t> unei strategii sau de ajustare a </a:t>
            </a:r>
            <a:r>
              <a:rPr lang="ro-RO" sz="2000" dirty="0" err="1"/>
              <a:t>acţiunilor</a:t>
            </a:r>
            <a:r>
              <a:rPr lang="ro-RO" sz="2000" dirty="0"/>
              <a:t> odată cu schimbarea strategiei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71627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45661"/>
            <a:ext cx="10058400" cy="128288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Factorii învățării autoreglate</a:t>
            </a:r>
            <a:br>
              <a:rPr lang="ro-RO" b="1" dirty="0"/>
            </a:br>
            <a:r>
              <a:rPr lang="ro-RO" b="1" dirty="0">
                <a:solidFill>
                  <a:srgbClr val="FF0000"/>
                </a:solidFill>
              </a:rPr>
              <a:t>Metacogniția și funcțiile executive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6161" y="1810464"/>
            <a:ext cx="10530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dirty="0"/>
              <a:t>Dacă, </a:t>
            </a:r>
            <a:r>
              <a:rPr lang="ro-RO" sz="2000" b="1" dirty="0"/>
              <a:t>studiile de psihologie cognitivă </a:t>
            </a:r>
            <a:r>
              <a:rPr lang="ro-RO" sz="2000" dirty="0"/>
              <a:t>se focalizează în principal pe </a:t>
            </a:r>
            <a:r>
              <a:rPr lang="ro-RO" sz="2000" dirty="0" err="1"/>
              <a:t>metacogniţie</a:t>
            </a:r>
            <a:r>
              <a:rPr lang="ro-RO" sz="2000" dirty="0"/>
              <a:t>, </a:t>
            </a:r>
            <a:r>
              <a:rPr lang="ro-RO" sz="2000" b="1" dirty="0"/>
              <a:t>studiile din </a:t>
            </a:r>
            <a:r>
              <a:rPr lang="ro-RO" sz="2000" b="1" dirty="0" err="1"/>
              <a:t>neuroştiinţe</a:t>
            </a:r>
            <a:r>
              <a:rPr lang="ro-RO" sz="2000" dirty="0"/>
              <a:t>, sunt preocupate în special de </a:t>
            </a:r>
            <a:r>
              <a:rPr lang="ro-RO" sz="2000" dirty="0" err="1"/>
              <a:t>funcţiile</a:t>
            </a:r>
            <a:r>
              <a:rPr lang="ro-RO" sz="2000" dirty="0"/>
              <a:t> executive ale cortexului prefrontal. </a:t>
            </a:r>
            <a:endParaRPr lang="en-US" sz="2000" dirty="0"/>
          </a:p>
          <a:p>
            <a:pPr algn="just"/>
            <a:r>
              <a:rPr lang="ro-RO" sz="2000" dirty="0"/>
              <a:t>a) Cercetările </a:t>
            </a:r>
            <a:r>
              <a:rPr lang="ro-RO" sz="2000" dirty="0" err="1"/>
              <a:t>activităţii</a:t>
            </a:r>
            <a:r>
              <a:rPr lang="ro-RO" sz="2000" dirty="0"/>
              <a:t> metacognitive vizează în special studiul: </a:t>
            </a:r>
            <a:r>
              <a:rPr lang="ro-RO" sz="2000" dirty="0" err="1"/>
              <a:t>cunoştinţelor</a:t>
            </a:r>
            <a:r>
              <a:rPr lang="ro-RO" sz="2000" dirty="0"/>
              <a:t> metacognitive, dezvoltării </a:t>
            </a:r>
            <a:r>
              <a:rPr lang="ro-RO" sz="2000" dirty="0" err="1"/>
              <a:t>metacogniţiei</a:t>
            </a:r>
            <a:r>
              <a:rPr lang="ro-RO" sz="2000" dirty="0"/>
              <a:t>, </a:t>
            </a:r>
            <a:r>
              <a:rPr lang="ro-RO" sz="2000" dirty="0" err="1"/>
              <a:t>diferenţelor</a:t>
            </a:r>
            <a:r>
              <a:rPr lang="ro-RO" sz="2000" dirty="0"/>
              <a:t> dintre novici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err="1"/>
              <a:t>experţi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err="1"/>
              <a:t>relevanţei</a:t>
            </a:r>
            <a:r>
              <a:rPr lang="ro-RO" sz="2000" dirty="0"/>
              <a:t> </a:t>
            </a:r>
            <a:r>
              <a:rPr lang="ro-RO" sz="2000" dirty="0" err="1"/>
              <a:t>metacogniţiei</a:t>
            </a:r>
            <a:r>
              <a:rPr lang="ro-RO" sz="2000" dirty="0"/>
              <a:t>  pentru </a:t>
            </a:r>
            <a:r>
              <a:rPr lang="ro-RO" sz="2000" dirty="0" err="1"/>
              <a:t>educaţie</a:t>
            </a:r>
            <a:r>
              <a:rPr lang="ro-RO" sz="2000" dirty="0"/>
              <a:t>. </a:t>
            </a:r>
            <a:endParaRPr lang="en-US" sz="2000" dirty="0"/>
          </a:p>
          <a:p>
            <a:pPr algn="just"/>
            <a:r>
              <a:rPr lang="ro-RO" sz="2000" dirty="0"/>
              <a:t>b) Cercetările de neuropsihologie încearcă să abordeze analitic </a:t>
            </a:r>
            <a:r>
              <a:rPr lang="ro-RO" sz="2000" dirty="0" err="1"/>
              <a:t>performanţa</a:t>
            </a:r>
            <a:r>
              <a:rPr lang="ro-RO" sz="2000" dirty="0"/>
              <a:t> în diferite sarcini </a:t>
            </a:r>
            <a:r>
              <a:rPr lang="ro-RO" sz="2000" dirty="0" err="1"/>
              <a:t>şi</a:t>
            </a:r>
            <a:r>
              <a:rPr lang="ro-RO" sz="2000" dirty="0"/>
              <a:t> să </a:t>
            </a:r>
            <a:r>
              <a:rPr lang="ro-RO" sz="2000" dirty="0" err="1"/>
              <a:t>relaţioneze</a:t>
            </a:r>
            <a:r>
              <a:rPr lang="ro-RO" sz="2000" dirty="0"/>
              <a:t> procesele executive de anumite structuri cerebrale (prefrontale) (Fernandez- </a:t>
            </a:r>
            <a:r>
              <a:rPr lang="ro-RO" sz="2000" dirty="0" err="1"/>
              <a:t>Duque</a:t>
            </a:r>
            <a:r>
              <a:rPr lang="ro-RO" sz="2000" dirty="0"/>
              <a:t> et al., 2000). </a:t>
            </a:r>
            <a:endParaRPr lang="en-US" sz="2000" dirty="0"/>
          </a:p>
        </p:txBody>
      </p:sp>
      <p:sp>
        <p:nvSpPr>
          <p:cNvPr id="2" name="Rounded Rectangle 1"/>
          <p:cNvSpPr/>
          <p:nvPr/>
        </p:nvSpPr>
        <p:spPr>
          <a:xfrm>
            <a:off x="729472" y="4666664"/>
            <a:ext cx="10763989" cy="1584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o-RO" b="1" dirty="0">
                <a:solidFill>
                  <a:schemeClr val="tx1"/>
                </a:solidFill>
              </a:rPr>
              <a:t>Atât </a:t>
            </a:r>
            <a:r>
              <a:rPr lang="ro-RO" b="1" dirty="0" err="1">
                <a:solidFill>
                  <a:schemeClr val="tx1"/>
                </a:solidFill>
              </a:rPr>
              <a:t>metacogniţia</a:t>
            </a:r>
            <a:r>
              <a:rPr lang="ro-RO" b="1" dirty="0">
                <a:solidFill>
                  <a:schemeClr val="tx1"/>
                </a:solidFill>
              </a:rPr>
              <a:t> cât </a:t>
            </a:r>
            <a:r>
              <a:rPr lang="ro-RO" b="1" dirty="0" err="1">
                <a:solidFill>
                  <a:schemeClr val="tx1"/>
                </a:solidFill>
              </a:rPr>
              <a:t>şi</a:t>
            </a:r>
            <a:r>
              <a:rPr lang="ro-RO" b="1" dirty="0">
                <a:solidFill>
                  <a:schemeClr val="tx1"/>
                </a:solidFill>
              </a:rPr>
              <a:t> </a:t>
            </a:r>
            <a:r>
              <a:rPr lang="ro-RO" b="1" dirty="0" err="1">
                <a:solidFill>
                  <a:schemeClr val="tx1"/>
                </a:solidFill>
              </a:rPr>
              <a:t>funcţiile</a:t>
            </a:r>
            <a:r>
              <a:rPr lang="ro-RO" b="1" dirty="0">
                <a:solidFill>
                  <a:schemeClr val="tx1"/>
                </a:solidFill>
              </a:rPr>
              <a:t> executive se referă la </a:t>
            </a:r>
            <a:r>
              <a:rPr lang="ro-RO" b="1" dirty="0" err="1">
                <a:solidFill>
                  <a:schemeClr val="tx1"/>
                </a:solidFill>
              </a:rPr>
              <a:t>aceleaşi</a:t>
            </a:r>
            <a:r>
              <a:rPr lang="ro-RO" b="1" dirty="0">
                <a:solidFill>
                  <a:schemeClr val="tx1"/>
                </a:solidFill>
              </a:rPr>
              <a:t> procese de monitorizare </a:t>
            </a:r>
            <a:r>
              <a:rPr lang="ro-RO" b="1" dirty="0" err="1">
                <a:solidFill>
                  <a:schemeClr val="tx1"/>
                </a:solidFill>
              </a:rPr>
              <a:t>şi</a:t>
            </a:r>
            <a:r>
              <a:rPr lang="ro-RO" b="1" dirty="0">
                <a:solidFill>
                  <a:schemeClr val="tx1"/>
                </a:solidFill>
              </a:rPr>
              <a:t> control a </a:t>
            </a:r>
            <a:r>
              <a:rPr lang="ro-RO" b="1" dirty="0" err="1">
                <a:solidFill>
                  <a:schemeClr val="tx1"/>
                </a:solidFill>
              </a:rPr>
              <a:t>cogniţiei</a:t>
            </a:r>
            <a:r>
              <a:rPr lang="ro-RO" b="1" dirty="0">
                <a:solidFill>
                  <a:schemeClr val="tx1"/>
                </a:solidFill>
              </a:rPr>
              <a:t> </a:t>
            </a:r>
            <a:r>
              <a:rPr lang="ro-RO" b="1" dirty="0" err="1">
                <a:solidFill>
                  <a:schemeClr val="tx1"/>
                </a:solidFill>
              </a:rPr>
              <a:t>şi</a:t>
            </a:r>
            <a:r>
              <a:rPr lang="ro-RO" b="1" dirty="0">
                <a:solidFill>
                  <a:schemeClr val="tx1"/>
                </a:solidFill>
              </a:rPr>
              <a:t> comportamentului. </a:t>
            </a:r>
            <a:r>
              <a:rPr lang="ro-RO" b="1" dirty="0" err="1">
                <a:solidFill>
                  <a:schemeClr val="tx1"/>
                </a:solidFill>
              </a:rPr>
              <a:t>Dificultăţile</a:t>
            </a:r>
            <a:r>
              <a:rPr lang="ro-RO" b="1" dirty="0">
                <a:solidFill>
                  <a:schemeClr val="tx1"/>
                </a:solidFill>
              </a:rPr>
              <a:t> legate de realizarea unui </a:t>
            </a:r>
            <a:r>
              <a:rPr lang="ro-RO" b="1" dirty="0">
                <a:solidFill>
                  <a:srgbClr val="FFFF00"/>
                </a:solidFill>
              </a:rPr>
              <a:t>model integrativ </a:t>
            </a:r>
            <a:r>
              <a:rPr lang="ro-RO" b="1" dirty="0">
                <a:solidFill>
                  <a:schemeClr val="tx1"/>
                </a:solidFill>
              </a:rPr>
              <a:t>al celor două </a:t>
            </a:r>
            <a:r>
              <a:rPr lang="ro-RO" b="1" dirty="0" err="1">
                <a:solidFill>
                  <a:schemeClr val="tx1"/>
                </a:solidFill>
              </a:rPr>
              <a:t>direcţii</a:t>
            </a:r>
            <a:r>
              <a:rPr lang="ro-RO" b="1" dirty="0">
                <a:solidFill>
                  <a:schemeClr val="tx1"/>
                </a:solidFill>
              </a:rPr>
              <a:t> se datorează lipsei comunicării între cele două domenii, </a:t>
            </a:r>
            <a:r>
              <a:rPr lang="ro-RO" b="1" dirty="0" err="1">
                <a:solidFill>
                  <a:schemeClr val="tx1"/>
                </a:solidFill>
              </a:rPr>
              <a:t>dificultăţii</a:t>
            </a:r>
            <a:r>
              <a:rPr lang="ro-RO" b="1" dirty="0">
                <a:solidFill>
                  <a:schemeClr val="tx1"/>
                </a:solidFill>
              </a:rPr>
              <a:t> </a:t>
            </a:r>
            <a:r>
              <a:rPr lang="ro-RO" b="1" dirty="0" err="1">
                <a:solidFill>
                  <a:schemeClr val="tx1"/>
                </a:solidFill>
              </a:rPr>
              <a:t>operaţionalizării</a:t>
            </a:r>
            <a:r>
              <a:rPr lang="ro-RO" b="1" dirty="0">
                <a:solidFill>
                  <a:schemeClr val="tx1"/>
                </a:solidFill>
              </a:rPr>
              <a:t> conceptului de </a:t>
            </a:r>
            <a:r>
              <a:rPr lang="ro-RO" b="1" dirty="0" err="1">
                <a:solidFill>
                  <a:schemeClr val="tx1"/>
                </a:solidFill>
              </a:rPr>
              <a:t>metacogniţie</a:t>
            </a:r>
            <a:r>
              <a:rPr lang="ro-RO" b="1" dirty="0">
                <a:solidFill>
                  <a:schemeClr val="tx1"/>
                </a:solidFill>
              </a:rPr>
              <a:t> </a:t>
            </a:r>
            <a:r>
              <a:rPr lang="ro-RO" b="1" dirty="0" err="1">
                <a:solidFill>
                  <a:schemeClr val="tx1"/>
                </a:solidFill>
              </a:rPr>
              <a:t>şi</a:t>
            </a:r>
            <a:r>
              <a:rPr lang="ro-RO" b="1" dirty="0">
                <a:solidFill>
                  <a:schemeClr val="tx1"/>
                </a:solidFill>
              </a:rPr>
              <a:t> </a:t>
            </a:r>
            <a:r>
              <a:rPr lang="ro-RO" b="1" dirty="0" err="1">
                <a:solidFill>
                  <a:schemeClr val="tx1"/>
                </a:solidFill>
              </a:rPr>
              <a:t>complexităţii</a:t>
            </a:r>
            <a:r>
              <a:rPr lang="ro-RO" b="1" dirty="0">
                <a:solidFill>
                  <a:schemeClr val="tx1"/>
                </a:solidFill>
              </a:rPr>
              <a:t> </a:t>
            </a:r>
            <a:r>
              <a:rPr lang="ro-RO" b="1" dirty="0" err="1">
                <a:solidFill>
                  <a:schemeClr val="tx1"/>
                </a:solidFill>
              </a:rPr>
              <a:t>funcţiilor</a:t>
            </a:r>
            <a:r>
              <a:rPr lang="ro-RO" b="1" dirty="0">
                <a:solidFill>
                  <a:schemeClr val="tx1"/>
                </a:solidFill>
              </a:rPr>
              <a:t> </a:t>
            </a:r>
            <a:r>
              <a:rPr lang="ro-RO" b="1" dirty="0" err="1">
                <a:solidFill>
                  <a:schemeClr val="tx1"/>
                </a:solidFill>
              </a:rPr>
              <a:t>susţinute</a:t>
            </a:r>
            <a:r>
              <a:rPr lang="ro-RO" b="1" dirty="0">
                <a:solidFill>
                  <a:schemeClr val="tx1"/>
                </a:solidFill>
              </a:rPr>
              <a:t> de ariile cortexului prefrontal.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2512"/>
            <a:ext cx="10058400" cy="70013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Dimensiuni ale învățării auto-reglate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91393"/>
            <a:ext cx="10058400" cy="3886326"/>
          </a:xfrm>
          <a:ln w="28575">
            <a:solidFill>
              <a:srgbClr val="CC0066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stabilirea unor obiective specifice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alocarea de resurse </a:t>
            </a:r>
            <a:r>
              <a:rPr lang="ro-RO" dirty="0" err="1"/>
              <a:t>atenționale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utilizarea unor strategii eficiente de codare, elaborare și organizare a informației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vizualizarea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utilizarea de resurse eficiente de studiu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autoinstruirea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automonitorizarea performanței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autoevaluarea progresului- stabilirea și utilizarea de standarde realiste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38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xecutive Functioning - Addvantages Learning Center | South Jers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1"/>
          <a:stretch/>
        </p:blipFill>
        <p:spPr bwMode="auto">
          <a:xfrm>
            <a:off x="382136" y="156220"/>
            <a:ext cx="6032312" cy="64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Executive functions - Wikiw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48" y="2037646"/>
            <a:ext cx="5496620" cy="33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740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5417" y="832513"/>
            <a:ext cx="10058400" cy="58685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 err="1"/>
              <a:t>Stadialitatea</a:t>
            </a:r>
            <a:r>
              <a:rPr lang="ro-RO" sz="3200" b="1" dirty="0"/>
              <a:t> dezvoltării funcțiilor executive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9979" y="1730950"/>
            <a:ext cx="111092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eriod"/>
            </a:pPr>
            <a:r>
              <a:rPr lang="ro-RO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Iniţial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copilului i se prezintă </a:t>
            </a:r>
            <a:r>
              <a:rPr lang="ro-RO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i se explică de către profesor anumite </a:t>
            </a:r>
            <a:r>
              <a:rPr lang="ro-RO" sz="2000" b="1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strategii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modalităţile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concrete prin care pot fi implementate. </a:t>
            </a:r>
          </a:p>
          <a:p>
            <a:pPr algn="just"/>
            <a:endParaRPr lang="ro-RO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sz="2000" dirty="0"/>
              <a:t>b. În a doua etapă elevul deprinde</a:t>
            </a:r>
            <a:r>
              <a:rPr lang="ro-RO" sz="2000" i="1" dirty="0"/>
              <a:t> </a:t>
            </a:r>
            <a:r>
              <a:rPr lang="ro-RO" sz="2000" b="1" i="1" dirty="0"/>
              <a:t>seturi de strategii cognitive</a:t>
            </a:r>
            <a:r>
              <a:rPr lang="ro-RO" sz="2000" dirty="0"/>
              <a:t>, pe care le aplică în diferite contexte. În felul acesta </a:t>
            </a:r>
            <a:r>
              <a:rPr lang="ro-RO" sz="2000" dirty="0" err="1"/>
              <a:t>îşi</a:t>
            </a:r>
            <a:r>
              <a:rPr lang="ro-RO" sz="2000" dirty="0"/>
              <a:t> </a:t>
            </a:r>
            <a:r>
              <a:rPr lang="ro-RO" sz="2000" dirty="0" err="1"/>
              <a:t>îmbogăţeşte</a:t>
            </a:r>
            <a:r>
              <a:rPr lang="ro-RO" sz="2000" dirty="0"/>
              <a:t> repertoriul de </a:t>
            </a:r>
            <a:r>
              <a:rPr lang="ro-RO" sz="2000" dirty="0" err="1"/>
              <a:t>cunoştinţe</a:t>
            </a:r>
            <a:r>
              <a:rPr lang="ro-RO" sz="2000" dirty="0"/>
              <a:t> strategice (ce, când, cum)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dirty="0"/>
              <a:t>c. În mod gradual, elevul </a:t>
            </a:r>
            <a:r>
              <a:rPr lang="ro-RO" sz="2000" dirty="0" err="1"/>
              <a:t>îşi</a:t>
            </a:r>
            <a:r>
              <a:rPr lang="ro-RO" sz="2000" dirty="0"/>
              <a:t> dezvoltă </a:t>
            </a:r>
            <a:r>
              <a:rPr lang="ro-RO" sz="2000" b="1" i="1" dirty="0"/>
              <a:t>capacitatea de a segrega între strategiile adecvate anumitor sarcin</a:t>
            </a:r>
            <a:r>
              <a:rPr lang="ro-RO" sz="2000" b="1" dirty="0"/>
              <a:t>i</a:t>
            </a:r>
            <a:r>
              <a:rPr lang="ro-RO" sz="2000" dirty="0"/>
              <a:t>, dar improprii altora. 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dirty="0"/>
              <a:t>d. În al patrulea rând, rafinamentul proceselor executive </a:t>
            </a:r>
            <a:r>
              <a:rPr lang="ro-RO" sz="2000" dirty="0" err="1"/>
              <a:t>şi</a:t>
            </a:r>
            <a:r>
              <a:rPr lang="ro-RO" sz="2000" dirty="0"/>
              <a:t> a strategiilor îl determină pe elev </a:t>
            </a:r>
            <a:r>
              <a:rPr lang="ro-RO" sz="2000" b="1" i="1" dirty="0"/>
              <a:t>să </a:t>
            </a:r>
            <a:r>
              <a:rPr lang="ro-RO" sz="2000" b="1" i="1" dirty="0" err="1"/>
              <a:t>înţeleagă</a:t>
            </a:r>
            <a:r>
              <a:rPr lang="ro-RO" sz="2000" b="1" i="1" dirty="0"/>
              <a:t> utilitatea unei gândiri de tip strategic</a:t>
            </a:r>
            <a:r>
              <a:rPr lang="ro-RO" sz="2000" b="1" dirty="0"/>
              <a:t>.</a:t>
            </a:r>
            <a:r>
              <a:rPr lang="ro-RO" sz="2000" dirty="0"/>
              <a:t> 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dirty="0"/>
              <a:t>e. În ultimul stadiu procesele executive pierd din </a:t>
            </a:r>
            <a:r>
              <a:rPr lang="ro-RO" sz="2000" dirty="0" err="1"/>
              <a:t>importanţă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intervin sporadic. Însă </a:t>
            </a:r>
            <a:r>
              <a:rPr lang="ro-RO" sz="2000" b="1" dirty="0"/>
              <a:t>componentele </a:t>
            </a:r>
            <a:r>
              <a:rPr lang="ro-RO" sz="2000" b="1" dirty="0" err="1"/>
              <a:t>motivaţionale</a:t>
            </a:r>
            <a:r>
              <a:rPr lang="ro-RO" sz="2000" b="1" dirty="0"/>
              <a:t> </a:t>
            </a:r>
            <a:r>
              <a:rPr lang="ro-RO" sz="2000" dirty="0"/>
              <a:t>(sistemul de convingeri </a:t>
            </a:r>
            <a:r>
              <a:rPr lang="ro-RO" sz="2000" dirty="0" err="1"/>
              <a:t>şi</a:t>
            </a:r>
            <a:r>
              <a:rPr lang="ro-RO" sz="2000" dirty="0"/>
              <a:t> scopuri) continuă să fie o sursă importantă în procesul </a:t>
            </a:r>
            <a:r>
              <a:rPr lang="ro-RO" sz="2000" dirty="0" err="1"/>
              <a:t>soluţionării</a:t>
            </a:r>
            <a:r>
              <a:rPr lang="ro-RO" sz="2000" dirty="0"/>
              <a:t> de probleme.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9615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003942" y="258174"/>
            <a:ext cx="10373480" cy="5986778"/>
            <a:chOff x="1701" y="1243"/>
            <a:chExt cx="7861" cy="5008"/>
          </a:xfrm>
        </p:grpSpPr>
        <p:sp>
          <p:nvSpPr>
            <p:cNvPr id="5" name="Line 31"/>
            <p:cNvSpPr>
              <a:spLocks noChangeShapeType="1"/>
            </p:cNvSpPr>
            <p:nvPr/>
          </p:nvSpPr>
          <p:spPr bwMode="auto">
            <a:xfrm flipH="1">
              <a:off x="5661" y="3048"/>
              <a:ext cx="7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2377" y="4578"/>
              <a:ext cx="506" cy="11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vert270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(</a:t>
              </a:r>
              <a:r>
                <a:rPr kumimoji="0" lang="ro-RO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Abilităţi</a:t>
              </a: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)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1701" y="3784"/>
              <a:ext cx="1182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390" y="3784"/>
              <a:ext cx="2366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1761" y="3943"/>
              <a:ext cx="954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Sarcina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560" y="3943"/>
              <a:ext cx="2028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Utilizarea strategiilor</a:t>
              </a:r>
              <a:endParaRPr kumimoji="0" lang="ro-RO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6263" y="3784"/>
              <a:ext cx="169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6433" y="3943"/>
              <a:ext cx="1351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Performanţa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183" y="1560"/>
              <a:ext cx="1859" cy="9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2351" y="1719"/>
              <a:ext cx="1521" cy="6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Procesele </a:t>
              </a:r>
              <a:endParaRPr kumimoji="0" lang="ro-RO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executive</a:t>
              </a:r>
              <a:endParaRPr kumimoji="0" lang="ro-RO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5394" y="1243"/>
              <a:ext cx="2534" cy="17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5559" y="1346"/>
              <a:ext cx="2197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Cunoştinţele</a:t>
              </a:r>
              <a:r>
                <a:rPr kumimoji="0" lang="ro-RO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strategice </a:t>
              </a: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specifice despre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repetare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organizare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elaborare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ro-RO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sumarizare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042" y="2037"/>
              <a:ext cx="1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844" y="2037"/>
              <a:ext cx="0" cy="17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844" y="2037"/>
              <a:ext cx="3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883" y="4102"/>
              <a:ext cx="4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7277" y="2990"/>
              <a:ext cx="0" cy="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5756" y="4102"/>
              <a:ext cx="5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 flipV="1">
              <a:off x="1863" y="4504"/>
              <a:ext cx="7" cy="1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8292" y="3784"/>
              <a:ext cx="127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7953" y="4102"/>
              <a:ext cx="3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8460" y="3943"/>
              <a:ext cx="1023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Feed</a:t>
              </a: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- back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9136" y="2037"/>
              <a:ext cx="0" cy="17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H="1">
              <a:off x="7953" y="2037"/>
              <a:ext cx="1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V="1">
              <a:off x="3000" y="2524"/>
              <a:ext cx="0" cy="3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9187" y="453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4166" y="4896"/>
              <a:ext cx="3380" cy="1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Factori </a:t>
              </a:r>
              <a:r>
                <a:rPr kumimoji="0" lang="ro-RO" altLang="en-US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motivaţionali</a:t>
              </a:r>
              <a:r>
                <a:rPr kumimoji="0" lang="ro-RO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. </a:t>
              </a:r>
              <a:r>
                <a:rPr kumimoji="0" lang="ro-RO" altLang="en-US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Motivaţii</a:t>
              </a:r>
              <a:r>
                <a:rPr kumimoji="0" lang="ro-RO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endParaRPr kumimoji="0" lang="ro-RO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Atribuiri (efort </a:t>
              </a:r>
              <a:r>
                <a:rPr kumimoji="0" lang="ro-RO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şi</a:t>
              </a: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r>
                <a:rPr kumimoji="0" lang="ro-RO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abilităţi</a:t>
              </a: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)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ro-RO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motivaţia</a:t>
              </a: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orientată spre dezvoltarea </a:t>
              </a:r>
              <a:r>
                <a:rPr kumimoji="0" lang="ro-RO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competenţelor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ro-RO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motivaţia</a:t>
              </a: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intrinsecă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Line 4"/>
            <p:cNvSpPr>
              <a:spLocks noChangeShapeType="1"/>
            </p:cNvSpPr>
            <p:nvPr/>
          </p:nvSpPr>
          <p:spPr bwMode="auto">
            <a:xfrm>
              <a:off x="1969" y="5849"/>
              <a:ext cx="2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2287" y="5944"/>
              <a:ext cx="1690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(Efort)</a:t>
              </a:r>
              <a:endPara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Line 2"/>
            <p:cNvSpPr>
              <a:spLocks noChangeShapeType="1"/>
            </p:cNvSpPr>
            <p:nvPr/>
          </p:nvSpPr>
          <p:spPr bwMode="auto">
            <a:xfrm flipH="1">
              <a:off x="7546" y="5764"/>
              <a:ext cx="16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1509659" y="6346564"/>
            <a:ext cx="991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 err="1"/>
              <a:t>Relaţiile</a:t>
            </a:r>
            <a:r>
              <a:rPr lang="ro-RO" b="1" dirty="0"/>
              <a:t> dintre </a:t>
            </a:r>
            <a:r>
              <a:rPr lang="ro-RO" b="1" dirty="0" err="1"/>
              <a:t>funcţiile</a:t>
            </a:r>
            <a:r>
              <a:rPr lang="ro-RO" b="1" dirty="0"/>
              <a:t> executive, strategii, </a:t>
            </a:r>
            <a:r>
              <a:rPr lang="ro-RO" b="1" dirty="0" err="1"/>
              <a:t>motivaţie</a:t>
            </a:r>
            <a:r>
              <a:rPr lang="ro-RO" b="1" dirty="0"/>
              <a:t> </a:t>
            </a:r>
            <a:r>
              <a:rPr lang="ro-RO" b="1" dirty="0" err="1"/>
              <a:t>şi</a:t>
            </a:r>
            <a:r>
              <a:rPr lang="ro-RO" b="1" dirty="0"/>
              <a:t> </a:t>
            </a:r>
            <a:r>
              <a:rPr lang="ro-RO" b="1" dirty="0" err="1"/>
              <a:t>performanţă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452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5417" y="832513"/>
            <a:ext cx="10058400" cy="58685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5417" y="2047164"/>
            <a:ext cx="2898786" cy="363030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Studiile asupra </a:t>
            </a:r>
            <a:r>
              <a:rPr lang="ro-RO" dirty="0" err="1"/>
              <a:t>dificultăţilor</a:t>
            </a:r>
            <a:r>
              <a:rPr lang="ro-RO" dirty="0"/>
              <a:t> de </a:t>
            </a:r>
            <a:r>
              <a:rPr lang="ro-RO" dirty="0" err="1"/>
              <a:t>învăţare</a:t>
            </a:r>
            <a:r>
              <a:rPr lang="ro-RO" dirty="0"/>
              <a:t> au identificat ca principală sursă a </a:t>
            </a:r>
            <a:r>
              <a:rPr lang="ro-RO" dirty="0" err="1"/>
              <a:t>prestaţiilor</a:t>
            </a:r>
            <a:r>
              <a:rPr lang="ro-RO" dirty="0"/>
              <a:t> slabe ale elevilor </a:t>
            </a:r>
            <a:r>
              <a:rPr lang="ro-RO" dirty="0" err="1"/>
              <a:t>absenţa</a:t>
            </a:r>
            <a:r>
              <a:rPr lang="ro-RO" dirty="0"/>
              <a:t> / </a:t>
            </a:r>
            <a:r>
              <a:rPr lang="ro-RO" b="1" dirty="0"/>
              <a:t>insuficienta dezvoltare a unor strategii metacognitive eficiente</a:t>
            </a:r>
            <a:r>
              <a:rPr lang="ro-RO" dirty="0"/>
              <a:t> (Brown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Palinscar</a:t>
            </a:r>
            <a:r>
              <a:rPr lang="ro-RO" dirty="0"/>
              <a:t>, 1997).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5479" y="2237939"/>
            <a:ext cx="68739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În conceptualizarea </a:t>
            </a:r>
            <a:r>
              <a:rPr lang="ro-RO" sz="2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metacogniţiei</a:t>
            </a:r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 se face </a:t>
            </a:r>
            <a:r>
              <a:rPr lang="ro-RO" sz="2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diferenţiere</a:t>
            </a:r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 între </a:t>
            </a:r>
            <a:r>
              <a:rPr lang="ro-RO" sz="2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aspectul declarativ</a:t>
            </a:r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2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cunoştinţele</a:t>
            </a:r>
            <a:r>
              <a:rPr lang="ro-RO" sz="2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metacognitive</a:t>
            </a:r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2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aspectul procedural</a:t>
            </a:r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ro-RO" sz="2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metacogniţiei</a:t>
            </a:r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2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reglarea metacognitivă</a:t>
            </a:r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) (Hacker, 1998; </a:t>
            </a:r>
            <a:r>
              <a:rPr lang="ro-RO" sz="2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Schraw</a:t>
            </a:r>
            <a:r>
              <a:rPr lang="ro-RO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, 1998). </a:t>
            </a:r>
          </a:p>
          <a:p>
            <a:pPr algn="just"/>
            <a:endParaRPr lang="ro-RO" sz="22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sz="22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Performanţa</a:t>
            </a:r>
            <a:r>
              <a:rPr lang="ro-RO" sz="2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în diverse sarcini cognitive corelează mai mult cu aspectul procedural al </a:t>
            </a:r>
            <a:r>
              <a:rPr lang="ro-RO" sz="22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metacogniţiei</a:t>
            </a:r>
            <a:r>
              <a:rPr lang="ro-RO" sz="2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decât cu aspectul declarativ al acesteia (Schneider et al., 1998).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7070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5417" y="832513"/>
            <a:ext cx="10058400" cy="58685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417" y="2033516"/>
            <a:ext cx="10058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b="1" dirty="0">
                <a:solidFill>
                  <a:srgbClr val="FF0000"/>
                </a:solidFill>
              </a:rPr>
              <a:t>Cunoștințe metacognitive</a:t>
            </a:r>
          </a:p>
          <a:p>
            <a:pPr algn="just"/>
            <a:endParaRPr lang="ro-RO" sz="2400" dirty="0"/>
          </a:p>
          <a:p>
            <a:pPr algn="just"/>
            <a:r>
              <a:rPr lang="ro-RO" sz="2000" dirty="0" err="1"/>
              <a:t>Cunoştinţele</a:t>
            </a:r>
            <a:r>
              <a:rPr lang="ro-RO" sz="2000" dirty="0"/>
              <a:t> metacognitive au un caracter relativ stabil, verbalizabil  (declarativ) </a:t>
            </a:r>
            <a:r>
              <a:rPr lang="ro-RO" sz="2000" dirty="0" err="1"/>
              <a:t>şi</a:t>
            </a:r>
            <a:r>
              <a:rPr lang="ro-RO" sz="2000" dirty="0"/>
              <a:t> reflexiv (Brown, 1987), </a:t>
            </a:r>
            <a:r>
              <a:rPr lang="ro-RO" sz="2000" dirty="0" err="1"/>
              <a:t>şi</a:t>
            </a:r>
            <a:r>
              <a:rPr lang="ro-RO" sz="2000" dirty="0"/>
              <a:t> pot fi </a:t>
            </a:r>
            <a:r>
              <a:rPr lang="ro-RO" sz="2000" dirty="0" err="1"/>
              <a:t>achiziţionate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ajustate prin </a:t>
            </a:r>
            <a:r>
              <a:rPr lang="ro-RO" sz="2000" dirty="0" err="1"/>
              <a:t>învăţare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err="1"/>
              <a:t>experienţă</a:t>
            </a:r>
            <a:r>
              <a:rPr lang="ro-RO" sz="2000" dirty="0"/>
              <a:t>.</a:t>
            </a:r>
            <a:endParaRPr lang="en-US" sz="2000" dirty="0"/>
          </a:p>
          <a:p>
            <a:pPr algn="just"/>
            <a:endParaRPr lang="ro-RO" sz="2000" dirty="0"/>
          </a:p>
          <a:p>
            <a:pPr algn="just"/>
            <a:r>
              <a:rPr lang="ro-RO" sz="2000" dirty="0" err="1"/>
              <a:t>Cunoştinţele</a:t>
            </a:r>
            <a:r>
              <a:rPr lang="ro-RO" sz="2000" dirty="0"/>
              <a:t> pe care le avem despre </a:t>
            </a:r>
            <a:r>
              <a:rPr lang="ro-RO" sz="2000" dirty="0" err="1"/>
              <a:t>funcţionarea</a:t>
            </a:r>
            <a:r>
              <a:rPr lang="ro-RO" sz="2000" dirty="0"/>
              <a:t> cognitivă pot avea:</a:t>
            </a:r>
            <a:endParaRPr lang="en-US" sz="2000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ro-RO" sz="2000" dirty="0"/>
              <a:t>un </a:t>
            </a:r>
            <a:r>
              <a:rPr lang="ro-RO" sz="2000" b="1" i="1" dirty="0"/>
              <a:t>caracter tranzitoriu</a:t>
            </a:r>
            <a:r>
              <a:rPr lang="ro-RO" sz="2000" dirty="0"/>
              <a:t>, </a:t>
            </a:r>
            <a:r>
              <a:rPr lang="ro-RO" sz="2000" dirty="0" err="1"/>
              <a:t>situaţional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rezultă din </a:t>
            </a:r>
            <a:r>
              <a:rPr lang="ro-RO" sz="2000" dirty="0" err="1"/>
              <a:t>interacţiunile</a:t>
            </a:r>
            <a:r>
              <a:rPr lang="ro-RO" sz="2000" dirty="0"/>
              <a:t> directe ale elevului cu sarcina de rezolvat; </a:t>
            </a:r>
            <a:endParaRPr lang="en-US" sz="2000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ro-RO" sz="2000" dirty="0"/>
              <a:t>un </a:t>
            </a:r>
            <a:r>
              <a:rPr lang="ro-RO" sz="2000" b="1" i="1" dirty="0"/>
              <a:t>caracter permanent</a:t>
            </a:r>
            <a:r>
              <a:rPr lang="ro-RO" sz="2000" b="1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se structurează sub forma unor teorii tacite despre </a:t>
            </a:r>
            <a:r>
              <a:rPr lang="ro-RO" sz="2000" dirty="0" err="1"/>
              <a:t>funcţionarea</a:t>
            </a:r>
            <a:r>
              <a:rPr lang="ro-RO" sz="2000" dirty="0"/>
              <a:t> cognitivă în general. 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68278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5417" y="832513"/>
            <a:ext cx="10058400" cy="58685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417" y="2033516"/>
            <a:ext cx="10058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b="1" dirty="0">
                <a:solidFill>
                  <a:srgbClr val="FF0000"/>
                </a:solidFill>
              </a:rPr>
              <a:t>Cunoștințe metacognitive</a:t>
            </a:r>
          </a:p>
          <a:p>
            <a:pPr algn="just"/>
            <a:endParaRPr lang="ro-RO" sz="2400" dirty="0"/>
          </a:p>
          <a:p>
            <a:pPr algn="just"/>
            <a:r>
              <a:rPr lang="ro-RO" sz="2000" dirty="0"/>
              <a:t>La rândul lor, </a:t>
            </a:r>
            <a:r>
              <a:rPr lang="ro-RO" sz="2000" dirty="0" err="1"/>
              <a:t>cunoştinţele</a:t>
            </a:r>
            <a:r>
              <a:rPr lang="ro-RO" sz="2000" dirty="0"/>
              <a:t> metacognitive permanente pot fi clasificate în: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000" b="1" dirty="0" err="1"/>
              <a:t>cunoştinţe</a:t>
            </a:r>
            <a:r>
              <a:rPr lang="ro-RO" sz="2000" b="1" dirty="0"/>
              <a:t> </a:t>
            </a:r>
            <a:r>
              <a:rPr lang="ro-RO" sz="2000" b="1" dirty="0" err="1"/>
              <a:t>relaţionate</a:t>
            </a:r>
            <a:r>
              <a:rPr lang="ro-RO" sz="2000" b="1" dirty="0"/>
              <a:t> cu variabile personale- </a:t>
            </a:r>
            <a:r>
              <a:rPr lang="ro-RO" sz="2000" dirty="0" err="1"/>
              <a:t>cunoştinţe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err="1"/>
              <a:t>credinţe</a:t>
            </a:r>
            <a:r>
              <a:rPr lang="ro-RO" sz="2000" dirty="0"/>
              <a:t> cu privire la propria persoană ca procesor de </a:t>
            </a:r>
            <a:r>
              <a:rPr lang="ro-RO" sz="2000" dirty="0" err="1"/>
              <a:t>informaţii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la </a:t>
            </a:r>
            <a:r>
              <a:rPr lang="ro-RO" sz="2000" dirty="0" err="1"/>
              <a:t>ceilalţi</a:t>
            </a:r>
            <a:endParaRPr lang="ro-RO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000" b="1" dirty="0" err="1"/>
              <a:t>cunoştinţe</a:t>
            </a:r>
            <a:r>
              <a:rPr lang="ro-RO" sz="2000" b="1" dirty="0"/>
              <a:t> referitoare la sarcină- </a:t>
            </a:r>
            <a:r>
              <a:rPr lang="ro-RO" sz="2000" dirty="0" err="1"/>
              <a:t>cunoştinţe</a:t>
            </a:r>
            <a:r>
              <a:rPr lang="ro-RO" sz="2000" dirty="0"/>
              <a:t> legate de tipurile de sarcini cognitive pe care le are de rezolvat o persoană </a:t>
            </a:r>
            <a:r>
              <a:rPr lang="ro-RO" sz="2000" dirty="0" err="1"/>
              <a:t>şi</a:t>
            </a:r>
            <a:r>
              <a:rPr lang="ro-RO" sz="2000" dirty="0"/>
              <a:t> activitatea cognitivă pe care o reclamă aceste sarcini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000" b="1" dirty="0" err="1"/>
              <a:t>cunoştinţe</a:t>
            </a:r>
            <a:r>
              <a:rPr lang="ro-RO" sz="2000" b="1" dirty="0"/>
              <a:t> despre strategii- </a:t>
            </a:r>
            <a:r>
              <a:rPr lang="ro-RO" sz="2000" dirty="0"/>
              <a:t>cuprind atât </a:t>
            </a:r>
            <a:r>
              <a:rPr lang="ro-RO" sz="2000" dirty="0" err="1"/>
              <a:t>cunoştinţe</a:t>
            </a:r>
            <a:r>
              <a:rPr lang="ro-RO" sz="2000" dirty="0"/>
              <a:t> despre strategiile cognitive </a:t>
            </a:r>
            <a:r>
              <a:rPr lang="ro-RO" sz="2000" dirty="0" err="1"/>
              <a:t>şi</a:t>
            </a:r>
            <a:r>
              <a:rPr lang="ro-RO" sz="2000" dirty="0"/>
              <a:t> metacognitive cât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err="1"/>
              <a:t>cunoştinţe</a:t>
            </a:r>
            <a:r>
              <a:rPr lang="ro-RO" sz="2000" dirty="0"/>
              <a:t> referitoare la </a:t>
            </a:r>
            <a:r>
              <a:rPr lang="ro-RO" sz="2000" dirty="0" err="1"/>
              <a:t>situaţiile</a:t>
            </a:r>
            <a:r>
              <a:rPr lang="ro-RO" sz="2000" dirty="0"/>
              <a:t> (unde, când, în ce fel) în care se impune aplicarea acestor strategii. </a:t>
            </a: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4173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5417" y="518615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417" y="1282890"/>
            <a:ext cx="10058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b="1" dirty="0">
                <a:solidFill>
                  <a:srgbClr val="FF0000"/>
                </a:solidFill>
              </a:rPr>
              <a:t>Cunoștințe metacognitive relative la propria persoană</a:t>
            </a:r>
          </a:p>
          <a:p>
            <a:pPr marL="342900" indent="-342900" algn="just">
              <a:buAutoNum type="alphaLcParenBoth"/>
            </a:pPr>
            <a:r>
              <a:rPr lang="ro-RO" dirty="0"/>
              <a:t>despre </a:t>
            </a:r>
            <a:r>
              <a:rPr lang="ro-RO" b="1" i="1" dirty="0"/>
              <a:t>sine ca persoană</a:t>
            </a:r>
            <a:r>
              <a:rPr lang="ro-RO" i="1" dirty="0"/>
              <a:t> implicată în </a:t>
            </a:r>
            <a:r>
              <a:rPr lang="ro-RO" i="1" dirty="0" err="1"/>
              <a:t>învăţare</a:t>
            </a:r>
            <a:r>
              <a:rPr lang="ro-RO" dirty="0"/>
              <a:t>, respectiv despre propriile </a:t>
            </a:r>
            <a:r>
              <a:rPr lang="ro-RO" dirty="0" err="1"/>
              <a:t>cunoştinţe</a:t>
            </a:r>
            <a:r>
              <a:rPr lang="ro-RO" dirty="0"/>
              <a:t>, </a:t>
            </a:r>
            <a:r>
              <a:rPr lang="ro-RO" dirty="0" err="1"/>
              <a:t>abilităţi</a:t>
            </a:r>
            <a:r>
              <a:rPr lang="ro-RO" dirty="0"/>
              <a:t> cognitive, </a:t>
            </a:r>
            <a:r>
              <a:rPr lang="ro-RO" dirty="0" err="1"/>
              <a:t>modalităţi</a:t>
            </a:r>
            <a:r>
              <a:rPr lang="ro-RO" dirty="0"/>
              <a:t> de procesare a </a:t>
            </a:r>
            <a:r>
              <a:rPr lang="ro-RO" dirty="0" err="1"/>
              <a:t>informaţiei</a:t>
            </a:r>
            <a:r>
              <a:rPr lang="ro-RO" dirty="0"/>
              <a:t> sau </a:t>
            </a:r>
            <a:r>
              <a:rPr lang="ro-RO" dirty="0" err="1"/>
              <a:t>modalităţi</a:t>
            </a:r>
            <a:r>
              <a:rPr lang="ro-RO" dirty="0"/>
              <a:t> de </a:t>
            </a:r>
            <a:r>
              <a:rPr lang="ro-RO" dirty="0" err="1"/>
              <a:t>învăţare</a:t>
            </a:r>
            <a:r>
              <a:rPr lang="ro-RO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o-RO" dirty="0" err="1"/>
              <a:t>cunoştinţe</a:t>
            </a:r>
            <a:r>
              <a:rPr lang="ro-RO" dirty="0"/>
              <a:t> mai </a:t>
            </a:r>
            <a:r>
              <a:rPr lang="ro-RO" b="1" dirty="0"/>
              <a:t>specifice</a:t>
            </a:r>
            <a:r>
              <a:rPr lang="ro-RO" dirty="0"/>
              <a:t>, de exemplu </a:t>
            </a:r>
            <a:r>
              <a:rPr lang="ro-RO" dirty="0" err="1"/>
              <a:t>cunoştinţe</a:t>
            </a:r>
            <a:r>
              <a:rPr lang="ro-RO" dirty="0"/>
              <a:t> </a:t>
            </a:r>
            <a:r>
              <a:rPr lang="ro-RO" dirty="0" err="1"/>
              <a:t>cunoştinţe</a:t>
            </a:r>
            <a:r>
              <a:rPr lang="ro-RO" dirty="0"/>
              <a:t> despre faptul că </a:t>
            </a:r>
            <a:r>
              <a:rPr lang="ro-RO" dirty="0" err="1"/>
              <a:t>poţi</a:t>
            </a:r>
            <a:r>
              <a:rPr lang="ro-RO" dirty="0"/>
              <a:t> să </a:t>
            </a:r>
            <a:r>
              <a:rPr lang="ro-RO" dirty="0" err="1"/>
              <a:t>înveţi</a:t>
            </a:r>
            <a:r>
              <a:rPr lang="ro-RO" dirty="0"/>
              <a:t> mai bine când elaborezi o hartă conceptuală a unui text decât atunci când </a:t>
            </a:r>
            <a:r>
              <a:rPr lang="ro-RO" dirty="0" err="1"/>
              <a:t>citeşti</a:t>
            </a:r>
            <a:r>
              <a:rPr lang="ro-RO" dirty="0"/>
              <a:t> textul de mai multe ori;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o-RO" dirty="0" err="1"/>
              <a:t>cunoştinţe</a:t>
            </a:r>
            <a:r>
              <a:rPr lang="ro-RO" dirty="0"/>
              <a:t> mai </a:t>
            </a:r>
            <a:r>
              <a:rPr lang="ro-RO" b="1" dirty="0"/>
              <a:t>generale</a:t>
            </a:r>
            <a:r>
              <a:rPr lang="ro-RO" dirty="0"/>
              <a:t>, de exemplu </a:t>
            </a:r>
            <a:r>
              <a:rPr lang="ro-RO" dirty="0" err="1"/>
              <a:t>cunoştinţe</a:t>
            </a:r>
            <a:r>
              <a:rPr lang="ro-RO" dirty="0"/>
              <a:t> despre punctele tari </a:t>
            </a:r>
            <a:r>
              <a:rPr lang="ro-RO" dirty="0" err="1"/>
              <a:t>şi</a:t>
            </a:r>
            <a:r>
              <a:rPr lang="ro-RO" dirty="0"/>
              <a:t> slabe în diverse domenii, </a:t>
            </a:r>
            <a:r>
              <a:rPr lang="ro-RO" dirty="0" err="1"/>
              <a:t>cunoştinţe</a:t>
            </a:r>
            <a:r>
              <a:rPr lang="ro-RO" dirty="0"/>
              <a:t> despre </a:t>
            </a:r>
            <a:r>
              <a:rPr lang="ro-RO" dirty="0" err="1"/>
              <a:t>funcţionarea</a:t>
            </a:r>
            <a:r>
              <a:rPr lang="ro-RO" dirty="0"/>
              <a:t> propriilor procese </a:t>
            </a:r>
            <a:r>
              <a:rPr lang="ro-RO" dirty="0" err="1"/>
              <a:t>atenţionale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motivaţionale</a:t>
            </a:r>
            <a:r>
              <a:rPr lang="ro-RO" dirty="0"/>
              <a:t>, </a:t>
            </a:r>
            <a:r>
              <a:rPr lang="ro-RO" dirty="0" err="1"/>
              <a:t>cunoştinţe</a:t>
            </a:r>
            <a:r>
              <a:rPr lang="ro-RO" dirty="0"/>
              <a:t> despre teoriile implicite implicate în </a:t>
            </a:r>
            <a:r>
              <a:rPr lang="ro-RO" dirty="0" err="1"/>
              <a:t>învăţare</a:t>
            </a:r>
            <a:r>
              <a:rPr lang="ro-RO" dirty="0"/>
              <a:t> etc. </a:t>
            </a:r>
          </a:p>
          <a:p>
            <a:pPr lvl="1"/>
            <a:endParaRPr lang="en-US" dirty="0"/>
          </a:p>
          <a:p>
            <a:r>
              <a:rPr lang="ro-RO" dirty="0"/>
              <a:t>(b) despre </a:t>
            </a:r>
            <a:r>
              <a:rPr lang="ro-RO" b="1" dirty="0"/>
              <a:t>alte persoane </a:t>
            </a:r>
            <a:r>
              <a:rPr lang="ro-RO" dirty="0"/>
              <a:t>implicate în </a:t>
            </a:r>
            <a:r>
              <a:rPr lang="ro-RO" dirty="0" err="1"/>
              <a:t>învăţare</a:t>
            </a:r>
            <a:r>
              <a:rPr lang="ro-RO" dirty="0"/>
              <a:t>, rezultate din </a:t>
            </a:r>
            <a:r>
              <a:rPr lang="ro-RO" dirty="0" err="1"/>
              <a:t>comparaţiile</a:t>
            </a:r>
            <a:r>
              <a:rPr lang="ro-RO" dirty="0"/>
              <a:t> interindividuale (</a:t>
            </a:r>
            <a:r>
              <a:rPr lang="ro-RO" dirty="0" err="1"/>
              <a:t>poţi</a:t>
            </a:r>
            <a:r>
              <a:rPr lang="ro-RO" dirty="0"/>
              <a:t> de pildă să </a:t>
            </a:r>
            <a:r>
              <a:rPr lang="ro-RO" dirty="0" err="1"/>
              <a:t>ştii</a:t>
            </a:r>
            <a:r>
              <a:rPr lang="ro-RO" dirty="0"/>
              <a:t> că unii </a:t>
            </a:r>
            <a:r>
              <a:rPr lang="ro-RO" dirty="0" err="1"/>
              <a:t>învaţă</a:t>
            </a:r>
            <a:r>
              <a:rPr lang="ro-RO" dirty="0"/>
              <a:t> mai bine dacă aud decât dacă citesc </a:t>
            </a:r>
            <a:r>
              <a:rPr lang="ro-RO" dirty="0" err="1"/>
              <a:t>conţinuturile</a:t>
            </a:r>
            <a:r>
              <a:rPr lang="ro-RO" dirty="0"/>
              <a:t> de </a:t>
            </a:r>
            <a:r>
              <a:rPr lang="ro-RO" dirty="0" err="1"/>
              <a:t>învăţat</a:t>
            </a:r>
            <a:r>
              <a:rPr lang="ro-RO" dirty="0"/>
              <a:t> etc.)</a:t>
            </a:r>
          </a:p>
          <a:p>
            <a:endParaRPr lang="en-US" dirty="0"/>
          </a:p>
          <a:p>
            <a:r>
              <a:rPr lang="ro-RO" dirty="0"/>
              <a:t>(c) despre </a:t>
            </a:r>
            <a:r>
              <a:rPr lang="ro-RO" b="1" dirty="0" err="1"/>
              <a:t>funcţionarea</a:t>
            </a:r>
            <a:r>
              <a:rPr lang="ro-RO" b="1" dirty="0"/>
              <a:t> cognitivă în general</a:t>
            </a:r>
            <a:r>
              <a:rPr lang="ro-RO" dirty="0"/>
              <a:t>, ca de exemplu convingerile privind capacitatea limitată a memoriei de lucru, convingeri despre rolul </a:t>
            </a:r>
            <a:r>
              <a:rPr lang="ro-RO" dirty="0" err="1"/>
              <a:t>cunoştinţelor</a:t>
            </a:r>
            <a:r>
              <a:rPr lang="ro-RO" dirty="0"/>
              <a:t> anterioare în </a:t>
            </a:r>
            <a:r>
              <a:rPr lang="ro-RO" dirty="0" err="1"/>
              <a:t>înţelegerea</a:t>
            </a:r>
            <a:r>
              <a:rPr lang="ro-RO" dirty="0"/>
              <a:t> unui text (</a:t>
            </a:r>
            <a:r>
              <a:rPr lang="ro-RO" dirty="0" err="1"/>
              <a:t>Flavell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Miller, 1993).</a:t>
            </a:r>
            <a:endParaRPr lang="en-US" dirty="0"/>
          </a:p>
          <a:p>
            <a:pPr marL="457200" indent="-457200" algn="just">
              <a:buAutoNum type="alphaLcParenBoth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9190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769" y="941696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1769" y="1870629"/>
            <a:ext cx="100584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o-RO" dirty="0" err="1"/>
              <a:t>Cunoştinţele</a:t>
            </a:r>
            <a:r>
              <a:rPr lang="ro-RO" dirty="0"/>
              <a:t> metacognitive pot da </a:t>
            </a:r>
            <a:r>
              <a:rPr lang="ro-RO" dirty="0" err="1"/>
              <a:t>naştere</a:t>
            </a:r>
            <a:r>
              <a:rPr lang="ro-RO" dirty="0"/>
              <a:t> la o </a:t>
            </a:r>
            <a:r>
              <a:rPr lang="ro-RO" dirty="0" err="1"/>
              <a:t>experienţă</a:t>
            </a:r>
            <a:r>
              <a:rPr lang="ro-RO" dirty="0"/>
              <a:t> </a:t>
            </a:r>
            <a:r>
              <a:rPr lang="ro-RO" dirty="0" err="1"/>
              <a:t>conştientă</a:t>
            </a:r>
            <a:r>
              <a:rPr lang="ro-RO" dirty="0"/>
              <a:t> pe care </a:t>
            </a:r>
            <a:r>
              <a:rPr lang="ro-RO" dirty="0" err="1"/>
              <a:t>Flavell</a:t>
            </a:r>
            <a:r>
              <a:rPr lang="ro-RO" dirty="0"/>
              <a:t> (1987) o </a:t>
            </a:r>
            <a:r>
              <a:rPr lang="ro-RO" dirty="0" err="1"/>
              <a:t>denumeşte</a:t>
            </a:r>
            <a:r>
              <a:rPr lang="ro-RO" dirty="0"/>
              <a:t> „</a:t>
            </a:r>
            <a:r>
              <a:rPr lang="ro-RO" b="1" dirty="0" err="1"/>
              <a:t>experienţă</a:t>
            </a:r>
            <a:r>
              <a:rPr lang="ro-RO" b="1" dirty="0"/>
              <a:t> metacognitivă</a:t>
            </a:r>
            <a:r>
              <a:rPr lang="ro-RO" dirty="0"/>
              <a:t>”. Este vorba de o </a:t>
            </a:r>
            <a:r>
              <a:rPr lang="ro-RO" dirty="0" err="1"/>
              <a:t>experienţă</a:t>
            </a:r>
            <a:r>
              <a:rPr lang="ro-RO" dirty="0"/>
              <a:t> cognitivă sau </a:t>
            </a:r>
            <a:r>
              <a:rPr lang="ro-RO" dirty="0" err="1"/>
              <a:t>emoţională</a:t>
            </a:r>
            <a:r>
              <a:rPr lang="ro-RO" dirty="0"/>
              <a:t>  care </a:t>
            </a:r>
            <a:r>
              <a:rPr lang="ro-RO" dirty="0" err="1"/>
              <a:t>însoţeşte</a:t>
            </a:r>
            <a:r>
              <a:rPr lang="ro-RO" dirty="0"/>
              <a:t> activitatea intelectuală </a:t>
            </a:r>
            <a:r>
              <a:rPr lang="ro-RO" dirty="0" err="1"/>
              <a:t>şi</a:t>
            </a:r>
            <a:r>
              <a:rPr lang="ro-RO" dirty="0"/>
              <a:t> care determină reglarea metacognitivă a sarcinii (reevaluarea unui plan, abandonarea sau modificarea unei strategii).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31769" y="3223316"/>
            <a:ext cx="10058400" cy="28931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o-RO" sz="2000" b="1" spc="1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Reglarea metacognitivă</a:t>
            </a:r>
          </a:p>
          <a:p>
            <a:endParaRPr lang="ro-RO" b="1" spc="1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b="1" i="1" dirty="0"/>
              <a:t>Reglarea cognitivă</a:t>
            </a:r>
            <a:r>
              <a:rPr lang="ro-RO" b="1" dirty="0"/>
              <a:t> </a:t>
            </a:r>
            <a:r>
              <a:rPr lang="ro-RO" dirty="0"/>
              <a:t>cuprinde setul de </a:t>
            </a:r>
            <a:r>
              <a:rPr lang="ro-RO" dirty="0" err="1"/>
              <a:t>activităţi</a:t>
            </a:r>
            <a:r>
              <a:rPr lang="ro-RO" dirty="0"/>
              <a:t> care permit procesarea </a:t>
            </a:r>
            <a:r>
              <a:rPr lang="ro-RO" dirty="0" err="1"/>
              <a:t>informaţiei</a:t>
            </a:r>
            <a:r>
              <a:rPr lang="ro-RO" dirty="0"/>
              <a:t> la diferite niveluri de adâncime (procesări de adâncime, procesări de </a:t>
            </a:r>
            <a:r>
              <a:rPr lang="ro-RO" dirty="0" err="1"/>
              <a:t>suprafaţă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procesări strategice). Astfel, </a:t>
            </a:r>
            <a:r>
              <a:rPr lang="ro-RO" dirty="0" err="1"/>
              <a:t>abilităţile</a:t>
            </a:r>
            <a:r>
              <a:rPr lang="ro-RO" dirty="0"/>
              <a:t> cognitive devin manifeste prin strategiile cognitive la care recurge subiectul. </a:t>
            </a:r>
          </a:p>
          <a:p>
            <a:pPr algn="just"/>
            <a:endParaRPr lang="en-US" dirty="0"/>
          </a:p>
          <a:p>
            <a:pPr algn="just"/>
            <a:r>
              <a:rPr lang="ro-RO" b="1" i="1" dirty="0"/>
              <a:t>Reglarea metacognitivă</a:t>
            </a:r>
            <a:r>
              <a:rPr lang="ro-RO" b="1" dirty="0"/>
              <a:t> </a:t>
            </a:r>
            <a:r>
              <a:rPr lang="ro-RO" dirty="0"/>
              <a:t>este o rezultantă a coroborării </a:t>
            </a:r>
            <a:r>
              <a:rPr lang="ro-RO" dirty="0" err="1"/>
              <a:t>cunoştinţelor</a:t>
            </a:r>
            <a:r>
              <a:rPr lang="ro-RO" dirty="0"/>
              <a:t> (declarative, procedurale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condiţionale</a:t>
            </a:r>
            <a:r>
              <a:rPr lang="ro-RO" dirty="0"/>
              <a:t>) cu strategiile metacognitive (de management al </a:t>
            </a:r>
            <a:r>
              <a:rPr lang="ro-RO" dirty="0" err="1"/>
              <a:t>informaţiei</a:t>
            </a:r>
            <a:r>
              <a:rPr lang="ro-RO" dirty="0"/>
              <a:t>, de deblocare, de evaluare </a:t>
            </a:r>
            <a:r>
              <a:rPr lang="ro-RO" dirty="0" err="1"/>
              <a:t>şi</a:t>
            </a:r>
            <a:r>
              <a:rPr lang="ro-RO" dirty="0"/>
              <a:t> de planificare). Reglarea metacognitivă contribuie la </a:t>
            </a:r>
            <a:r>
              <a:rPr lang="ro-RO" dirty="0" err="1"/>
              <a:t>îmbunătăţirea</a:t>
            </a:r>
            <a:r>
              <a:rPr lang="ro-RO" dirty="0"/>
              <a:t> </a:t>
            </a:r>
            <a:r>
              <a:rPr lang="ro-RO" dirty="0" err="1"/>
              <a:t>performanţei</a:t>
            </a:r>
            <a:r>
              <a:rPr lang="ro-RO" dirty="0"/>
              <a:t> printr-o utilizare mai eficientă a resurselor </a:t>
            </a:r>
            <a:r>
              <a:rPr lang="ro-RO" dirty="0" err="1"/>
              <a:t>atenţionale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a strategiilor disponibile.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732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769" y="941696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104" y="1950831"/>
            <a:ext cx="10203065" cy="2677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o-RO" sz="2400" spc="10" dirty="0">
                <a:latin typeface="Georgia"/>
                <a:ea typeface="Times New Roman" panose="02020603050405020304" pitchFamily="18" charset="0"/>
              </a:rPr>
              <a:t>Majoritatea studiilor disting trei strategii reglatorii: </a:t>
            </a:r>
            <a:endParaRPr lang="en-US" sz="2400">
              <a:latin typeface="Georgia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sz="2400" spc="10" dirty="0">
              <a:latin typeface="Georgia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/>
              <a:buChar char="Ø"/>
            </a:pPr>
            <a:r>
              <a:rPr lang="ro-RO" sz="2400" b="1" i="1" spc="10" dirty="0">
                <a:solidFill>
                  <a:srgbClr val="FF0000"/>
                </a:solidFill>
                <a:latin typeface="Georgia"/>
                <a:ea typeface="Times New Roman" panose="02020603050405020304" pitchFamily="18" charset="0"/>
              </a:rPr>
              <a:t>planificarea, </a:t>
            </a:r>
            <a:endParaRPr lang="ro-RO" sz="2400" b="1" i="1" spc="10">
              <a:solidFill>
                <a:srgbClr val="FF0000"/>
              </a:solidFill>
              <a:latin typeface="Georgia"/>
              <a:ea typeface="Times New Roman" panose="02020603050405020304" pitchFamily="18" charset="0"/>
              <a:cs typeface="Times New Roman"/>
            </a:endParaRPr>
          </a:p>
          <a:p>
            <a:pPr marL="342900" indent="-342900" algn="just">
              <a:buFont typeface="Wingdings"/>
              <a:buChar char="Ø"/>
            </a:pPr>
            <a:endParaRPr lang="ro-RO" sz="2400" b="1" i="1" spc="10" dirty="0">
              <a:solidFill>
                <a:srgbClr val="FF0000"/>
              </a:solidFill>
              <a:latin typeface="Georgia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/>
              <a:buChar char="Ø"/>
            </a:pPr>
            <a:r>
              <a:rPr lang="ro-RO" sz="2400" b="1" i="1" spc="10" dirty="0">
                <a:solidFill>
                  <a:srgbClr val="FF0000"/>
                </a:solidFill>
                <a:latin typeface="Georgia"/>
                <a:ea typeface="Times New Roman" panose="02020603050405020304" pitchFamily="18" charset="0"/>
              </a:rPr>
              <a:t>monitorizarea </a:t>
            </a:r>
            <a:r>
              <a:rPr lang="ro-RO" sz="2400" b="1" spc="10" dirty="0" err="1">
                <a:solidFill>
                  <a:srgbClr val="FF0000"/>
                </a:solidFill>
                <a:latin typeface="Georgia"/>
                <a:ea typeface="Times New Roman" panose="02020603050405020304" pitchFamily="18" charset="0"/>
              </a:rPr>
              <a:t>şi</a:t>
            </a:r>
            <a:r>
              <a:rPr lang="ro-RO" sz="2400" b="1" i="1" spc="10" dirty="0">
                <a:solidFill>
                  <a:srgbClr val="FF0000"/>
                </a:solidFill>
                <a:latin typeface="Georgia"/>
                <a:ea typeface="Times New Roman" panose="02020603050405020304" pitchFamily="18" charset="0"/>
              </a:rPr>
              <a:t> </a:t>
            </a:r>
            <a:endParaRPr lang="ro-RO" sz="2400" b="1" i="1" spc="10">
              <a:solidFill>
                <a:srgbClr val="FF0000"/>
              </a:solidFill>
              <a:latin typeface="Georgia"/>
              <a:ea typeface="Times New Roman" panose="02020603050405020304" pitchFamily="18" charset="0"/>
              <a:cs typeface="Times New Roman"/>
            </a:endParaRPr>
          </a:p>
          <a:p>
            <a:pPr algn="just"/>
            <a:endParaRPr lang="ro-RO" sz="2400" b="1" i="1" spc="10" dirty="0">
              <a:solidFill>
                <a:srgbClr val="FF0000"/>
              </a:solidFill>
              <a:latin typeface="Georgia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/>
              <a:buChar char="Ø"/>
            </a:pPr>
            <a:r>
              <a:rPr lang="ro-RO" sz="2400" b="1" i="1" spc="10" dirty="0">
                <a:solidFill>
                  <a:srgbClr val="FF0000"/>
                </a:solidFill>
                <a:latin typeface="Georgia"/>
                <a:ea typeface="Times New Roman" panose="02020603050405020304" pitchFamily="18" charset="0"/>
              </a:rPr>
              <a:t>evaluarea.</a:t>
            </a:r>
            <a:r>
              <a:rPr lang="ro-RO" sz="2400" b="1" spc="10" dirty="0">
                <a:solidFill>
                  <a:srgbClr val="FF0000"/>
                </a:solidFill>
                <a:latin typeface="Georgia"/>
                <a:ea typeface="Times New Roman" panose="02020603050405020304" pitchFamily="18" charset="0"/>
              </a:rPr>
              <a:t> </a:t>
            </a:r>
            <a:endParaRPr lang="en-US" sz="2400" b="1">
              <a:solidFill>
                <a:srgbClr val="FF0000"/>
              </a:solidFill>
              <a:latin typeface="Georgia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9534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769" y="941696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104" y="1950831"/>
            <a:ext cx="10203065" cy="31700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457200" algn="just"/>
            <a:r>
              <a:rPr lang="ro-RO" b="1" spc="10" dirty="0">
                <a:latin typeface="Garamond" panose="02020404030301010803" pitchFamily="18" charset="0"/>
                <a:ea typeface="Times New Roman" panose="02020603050405020304" pitchFamily="18" charset="0"/>
              </a:rPr>
              <a:t> </a:t>
            </a:r>
            <a:r>
              <a:rPr lang="ro-RO" sz="2000" b="1" spc="10" dirty="0">
                <a:ea typeface="Times New Roman" panose="02020603050405020304" pitchFamily="18" charset="0"/>
              </a:rPr>
              <a:t>a.</a:t>
            </a:r>
            <a:r>
              <a:rPr lang="ro-RO" sz="2000" spc="10" dirty="0">
                <a:ea typeface="Times New Roman" panose="02020603050405020304" pitchFamily="18" charset="0"/>
              </a:rPr>
              <a:t> </a:t>
            </a:r>
            <a:r>
              <a:rPr lang="ro-RO" sz="2000" b="1" i="1" spc="10" dirty="0">
                <a:ea typeface="Times New Roman" panose="02020603050405020304" pitchFamily="18" charset="0"/>
              </a:rPr>
              <a:t>Planificarea</a:t>
            </a:r>
            <a:r>
              <a:rPr lang="ro-RO" sz="2000" spc="10" dirty="0">
                <a:ea typeface="Times New Roman" panose="02020603050405020304" pitchFamily="18" charset="0"/>
              </a:rPr>
              <a:t> se referă la stabilirea scopurilor intermediare </a:t>
            </a:r>
            <a:r>
              <a:rPr lang="ro-RO" sz="2000" spc="10" dirty="0" err="1">
                <a:ea typeface="Times New Roman" panose="02020603050405020304" pitchFamily="18" charset="0"/>
              </a:rPr>
              <a:t>şi</a:t>
            </a:r>
            <a:r>
              <a:rPr lang="ro-RO" sz="2000" spc="10" dirty="0">
                <a:ea typeface="Times New Roman" panose="02020603050405020304" pitchFamily="18" charset="0"/>
              </a:rPr>
              <a:t> finale</a:t>
            </a:r>
            <a:r>
              <a:rPr lang="ro-RO" sz="2000" dirty="0">
                <a:ea typeface="Times New Roman" panose="02020603050405020304" pitchFamily="18" charset="0"/>
              </a:rPr>
              <a:t> ale unei sarcini, la anticiparea etapelor ei, la alegerea strategiilor de lucru în </a:t>
            </a:r>
            <a:r>
              <a:rPr lang="ro-RO" sz="2000" dirty="0" err="1">
                <a:ea typeface="Times New Roman" panose="02020603050405020304" pitchFamily="18" charset="0"/>
              </a:rPr>
              <a:t>funcţie</a:t>
            </a:r>
            <a:r>
              <a:rPr lang="ro-RO" sz="2000" dirty="0">
                <a:ea typeface="Times New Roman" panose="02020603050405020304" pitchFamily="18" charset="0"/>
              </a:rPr>
              <a:t> de scop </a:t>
            </a:r>
            <a:r>
              <a:rPr lang="ro-RO" sz="2000" dirty="0" err="1">
                <a:ea typeface="Times New Roman" panose="02020603050405020304" pitchFamily="18" charset="0"/>
              </a:rPr>
              <a:t>şi</a:t>
            </a:r>
            <a:r>
              <a:rPr lang="ro-RO" sz="2000" dirty="0">
                <a:ea typeface="Times New Roman" panose="02020603050405020304" pitchFamily="18" charset="0"/>
              </a:rPr>
              <a:t> </a:t>
            </a:r>
            <a:r>
              <a:rPr lang="ro-RO" sz="2000" spc="10" dirty="0">
                <a:ea typeface="Times New Roman" panose="02020603050405020304" pitchFamily="18" charset="0"/>
              </a:rPr>
              <a:t>la alocarea resurselor de timp </a:t>
            </a:r>
            <a:r>
              <a:rPr lang="ro-RO" sz="2000" spc="10" dirty="0" err="1">
                <a:ea typeface="Times New Roman" panose="02020603050405020304" pitchFamily="18" charset="0"/>
              </a:rPr>
              <a:t>şi</a:t>
            </a:r>
            <a:r>
              <a:rPr lang="ro-RO" sz="2000" spc="10" dirty="0">
                <a:ea typeface="Times New Roman" panose="02020603050405020304" pitchFamily="18" charset="0"/>
              </a:rPr>
              <a:t> de efort necesare pentru rezolvarea sarcinii. </a:t>
            </a:r>
          </a:p>
          <a:p>
            <a:pPr indent="457200" algn="just"/>
            <a:endParaRPr lang="ro-RO" sz="2000" spc="10" dirty="0">
              <a:ea typeface="Times New Roman" panose="02020603050405020304" pitchFamily="18" charset="0"/>
            </a:endParaRPr>
          </a:p>
          <a:p>
            <a:pPr indent="457200" algn="just"/>
            <a:r>
              <a:rPr lang="ro-RO" sz="2000" spc="10" dirty="0">
                <a:ea typeface="Times New Roman" panose="02020603050405020304" pitchFamily="18" charset="0"/>
              </a:rPr>
              <a:t>Studiile arată că: </a:t>
            </a:r>
          </a:p>
          <a:p>
            <a:pPr marL="342900" indent="-342900" algn="just">
              <a:buAutoNum type="alphaLcParenBoth"/>
            </a:pPr>
            <a:r>
              <a:rPr lang="ro-RO" sz="2000" spc="10" dirty="0" err="1">
                <a:ea typeface="Times New Roman" panose="02020603050405020304" pitchFamily="18" charset="0"/>
              </a:rPr>
              <a:t>abilităţile</a:t>
            </a:r>
            <a:r>
              <a:rPr lang="ro-RO" sz="2000" spc="10" dirty="0">
                <a:ea typeface="Times New Roman" panose="02020603050405020304" pitchFamily="18" charset="0"/>
              </a:rPr>
              <a:t> de planificare se dezvoltă o dată cu vârsta, </a:t>
            </a:r>
          </a:p>
          <a:p>
            <a:pPr marL="342900" indent="-342900" algn="just">
              <a:buAutoNum type="alphaLcParenBoth"/>
            </a:pPr>
            <a:r>
              <a:rPr lang="ro-RO" sz="2000" spc="10" dirty="0" err="1">
                <a:ea typeface="Times New Roman" panose="02020603050405020304" pitchFamily="18" charset="0"/>
              </a:rPr>
              <a:t>abilităţile</a:t>
            </a:r>
            <a:r>
              <a:rPr lang="ro-RO" sz="2000" spc="10" dirty="0">
                <a:ea typeface="Times New Roman" panose="02020603050405020304" pitchFamily="18" charset="0"/>
              </a:rPr>
              <a:t> de planificare</a:t>
            </a:r>
            <a:r>
              <a:rPr lang="ro-RO" sz="2000" dirty="0">
                <a:ea typeface="Times New Roman" panose="02020603050405020304" pitchFamily="18" charset="0"/>
              </a:rPr>
              <a:t> se dezvoltă accelerat în perioada 10-14 ani </a:t>
            </a:r>
            <a:r>
              <a:rPr lang="ro-RO" sz="2000" dirty="0" err="1">
                <a:ea typeface="Times New Roman" panose="02020603050405020304" pitchFamily="18" charset="0"/>
              </a:rPr>
              <a:t>şi</a:t>
            </a:r>
            <a:r>
              <a:rPr lang="ro-RO" sz="2000" dirty="0">
                <a:ea typeface="Times New Roman" panose="02020603050405020304" pitchFamily="18" charset="0"/>
              </a:rPr>
              <a:t> devin în timp, din ce în ce mai </a:t>
            </a:r>
            <a:r>
              <a:rPr lang="ro-RO" sz="2000" dirty="0" err="1">
                <a:ea typeface="Times New Roman" panose="02020603050405020304" pitchFamily="18" charset="0"/>
              </a:rPr>
              <a:t>puţin</a:t>
            </a:r>
            <a:r>
              <a:rPr lang="ro-RO" sz="2000" dirty="0">
                <a:ea typeface="Times New Roman" panose="02020603050405020304" pitchFamily="18" charset="0"/>
              </a:rPr>
              <a:t> dependente de contextul particular al unei sarcini de lucru, </a:t>
            </a:r>
          </a:p>
          <a:p>
            <a:pPr marL="342900" indent="-342900" algn="just">
              <a:buAutoNum type="alphaLcParenBoth"/>
            </a:pPr>
            <a:r>
              <a:rPr lang="ro-RO" sz="2000" b="1" spc="10" dirty="0" err="1">
                <a:ea typeface="Times New Roman" panose="02020603050405020304" pitchFamily="18" charset="0"/>
              </a:rPr>
              <a:t>experţii</a:t>
            </a:r>
            <a:r>
              <a:rPr lang="ro-RO" sz="2000" spc="10" dirty="0">
                <a:ea typeface="Times New Roman" panose="02020603050405020304" pitchFamily="18" charset="0"/>
              </a:rPr>
              <a:t> se angajează într-o </a:t>
            </a:r>
            <a:r>
              <a:rPr lang="ro-RO" sz="2000" b="1" spc="10" dirty="0">
                <a:ea typeface="Times New Roman" panose="02020603050405020304" pitchFamily="18" charset="0"/>
              </a:rPr>
              <a:t>planificare globală</a:t>
            </a:r>
            <a:r>
              <a:rPr lang="ro-RO" sz="2000" spc="10" dirty="0">
                <a:ea typeface="Times New Roman" panose="02020603050405020304" pitchFamily="18" charset="0"/>
              </a:rPr>
              <a:t>, pe când </a:t>
            </a:r>
            <a:r>
              <a:rPr lang="ro-RO" sz="2000" b="1" spc="10" dirty="0">
                <a:ea typeface="Times New Roman" panose="02020603050405020304" pitchFamily="18" charset="0"/>
              </a:rPr>
              <a:t>novicii</a:t>
            </a:r>
            <a:r>
              <a:rPr lang="ro-RO" sz="2000" spc="10" dirty="0">
                <a:ea typeface="Times New Roman" panose="02020603050405020304" pitchFamily="18" charset="0"/>
              </a:rPr>
              <a:t> realizează mai degrabă o </a:t>
            </a:r>
            <a:r>
              <a:rPr lang="ro-RO" sz="2000" b="1" spc="10" dirty="0">
                <a:ea typeface="Times New Roman" panose="02020603050405020304" pitchFamily="18" charset="0"/>
              </a:rPr>
              <a:t>planificarea locală</a:t>
            </a:r>
            <a:r>
              <a:rPr lang="ro-RO" sz="2000" spc="10" dirty="0">
                <a:ea typeface="Times New Roman" panose="02020603050405020304" pitchFamily="18" charset="0"/>
              </a:rPr>
              <a:t> </a:t>
            </a:r>
            <a:r>
              <a:rPr lang="ro-RO" sz="2000" dirty="0">
                <a:ea typeface="Times New Roman" panose="02020603050405020304" pitchFamily="18" charset="0"/>
              </a:rPr>
              <a:t>(</a:t>
            </a:r>
            <a:r>
              <a:rPr lang="ro-RO" sz="2000" dirty="0" err="1">
                <a:ea typeface="Times New Roman" panose="02020603050405020304" pitchFamily="18" charset="0"/>
              </a:rPr>
              <a:t>Schraw</a:t>
            </a:r>
            <a:r>
              <a:rPr lang="ro-RO" sz="2000" dirty="0">
                <a:ea typeface="Times New Roman" panose="02020603050405020304" pitchFamily="18" charset="0"/>
              </a:rPr>
              <a:t>, 1998)</a:t>
            </a:r>
            <a:r>
              <a:rPr lang="ro-RO" sz="2000" spc="10" dirty="0">
                <a:ea typeface="Times New Roman" panose="02020603050405020304" pitchFamily="18" charset="0"/>
              </a:rPr>
              <a:t>. 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0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2512"/>
            <a:ext cx="10058400" cy="700131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400" b="1" dirty="0"/>
              <a:t>Dimensiuni ale învățării auto-reglate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6928"/>
            <a:ext cx="10058400" cy="3272176"/>
          </a:xfrm>
          <a:ln w="28575">
            <a:solidFill>
              <a:srgbClr val="CC0066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managementul eficient al timpului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organizarea mediului de învățare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solicitarea de asistență în caz de nevoie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identificarea punctelor tari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valorizarea învățării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anticiparea rezultatelor propriilor acțiuni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</a:t>
            </a:r>
            <a:r>
              <a:rPr lang="ro-RO" dirty="0" err="1"/>
              <a:t>experiențierea</a:t>
            </a:r>
            <a:r>
              <a:rPr lang="ro-RO" dirty="0"/>
              <a:t> unor sentimente de satisfacție în raport cu efortul depus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83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769" y="941696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104" y="1950831"/>
            <a:ext cx="10203065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o-RO" sz="2000" dirty="0"/>
              <a:t>De  exemplu, pentru planificarea </a:t>
            </a:r>
            <a:r>
              <a:rPr lang="ro-RO" sz="2000" dirty="0" err="1"/>
              <a:t>soluţionării</a:t>
            </a:r>
            <a:r>
              <a:rPr lang="ro-RO" sz="2000" dirty="0"/>
              <a:t> a unei </a:t>
            </a:r>
            <a:r>
              <a:rPr lang="ro-RO" sz="2000" b="1" dirty="0"/>
              <a:t>probleme de matematică</a:t>
            </a:r>
            <a:r>
              <a:rPr lang="ro-RO" sz="2000" dirty="0"/>
              <a:t>, elevul poate să formuleze următorul set de întrebări: </a:t>
            </a:r>
          </a:p>
          <a:p>
            <a:endParaRPr lang="en-US" sz="2000" dirty="0"/>
          </a:p>
          <a:p>
            <a:pPr lvl="0"/>
            <a:r>
              <a:rPr lang="ro-RO" sz="2000" dirty="0"/>
              <a:t>Ce </a:t>
            </a:r>
            <a:r>
              <a:rPr lang="ro-RO" sz="2000" dirty="0" err="1"/>
              <a:t>ştiu</a:t>
            </a:r>
            <a:r>
              <a:rPr lang="ro-RO" sz="2000" dirty="0"/>
              <a:t> despre acest tip de probleme?</a:t>
            </a:r>
            <a:endParaRPr lang="en-US" sz="2000" dirty="0"/>
          </a:p>
          <a:p>
            <a:pPr lvl="0"/>
            <a:r>
              <a:rPr lang="ro-RO" sz="2000" dirty="0" err="1"/>
              <a:t>Deţin</a:t>
            </a:r>
            <a:r>
              <a:rPr lang="ro-RO" sz="2000" dirty="0"/>
              <a:t> suficiente date/ </a:t>
            </a:r>
            <a:r>
              <a:rPr lang="ro-RO" sz="2000" dirty="0" err="1"/>
              <a:t>informaţii</a:t>
            </a:r>
            <a:r>
              <a:rPr lang="ro-RO" sz="2000" dirty="0"/>
              <a:t> despre aceasta?</a:t>
            </a:r>
            <a:endParaRPr lang="en-US" sz="2000" dirty="0"/>
          </a:p>
          <a:p>
            <a:pPr lvl="0"/>
            <a:r>
              <a:rPr lang="ro-RO" sz="2000" dirty="0"/>
              <a:t>De unde pot </a:t>
            </a:r>
            <a:r>
              <a:rPr lang="ro-RO" sz="2000" dirty="0" err="1"/>
              <a:t>obţine</a:t>
            </a:r>
            <a:r>
              <a:rPr lang="ro-RO" sz="2000" dirty="0"/>
              <a:t> </a:t>
            </a:r>
            <a:r>
              <a:rPr lang="ro-RO" sz="2000" dirty="0" err="1"/>
              <a:t>informaţii</a:t>
            </a:r>
            <a:r>
              <a:rPr lang="ro-RO" sz="2000" dirty="0"/>
              <a:t>/ </a:t>
            </a:r>
            <a:r>
              <a:rPr lang="ro-RO" sz="2000" dirty="0" err="1"/>
              <a:t>cunoştinţe</a:t>
            </a:r>
            <a:r>
              <a:rPr lang="ro-RO" sz="2000" dirty="0"/>
              <a:t> suplimentare?</a:t>
            </a:r>
            <a:endParaRPr lang="en-US" sz="2000" dirty="0"/>
          </a:p>
          <a:p>
            <a:pPr lvl="0"/>
            <a:r>
              <a:rPr lang="ro-RO" sz="2000" dirty="0"/>
              <a:t>De cât timp am nevoie să rezolv problema?</a:t>
            </a:r>
            <a:endParaRPr lang="en-US" sz="2000" dirty="0"/>
          </a:p>
          <a:p>
            <a:pPr lvl="0"/>
            <a:r>
              <a:rPr lang="ro-RO" sz="2000" dirty="0"/>
              <a:t>Care sunt cele mai eficiente strategii/ tehnici pe care </a:t>
            </a:r>
            <a:r>
              <a:rPr lang="ro-RO" sz="2000" dirty="0" err="1"/>
              <a:t>aş</a:t>
            </a:r>
            <a:r>
              <a:rPr lang="ro-RO" sz="2000" dirty="0"/>
              <a:t> putea să le utilizez?</a:t>
            </a:r>
            <a:endParaRPr lang="en-US" sz="2000" dirty="0"/>
          </a:p>
          <a:p>
            <a:pPr lvl="0"/>
            <a:r>
              <a:rPr lang="ro-RO" sz="2000" dirty="0"/>
              <a:t>Am </a:t>
            </a:r>
            <a:r>
              <a:rPr lang="ro-RO" sz="2000" dirty="0" err="1"/>
              <a:t>înţeles</a:t>
            </a:r>
            <a:r>
              <a:rPr lang="ro-RO" sz="2000" dirty="0"/>
              <a:t> suficient de bine ceea ce tocmai am auzit, citit sau văzut?</a:t>
            </a:r>
            <a:endParaRPr lang="en-US" sz="2000" dirty="0"/>
          </a:p>
          <a:p>
            <a:pPr lvl="0"/>
            <a:r>
              <a:rPr lang="ro-RO" sz="2000" dirty="0"/>
              <a:t>Cum pot verifica rezultatul?</a:t>
            </a:r>
            <a:endParaRPr lang="en-US" sz="2000" dirty="0"/>
          </a:p>
          <a:p>
            <a:pPr lvl="0"/>
            <a:r>
              <a:rPr lang="ro-RO" sz="2000" dirty="0"/>
              <a:t>Cum îmi dau seama dacă am făcut o eroare?</a:t>
            </a:r>
            <a:endParaRPr lang="en-US" sz="2000" dirty="0"/>
          </a:p>
          <a:p>
            <a:pPr lvl="0"/>
            <a:r>
              <a:rPr lang="ro-RO" sz="2000" dirty="0"/>
              <a:t>Cum pot reconsidera strategia rezolutivă dacă aceasta nu </a:t>
            </a:r>
            <a:r>
              <a:rPr lang="ro-RO" sz="2000" dirty="0" err="1"/>
              <a:t>funcţionează</a:t>
            </a:r>
            <a:r>
              <a:rPr lang="ro-RO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56718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769" y="464025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104" y="1119117"/>
            <a:ext cx="10203065" cy="53860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o-RO" b="1" dirty="0"/>
              <a:t>b.</a:t>
            </a:r>
            <a:r>
              <a:rPr lang="ro-RO" b="1" i="1" dirty="0"/>
              <a:t> Monitorizarea</a:t>
            </a:r>
            <a:r>
              <a:rPr lang="ro-RO" dirty="0"/>
              <a:t> se referă la efortul de supraveghere </a:t>
            </a:r>
            <a:r>
              <a:rPr lang="ro-RO" dirty="0" err="1"/>
              <a:t>şi</a:t>
            </a:r>
            <a:r>
              <a:rPr lang="ro-RO" dirty="0"/>
              <a:t> corectare a unei </a:t>
            </a:r>
            <a:r>
              <a:rPr lang="ro-RO" dirty="0" err="1"/>
              <a:t>acţiuni</a:t>
            </a:r>
            <a:r>
              <a:rPr lang="ro-RO" dirty="0"/>
              <a:t> prin raportare la scop </a:t>
            </a:r>
            <a:r>
              <a:rPr lang="ro-RO" dirty="0" err="1"/>
              <a:t>şi</a:t>
            </a:r>
            <a:r>
              <a:rPr lang="ro-RO" dirty="0"/>
              <a:t> la modelul </a:t>
            </a:r>
            <a:r>
              <a:rPr lang="ro-RO" dirty="0" err="1"/>
              <a:t>acţiunii</a:t>
            </a:r>
            <a:r>
              <a:rPr lang="ro-RO" dirty="0"/>
              <a:t>. </a:t>
            </a:r>
          </a:p>
          <a:p>
            <a:endParaRPr lang="ro-RO" dirty="0"/>
          </a:p>
          <a:p>
            <a:pPr algn="just"/>
            <a:r>
              <a:rPr lang="ro-RO" dirty="0"/>
              <a:t>În </a:t>
            </a:r>
            <a:r>
              <a:rPr lang="ro-RO" dirty="0" err="1"/>
              <a:t>funcţie</a:t>
            </a:r>
            <a:r>
              <a:rPr lang="ro-RO" dirty="0"/>
              <a:t> de </a:t>
            </a:r>
            <a:r>
              <a:rPr lang="ro-RO" u="sng" dirty="0"/>
              <a:t>momentul în care are loc </a:t>
            </a:r>
            <a:r>
              <a:rPr lang="ro-RO" u="sng" dirty="0" err="1"/>
              <a:t>secvenţa</a:t>
            </a:r>
            <a:r>
              <a:rPr lang="ro-RO" u="sng" dirty="0"/>
              <a:t> de </a:t>
            </a:r>
            <a:r>
              <a:rPr lang="ro-RO" u="sng" dirty="0" err="1"/>
              <a:t>învăţare</a:t>
            </a:r>
            <a:r>
              <a:rPr lang="ro-RO" u="sng" dirty="0"/>
              <a:t> sau reactualizare </a:t>
            </a:r>
            <a:r>
              <a:rPr lang="ro-RO" u="sng" dirty="0" err="1"/>
              <a:t>şi</a:t>
            </a:r>
            <a:r>
              <a:rPr lang="ro-RO" u="sng" dirty="0"/>
              <a:t> în </a:t>
            </a:r>
            <a:r>
              <a:rPr lang="ro-RO" u="sng" dirty="0" err="1"/>
              <a:t>funcţie</a:t>
            </a:r>
            <a:r>
              <a:rPr lang="ro-RO" u="sng" dirty="0"/>
              <a:t> de momentul </a:t>
            </a:r>
            <a:r>
              <a:rPr lang="ro-RO" u="sng" dirty="0" err="1"/>
              <a:t>performanţei</a:t>
            </a:r>
            <a:r>
              <a:rPr lang="ro-RO" u="sng" dirty="0"/>
              <a:t>,</a:t>
            </a:r>
            <a:r>
              <a:rPr lang="ro-RO" dirty="0"/>
              <a:t> pot fi delimitate mai multe procese de monitorizare (</a:t>
            </a:r>
            <a:r>
              <a:rPr lang="ro-RO" dirty="0" err="1"/>
              <a:t>Squir</a:t>
            </a:r>
            <a:r>
              <a:rPr lang="ro-RO" dirty="0"/>
              <a:t>, 1992):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FF0000"/>
                </a:solidFill>
              </a:rPr>
              <a:t>monitorizarea prospectivă</a:t>
            </a:r>
            <a:r>
              <a:rPr lang="ro-RO" dirty="0"/>
              <a:t>, include:</a:t>
            </a:r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b="1" i="1" dirty="0" err="1"/>
              <a:t>judecăţile</a:t>
            </a:r>
            <a:r>
              <a:rPr lang="ro-RO" b="1" i="1" dirty="0"/>
              <a:t> care au loc înaintea unei perioade de studiu </a:t>
            </a:r>
            <a:r>
              <a:rPr lang="ro-RO" dirty="0"/>
              <a:t>(</a:t>
            </a:r>
            <a:r>
              <a:rPr lang="ro-RO" i="1" dirty="0" err="1"/>
              <a:t>ease</a:t>
            </a:r>
            <a:r>
              <a:rPr lang="ro-RO" i="1" dirty="0"/>
              <a:t> of </a:t>
            </a:r>
            <a:r>
              <a:rPr lang="ro-RO" i="1" dirty="0" err="1"/>
              <a:t>learning</a:t>
            </a:r>
            <a:r>
              <a:rPr lang="ro-RO" i="1" dirty="0"/>
              <a:t> </a:t>
            </a:r>
            <a:r>
              <a:rPr lang="ro-RO" i="1" dirty="0" err="1"/>
              <a:t>judgements</a:t>
            </a:r>
            <a:r>
              <a:rPr lang="ro-RO" i="1" dirty="0"/>
              <a:t> - EOL</a:t>
            </a:r>
            <a:r>
              <a:rPr lang="ro-RO" dirty="0"/>
              <a:t>), concretizate prin estimări ale </a:t>
            </a:r>
            <a:r>
              <a:rPr lang="ro-RO" dirty="0" err="1"/>
              <a:t>dificultăţii</a:t>
            </a:r>
            <a:r>
              <a:rPr lang="ro-RO" dirty="0"/>
              <a:t> în </a:t>
            </a:r>
            <a:r>
              <a:rPr lang="ro-RO" dirty="0" err="1"/>
              <a:t>învăţarea</a:t>
            </a:r>
            <a:r>
              <a:rPr lang="ro-RO" dirty="0"/>
              <a:t> / memorarea unor </a:t>
            </a:r>
            <a:r>
              <a:rPr lang="ro-RO" dirty="0" err="1"/>
              <a:t>conţinuturi</a:t>
            </a:r>
            <a:r>
              <a:rPr lang="ro-RO" dirty="0"/>
              <a:t> (itemi); </a:t>
            </a:r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b="1" i="1" dirty="0" err="1"/>
              <a:t>judecăţile</a:t>
            </a:r>
            <a:r>
              <a:rPr lang="ro-RO" b="1" i="1" dirty="0"/>
              <a:t> de evaluare a progresului în </a:t>
            </a:r>
            <a:r>
              <a:rPr lang="ro-RO" b="1" i="1" dirty="0" err="1"/>
              <a:t>învăţare</a:t>
            </a:r>
            <a:r>
              <a:rPr lang="ro-RO" b="1" i="1" dirty="0"/>
              <a:t> </a:t>
            </a:r>
            <a:r>
              <a:rPr lang="ro-RO" dirty="0"/>
              <a:t>(</a:t>
            </a:r>
            <a:r>
              <a:rPr lang="ro-RO" i="1" dirty="0" err="1"/>
              <a:t>judgements</a:t>
            </a:r>
            <a:r>
              <a:rPr lang="ro-RO" i="1" dirty="0"/>
              <a:t> of </a:t>
            </a:r>
            <a:r>
              <a:rPr lang="ro-RO" i="1" dirty="0" err="1"/>
              <a:t>learning</a:t>
            </a:r>
            <a:r>
              <a:rPr lang="ro-RO" i="1" dirty="0"/>
              <a:t> - JOL</a:t>
            </a:r>
            <a:r>
              <a:rPr lang="ro-RO" dirty="0"/>
              <a:t>)</a:t>
            </a:r>
            <a:r>
              <a:rPr lang="ro-RO" b="1" i="1" dirty="0"/>
              <a:t>, </a:t>
            </a:r>
            <a:r>
              <a:rPr lang="ro-RO" dirty="0"/>
              <a:t>respectiv </a:t>
            </a:r>
            <a:r>
              <a:rPr lang="ro-RO" dirty="0" err="1"/>
              <a:t>acţiuni</a:t>
            </a:r>
            <a:r>
              <a:rPr lang="ro-RO" dirty="0"/>
              <a:t> de monitorizare</a:t>
            </a:r>
            <a:r>
              <a:rPr lang="ro-RO" i="1" dirty="0"/>
              <a:t> </a:t>
            </a:r>
            <a:r>
              <a:rPr lang="ro-RO" dirty="0"/>
              <a:t>a </a:t>
            </a:r>
            <a:r>
              <a:rPr lang="ro-RO" dirty="0" err="1"/>
              <a:t>performanţei</a:t>
            </a:r>
            <a:r>
              <a:rPr lang="ro-RO" dirty="0"/>
              <a:t> </a:t>
            </a:r>
            <a:r>
              <a:rPr lang="ro-RO" dirty="0" err="1"/>
              <a:t>aşteptate</a:t>
            </a:r>
            <a:r>
              <a:rPr lang="ro-RO" dirty="0"/>
              <a:t> la testele de evaluare, pe baza </a:t>
            </a:r>
            <a:r>
              <a:rPr lang="ro-RO" dirty="0" err="1"/>
              <a:t>cunoştinţelor</a:t>
            </a:r>
            <a:r>
              <a:rPr lang="ro-RO" dirty="0"/>
              <a:t> acumulate; </a:t>
            </a:r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/>
              <a:t> </a:t>
            </a:r>
            <a:r>
              <a:rPr lang="ro-RO" b="1" i="1" dirty="0" err="1"/>
              <a:t>judecăţile</a:t>
            </a:r>
            <a:r>
              <a:rPr lang="ro-RO" b="1" i="1" dirty="0"/>
              <a:t> de evaluarea a gradului de </a:t>
            </a:r>
            <a:r>
              <a:rPr lang="ro-RO" b="1" i="1" dirty="0" err="1"/>
              <a:t>cunoaştere</a:t>
            </a:r>
            <a:r>
              <a:rPr lang="ro-RO" b="1" i="1" dirty="0"/>
              <a:t> a răspunsului </a:t>
            </a:r>
            <a:r>
              <a:rPr lang="ro-RO" dirty="0"/>
              <a:t>(</a:t>
            </a:r>
            <a:r>
              <a:rPr lang="ro-RO" i="1" dirty="0" err="1"/>
              <a:t>feeling</a:t>
            </a:r>
            <a:r>
              <a:rPr lang="ro-RO" i="1" dirty="0"/>
              <a:t> of </a:t>
            </a:r>
            <a:r>
              <a:rPr lang="ro-RO" i="1" dirty="0" err="1"/>
              <a:t>knowing</a:t>
            </a:r>
            <a:r>
              <a:rPr lang="ro-RO" i="1" dirty="0"/>
              <a:t> – FOK)</a:t>
            </a:r>
            <a:r>
              <a:rPr lang="ro-RO" b="1" i="1" dirty="0"/>
              <a:t>, </a:t>
            </a:r>
            <a:r>
              <a:rPr lang="ro-RO" dirty="0"/>
              <a:t>exprimate prin aprecierea măsurii în care un anumit </a:t>
            </a:r>
            <a:r>
              <a:rPr lang="ro-RO" dirty="0" err="1"/>
              <a:t>conţinut</a:t>
            </a:r>
            <a:r>
              <a:rPr lang="ro-RO" dirty="0"/>
              <a:t> este memorat sau poate fi recunoscut</a:t>
            </a:r>
            <a:r>
              <a:rPr lang="ro-RO" i="1" dirty="0"/>
              <a:t>;</a:t>
            </a:r>
            <a:endParaRPr lang="en-US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FF0000"/>
                </a:solidFill>
              </a:rPr>
              <a:t>monitorizarea retrospectivă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/>
              <a:t>vizează </a:t>
            </a:r>
            <a:r>
              <a:rPr lang="ro-RO" b="1" i="1" dirty="0" err="1"/>
              <a:t>judecăţile</a:t>
            </a:r>
            <a:r>
              <a:rPr lang="ro-RO" b="1" i="1" dirty="0"/>
              <a:t> de încredere în răspunsul dat, </a:t>
            </a:r>
            <a:r>
              <a:rPr lang="ro-RO" dirty="0" err="1"/>
              <a:t>şi</a:t>
            </a:r>
            <a:r>
              <a:rPr lang="ro-RO" dirty="0"/>
              <a:t> se manifestă prin gradul de încredere a subiectului în </a:t>
            </a:r>
            <a:r>
              <a:rPr lang="ro-RO" dirty="0" err="1"/>
              <a:t>performanţa</a:t>
            </a:r>
            <a:r>
              <a:rPr lang="ro-RO" dirty="0"/>
              <a:t> sa </a:t>
            </a:r>
            <a:r>
              <a:rPr lang="ro-RO" i="1" dirty="0"/>
              <a:t>(</a:t>
            </a:r>
            <a:r>
              <a:rPr lang="ro-RO" i="1" dirty="0" err="1"/>
              <a:t>confidence</a:t>
            </a:r>
            <a:r>
              <a:rPr lang="ro-RO" i="1" dirty="0"/>
              <a:t> </a:t>
            </a:r>
            <a:r>
              <a:rPr lang="ro-RO" i="1" dirty="0" err="1"/>
              <a:t>judgements</a:t>
            </a:r>
            <a:r>
              <a:rPr lang="ro-RO" i="1" dirty="0"/>
              <a:t> – CJ).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975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769" y="941696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104" y="1950831"/>
            <a:ext cx="10203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887104" y="1686062"/>
            <a:ext cx="103804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o-RO" sz="2000" dirty="0">
                <a:ea typeface="Times New Roman" panose="02020603050405020304" pitchFamily="18" charset="0"/>
              </a:rPr>
              <a:t>Pe baza rezultatelor</a:t>
            </a:r>
            <a:r>
              <a:rPr lang="ro-RO" sz="2000" i="1" dirty="0">
                <a:ea typeface="Times New Roman" panose="02020603050405020304" pitchFamily="18" charset="0"/>
              </a:rPr>
              <a:t> </a:t>
            </a:r>
            <a:r>
              <a:rPr lang="ro-RO" sz="2000" spc="10" dirty="0">
                <a:ea typeface="Times New Roman" panose="02020603050405020304" pitchFamily="18" charset="0"/>
              </a:rPr>
              <a:t>monitorizării se iau decizii cu privire la </a:t>
            </a:r>
            <a:r>
              <a:rPr lang="ro-RO" sz="2000" dirty="0">
                <a:ea typeface="Times New Roman" panose="02020603050405020304" pitchFamily="18" charset="0"/>
              </a:rPr>
              <a:t>dozarea timpului </a:t>
            </a:r>
            <a:r>
              <a:rPr lang="ro-RO" sz="2000" dirty="0" err="1">
                <a:ea typeface="Times New Roman" panose="02020603050405020304" pitchFamily="18" charset="0"/>
              </a:rPr>
              <a:t>şi</a:t>
            </a:r>
            <a:r>
              <a:rPr lang="ro-RO" sz="2000" dirty="0">
                <a:ea typeface="Times New Roman" panose="02020603050405020304" pitchFamily="18" charset="0"/>
              </a:rPr>
              <a:t> efortului de concentrare în </a:t>
            </a:r>
            <a:r>
              <a:rPr lang="ro-RO" sz="2000" dirty="0" err="1">
                <a:ea typeface="Times New Roman" panose="02020603050405020304" pitchFamily="18" charset="0"/>
              </a:rPr>
              <a:t>funcţie</a:t>
            </a:r>
            <a:r>
              <a:rPr lang="ro-RO" sz="2000" dirty="0">
                <a:ea typeface="Times New Roman" panose="02020603050405020304" pitchFamily="18" charset="0"/>
              </a:rPr>
              <a:t> de nivelul de dificultate a sarcinii, la </a:t>
            </a:r>
            <a:r>
              <a:rPr lang="ro-RO" sz="2000" spc="10" dirty="0">
                <a:ea typeface="Times New Roman" panose="02020603050405020304" pitchFamily="18" charset="0"/>
              </a:rPr>
              <a:t>ajustarea </a:t>
            </a:r>
            <a:r>
              <a:rPr lang="ro-RO" sz="2000" spc="10" dirty="0" err="1">
                <a:ea typeface="Times New Roman" panose="02020603050405020304" pitchFamily="18" charset="0"/>
              </a:rPr>
              <a:t>performanţei</a:t>
            </a:r>
            <a:r>
              <a:rPr lang="ro-RO" sz="2000" spc="10" dirty="0">
                <a:ea typeface="Times New Roman" panose="02020603050405020304" pitchFamily="18" charset="0"/>
              </a:rPr>
              <a:t> în </a:t>
            </a:r>
            <a:r>
              <a:rPr lang="ro-RO" sz="2000" spc="10" dirty="0" err="1">
                <a:ea typeface="Times New Roman" panose="02020603050405020304" pitchFamily="18" charset="0"/>
              </a:rPr>
              <a:t>funcţie</a:t>
            </a:r>
            <a:r>
              <a:rPr lang="ro-RO" sz="2000" spc="10" dirty="0">
                <a:ea typeface="Times New Roman" panose="02020603050405020304" pitchFamily="18" charset="0"/>
              </a:rPr>
              <a:t> de scop. În </a:t>
            </a:r>
            <a:r>
              <a:rPr lang="ro-RO" sz="2000" spc="10" dirty="0" err="1">
                <a:ea typeface="Times New Roman" panose="02020603050405020304" pitchFamily="18" charset="0"/>
              </a:rPr>
              <a:t>condiţia</a:t>
            </a:r>
            <a:r>
              <a:rPr lang="ro-RO" sz="2000" spc="10" dirty="0">
                <a:ea typeface="Times New Roman" panose="02020603050405020304" pitchFamily="18" charset="0"/>
              </a:rPr>
              <a:t> în care survine o  </a:t>
            </a:r>
            <a:r>
              <a:rPr lang="ro-RO" sz="2000" b="1" spc="10" dirty="0" err="1">
                <a:ea typeface="Times New Roman" panose="02020603050405020304" pitchFamily="18" charset="0"/>
              </a:rPr>
              <a:t>neconcordanţă</a:t>
            </a:r>
            <a:r>
              <a:rPr lang="ro-RO" sz="2000" spc="10" dirty="0">
                <a:ea typeface="Times New Roman" panose="02020603050405020304" pitchFamily="18" charset="0"/>
              </a:rPr>
              <a:t> între </a:t>
            </a:r>
            <a:r>
              <a:rPr lang="ro-RO" sz="2000" spc="10" dirty="0" err="1">
                <a:ea typeface="Times New Roman" panose="02020603050405020304" pitchFamily="18" charset="0"/>
              </a:rPr>
              <a:t>performanţe</a:t>
            </a:r>
            <a:r>
              <a:rPr lang="ro-RO" sz="2000" spc="10" dirty="0">
                <a:ea typeface="Times New Roman" panose="02020603050405020304" pitchFamily="18" charset="0"/>
              </a:rPr>
              <a:t> </a:t>
            </a:r>
            <a:r>
              <a:rPr lang="ro-RO" sz="2000" spc="10" dirty="0" err="1">
                <a:ea typeface="Times New Roman" panose="02020603050405020304" pitchFamily="18" charset="0"/>
              </a:rPr>
              <a:t>şi</a:t>
            </a:r>
            <a:r>
              <a:rPr lang="ro-RO" sz="2000" spc="10" dirty="0">
                <a:ea typeface="Times New Roman" panose="02020603050405020304" pitchFamily="18" charset="0"/>
              </a:rPr>
              <a:t> rezultatele </a:t>
            </a:r>
            <a:r>
              <a:rPr lang="ro-RO" sz="2000" spc="10" dirty="0" err="1">
                <a:ea typeface="Times New Roman" panose="02020603050405020304" pitchFamily="18" charset="0"/>
              </a:rPr>
              <a:t>expectate</a:t>
            </a:r>
            <a:r>
              <a:rPr lang="ro-RO" sz="2000" spc="10" dirty="0">
                <a:ea typeface="Times New Roman" panose="02020603050405020304" pitchFamily="18" charset="0"/>
              </a:rPr>
              <a:t> subiectul demarează un proces de corectare a procesului rezolutiv. </a:t>
            </a:r>
          </a:p>
          <a:p>
            <a:pPr indent="457200" algn="just"/>
            <a:endParaRPr lang="ro-RO" sz="2000" spc="10" dirty="0">
              <a:ea typeface="Times New Roman" panose="02020603050405020304" pitchFamily="18" charset="0"/>
            </a:endParaRPr>
          </a:p>
          <a:p>
            <a:pPr indent="457200" algn="just"/>
            <a:r>
              <a:rPr lang="ro-RO" sz="2000" spc="10" dirty="0">
                <a:ea typeface="Times New Roman" panose="02020603050405020304" pitchFamily="18" charset="0"/>
              </a:rPr>
              <a:t>Distingem mai multe </a:t>
            </a:r>
            <a:r>
              <a:rPr lang="ro-RO" sz="2000" b="1" spc="10" dirty="0">
                <a:solidFill>
                  <a:srgbClr val="FF0000"/>
                </a:solidFill>
                <a:ea typeface="Times New Roman" panose="02020603050405020304" pitchFamily="18" charset="0"/>
              </a:rPr>
              <a:t>tipuri de monitorizare</a:t>
            </a:r>
            <a:r>
              <a:rPr lang="ro-RO" sz="2000" spc="10" dirty="0">
                <a:ea typeface="Times New Roman" panose="02020603050405020304" pitchFamily="18" charset="0"/>
              </a:rPr>
              <a:t>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85800" algn="l"/>
              </a:tabLst>
            </a:pPr>
            <a:r>
              <a:rPr lang="ro-RO" sz="2000" spc="10" dirty="0">
                <a:ea typeface="Times New Roman" panose="02020603050405020304" pitchFamily="18" charset="0"/>
              </a:rPr>
              <a:t>estimarea </a:t>
            </a:r>
            <a:r>
              <a:rPr lang="ro-RO" sz="2000" spc="10" dirty="0" err="1">
                <a:ea typeface="Times New Roman" panose="02020603050405020304" pitchFamily="18" charset="0"/>
              </a:rPr>
              <a:t>uşor</a:t>
            </a:r>
            <a:r>
              <a:rPr lang="ro-RO" sz="2000" spc="10" dirty="0">
                <a:ea typeface="Times New Roman" panose="02020603050405020304" pitchFamily="18" charset="0"/>
              </a:rPr>
              <a:t> / greu, 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85800" algn="l"/>
              </a:tabLst>
            </a:pPr>
            <a:r>
              <a:rPr lang="ro-RO" sz="2000" dirty="0">
                <a:ea typeface="Times New Roman" panose="02020603050405020304" pitchFamily="18" charset="0"/>
              </a:rPr>
              <a:t>monitorizarea gradului de centrare pe sarcina de lucru, 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85800" algn="l"/>
              </a:tabLst>
            </a:pPr>
            <a:r>
              <a:rPr lang="ro-RO" sz="2000" dirty="0">
                <a:ea typeface="Times New Roman" panose="02020603050405020304" pitchFamily="18" charset="0"/>
              </a:rPr>
              <a:t>monitorizarea </a:t>
            </a:r>
            <a:r>
              <a:rPr lang="ro-RO" sz="2000" dirty="0" err="1">
                <a:ea typeface="Times New Roman" panose="02020603050405020304" pitchFamily="18" charset="0"/>
              </a:rPr>
              <a:t>clarităţii</a:t>
            </a:r>
            <a:r>
              <a:rPr lang="ro-RO" sz="2000" dirty="0">
                <a:ea typeface="Times New Roman" panose="02020603050405020304" pitchFamily="18" charset="0"/>
              </a:rPr>
              <a:t> </a:t>
            </a:r>
            <a:r>
              <a:rPr lang="ro-RO" sz="2000" dirty="0" err="1">
                <a:ea typeface="Times New Roman" panose="02020603050405020304" pitchFamily="18" charset="0"/>
              </a:rPr>
              <a:t>şi</a:t>
            </a:r>
            <a:r>
              <a:rPr lang="ro-RO" sz="2000" dirty="0">
                <a:ea typeface="Times New Roman" panose="02020603050405020304" pitchFamily="18" charset="0"/>
              </a:rPr>
              <a:t> preciziei demersului rezolutiv </a:t>
            </a:r>
            <a:r>
              <a:rPr lang="ro-RO" sz="2000" dirty="0" err="1">
                <a:ea typeface="Times New Roman" panose="02020603050405020304" pitchFamily="18" charset="0"/>
              </a:rPr>
              <a:t>şi</a:t>
            </a:r>
            <a:r>
              <a:rPr lang="ro-RO" sz="2000" dirty="0">
                <a:ea typeface="Times New Roman" panose="02020603050405020304" pitchFamily="18" charset="0"/>
              </a:rPr>
              <a:t> al concluziilor,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85800" algn="l"/>
              </a:tabLst>
            </a:pPr>
            <a:r>
              <a:rPr lang="ro-RO" sz="2000" dirty="0">
                <a:ea typeface="Times New Roman" panose="02020603050405020304" pitchFamily="18" charset="0"/>
              </a:rPr>
              <a:t>estimarea progresului în </a:t>
            </a:r>
            <a:r>
              <a:rPr lang="ro-RO" sz="2000" dirty="0" err="1">
                <a:ea typeface="Times New Roman" panose="02020603050405020304" pitchFamily="18" charset="0"/>
              </a:rPr>
              <a:t>cunoaşterea</a:t>
            </a:r>
            <a:r>
              <a:rPr lang="ro-RO" sz="2000" dirty="0">
                <a:ea typeface="Times New Roman" panose="02020603050405020304" pitchFamily="18" charset="0"/>
              </a:rPr>
              <a:t> temei, 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85800" algn="l"/>
              </a:tabLst>
            </a:pPr>
            <a:r>
              <a:rPr lang="ro-RO" sz="2000" dirty="0">
                <a:ea typeface="Times New Roman" panose="02020603050405020304" pitchFamily="18" charset="0"/>
              </a:rPr>
              <a:t>monitorizarea </a:t>
            </a:r>
            <a:r>
              <a:rPr lang="ro-RO" sz="2000" dirty="0" err="1">
                <a:ea typeface="Times New Roman" panose="02020603050405020304" pitchFamily="18" charset="0"/>
              </a:rPr>
              <a:t>intensităţii</a:t>
            </a:r>
            <a:r>
              <a:rPr lang="ro-RO" sz="2000" dirty="0">
                <a:ea typeface="Times New Roman" panose="02020603050405020304" pitchFamily="18" charset="0"/>
              </a:rPr>
              <a:t> implicării în sarcina de lucru etc. (</a:t>
            </a:r>
            <a:r>
              <a:rPr lang="ro-RO" sz="2000" dirty="0" err="1">
                <a:ea typeface="Times New Roman" panose="02020603050405020304" pitchFamily="18" charset="0"/>
              </a:rPr>
              <a:t>Marzano</a:t>
            </a:r>
            <a:r>
              <a:rPr lang="ro-RO" sz="2000" dirty="0">
                <a:ea typeface="Times New Roman" panose="02020603050405020304" pitchFamily="18" charset="0"/>
              </a:rPr>
              <a:t>, 1998).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685800" algn="l"/>
              </a:tabLst>
            </a:pPr>
            <a:endParaRPr lang="ro-RO" sz="2000" dirty="0">
              <a:effectLst/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ro-RO" sz="2000" dirty="0" err="1"/>
              <a:t>Deşi</a:t>
            </a:r>
            <a:r>
              <a:rPr lang="ro-RO" sz="2000" dirty="0"/>
              <a:t> dezvoltarea naturală a </a:t>
            </a:r>
            <a:r>
              <a:rPr lang="ro-RO" sz="2000" dirty="0" err="1"/>
              <a:t>abilităţilor</a:t>
            </a:r>
            <a:r>
              <a:rPr lang="ro-RO" sz="2000" dirty="0"/>
              <a:t> de monitorizare a </a:t>
            </a:r>
            <a:r>
              <a:rPr lang="ro-RO" sz="2000" dirty="0" err="1"/>
              <a:t>învăţării</a:t>
            </a:r>
            <a:r>
              <a:rPr lang="ro-RO" sz="2000" dirty="0"/>
              <a:t> se produce într-un ritm lent, </a:t>
            </a:r>
            <a:r>
              <a:rPr lang="ro-RO" sz="2000" b="1" dirty="0">
                <a:solidFill>
                  <a:srgbClr val="FF0000"/>
                </a:solidFill>
              </a:rPr>
              <a:t>aceste </a:t>
            </a:r>
            <a:r>
              <a:rPr lang="ro-RO" sz="2000" b="1" dirty="0" err="1">
                <a:solidFill>
                  <a:srgbClr val="FF0000"/>
                </a:solidFill>
              </a:rPr>
              <a:t>abilităţi</a:t>
            </a:r>
            <a:r>
              <a:rPr lang="ro-RO" sz="2000" b="1" dirty="0">
                <a:solidFill>
                  <a:srgbClr val="FF0000"/>
                </a:solidFill>
              </a:rPr>
              <a:t> pot fi antrenate </a:t>
            </a:r>
            <a:r>
              <a:rPr lang="ro-RO" sz="2000" b="1" dirty="0" err="1">
                <a:solidFill>
                  <a:srgbClr val="FF0000"/>
                </a:solidFill>
              </a:rPr>
              <a:t>şi</a:t>
            </a:r>
            <a:r>
              <a:rPr lang="ro-RO" sz="2000" b="1" dirty="0">
                <a:solidFill>
                  <a:srgbClr val="FF0000"/>
                </a:solidFill>
              </a:rPr>
              <a:t> dezvoltate prin </a:t>
            </a:r>
            <a:r>
              <a:rPr lang="ro-RO" sz="2000" b="1" dirty="0" err="1">
                <a:solidFill>
                  <a:srgbClr val="FF0000"/>
                </a:solidFill>
              </a:rPr>
              <a:t>exerciţiu</a:t>
            </a:r>
            <a:r>
              <a:rPr lang="ro-RO" sz="2000" b="1" dirty="0">
                <a:solidFill>
                  <a:srgbClr val="FF0000"/>
                </a:solidFill>
              </a:rPr>
              <a:t> </a:t>
            </a:r>
            <a:r>
              <a:rPr lang="ro-RO" sz="2000" dirty="0"/>
              <a:t>(</a:t>
            </a:r>
            <a:r>
              <a:rPr lang="ro-RO" sz="2000" dirty="0" err="1"/>
              <a:t>Feuerstein</a:t>
            </a:r>
            <a:r>
              <a:rPr lang="ro-RO" sz="2000" dirty="0"/>
              <a:t>, 2002).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984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769" y="941696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104" y="1950831"/>
            <a:ext cx="10203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31769" y="1950831"/>
            <a:ext cx="10058400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o-RO" sz="2000" dirty="0"/>
              <a:t>De exemplu, pentru a evalua gradul în care </a:t>
            </a:r>
            <a:r>
              <a:rPr lang="ro-RO" sz="2000" b="1" dirty="0" err="1"/>
              <a:t>înţelege</a:t>
            </a:r>
            <a:r>
              <a:rPr lang="ro-RO" sz="2000" b="1" dirty="0"/>
              <a:t> un text,</a:t>
            </a:r>
            <a:r>
              <a:rPr lang="ro-RO" sz="2000" dirty="0"/>
              <a:t> elevul poate formula următoarele tipuri de întrebări:</a:t>
            </a:r>
            <a:endParaRPr lang="en-US"/>
          </a:p>
          <a:p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o-RO" sz="2000" dirty="0"/>
              <a:t>Cum este mai probabil să continue textul din acest punct? 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o-RO" sz="2000" dirty="0"/>
              <a:t>Ce exemple </a:t>
            </a:r>
            <a:r>
              <a:rPr lang="ro-RO" sz="2000" dirty="0" err="1"/>
              <a:t>susţin</a:t>
            </a:r>
            <a:r>
              <a:rPr lang="ro-RO" sz="2000" dirty="0"/>
              <a:t> aceste idei?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o-RO" sz="2000" dirty="0"/>
              <a:t>Cunosc exemple care </a:t>
            </a:r>
            <a:r>
              <a:rPr lang="ro-RO" sz="2000" dirty="0" err="1"/>
              <a:t>susţin</a:t>
            </a:r>
            <a:r>
              <a:rPr lang="ro-RO" sz="2000" dirty="0"/>
              <a:t> / nu </a:t>
            </a:r>
            <a:r>
              <a:rPr lang="ro-RO" sz="2000" dirty="0" err="1"/>
              <a:t>susţin</a:t>
            </a:r>
            <a:r>
              <a:rPr lang="ro-RO" sz="2000" dirty="0"/>
              <a:t> aceste idei? 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o-RO" sz="2000" dirty="0"/>
              <a:t>Ce idei sau fapte similare am mai întâlnit? 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o-RO" sz="2000" dirty="0"/>
              <a:t>În ce fel diferă aceste </a:t>
            </a:r>
            <a:r>
              <a:rPr lang="ro-RO" sz="2000" dirty="0" err="1"/>
              <a:t>informaţii</a:t>
            </a:r>
            <a:r>
              <a:rPr lang="ro-RO" sz="2000" dirty="0"/>
              <a:t> de ceea ce </a:t>
            </a:r>
            <a:r>
              <a:rPr lang="ro-RO" sz="2000" dirty="0" err="1"/>
              <a:t>ştiam</a:t>
            </a:r>
            <a:r>
              <a:rPr lang="ro-RO" sz="2000" dirty="0"/>
              <a:t> deja în legătură cu acest subiect? 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o-RO" sz="2000" dirty="0"/>
              <a:t>Cum se </a:t>
            </a:r>
            <a:r>
              <a:rPr lang="ro-RO" sz="2000" dirty="0" err="1"/>
              <a:t>relaţionează</a:t>
            </a:r>
            <a:r>
              <a:rPr lang="ro-RO" sz="2000" dirty="0"/>
              <a:t> aceste </a:t>
            </a:r>
            <a:r>
              <a:rPr lang="ro-RO" sz="2000" dirty="0" err="1"/>
              <a:t>informaţii</a:t>
            </a:r>
            <a:r>
              <a:rPr lang="ro-RO" sz="2000" dirty="0"/>
              <a:t>? Este o </a:t>
            </a:r>
            <a:r>
              <a:rPr lang="ro-RO" sz="2000" dirty="0" err="1"/>
              <a:t>relaţie</a:t>
            </a:r>
            <a:r>
              <a:rPr lang="ro-RO" sz="2000" dirty="0"/>
              <a:t> de tip cauză-efect sau de tip parte-întreg?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o-RO" sz="2000" dirty="0"/>
              <a:t>Cum se pot utiliza </a:t>
            </a:r>
            <a:r>
              <a:rPr lang="ro-RO" sz="2000" dirty="0" err="1"/>
              <a:t>cunoştinţele</a:t>
            </a:r>
            <a:r>
              <a:rPr lang="ro-RO" sz="2000" dirty="0"/>
              <a:t>?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o-RO" sz="2000" dirty="0"/>
              <a:t>Care ar fi </a:t>
            </a:r>
            <a:r>
              <a:rPr lang="ro-RO" sz="2000" dirty="0" err="1"/>
              <a:t>consecinţele</a:t>
            </a:r>
            <a:r>
              <a:rPr lang="ro-RO" sz="2000" dirty="0"/>
              <a:t> aplicării în practică a acestor idei, pentru mine </a:t>
            </a:r>
            <a:r>
              <a:rPr lang="ro-RO" sz="2000" dirty="0" err="1"/>
              <a:t>şi</a:t>
            </a:r>
            <a:r>
              <a:rPr lang="ro-RO" sz="2000" dirty="0"/>
              <a:t> pentru </a:t>
            </a:r>
            <a:r>
              <a:rPr lang="ro-RO" sz="2000" dirty="0" err="1"/>
              <a:t>ceilalţi</a:t>
            </a:r>
            <a:r>
              <a:rPr lang="ro-RO" sz="2000" dirty="0"/>
              <a:t>?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12944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1769" y="941696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Metacogniție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104" y="1950831"/>
            <a:ext cx="10203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31769" y="2150886"/>
            <a:ext cx="10058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000" b="1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ro-RO" sz="2000" b="1" i="1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 Evaluarea</a:t>
            </a:r>
            <a:r>
              <a:rPr lang="ro-RO" sz="2000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 se referă la </a:t>
            </a:r>
            <a:r>
              <a:rPr lang="ro-RO" sz="2000" b="1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aprecierea produselor </a:t>
            </a:r>
            <a:r>
              <a:rPr lang="ro-RO" sz="2000" b="1" spc="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2000" b="1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spc="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eficienţei</a:t>
            </a:r>
            <a:r>
              <a:rPr lang="ro-RO" sz="2000" b="1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spc="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învăţării</a:t>
            </a:r>
            <a:r>
              <a:rPr lang="ro-RO" sz="2000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o-RO" sz="2000" spc="1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sz="2000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Ea vizează în special gradul în care rezultatul final se suprapune peste cel </a:t>
            </a:r>
            <a:r>
              <a:rPr lang="ro-RO" sz="2000" spc="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aşteptat</a:t>
            </a:r>
            <a:r>
              <a:rPr lang="ro-RO" sz="2000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 (respectiv măsura în care obiectivul propus a fost realizat). </a:t>
            </a:r>
          </a:p>
          <a:p>
            <a:pPr algn="just"/>
            <a:endParaRPr lang="ro-RO" sz="2000" spc="1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În </a:t>
            </a:r>
            <a:r>
              <a:rPr lang="ro-RO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condiţiile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în care rezultatele monitorizării nu se suprapun peste cele anticipate</a:t>
            </a:r>
            <a:r>
              <a:rPr lang="ro-RO" sz="2000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, evaluarea reclamă </a:t>
            </a:r>
            <a:r>
              <a:rPr lang="ro-RO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modificări ale procesului rezolutiv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dirty="0"/>
              <a:t>Aceste modificări pot presupune reluarea procesului, reformularea scopurilor, revizuirea concluziilor, redistribuirea resurselor, efectuarea de </a:t>
            </a:r>
            <a:r>
              <a:rPr lang="ro-RO" dirty="0" err="1"/>
              <a:t>corecţii</a:t>
            </a:r>
            <a:r>
              <a:rPr lang="ro-RO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11033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232013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/>
              <a:t>Cauze ale strategiilor metacognitive deficitare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104" y="1950831"/>
            <a:ext cx="10203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061794" y="934370"/>
            <a:ext cx="99765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0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Există o </a:t>
            </a:r>
            <a:r>
              <a:rPr lang="ro-RO" sz="2000" b="1" dirty="0" err="1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diferenţă</a:t>
            </a:r>
            <a:r>
              <a:rPr lang="ro-RO" sz="20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semnificativă între a-l </a:t>
            </a:r>
            <a:r>
              <a:rPr lang="ro-RO" sz="2000" b="1" dirty="0" err="1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învăţa</a:t>
            </a:r>
            <a:r>
              <a:rPr lang="ro-RO" sz="20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pe copil “cum” în </a:t>
            </a:r>
            <a:r>
              <a:rPr lang="ro-RO" sz="2000" b="1" dirty="0" err="1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opoziţie</a:t>
            </a:r>
            <a:r>
              <a:rPr lang="ro-RO" sz="20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cu ”ce” anume să gândească.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319" y="1812350"/>
            <a:ext cx="111092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o-RO" sz="2000" dirty="0">
                <a:ea typeface="Times New Roman" panose="02020603050405020304" pitchFamily="18" charset="0"/>
              </a:rPr>
              <a:t>Putem identifica un set de motive responsabile de o astfel de </a:t>
            </a:r>
            <a:r>
              <a:rPr lang="ro-RO" sz="2000" dirty="0" err="1">
                <a:ea typeface="Times New Roman" panose="02020603050405020304" pitchFamily="18" charset="0"/>
              </a:rPr>
              <a:t>ineficienţă</a:t>
            </a:r>
            <a:r>
              <a:rPr lang="ro-RO" sz="2000" dirty="0">
                <a:ea typeface="Times New Roman" panose="02020603050405020304" pitchFamily="18" charset="0"/>
              </a:rPr>
              <a:t> strategică la elevi: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ro-RO" sz="2000" dirty="0">
                <a:ea typeface="Times New Roman" panose="02020603050405020304" pitchFamily="18" charset="0"/>
              </a:rPr>
              <a:t>un </a:t>
            </a:r>
            <a:r>
              <a:rPr lang="ro-RO" sz="2000" b="1" dirty="0">
                <a:ea typeface="Times New Roman" panose="02020603050405020304" pitchFamily="18" charset="0"/>
              </a:rPr>
              <a:t>volum redus de </a:t>
            </a:r>
            <a:r>
              <a:rPr lang="ro-RO" sz="2000" b="1" dirty="0" err="1">
                <a:ea typeface="Times New Roman" panose="02020603050405020304" pitchFamily="18" charset="0"/>
              </a:rPr>
              <a:t>cunoştinţe</a:t>
            </a:r>
            <a:r>
              <a:rPr lang="ro-RO" sz="2000" dirty="0">
                <a:ea typeface="Times New Roman" panose="02020603050405020304" pitchFamily="18" charset="0"/>
              </a:rPr>
              <a:t> specifice unui anumit domeniu, fapt ce impietează asupra </a:t>
            </a:r>
            <a:r>
              <a:rPr lang="ro-RO" sz="2000" dirty="0" err="1">
                <a:ea typeface="Times New Roman" panose="02020603050405020304" pitchFamily="18" charset="0"/>
              </a:rPr>
              <a:t>înţelegerii</a:t>
            </a:r>
            <a:r>
              <a:rPr lang="ro-RO" sz="2000" dirty="0">
                <a:ea typeface="Times New Roman" panose="02020603050405020304" pitchFamily="18" charset="0"/>
              </a:rPr>
              <a:t> materialului;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ro-RO" sz="2000" b="1" dirty="0" err="1">
                <a:ea typeface="Times New Roman" panose="02020603050405020304" pitchFamily="18" charset="0"/>
              </a:rPr>
              <a:t>experienţe</a:t>
            </a:r>
            <a:r>
              <a:rPr lang="ro-RO" sz="2000" b="1" dirty="0">
                <a:ea typeface="Times New Roman" panose="02020603050405020304" pitchFamily="18" charset="0"/>
              </a:rPr>
              <a:t> precare de </a:t>
            </a:r>
            <a:r>
              <a:rPr lang="ro-RO" sz="2000" b="1" dirty="0" err="1">
                <a:ea typeface="Times New Roman" panose="02020603050405020304" pitchFamily="18" charset="0"/>
              </a:rPr>
              <a:t>învăţare</a:t>
            </a:r>
            <a:r>
              <a:rPr lang="ro-RO" sz="2000" b="1" dirty="0">
                <a:ea typeface="Times New Roman" panose="02020603050405020304" pitchFamily="18" charset="0"/>
              </a:rPr>
              <a:t> socială; 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ro-RO" sz="2000" b="1" dirty="0">
                <a:ea typeface="Times New Roman" panose="02020603050405020304" pitchFamily="18" charset="0"/>
              </a:rPr>
              <a:t>scopuri inconsistente cu utilizarea strategiilor eficiente de </a:t>
            </a:r>
            <a:r>
              <a:rPr lang="ro-RO" sz="2000" b="1" dirty="0" err="1">
                <a:ea typeface="Times New Roman" panose="02020603050405020304" pitchFamily="18" charset="0"/>
              </a:rPr>
              <a:t>învăţare</a:t>
            </a:r>
            <a:r>
              <a:rPr lang="ro-RO" sz="2000" b="1" dirty="0">
                <a:ea typeface="Times New Roman" panose="02020603050405020304" pitchFamily="18" charset="0"/>
              </a:rPr>
              <a:t>;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ro-RO" sz="2000" dirty="0">
                <a:ea typeface="Times New Roman" panose="02020603050405020304" pitchFamily="18" charset="0"/>
              </a:rPr>
              <a:t>un </a:t>
            </a:r>
            <a:r>
              <a:rPr lang="ro-RO" sz="2000" b="1" dirty="0">
                <a:ea typeface="Times New Roman" panose="02020603050405020304" pitchFamily="18" charset="0"/>
              </a:rPr>
              <a:t>nivel redus al </a:t>
            </a:r>
            <a:r>
              <a:rPr lang="ro-RO" sz="2000" b="1" dirty="0" err="1">
                <a:ea typeface="Times New Roman" panose="02020603050405020304" pitchFamily="18" charset="0"/>
              </a:rPr>
              <a:t>autoeficacităţii</a:t>
            </a:r>
            <a:r>
              <a:rPr lang="ro-RO" sz="2000" dirty="0">
                <a:ea typeface="Times New Roman" panose="02020603050405020304" pitchFamily="18" charset="0"/>
              </a:rPr>
              <a:t> raportată la sarcinile </a:t>
            </a:r>
            <a:r>
              <a:rPr lang="ro-RO" sz="2000" dirty="0" err="1">
                <a:ea typeface="Times New Roman" panose="02020603050405020304" pitchFamily="18" charset="0"/>
              </a:rPr>
              <a:t>şcolare</a:t>
            </a:r>
            <a:r>
              <a:rPr lang="ro-RO" sz="2000" dirty="0">
                <a:ea typeface="Times New Roman" panose="02020603050405020304" pitchFamily="18" charset="0"/>
              </a:rPr>
              <a:t>;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ro-RO" sz="2000" b="1" dirty="0">
                <a:ea typeface="Times New Roman" panose="02020603050405020304" pitchFamily="18" charset="0"/>
              </a:rPr>
              <a:t>dezinteresu</a:t>
            </a:r>
            <a:r>
              <a:rPr lang="ro-RO" sz="2000" dirty="0">
                <a:ea typeface="Times New Roman" panose="02020603050405020304" pitchFamily="18" charset="0"/>
              </a:rPr>
              <a:t>l, respectiv </a:t>
            </a:r>
            <a:r>
              <a:rPr lang="ro-RO" sz="2000" dirty="0" err="1">
                <a:ea typeface="Times New Roman" panose="02020603050405020304" pitchFamily="18" charset="0"/>
              </a:rPr>
              <a:t>necoincidenţa</a:t>
            </a:r>
            <a:r>
              <a:rPr lang="ro-RO" sz="2000" dirty="0">
                <a:ea typeface="Times New Roman" panose="02020603050405020304" pitchFamily="18" charset="0"/>
              </a:rPr>
              <a:t> </a:t>
            </a:r>
            <a:r>
              <a:rPr lang="ro-RO" sz="2000" i="1" dirty="0">
                <a:ea typeface="Times New Roman" panose="02020603050405020304" pitchFamily="18" charset="0"/>
              </a:rPr>
              <a:t>scopurilor inconsistente</a:t>
            </a:r>
            <a:r>
              <a:rPr lang="ro-RO" sz="2000" dirty="0">
                <a:ea typeface="Times New Roman" panose="02020603050405020304" pitchFamily="18" charset="0"/>
              </a:rPr>
              <a:t> </a:t>
            </a:r>
            <a:r>
              <a:rPr lang="ro-RO" sz="2000" i="1" dirty="0">
                <a:ea typeface="Times New Roman" panose="02020603050405020304" pitchFamily="18" charset="0"/>
              </a:rPr>
              <a:t>cu utilizarea strategiilor eficiente de </a:t>
            </a:r>
            <a:r>
              <a:rPr lang="ro-RO" sz="2000" i="1" dirty="0" err="1">
                <a:ea typeface="Times New Roman" panose="02020603050405020304" pitchFamily="18" charset="0"/>
              </a:rPr>
              <a:t>învăţare</a:t>
            </a:r>
            <a:r>
              <a:rPr lang="ro-RO" sz="2000" i="1" dirty="0">
                <a:ea typeface="Times New Roman" panose="02020603050405020304" pitchFamily="18" charset="0"/>
              </a:rPr>
              <a:t>;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ro-RO" sz="2000" b="1" dirty="0">
                <a:ea typeface="Times New Roman" panose="02020603050405020304" pitchFamily="18" charset="0"/>
              </a:rPr>
              <a:t>lipsa de </a:t>
            </a:r>
            <a:r>
              <a:rPr lang="ro-RO" sz="2000" b="1" dirty="0" err="1">
                <a:ea typeface="Times New Roman" panose="02020603050405020304" pitchFamily="18" charset="0"/>
              </a:rPr>
              <a:t>informaţii</a:t>
            </a:r>
            <a:r>
              <a:rPr lang="ro-RO" sz="2000" dirty="0">
                <a:ea typeface="Times New Roman" panose="02020603050405020304" pitchFamily="18" charset="0"/>
              </a:rPr>
              <a:t> consistente privind aspectele metacognitive: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ro-RO" sz="2000" b="1" dirty="0">
                <a:ea typeface="Times New Roman" panose="02020603050405020304" pitchFamily="18" charset="0"/>
              </a:rPr>
              <a:t>neinformare asupra aspectelor metacognitive</a:t>
            </a:r>
            <a:r>
              <a:rPr lang="ro-RO" sz="2000" dirty="0">
                <a:ea typeface="Times New Roman" panose="02020603050405020304" pitchFamily="18" charset="0"/>
              </a:rPr>
              <a:t>, adică nu </a:t>
            </a:r>
            <a:r>
              <a:rPr lang="ro-RO" sz="2000" dirty="0" err="1">
                <a:ea typeface="Times New Roman" panose="02020603050405020304" pitchFamily="18" charset="0"/>
              </a:rPr>
              <a:t>deţin</a:t>
            </a:r>
            <a:r>
              <a:rPr lang="ro-RO" sz="2000" dirty="0">
                <a:ea typeface="Times New Roman" panose="02020603050405020304" pitchFamily="18" charset="0"/>
              </a:rPr>
              <a:t> sau </a:t>
            </a:r>
            <a:r>
              <a:rPr lang="ro-RO" sz="2000" dirty="0" err="1">
                <a:ea typeface="Times New Roman" panose="02020603050405020304" pitchFamily="18" charset="0"/>
              </a:rPr>
              <a:t>deţin</a:t>
            </a:r>
            <a:r>
              <a:rPr lang="ro-RO" sz="2000" dirty="0">
                <a:ea typeface="Times New Roman" panose="02020603050405020304" pitchFamily="18" charset="0"/>
              </a:rPr>
              <a:t> </a:t>
            </a:r>
            <a:r>
              <a:rPr lang="ro-RO" sz="2000" dirty="0" err="1">
                <a:ea typeface="Times New Roman" panose="02020603050405020304" pitchFamily="18" charset="0"/>
              </a:rPr>
              <a:t>informaţii</a:t>
            </a:r>
            <a:r>
              <a:rPr lang="ro-RO" sz="2000" dirty="0">
                <a:ea typeface="Times New Roman" panose="02020603050405020304" pitchFamily="18" charset="0"/>
              </a:rPr>
              <a:t> </a:t>
            </a:r>
            <a:r>
              <a:rPr lang="ro-RO" sz="2000" dirty="0" err="1">
                <a:ea typeface="Times New Roman" panose="02020603050405020304" pitchFamily="18" charset="0"/>
              </a:rPr>
              <a:t>greşite</a:t>
            </a:r>
            <a:r>
              <a:rPr lang="ro-RO" sz="2000" dirty="0">
                <a:ea typeface="Times New Roman" panose="02020603050405020304" pitchFamily="18" charset="0"/>
              </a:rPr>
              <a:t> despre contextele în care </a:t>
            </a:r>
            <a:r>
              <a:rPr lang="ro-RO" sz="2000" dirty="0" err="1">
                <a:ea typeface="Times New Roman" panose="02020603050405020304" pitchFamily="18" charset="0"/>
              </a:rPr>
              <a:t>eficienţa</a:t>
            </a:r>
            <a:r>
              <a:rPr lang="ro-RO" sz="2000" dirty="0">
                <a:ea typeface="Times New Roman" panose="02020603050405020304" pitchFamily="18" charset="0"/>
              </a:rPr>
              <a:t> strategiilor este evidentă. Spre exemplu, unii elevi consideră că pentru a </a:t>
            </a:r>
            <a:r>
              <a:rPr lang="ro-RO" sz="2000" dirty="0" err="1">
                <a:ea typeface="Times New Roman" panose="02020603050405020304" pitchFamily="18" charset="0"/>
              </a:rPr>
              <a:t>obţine</a:t>
            </a:r>
            <a:r>
              <a:rPr lang="ro-RO" sz="2000" dirty="0">
                <a:ea typeface="Times New Roman" panose="02020603050405020304" pitchFamily="18" charset="0"/>
              </a:rPr>
              <a:t> </a:t>
            </a:r>
            <a:r>
              <a:rPr lang="ro-RO" sz="2000" dirty="0" err="1">
                <a:ea typeface="Times New Roman" panose="02020603050405020304" pitchFamily="18" charset="0"/>
              </a:rPr>
              <a:t>performanţe</a:t>
            </a:r>
            <a:r>
              <a:rPr lang="ro-RO" sz="2000" dirty="0">
                <a:ea typeface="Times New Roman" panose="02020603050405020304" pitchFamily="18" charset="0"/>
              </a:rPr>
              <a:t> bune trebuie doar să depui mai mult efort la o materie, indiferent de modul cum procesezi </a:t>
            </a:r>
            <a:r>
              <a:rPr lang="ro-RO" sz="2000" dirty="0" err="1">
                <a:ea typeface="Times New Roman" panose="02020603050405020304" pitchFamily="18" charset="0"/>
              </a:rPr>
              <a:t>informaţia</a:t>
            </a:r>
            <a:r>
              <a:rPr lang="ro-RO" sz="2000" dirty="0">
                <a:ea typeface="Times New Roman" panose="02020603050405020304" pitchFamily="18" charset="0"/>
              </a:rPr>
              <a:t>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ro-RO" sz="2000" b="1" i="1" dirty="0">
                <a:ea typeface="Times New Roman" panose="02020603050405020304" pitchFamily="18" charset="0"/>
              </a:rPr>
              <a:t>sarcini de </a:t>
            </a:r>
            <a:r>
              <a:rPr lang="ro-RO" sz="2000" b="1" i="1" dirty="0" err="1">
                <a:ea typeface="Times New Roman" panose="02020603050405020304" pitchFamily="18" charset="0"/>
              </a:rPr>
              <a:t>învăţare</a:t>
            </a:r>
            <a:r>
              <a:rPr lang="ro-RO" sz="2000" b="1" dirty="0">
                <a:ea typeface="Times New Roman" panose="02020603050405020304" pitchFamily="18" charset="0"/>
              </a:rPr>
              <a:t> care </a:t>
            </a:r>
            <a:r>
              <a:rPr lang="ro-RO" sz="2000" b="1" i="1" dirty="0">
                <a:ea typeface="Times New Roman" panose="02020603050405020304" pitchFamily="18" charset="0"/>
              </a:rPr>
              <a:t>nu solicită utilizarea strategiilor</a:t>
            </a:r>
            <a:r>
              <a:rPr lang="ro-RO" sz="2000" i="1" dirty="0">
                <a:ea typeface="Times New Roman" panose="02020603050405020304" pitchFamily="18" charset="0"/>
              </a:rPr>
              <a:t> (</a:t>
            </a:r>
            <a:r>
              <a:rPr lang="ro-RO" sz="2000" i="1" dirty="0" err="1">
                <a:ea typeface="Times New Roman" panose="02020603050405020304" pitchFamily="18" charset="0"/>
              </a:rPr>
              <a:t>Băban</a:t>
            </a:r>
            <a:r>
              <a:rPr lang="ro-RO" sz="2000" i="1" dirty="0">
                <a:ea typeface="Times New Roman" panose="02020603050405020304" pitchFamily="18" charset="0"/>
              </a:rPr>
              <a:t>, 2001).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169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968993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o-RO" sz="3200" b="1" dirty="0"/>
              <a:t>Antrenamentul </a:t>
            </a:r>
            <a:r>
              <a:rPr lang="ro-RO" sz="3200" b="1" dirty="0" err="1"/>
              <a:t>abilităţilor</a:t>
            </a:r>
            <a:r>
              <a:rPr lang="ro-RO" sz="3200" b="1" dirty="0"/>
              <a:t> autoreglatorii la elevi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53583" y="2199286"/>
            <a:ext cx="78019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Autoreglarea </a:t>
            </a:r>
            <a:r>
              <a:rPr lang="ro-RO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învăţării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nu este un proces linear realizat integral </a:t>
            </a:r>
            <a:r>
              <a:rPr lang="ro-RO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conştient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; o parte din sub-componentele acestui demers se produc în mod </a:t>
            </a:r>
            <a:r>
              <a:rPr lang="ro-RO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automatizat</a:t>
            </a:r>
            <a:r>
              <a:rPr lang="ro-RO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o-RO" sz="2000" dirty="0">
              <a:cs typeface="Times New Roman" panose="02020603050405020304" pitchFamily="18" charset="0"/>
            </a:endParaRPr>
          </a:p>
          <a:p>
            <a:pPr algn="just"/>
            <a:r>
              <a:rPr lang="ro-RO" sz="2000" dirty="0"/>
              <a:t>O serie de cercetători (</a:t>
            </a:r>
            <a:r>
              <a:rPr lang="ro-RO" sz="2000" dirty="0" err="1"/>
              <a:t>Collins</a:t>
            </a:r>
            <a:r>
              <a:rPr lang="ro-RO" sz="2000" dirty="0"/>
              <a:t>, 1997; </a:t>
            </a:r>
            <a:r>
              <a:rPr lang="ro-RO" sz="2000" dirty="0" err="1"/>
              <a:t>Ellis</a:t>
            </a:r>
            <a:r>
              <a:rPr lang="ro-RO" sz="2000" dirty="0"/>
              <a:t>, 1994; Graham, Harris, </a:t>
            </a:r>
            <a:r>
              <a:rPr lang="ro-RO" sz="2000" dirty="0" err="1"/>
              <a:t>MacArthur</a:t>
            </a:r>
            <a:r>
              <a:rPr lang="ro-RO" sz="2000" dirty="0"/>
              <a:t> &amp; Schwartz, 1997) pledează pentru implementarea unor </a:t>
            </a:r>
            <a:r>
              <a:rPr lang="ro-RO" sz="2000" b="1" dirty="0"/>
              <a:t>proceduri contextuale de </a:t>
            </a:r>
            <a:r>
              <a:rPr lang="ro-RO" sz="2000" b="1" dirty="0" err="1"/>
              <a:t>învăţare</a:t>
            </a:r>
            <a:r>
              <a:rPr lang="ro-RO" sz="2000" b="1" dirty="0"/>
              <a:t> autoreglată</a:t>
            </a:r>
            <a:r>
              <a:rPr lang="ro-RO" sz="2000" dirty="0"/>
              <a:t>, respectiv pentru instruirea unor </a:t>
            </a:r>
            <a:r>
              <a:rPr lang="ro-RO" sz="2000" b="1" i="1" dirty="0"/>
              <a:t>strategii dependente de </a:t>
            </a:r>
            <a:r>
              <a:rPr lang="ro-RO" sz="2000" b="1" i="1" dirty="0" err="1"/>
              <a:t>conţinuturile</a:t>
            </a:r>
            <a:r>
              <a:rPr lang="ro-RO" sz="2000" b="1" i="1" dirty="0"/>
              <a:t> curriculare</a:t>
            </a:r>
            <a:r>
              <a:rPr lang="ro-RO" sz="2000" dirty="0"/>
              <a:t>. Astfel, se recomandă de către autori ca strategiile să nu mai fie predate în mod izolat, ci să fie integrate în programul curent de instruire (Harris &amp; Graham, 1996).  </a:t>
            </a:r>
            <a:endParaRPr lang="en-US" sz="2000" dirty="0"/>
          </a:p>
          <a:p>
            <a:pPr algn="just"/>
            <a:endParaRPr lang="en-US" sz="2000" b="1" dirty="0"/>
          </a:p>
        </p:txBody>
      </p:sp>
      <p:sp>
        <p:nvSpPr>
          <p:cNvPr id="7" name="Down Arrow Callout 6"/>
          <p:cNvSpPr/>
          <p:nvPr/>
        </p:nvSpPr>
        <p:spPr>
          <a:xfrm rot="553843">
            <a:off x="8732935" y="2272237"/>
            <a:ext cx="3325201" cy="2480026"/>
          </a:xfrm>
          <a:prstGeom prst="downArrowCallout">
            <a:avLst>
              <a:gd name="adj1" fmla="val 14690"/>
              <a:gd name="adj2" fmla="val 13602"/>
              <a:gd name="adj3" fmla="val 25000"/>
              <a:gd name="adj4" fmla="val 6497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Cu toate că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mulţi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 dintre elevii novici nu dispun de strategii autoreglatorii eficiente, adesea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şcoala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 nu oferă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soluţii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 viabile de ameliorare acestei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situaţii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553" y="4444457"/>
            <a:ext cx="3338621" cy="25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194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968993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o-RO" sz="3200" b="1" dirty="0"/>
              <a:t>Antrenamentul </a:t>
            </a:r>
            <a:r>
              <a:rPr lang="ro-RO" sz="3200" b="1" dirty="0" err="1"/>
              <a:t>abilităţilor</a:t>
            </a:r>
            <a:r>
              <a:rPr lang="ro-RO" sz="3200" b="1" dirty="0"/>
              <a:t> autoreglatorii la elevi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47267" y="1733606"/>
            <a:ext cx="10445768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o-RO" sz="2000" b="1" dirty="0"/>
              <a:t>Strategii autoreglatorii</a:t>
            </a:r>
            <a:r>
              <a:rPr lang="ro-RO" sz="2000" dirty="0"/>
              <a:t> care au fost testate </a:t>
            </a:r>
            <a:r>
              <a:rPr lang="ro-RO" sz="2000" dirty="0" err="1"/>
              <a:t>şi</a:t>
            </a:r>
            <a:r>
              <a:rPr lang="ro-RO" sz="2000" dirty="0"/>
              <a:t> care </a:t>
            </a:r>
            <a:r>
              <a:rPr lang="ro-RO" sz="2000" dirty="0" err="1"/>
              <a:t>şi</a:t>
            </a:r>
            <a:r>
              <a:rPr lang="ro-RO" sz="2000" dirty="0"/>
              <a:t>-au dovedit </a:t>
            </a:r>
            <a:r>
              <a:rPr lang="ro-RO" sz="2000" dirty="0" err="1"/>
              <a:t>eficienţa</a:t>
            </a:r>
            <a:r>
              <a:rPr lang="ro-RO" sz="2000" dirty="0"/>
              <a:t>, în multe din sarcinile </a:t>
            </a:r>
            <a:r>
              <a:rPr lang="ro-RO" sz="2000" dirty="0" err="1"/>
              <a:t>şcolare</a:t>
            </a:r>
            <a:r>
              <a:rPr lang="ro-RO" sz="2000" dirty="0"/>
              <a:t> cotidiene:</a:t>
            </a:r>
          </a:p>
          <a:p>
            <a:pPr algn="just"/>
            <a:endParaRPr lang="ro-RO" sz="2000" b="1" dirty="0"/>
          </a:p>
          <a:p>
            <a:pPr algn="just"/>
            <a:r>
              <a:rPr lang="ro-RO" sz="2000" b="1" dirty="0">
                <a:solidFill>
                  <a:srgbClr val="FF0000"/>
                </a:solidFill>
              </a:rPr>
              <a:t>#1 Modelarea</a:t>
            </a:r>
            <a:r>
              <a:rPr lang="ro-RO" sz="2000" b="1" dirty="0"/>
              <a:t>. </a:t>
            </a:r>
            <a:r>
              <a:rPr lang="ro-RO" sz="2000" dirty="0"/>
              <a:t>La baza dezvoltării </a:t>
            </a:r>
            <a:r>
              <a:rPr lang="ro-RO" sz="2000" dirty="0" err="1"/>
              <a:t>abilităţilor</a:t>
            </a:r>
            <a:r>
              <a:rPr lang="ro-RO" sz="2000" dirty="0"/>
              <a:t> de autoreglare stă procesul de modelare, respectiv de</a:t>
            </a:r>
            <a:r>
              <a:rPr lang="ro-RO" sz="2000" i="1" dirty="0"/>
              <a:t> </a:t>
            </a:r>
            <a:r>
              <a:rPr lang="ro-RO" sz="2000" dirty="0"/>
              <a:t>prezentare a unor </a:t>
            </a:r>
            <a:r>
              <a:rPr lang="ro-RO" sz="2000" dirty="0" err="1"/>
              <a:t>secvenţe</a:t>
            </a:r>
            <a:r>
              <a:rPr lang="ro-RO" sz="2000" dirty="0"/>
              <a:t> comportamentale pentru a-l antrena pe elev în producerea lor. 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b="1" dirty="0" err="1"/>
              <a:t>Funcţia</a:t>
            </a:r>
            <a:r>
              <a:rPr lang="ro-RO" sz="2000" b="1" dirty="0"/>
              <a:t> de bază a modelării </a:t>
            </a:r>
            <a:r>
              <a:rPr lang="ro-RO" sz="2000" dirty="0"/>
              <a:t>este de </a:t>
            </a:r>
            <a:r>
              <a:rPr lang="ro-RO" sz="2000" u="sng" dirty="0"/>
              <a:t>a </a:t>
            </a:r>
            <a:r>
              <a:rPr lang="ro-RO" sz="2000" u="sng" dirty="0" err="1"/>
              <a:t>externaliza</a:t>
            </a:r>
            <a:r>
              <a:rPr lang="ro-RO" sz="2000" u="sng" dirty="0"/>
              <a:t> comportamentele cognitive</a:t>
            </a:r>
            <a:r>
              <a:rPr lang="ro-RO" sz="2000" dirty="0"/>
              <a:t> (ca de ex. controlul metacognitiv) de către profesor, comportamente derulate în mod </a:t>
            </a:r>
            <a:r>
              <a:rPr lang="ro-RO" sz="2000" dirty="0" err="1"/>
              <a:t>obişnuit</a:t>
            </a:r>
            <a:r>
              <a:rPr lang="ro-RO" sz="2000" dirty="0"/>
              <a:t> în plan intern. În felul acesta elevul poată observa, imita </a:t>
            </a:r>
            <a:r>
              <a:rPr lang="ro-RO" sz="2000" dirty="0" err="1"/>
              <a:t>şi</a:t>
            </a:r>
            <a:r>
              <a:rPr lang="ro-RO" sz="2000" dirty="0"/>
              <a:t> elabora propriile </a:t>
            </a:r>
            <a:r>
              <a:rPr lang="ro-RO" sz="2000" dirty="0" err="1"/>
              <a:t>acţiuni</a:t>
            </a:r>
            <a:r>
              <a:rPr lang="ro-RO" sz="2000" dirty="0"/>
              <a:t> necesare pentru replicarea lor.</a:t>
            </a:r>
            <a:endParaRPr lang="en-US" sz="2000" dirty="0"/>
          </a:p>
          <a:p>
            <a:pPr algn="just"/>
            <a:endParaRPr lang="en-US" sz="2000" b="1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974" y="4722125"/>
            <a:ext cx="3058026" cy="231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0807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415763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o-RO" sz="3200" b="1" dirty="0"/>
              <a:t>Antrenamentul </a:t>
            </a:r>
            <a:r>
              <a:rPr lang="ro-RO" sz="3200" b="1" dirty="0" err="1"/>
              <a:t>abilităţilor</a:t>
            </a:r>
            <a:r>
              <a:rPr lang="ro-RO" sz="3200" b="1" dirty="0"/>
              <a:t> autoreglatorii la elevi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24292" y="1180160"/>
            <a:ext cx="10445768" cy="49244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o-RO" sz="2000" dirty="0"/>
              <a:t>Procesul de modelare poate parcurge mai multe </a:t>
            </a:r>
            <a:r>
              <a:rPr lang="ro-RO" sz="2000" b="1" dirty="0"/>
              <a:t>etape</a:t>
            </a:r>
            <a:r>
              <a:rPr lang="ro-RO" sz="2000" dirty="0"/>
              <a:t>:</a:t>
            </a:r>
          </a:p>
          <a:p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o-RO" sz="2000" dirty="0"/>
              <a:t>nivelul </a:t>
            </a:r>
            <a:r>
              <a:rPr lang="ro-RO" sz="2000" b="1" dirty="0">
                <a:solidFill>
                  <a:srgbClr val="FF0000"/>
                </a:solidFill>
              </a:rPr>
              <a:t>observării</a:t>
            </a:r>
            <a:r>
              <a:rPr lang="ro-RO" sz="2000" dirty="0">
                <a:solidFill>
                  <a:srgbClr val="FF0000"/>
                </a:solidFill>
              </a:rPr>
              <a:t> </a:t>
            </a:r>
            <a:r>
              <a:rPr lang="ro-RO" sz="2000" dirty="0"/>
              <a:t>– în care comportamentul modelului (profesorului)</a:t>
            </a:r>
            <a:r>
              <a:rPr lang="ro-RO" sz="2000" i="1" dirty="0"/>
              <a:t> </a:t>
            </a:r>
            <a:r>
              <a:rPr lang="ro-RO" sz="2000" dirty="0"/>
              <a:t>este prezentat în mod clar </a:t>
            </a:r>
            <a:r>
              <a:rPr lang="ro-RO" sz="2000" dirty="0" err="1"/>
              <a:t>şi</a:t>
            </a:r>
            <a:r>
              <a:rPr lang="ro-RO" sz="2000" dirty="0"/>
              <a:t> relevant pentru elev.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De exemplu, profesorul de matematică poate parcurge următoarea </a:t>
            </a:r>
            <a:r>
              <a:rPr lang="ro-RO" dirty="0" err="1"/>
              <a:t>secvenţă</a:t>
            </a:r>
            <a:r>
              <a:rPr lang="ro-RO" dirty="0"/>
              <a:t> în timpul unui proces rezolutiv:</a:t>
            </a:r>
          </a:p>
          <a:p>
            <a:pPr marL="342900" indent="-342900" algn="just">
              <a:buAutoNum type="alphaLcParenBoth"/>
            </a:pPr>
            <a:r>
              <a:rPr lang="ro-RO" b="1" dirty="0"/>
              <a:t> anticiparea </a:t>
            </a:r>
            <a:r>
              <a:rPr lang="ro-RO" b="1" dirty="0" err="1"/>
              <a:t>dificultăţii</a:t>
            </a:r>
            <a:r>
              <a:rPr lang="ro-RO" b="1" dirty="0"/>
              <a:t> sarcinii de lucru</a:t>
            </a:r>
            <a:r>
              <a:rPr lang="ro-RO" dirty="0"/>
              <a:t> (ex.: </a:t>
            </a:r>
            <a:r>
              <a:rPr lang="ro-RO" i="1" dirty="0"/>
              <a:t>„următoarea fază are un grad mai ridicat de dificultate comparativ cu faza precedentă”</a:t>
            </a:r>
            <a:r>
              <a:rPr lang="ro-RO" dirty="0"/>
              <a:t>), </a:t>
            </a:r>
          </a:p>
          <a:p>
            <a:pPr marL="342900" indent="-342900" algn="just">
              <a:buAutoNum type="alphaLcParenBoth"/>
            </a:pPr>
            <a:r>
              <a:rPr lang="ro-RO" b="1" dirty="0"/>
              <a:t> specificarea </a:t>
            </a:r>
            <a:r>
              <a:rPr lang="ro-RO" b="1" dirty="0" err="1"/>
              <a:t>cunoştinţelor</a:t>
            </a:r>
            <a:r>
              <a:rPr lang="ro-RO" b="1" dirty="0"/>
              <a:t> care trebuie reactualizate</a:t>
            </a:r>
            <a:r>
              <a:rPr lang="ro-RO" dirty="0"/>
              <a:t> (ex.:</a:t>
            </a:r>
            <a:r>
              <a:rPr lang="ro-RO" i="1" dirty="0"/>
              <a:t>„ pentru a parcurge această etapă trebuie să ne amintim formula...”)</a:t>
            </a:r>
            <a:r>
              <a:rPr lang="ro-RO" dirty="0"/>
              <a:t>,</a:t>
            </a:r>
          </a:p>
          <a:p>
            <a:pPr marL="342900" indent="-342900" algn="just">
              <a:buAutoNum type="alphaLcParenBoth"/>
            </a:pPr>
            <a:r>
              <a:rPr lang="ro-RO" b="1" dirty="0"/>
              <a:t> descrierea planului de </a:t>
            </a:r>
            <a:r>
              <a:rPr lang="ro-RO" b="1" dirty="0" err="1"/>
              <a:t>acţiune</a:t>
            </a:r>
            <a:r>
              <a:rPr lang="ro-RO" dirty="0"/>
              <a:t> (ex.: </a:t>
            </a:r>
            <a:r>
              <a:rPr lang="ro-RO" i="1" dirty="0"/>
              <a:t>„mai întâi pornind de la datele specificate în </a:t>
            </a:r>
            <a:r>
              <a:rPr lang="ro-RO" i="1" dirty="0" err="1"/>
              <a:t>enunţul</a:t>
            </a:r>
            <a:r>
              <a:rPr lang="ro-RO" i="1" dirty="0"/>
              <a:t> problemei, căutăm să găsim </a:t>
            </a:r>
            <a:r>
              <a:rPr lang="ro-RO" i="1" dirty="0" err="1"/>
              <a:t>relaţiile</a:t>
            </a:r>
            <a:r>
              <a:rPr lang="ro-RO" i="1" dirty="0"/>
              <a:t> dintre ele</a:t>
            </a:r>
            <a:r>
              <a:rPr lang="ro-RO" dirty="0"/>
              <a:t>...”),</a:t>
            </a:r>
          </a:p>
          <a:p>
            <a:pPr marL="342900" indent="-342900" algn="just">
              <a:buAutoNum type="alphaLcParenBoth"/>
            </a:pPr>
            <a:r>
              <a:rPr lang="ro-RO" b="1" dirty="0"/>
              <a:t> monitorizarea </a:t>
            </a:r>
            <a:r>
              <a:rPr lang="ro-RO" b="1" dirty="0" err="1"/>
              <a:t>şi</a:t>
            </a:r>
            <a:r>
              <a:rPr lang="ro-RO" b="1" dirty="0"/>
              <a:t> reglarea comportamentului de </a:t>
            </a:r>
            <a:r>
              <a:rPr lang="ro-RO" b="1" dirty="0" err="1"/>
              <a:t>învăţare</a:t>
            </a:r>
            <a:r>
              <a:rPr lang="ro-RO" dirty="0"/>
              <a:t> care presupune pe de o parte argumentarea alegerii anumitor </a:t>
            </a:r>
            <a:r>
              <a:rPr lang="ro-RO" dirty="0" err="1"/>
              <a:t>activităţi</a:t>
            </a:r>
            <a:r>
              <a:rPr lang="ro-RO" dirty="0"/>
              <a:t> (</a:t>
            </a:r>
            <a:r>
              <a:rPr lang="ro-RO" i="1" dirty="0"/>
              <a:t>ex.: „am procedat astfel pentru că...;. mai avem nevoie de următoarele date...”.</a:t>
            </a:r>
            <a:r>
              <a:rPr lang="ro-RO" dirty="0"/>
              <a:t>), iar pe de altă parte evaluarea corectitudinii rezolvării sarcinii (</a:t>
            </a:r>
            <a:r>
              <a:rPr lang="ro-RO" i="1" dirty="0"/>
              <a:t>ex. „verificăm dacă procedura a fost corectă”</a:t>
            </a:r>
            <a:r>
              <a:rPr lang="ro-RO" dirty="0"/>
              <a:t>). </a:t>
            </a:r>
            <a:endParaRPr lang="en-US" sz="2000" b="1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68" y="5181342"/>
            <a:ext cx="2443877" cy="184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990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415763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o-RO" sz="3200" b="1" dirty="0"/>
              <a:t>Antrenamentul </a:t>
            </a:r>
            <a:r>
              <a:rPr lang="ro-RO" sz="3200" b="1" dirty="0" err="1"/>
              <a:t>abilităţilor</a:t>
            </a:r>
            <a:r>
              <a:rPr lang="ro-RO" sz="3200" b="1" dirty="0"/>
              <a:t> autoreglatorii la elevi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19985" y="1739718"/>
            <a:ext cx="104457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o-RO" sz="2000" dirty="0"/>
              <a:t>nivelul </a:t>
            </a:r>
            <a:r>
              <a:rPr lang="ro-RO" sz="2000" b="1" dirty="0">
                <a:solidFill>
                  <a:srgbClr val="FF0000"/>
                </a:solidFill>
              </a:rPr>
              <a:t>imitării modelului</a:t>
            </a:r>
            <a:r>
              <a:rPr lang="ro-RO" sz="2000" dirty="0">
                <a:solidFill>
                  <a:srgbClr val="FF0000"/>
                </a:solidFill>
              </a:rPr>
              <a:t> </a:t>
            </a:r>
            <a:r>
              <a:rPr lang="ro-RO" sz="2000" dirty="0"/>
              <a:t>- în care comportamentul odată descompus într-o serie de aproximări succesive urmează a fi realizat </a:t>
            </a:r>
            <a:r>
              <a:rPr lang="ro-RO" sz="2000" dirty="0" err="1"/>
              <a:t>secvenţial</a:t>
            </a:r>
            <a:r>
              <a:rPr lang="ro-RO" sz="2000" dirty="0"/>
              <a:t> de către elev.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o-RO" sz="2000" dirty="0"/>
          </a:p>
          <a:p>
            <a:pPr algn="just"/>
            <a:r>
              <a:rPr lang="ro-RO" sz="2000" dirty="0"/>
              <a:t>Există doi factori care cresc </a:t>
            </a:r>
            <a:r>
              <a:rPr lang="ro-RO" sz="2000" dirty="0" err="1"/>
              <a:t>şansa</a:t>
            </a:r>
            <a:r>
              <a:rPr lang="ro-RO" sz="2000" dirty="0"/>
              <a:t> ca imitarea să aibă loc: </a:t>
            </a:r>
          </a:p>
          <a:p>
            <a:pPr marL="457200" indent="-457200" algn="just">
              <a:buAutoNum type="alphaLcParenBoth"/>
            </a:pPr>
            <a:r>
              <a:rPr lang="ro-RO" sz="2000" dirty="0"/>
              <a:t>prezentarea </a:t>
            </a:r>
            <a:r>
              <a:rPr lang="ro-RO" sz="2000" b="1" dirty="0"/>
              <a:t>beneficiilor</a:t>
            </a:r>
            <a:r>
              <a:rPr lang="ro-RO" sz="2000" dirty="0"/>
              <a:t> </a:t>
            </a:r>
            <a:r>
              <a:rPr lang="ro-RO" sz="2000" dirty="0" err="1"/>
              <a:t>execuţiei</a:t>
            </a:r>
            <a:r>
              <a:rPr lang="ro-RO" sz="2000" dirty="0"/>
              <a:t> fiecărei aproximări succesive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</a:p>
          <a:p>
            <a:pPr marL="457200" indent="-457200" algn="just">
              <a:buAutoNum type="alphaLcParenBoth"/>
            </a:pPr>
            <a:r>
              <a:rPr lang="ro-RO" sz="2000" b="1" dirty="0" err="1"/>
              <a:t>reacţiile</a:t>
            </a:r>
            <a:r>
              <a:rPr lang="ro-RO" sz="2000" b="1" dirty="0"/>
              <a:t> </a:t>
            </a:r>
            <a:r>
              <a:rPr lang="ro-RO" sz="2000" b="1" dirty="0" err="1"/>
              <a:t>emoţionale</a:t>
            </a:r>
            <a:r>
              <a:rPr lang="ro-RO" sz="2000" dirty="0"/>
              <a:t> pozitive ale profesorului </a:t>
            </a:r>
            <a:r>
              <a:rPr lang="ro-RO" sz="2000" dirty="0" err="1"/>
              <a:t>faţă</a:t>
            </a:r>
            <a:r>
              <a:rPr lang="ro-RO" sz="2000" dirty="0"/>
              <a:t> de propriul comportament. </a:t>
            </a:r>
          </a:p>
          <a:p>
            <a:pPr marL="457200" indent="-457200" algn="just">
              <a:buAutoNum type="alphaLcParenBoth"/>
            </a:pPr>
            <a:endParaRPr lang="ro-RO" sz="2000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o-RO" sz="2000" dirty="0"/>
              <a:t>nivelul </a:t>
            </a:r>
            <a:r>
              <a:rPr lang="ro-RO" sz="2000" b="1" dirty="0">
                <a:solidFill>
                  <a:srgbClr val="FF0000"/>
                </a:solidFill>
              </a:rPr>
              <a:t>autocontrolului</a:t>
            </a:r>
            <a:r>
              <a:rPr lang="ro-RO" sz="2000" b="1" dirty="0"/>
              <a:t> - </a:t>
            </a:r>
            <a:r>
              <a:rPr lang="ro-RO" sz="2000" dirty="0"/>
              <a:t>survine în momentul în care elevul realizează comportamentul într-un cadru structurat, în </a:t>
            </a:r>
            <a:r>
              <a:rPr lang="ro-RO" sz="2000" dirty="0" err="1"/>
              <a:t>absenţa</a:t>
            </a:r>
            <a:r>
              <a:rPr lang="ro-RO" sz="2000" dirty="0"/>
              <a:t> modelului.</a:t>
            </a:r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o-RO" sz="2000" dirty="0"/>
              <a:t>nivelul </a:t>
            </a:r>
            <a:r>
              <a:rPr lang="ro-RO" sz="2000" b="1" dirty="0">
                <a:solidFill>
                  <a:srgbClr val="FF0000"/>
                </a:solidFill>
              </a:rPr>
              <a:t>automatizării</a:t>
            </a:r>
            <a:r>
              <a:rPr lang="ro-RO" sz="2000" dirty="0"/>
              <a:t> - când elevul </a:t>
            </a:r>
            <a:r>
              <a:rPr lang="ro-RO" sz="2000" dirty="0" err="1"/>
              <a:t>îşi</a:t>
            </a:r>
            <a:r>
              <a:rPr lang="ro-RO" sz="2000" dirty="0"/>
              <a:t> adaptează </a:t>
            </a:r>
            <a:r>
              <a:rPr lang="ro-RO" sz="2000" dirty="0" err="1"/>
              <a:t>performanţa</a:t>
            </a:r>
            <a:r>
              <a:rPr lang="ro-RO" sz="2000" dirty="0"/>
              <a:t> în </a:t>
            </a:r>
            <a:r>
              <a:rPr lang="ro-RO" sz="2000" dirty="0" err="1"/>
              <a:t>funcţie</a:t>
            </a:r>
            <a:r>
              <a:rPr lang="ro-RO" sz="2000" dirty="0"/>
              <a:t> de modificările </a:t>
            </a:r>
            <a:r>
              <a:rPr lang="ro-RO" sz="2000" dirty="0" err="1"/>
              <a:t>condiţiilor</a:t>
            </a:r>
            <a:r>
              <a:rPr lang="ro-RO" sz="2000" dirty="0"/>
              <a:t> personale sau contextuale. Astfel, poate modifica utilizarea strategiilor sarcinii ajustându-le </a:t>
            </a:r>
            <a:r>
              <a:rPr lang="ro-RO" sz="2000" dirty="0" err="1"/>
              <a:t>condiţiilor</a:t>
            </a:r>
            <a:r>
              <a:rPr lang="ro-RO" sz="2000" dirty="0"/>
              <a:t> de </a:t>
            </a:r>
            <a:r>
              <a:rPr lang="ro-RO" sz="2000" dirty="0" err="1"/>
              <a:t>învăţare</a:t>
            </a:r>
            <a:r>
              <a:rPr lang="ro-RO" sz="2000" dirty="0"/>
              <a:t>, nefiind dependent de model. 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218" y="5213445"/>
            <a:ext cx="2311071" cy="174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3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2512"/>
            <a:ext cx="10058400" cy="70013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4400" b="1" dirty="0"/>
              <a:t>Asumpții ale teoriilor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8563"/>
            <a:ext cx="10058400" cy="4145634"/>
          </a:xfrm>
        </p:spPr>
        <p:txBody>
          <a:bodyPr>
            <a:noAutofit/>
          </a:bodyPr>
          <a:lstStyle/>
          <a:p>
            <a:pPr algn="just"/>
            <a:r>
              <a:rPr lang="ro-RO" sz="2200" dirty="0"/>
              <a:t>Baza teoretică pentru dezvoltarea modelelor învățării auto-reglate= </a:t>
            </a:r>
            <a:r>
              <a:rPr lang="ro-RO" sz="2200" b="1" dirty="0">
                <a:solidFill>
                  <a:srgbClr val="FF0000"/>
                </a:solidFill>
              </a:rPr>
              <a:t>modelul cogniției sociale</a:t>
            </a:r>
            <a:r>
              <a:rPr lang="ro-RO" sz="2200" dirty="0">
                <a:solidFill>
                  <a:srgbClr val="FF0000"/>
                </a:solidFill>
              </a:rPr>
              <a:t> </a:t>
            </a:r>
            <a:r>
              <a:rPr lang="ro-RO" sz="2200" dirty="0"/>
              <a:t>(Bandura, 1986)</a:t>
            </a:r>
          </a:p>
          <a:p>
            <a:pPr algn="just"/>
            <a:r>
              <a:rPr lang="ro-RO" sz="2200" dirty="0" err="1"/>
              <a:t>Pintrich</a:t>
            </a:r>
            <a:r>
              <a:rPr lang="ro-RO" sz="2200" dirty="0"/>
              <a:t> (2000) a sintetizat </a:t>
            </a:r>
            <a:r>
              <a:rPr lang="ro-RO" sz="2200" dirty="0" err="1"/>
              <a:t>şi</a:t>
            </a:r>
            <a:r>
              <a:rPr lang="ro-RO" sz="2200" dirty="0"/>
              <a:t> a formulat un </a:t>
            </a:r>
            <a:r>
              <a:rPr lang="ro-RO" sz="2200" b="1" dirty="0"/>
              <a:t>set de patru </a:t>
            </a:r>
            <a:r>
              <a:rPr lang="ro-RO" sz="2200" b="1" dirty="0" err="1"/>
              <a:t>asumpţii</a:t>
            </a:r>
            <a:r>
              <a:rPr lang="ro-RO" sz="2200" b="1" dirty="0"/>
              <a:t> </a:t>
            </a:r>
            <a:r>
              <a:rPr lang="ro-RO" sz="2200" dirty="0"/>
              <a:t>comune modelelor </a:t>
            </a:r>
            <a:r>
              <a:rPr lang="ro-RO" sz="2200" dirty="0" err="1"/>
              <a:t>învăţării</a:t>
            </a:r>
            <a:r>
              <a:rPr lang="ro-RO" sz="2200" dirty="0"/>
              <a:t> autoreglate:</a:t>
            </a:r>
            <a:endParaRPr lang="en-US" sz="2200" dirty="0"/>
          </a:p>
          <a:p>
            <a:pPr algn="just"/>
            <a:r>
              <a:rPr lang="ro-RO" sz="2200" dirty="0"/>
              <a:t>(a) </a:t>
            </a:r>
            <a:r>
              <a:rPr lang="ro-RO" sz="2200" dirty="0" err="1"/>
              <a:t>asumpţia</a:t>
            </a:r>
            <a:r>
              <a:rPr lang="ro-RO" sz="2200" dirty="0"/>
              <a:t> </a:t>
            </a:r>
            <a:r>
              <a:rPr lang="ro-RO" sz="2200" b="1" dirty="0"/>
              <a:t>naturii active, constructive a </a:t>
            </a:r>
            <a:r>
              <a:rPr lang="ro-RO" sz="2200" b="1" dirty="0" err="1"/>
              <a:t>activităţii</a:t>
            </a:r>
            <a:r>
              <a:rPr lang="ro-RO" sz="2200" b="1" dirty="0"/>
              <a:t> de </a:t>
            </a:r>
            <a:r>
              <a:rPr lang="ro-RO" sz="2200" b="1" dirty="0" err="1"/>
              <a:t>învăţare</a:t>
            </a:r>
            <a:endParaRPr lang="ro-RO" sz="2200" b="1" dirty="0"/>
          </a:p>
          <a:p>
            <a:pPr algn="just"/>
            <a:r>
              <a:rPr lang="ro-RO" sz="2200" dirty="0"/>
              <a:t>(b) </a:t>
            </a:r>
            <a:r>
              <a:rPr lang="ro-RO" sz="2200" dirty="0" err="1"/>
              <a:t>asumpţia</a:t>
            </a:r>
            <a:r>
              <a:rPr lang="ro-RO" sz="2200" b="1" dirty="0"/>
              <a:t> rolului autocontrolului în </a:t>
            </a:r>
            <a:r>
              <a:rPr lang="ro-RO" sz="2200" b="1" dirty="0" err="1"/>
              <a:t>învăţare</a:t>
            </a:r>
            <a:endParaRPr lang="ro-RO" sz="2200" b="1" dirty="0"/>
          </a:p>
          <a:p>
            <a:pPr algn="just"/>
            <a:r>
              <a:rPr lang="ro-RO" sz="2200" dirty="0"/>
              <a:t>(c) </a:t>
            </a:r>
            <a:r>
              <a:rPr lang="ro-RO" sz="2200" dirty="0" err="1"/>
              <a:t>asumpţia</a:t>
            </a:r>
            <a:r>
              <a:rPr lang="ro-RO" sz="2200" b="1" dirty="0"/>
              <a:t> </a:t>
            </a:r>
            <a:r>
              <a:rPr lang="ro-RO" sz="2200" b="1" dirty="0" err="1"/>
              <a:t>acţiunilor</a:t>
            </a:r>
            <a:r>
              <a:rPr lang="ro-RO" sz="2200" b="1" dirty="0"/>
              <a:t> subordonate unor scopuri/ repere personale specifice</a:t>
            </a:r>
          </a:p>
          <a:p>
            <a:pPr algn="just"/>
            <a:r>
              <a:rPr lang="ro-RO" sz="2200" dirty="0"/>
              <a:t>(d) </a:t>
            </a:r>
            <a:r>
              <a:rPr lang="ro-RO" sz="2200" dirty="0" err="1"/>
              <a:t>asumpţia</a:t>
            </a:r>
            <a:r>
              <a:rPr lang="ro-RO" sz="2200" b="1" dirty="0"/>
              <a:t> medierii </a:t>
            </a:r>
            <a:r>
              <a:rPr lang="ro-RO" sz="2200" b="1" dirty="0" err="1"/>
              <a:t>performanţei</a:t>
            </a:r>
            <a:r>
              <a:rPr lang="ro-RO" sz="2200" b="1" dirty="0"/>
              <a:t> de către caracteristicile personale </a:t>
            </a:r>
            <a:r>
              <a:rPr lang="ro-RO" sz="2200" b="1" dirty="0" err="1"/>
              <a:t>şi</a:t>
            </a:r>
            <a:r>
              <a:rPr lang="ro-RO" sz="2200" b="1" dirty="0"/>
              <a:t> elementele contextuale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83103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415763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o-RO" sz="3200" b="1" dirty="0"/>
              <a:t>Antrenamentul </a:t>
            </a:r>
            <a:r>
              <a:rPr lang="ro-RO" sz="3200" b="1" dirty="0" err="1"/>
              <a:t>abilităţilor</a:t>
            </a:r>
            <a:r>
              <a:rPr lang="ro-RO" sz="3200" b="1" dirty="0"/>
              <a:t> autoreglatorii la elevi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82513" y="1302991"/>
            <a:ext cx="10445768" cy="50167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o-RO" sz="2000" b="1" dirty="0">
                <a:solidFill>
                  <a:srgbClr val="FF0000"/>
                </a:solidFill>
              </a:rPr>
              <a:t>#2 Ghidarea</a:t>
            </a:r>
            <a:r>
              <a:rPr lang="ro-RO" sz="2000" b="1" dirty="0"/>
              <a:t> </a:t>
            </a:r>
            <a:r>
              <a:rPr lang="ro-RO" sz="2000" dirty="0"/>
              <a:t>constă în oferirea de sprijin (</a:t>
            </a:r>
            <a:r>
              <a:rPr lang="ro-RO" sz="2000" dirty="0" err="1"/>
              <a:t>informaţii</a:t>
            </a:r>
            <a:r>
              <a:rPr lang="ro-RO" sz="2000" dirty="0"/>
              <a:t>, sugestii pentru </a:t>
            </a:r>
            <a:r>
              <a:rPr lang="ro-RO" sz="2000" dirty="0" err="1"/>
              <a:t>reflecţie</a:t>
            </a:r>
            <a:r>
              <a:rPr lang="ro-RO" sz="2000" dirty="0"/>
              <a:t>, </a:t>
            </a:r>
            <a:r>
              <a:rPr lang="ro-RO" sz="2000" dirty="0" err="1"/>
              <a:t>feed</a:t>
            </a:r>
            <a:r>
              <a:rPr lang="ro-RO" sz="2000" dirty="0"/>
              <a:t>-back) în scopul medierii unor comportamente de </a:t>
            </a:r>
            <a:r>
              <a:rPr lang="ro-RO" sz="2000" dirty="0" err="1"/>
              <a:t>învăţare</a:t>
            </a:r>
            <a:r>
              <a:rPr lang="ro-RO" sz="2000" dirty="0"/>
              <a:t>. Ghidarea este o formă de </a:t>
            </a:r>
            <a:r>
              <a:rPr lang="ro-RO" sz="2000" dirty="0" err="1"/>
              <a:t>interacţiune</a:t>
            </a:r>
            <a:r>
              <a:rPr lang="ro-RO" sz="2000" dirty="0"/>
              <a:t> mediator-copil, ce </a:t>
            </a:r>
            <a:r>
              <a:rPr lang="ro-RO" sz="2000" dirty="0" err="1"/>
              <a:t>susţine</a:t>
            </a:r>
            <a:r>
              <a:rPr lang="ro-RO" sz="2000" dirty="0"/>
              <a:t> dezvoltarea unor atitudini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err="1"/>
              <a:t>abilităţi</a:t>
            </a:r>
            <a:r>
              <a:rPr lang="ro-RO" sz="2000" dirty="0"/>
              <a:t> de bază implicate în autoreglarea </a:t>
            </a:r>
            <a:r>
              <a:rPr lang="ro-RO" sz="2000" dirty="0" err="1"/>
              <a:t>învăţării</a:t>
            </a:r>
            <a:r>
              <a:rPr lang="ro-RO" sz="2000" dirty="0"/>
              <a:t>.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b="1" dirty="0"/>
              <a:t>Scopul ghidării </a:t>
            </a:r>
            <a:r>
              <a:rPr lang="ro-RO" sz="2000" dirty="0"/>
              <a:t>este de a încuraja copilul să-</a:t>
            </a:r>
            <a:r>
              <a:rPr lang="ro-RO" sz="2000" dirty="0" err="1"/>
              <a:t>şi</a:t>
            </a:r>
            <a:r>
              <a:rPr lang="ro-RO" sz="2000" dirty="0"/>
              <a:t> asume responsabilitatea pentru propriul proces de </a:t>
            </a:r>
            <a:r>
              <a:rPr lang="ro-RO" sz="2000" dirty="0" err="1"/>
              <a:t>învăţare</a:t>
            </a:r>
            <a:r>
              <a:rPr lang="ro-RO" sz="2000" dirty="0"/>
              <a:t>.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dirty="0"/>
              <a:t>Paris (1991) identifică </a:t>
            </a:r>
            <a:r>
              <a:rPr lang="ro-RO" sz="2000" b="1" dirty="0"/>
              <a:t>trei principii</a:t>
            </a:r>
            <a:r>
              <a:rPr lang="ro-RO" sz="2000" dirty="0"/>
              <a:t> ale ghidării: </a:t>
            </a:r>
          </a:p>
          <a:p>
            <a:pPr marL="342900" indent="-342900" algn="just">
              <a:buAutoNum type="alphaLcParenBoth"/>
            </a:pPr>
            <a:r>
              <a:rPr lang="ro-RO" sz="2000" b="1" dirty="0"/>
              <a:t>informarea</a:t>
            </a:r>
            <a:r>
              <a:rPr lang="ro-RO" sz="2000" dirty="0"/>
              <a:t>, adică oferirea de </a:t>
            </a:r>
            <a:r>
              <a:rPr lang="ro-RO" sz="2000" dirty="0" err="1"/>
              <a:t>cunoştinţe</a:t>
            </a:r>
            <a:r>
              <a:rPr lang="ro-RO" sz="2000" dirty="0"/>
              <a:t>: declarative (de tip „ce este”), procedurale (“cum să”) </a:t>
            </a:r>
            <a:r>
              <a:rPr lang="ro-RO" sz="2000" dirty="0" err="1"/>
              <a:t>şi</a:t>
            </a:r>
            <a:r>
              <a:rPr lang="ro-RO" sz="2000" dirty="0"/>
              <a:t> pragmatice (</a:t>
            </a:r>
            <a:r>
              <a:rPr lang="ro-RO" sz="2000" dirty="0" err="1"/>
              <a:t>aplicaţii</a:t>
            </a:r>
            <a:r>
              <a:rPr lang="ro-RO" sz="2000" dirty="0"/>
              <a:t> flexibile); </a:t>
            </a:r>
          </a:p>
          <a:p>
            <a:pPr marL="342900" indent="-342900" algn="just">
              <a:buAutoNum type="alphaLcParenBoth"/>
            </a:pPr>
            <a:r>
              <a:rPr lang="ro-RO" sz="2000" b="1" dirty="0"/>
              <a:t>încurajarea</a:t>
            </a:r>
            <a:r>
              <a:rPr lang="ro-RO" sz="2000" dirty="0"/>
              <a:t> (întărirea) elevilor pentru a-</a:t>
            </a:r>
            <a:r>
              <a:rPr lang="ro-RO" sz="2000" dirty="0" err="1"/>
              <a:t>şi</a:t>
            </a:r>
            <a:r>
              <a:rPr lang="ro-RO" sz="2000" dirty="0"/>
              <a:t> verbaliza </a:t>
            </a:r>
            <a:r>
              <a:rPr lang="ro-RO" sz="2000" dirty="0" err="1"/>
              <a:t>cogniţiile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err="1"/>
              <a:t>emoţiile</a:t>
            </a:r>
            <a:r>
              <a:rPr lang="ro-RO" sz="2000" dirty="0"/>
              <a:t> în legătură cu ceea ce </a:t>
            </a:r>
            <a:r>
              <a:rPr lang="ro-RO" sz="2000" dirty="0" err="1"/>
              <a:t>învaţă</a:t>
            </a:r>
            <a:r>
              <a:rPr lang="ro-RO" sz="2000" dirty="0"/>
              <a:t>; </a:t>
            </a:r>
          </a:p>
          <a:p>
            <a:pPr marL="342900" indent="-342900" algn="just">
              <a:buAutoNum type="alphaLcParenBoth"/>
            </a:pPr>
            <a:r>
              <a:rPr lang="ro-RO" sz="2000" b="1" dirty="0"/>
              <a:t>îndrumarea</a:t>
            </a:r>
            <a:r>
              <a:rPr lang="ro-RO" sz="2000" dirty="0"/>
              <a:t> elevilor pentru a trece de la stadiul monitorizării din partea profesorului spre monitorizarea proprie a </a:t>
            </a:r>
            <a:r>
              <a:rPr lang="ro-RO" sz="2000" dirty="0" err="1"/>
              <a:t>învăţării</a:t>
            </a:r>
            <a:r>
              <a:rPr lang="ro-RO" sz="2000" dirty="0"/>
              <a:t>. </a:t>
            </a: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588" y="5268036"/>
            <a:ext cx="2311071" cy="174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476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415763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o-RO" sz="3200" b="1" dirty="0"/>
              <a:t>Antrenamentul </a:t>
            </a:r>
            <a:r>
              <a:rPr lang="ro-RO" sz="3200" b="1" dirty="0" err="1"/>
              <a:t>abilităţilor</a:t>
            </a:r>
            <a:r>
              <a:rPr lang="ro-RO" sz="3200" b="1" dirty="0"/>
              <a:t> autoreglatorii la elevi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47267" y="1841242"/>
            <a:ext cx="10445768" cy="50167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o-RO" sz="2000" dirty="0"/>
              <a:t>(1) În timpul fazei de </a:t>
            </a:r>
            <a:r>
              <a:rPr lang="ro-RO" sz="2000" i="1" dirty="0"/>
              <a:t>informare</a:t>
            </a:r>
            <a:r>
              <a:rPr lang="ro-RO" sz="2000" dirty="0"/>
              <a:t> profesorul le explică elevilor: demersul unei strategii de </a:t>
            </a:r>
            <a:r>
              <a:rPr lang="ro-RO" sz="2000" dirty="0" err="1"/>
              <a:t>înţelegere</a:t>
            </a:r>
            <a:r>
              <a:rPr lang="ro-RO" sz="2000" dirty="0"/>
              <a:t> (</a:t>
            </a:r>
            <a:r>
              <a:rPr lang="ro-RO" sz="2000" i="1" dirty="0"/>
              <a:t>de ex. pre-lectura</a:t>
            </a:r>
            <a:r>
              <a:rPr lang="ro-RO" sz="2000" dirty="0"/>
              <a:t>), </a:t>
            </a:r>
            <a:r>
              <a:rPr lang="ro-RO" sz="2000" b="1" dirty="0"/>
              <a:t>modul în care poate fi utilizată</a:t>
            </a:r>
            <a:r>
              <a:rPr lang="ro-RO" sz="2000" dirty="0"/>
              <a:t> (</a:t>
            </a:r>
            <a:r>
              <a:rPr lang="ro-RO" sz="2000" i="1" dirty="0"/>
              <a:t>de ex.: prin identificarea subtitlurilor, a cuvintelor cheie, prin lectura rezumatelor</a:t>
            </a:r>
            <a:r>
              <a:rPr lang="ro-RO" sz="2000" dirty="0"/>
              <a:t>), </a:t>
            </a:r>
            <a:r>
              <a:rPr lang="ro-RO" sz="2000" b="1" dirty="0"/>
              <a:t>când</a:t>
            </a:r>
            <a:r>
              <a:rPr lang="ro-RO" sz="2000" dirty="0"/>
              <a:t> (</a:t>
            </a:r>
            <a:r>
              <a:rPr lang="ro-RO" sz="2000" i="1" dirty="0"/>
              <a:t>de ex.: înaintea lecturii extensive a unui text</a:t>
            </a:r>
            <a:r>
              <a:rPr lang="ro-RO" sz="2000" dirty="0"/>
              <a:t>)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b="1" dirty="0"/>
              <a:t>de ce ar trebui folosită</a:t>
            </a:r>
            <a:r>
              <a:rPr lang="ro-RO" sz="2000" dirty="0"/>
              <a:t> (de </a:t>
            </a:r>
            <a:r>
              <a:rPr lang="ro-RO" sz="2000" i="1" dirty="0"/>
              <a:t>ex.: oferă o imagine de ansamblu, permite concentrarea </a:t>
            </a:r>
            <a:r>
              <a:rPr lang="ro-RO" sz="2000" i="1" dirty="0" err="1"/>
              <a:t>atenţiei</a:t>
            </a:r>
            <a:r>
              <a:rPr lang="ro-RO" sz="2000" i="1" dirty="0"/>
              <a:t> asupra aspectelor importante, </a:t>
            </a:r>
            <a:r>
              <a:rPr lang="ro-RO" sz="2000" i="1" dirty="0" err="1"/>
              <a:t>esenţiale</a:t>
            </a:r>
            <a:r>
              <a:rPr lang="ro-RO" sz="2000" i="1" dirty="0"/>
              <a:t>)</a:t>
            </a:r>
            <a:r>
              <a:rPr lang="ro-RO" sz="2000" dirty="0"/>
              <a:t>. </a:t>
            </a:r>
            <a:endParaRPr lang="en-US"/>
          </a:p>
          <a:p>
            <a:pPr algn="just"/>
            <a:endParaRPr lang="en-US" sz="2000" dirty="0"/>
          </a:p>
          <a:p>
            <a:pPr algn="just"/>
            <a:r>
              <a:rPr lang="ro-RO" sz="2000" dirty="0"/>
              <a:t>(2) </a:t>
            </a:r>
            <a:r>
              <a:rPr lang="ro-RO" sz="2000" i="1" dirty="0"/>
              <a:t>Utilizarea de metafore</a:t>
            </a:r>
            <a:r>
              <a:rPr lang="ro-RO" sz="2000" dirty="0"/>
              <a:t>. Compararea </a:t>
            </a:r>
            <a:r>
              <a:rPr lang="ro-RO" sz="2000" dirty="0" err="1"/>
              <a:t>activităţii</a:t>
            </a:r>
            <a:r>
              <a:rPr lang="ro-RO" sz="2000" dirty="0"/>
              <a:t> de pre-lectură cu planificarea unei excursii poate oferi indici </a:t>
            </a:r>
            <a:r>
              <a:rPr lang="ro-RO" sz="2000" dirty="0" err="1"/>
              <a:t>concreţi</a:t>
            </a:r>
            <a:r>
              <a:rPr lang="ro-RO" sz="2000" dirty="0"/>
              <a:t> pentru a discuta </a:t>
            </a:r>
            <a:r>
              <a:rPr lang="ro-RO" sz="2000" dirty="0" err="1"/>
              <a:t>şi</a:t>
            </a:r>
            <a:r>
              <a:rPr lang="ro-RO" sz="2000" dirty="0"/>
              <a:t> a vizualiza componentele strategiei. 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dirty="0"/>
              <a:t>(3) Grupul de </a:t>
            </a:r>
            <a:r>
              <a:rPr lang="ro-RO" sz="2000" i="1" dirty="0"/>
              <a:t>dialog</a:t>
            </a:r>
            <a:r>
              <a:rPr lang="ro-RO" sz="2000" dirty="0"/>
              <a:t> permite elevilor: (a) să-</a:t>
            </a:r>
            <a:r>
              <a:rPr lang="ro-RO" sz="2000" dirty="0" err="1"/>
              <a:t>şi</a:t>
            </a:r>
            <a:r>
              <a:rPr lang="ro-RO" sz="2000" dirty="0"/>
              <a:t> exprime confuziile (</a:t>
            </a:r>
            <a:r>
              <a:rPr lang="ro-RO" sz="2000" dirty="0" err="1"/>
              <a:t>funcţia</a:t>
            </a:r>
            <a:r>
              <a:rPr lang="ro-RO" sz="2000" dirty="0"/>
              <a:t> de evaluare) </a:t>
            </a:r>
            <a:r>
              <a:rPr lang="ro-RO" sz="2000" dirty="0" err="1"/>
              <a:t>şi</a:t>
            </a:r>
            <a:r>
              <a:rPr lang="ro-RO" sz="2000" dirty="0"/>
              <a:t> în </a:t>
            </a:r>
            <a:r>
              <a:rPr lang="ro-RO" sz="2000" dirty="0" err="1"/>
              <a:t>acelaşi</a:t>
            </a:r>
            <a:r>
              <a:rPr lang="ro-RO" sz="2000" dirty="0"/>
              <a:t> timp facilitează (b) modelarea unui comportament strategic eficient (</a:t>
            </a:r>
            <a:r>
              <a:rPr lang="ro-RO" sz="2000" dirty="0" err="1"/>
              <a:t>funcţia</a:t>
            </a:r>
            <a:r>
              <a:rPr lang="ro-RO" sz="2000" dirty="0"/>
              <a:t> de </a:t>
            </a:r>
            <a:r>
              <a:rPr lang="ro-RO" sz="2000" dirty="0" err="1"/>
              <a:t>instrucţie</a:t>
            </a:r>
            <a:r>
              <a:rPr lang="ro-RO" sz="2000" dirty="0"/>
              <a:t>). </a:t>
            </a:r>
          </a:p>
          <a:p>
            <a:pPr algn="just"/>
            <a:endParaRPr lang="ro-RO" sz="2000" dirty="0"/>
          </a:p>
          <a:p>
            <a:pPr algn="just"/>
            <a:endParaRPr lang="ro-RO" sz="2000" dirty="0"/>
          </a:p>
          <a:p>
            <a:pPr algn="just"/>
            <a:endParaRPr lang="en-US" sz="2000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890" y="5433731"/>
            <a:ext cx="2091769" cy="15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0951" y="1152641"/>
            <a:ext cx="5565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Procedură de ghidare Paris (1991)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84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415763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o-RO" sz="3200" b="1" dirty="0"/>
              <a:t>Antrenamentul </a:t>
            </a:r>
            <a:r>
              <a:rPr lang="ro-RO" sz="3200" b="1" dirty="0" err="1"/>
              <a:t>abilităţilor</a:t>
            </a:r>
            <a:r>
              <a:rPr lang="ro-RO" sz="3200" b="1" dirty="0"/>
              <a:t> autoreglatorii la elevi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53583" y="1917139"/>
            <a:ext cx="104457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000" dirty="0"/>
              <a:t>(4) </a:t>
            </a:r>
            <a:r>
              <a:rPr lang="ro-RO" sz="2000" i="1" dirty="0"/>
              <a:t>Practica ghidată</a:t>
            </a:r>
            <a:r>
              <a:rPr lang="ro-RO" sz="2000" dirty="0"/>
              <a:t> se referă la: (a) instruirea directă a </a:t>
            </a:r>
            <a:r>
              <a:rPr lang="ro-RO" sz="2000" dirty="0" err="1"/>
              <a:t>activităţii</a:t>
            </a:r>
            <a:r>
              <a:rPr lang="ro-RO" sz="2000" dirty="0"/>
              <a:t> de citire, (b) citirea propriu zisă, (c) discutarea strategiilor aplicate </a:t>
            </a:r>
            <a:r>
              <a:rPr lang="ro-RO" sz="2000" dirty="0" err="1"/>
              <a:t>şi</a:t>
            </a:r>
            <a:r>
              <a:rPr lang="ro-RO" sz="2000" dirty="0"/>
              <a:t> motivării alegerii unei anumite strategii </a:t>
            </a:r>
            <a:r>
              <a:rPr lang="ro-RO" sz="2000" dirty="0" err="1"/>
              <a:t>şi</a:t>
            </a:r>
            <a:r>
              <a:rPr lang="ro-RO" sz="2000" dirty="0"/>
              <a:t> la (d) utilizarea directă de către elev a strategiilor. Pe parcursul acestei faze se acordă </a:t>
            </a:r>
            <a:r>
              <a:rPr lang="ro-RO" sz="2000" dirty="0" err="1"/>
              <a:t>feed</a:t>
            </a:r>
            <a:r>
              <a:rPr lang="ro-RO" sz="2000" dirty="0"/>
              <a:t>-back-uri periodice, </a:t>
            </a:r>
            <a:r>
              <a:rPr lang="ro-RO" sz="2000" dirty="0" err="1"/>
              <a:t>evidenţiindu</a:t>
            </a:r>
            <a:r>
              <a:rPr lang="ro-RO" sz="2000" dirty="0"/>
              <a:t>-se comportamentelor de </a:t>
            </a:r>
            <a:r>
              <a:rPr lang="ro-RO" sz="2000" dirty="0" err="1"/>
              <a:t>învăţare</a:t>
            </a:r>
            <a:r>
              <a:rPr lang="ro-RO" sz="2000" dirty="0"/>
              <a:t> care au condus către </a:t>
            </a:r>
            <a:r>
              <a:rPr lang="ro-RO" sz="2000" dirty="0" err="1"/>
              <a:t>reuşită</a:t>
            </a:r>
            <a:r>
              <a:rPr lang="ro-RO" sz="2000" dirty="0"/>
              <a:t>. În felul acesta elevul </a:t>
            </a:r>
            <a:r>
              <a:rPr lang="ro-RO" sz="2000" dirty="0" err="1"/>
              <a:t>dobândeşte</a:t>
            </a:r>
            <a:r>
              <a:rPr lang="ro-RO" sz="2000" dirty="0"/>
              <a:t> </a:t>
            </a:r>
            <a:r>
              <a:rPr lang="ro-RO" sz="2000" dirty="0" err="1"/>
              <a:t>abilităţi</a:t>
            </a:r>
            <a:r>
              <a:rPr lang="ro-RO" sz="2000" dirty="0"/>
              <a:t> de auto-monitorizare a propriului proces de </a:t>
            </a:r>
            <a:r>
              <a:rPr lang="ro-RO" sz="2000" dirty="0" err="1"/>
              <a:t>învăţare</a:t>
            </a:r>
            <a:r>
              <a:rPr lang="ro-RO" sz="2000" dirty="0"/>
              <a:t>.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dirty="0"/>
              <a:t>(5) </a:t>
            </a:r>
            <a:r>
              <a:rPr lang="ro-RO" sz="2000" i="1" dirty="0" err="1"/>
              <a:t>Relaţionarea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i="1" dirty="0"/>
              <a:t>integrarea</a:t>
            </a:r>
            <a:r>
              <a:rPr lang="ro-RO" sz="2000" dirty="0"/>
              <a:t> diverselor domenii de </a:t>
            </a:r>
            <a:r>
              <a:rPr lang="ro-RO" sz="2000" dirty="0" err="1"/>
              <a:t>conţinuturi</a:t>
            </a:r>
            <a:r>
              <a:rPr lang="ro-RO" sz="2000" dirty="0"/>
              <a:t> se realizează prin </a:t>
            </a:r>
            <a:r>
              <a:rPr lang="ro-RO" sz="2000" dirty="0" err="1"/>
              <a:t>lecţii</a:t>
            </a:r>
            <a:r>
              <a:rPr lang="ro-RO" sz="2000" dirty="0"/>
              <a:t> periodice, în care profesorul împreună cu elevii aplică strategiile </a:t>
            </a:r>
            <a:r>
              <a:rPr lang="ro-RO" sz="2000" dirty="0" err="1"/>
              <a:t>învăţate</a:t>
            </a:r>
            <a:r>
              <a:rPr lang="ro-RO" sz="2000" dirty="0"/>
              <a:t> pe diverse texte cu </a:t>
            </a:r>
            <a:r>
              <a:rPr lang="ro-RO" sz="2000" dirty="0" err="1"/>
              <a:t>conţinut</a:t>
            </a:r>
            <a:r>
              <a:rPr lang="ro-RO" sz="2000" dirty="0"/>
              <a:t> </a:t>
            </a:r>
            <a:r>
              <a:rPr lang="ro-RO" sz="2000" dirty="0" err="1"/>
              <a:t>ştiinţific</a:t>
            </a:r>
            <a:r>
              <a:rPr lang="ro-RO" sz="2000" dirty="0"/>
              <a:t> sau social. Antrenarea </a:t>
            </a:r>
            <a:r>
              <a:rPr lang="ro-RO" sz="2000" dirty="0" err="1"/>
              <a:t>capacităţii</a:t>
            </a:r>
            <a:r>
              <a:rPr lang="ro-RO" sz="2000" dirty="0"/>
              <a:t> de generalizare </a:t>
            </a:r>
            <a:r>
              <a:rPr lang="ro-RO" sz="2000" dirty="0" err="1"/>
              <a:t>şi</a:t>
            </a:r>
            <a:r>
              <a:rPr lang="ro-RO" sz="2000" dirty="0"/>
              <a:t> transfer se realizează prin </a:t>
            </a:r>
            <a:r>
              <a:rPr lang="ro-RO" sz="2000" dirty="0" err="1"/>
              <a:t>aplicaţii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exersări ale strategiilor metacognitive în contexte cât mai variate</a:t>
            </a:r>
            <a:r>
              <a:rPr lang="ro-RO" dirty="0"/>
              <a:t>. 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815" y="5233537"/>
            <a:ext cx="2311071" cy="174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0951" y="1152641"/>
            <a:ext cx="5565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Procedură de ghidare Paris (1991)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474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852492"/>
            <a:ext cx="10058400" cy="5322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o-RO" sz="3200" b="1" dirty="0"/>
              <a:t>Antrenamentul </a:t>
            </a:r>
            <a:r>
              <a:rPr lang="ro-RO" sz="3200" b="1" dirty="0" err="1"/>
              <a:t>abilităţilor</a:t>
            </a:r>
            <a:r>
              <a:rPr lang="ro-RO" sz="3200" b="1" dirty="0"/>
              <a:t> autoreglatorii la elevi</a:t>
            </a:r>
            <a:endParaRPr lang="en-US" sz="3200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05" y="4534443"/>
            <a:ext cx="3075296" cy="23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4921" y="1920502"/>
            <a:ext cx="103044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#3 Sublinierea </a:t>
            </a:r>
            <a:r>
              <a:rPr lang="ro-RO" sz="20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beneficiilor </a:t>
            </a:r>
            <a:r>
              <a:rPr lang="ro-RO" sz="2000" b="1" dirty="0" err="1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activităţilor</a:t>
            </a:r>
            <a:r>
              <a:rPr lang="ro-RO" sz="20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autoreglatorii</a:t>
            </a:r>
          </a:p>
          <a:p>
            <a:pPr marL="1588" indent="-1588" algn="just">
              <a:buFont typeface="Wingdings" panose="05000000000000000000" pitchFamily="2" charset="2"/>
              <a:buChar char="Ø"/>
            </a:pPr>
            <a:endParaRPr lang="ro-RO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sz="2000" b="1" dirty="0"/>
              <a:t>#4 Acordarea progresivă a unei </a:t>
            </a:r>
            <a:r>
              <a:rPr lang="ro-RO" sz="2000" b="1" dirty="0">
                <a:solidFill>
                  <a:srgbClr val="FF0000"/>
                </a:solidFill>
              </a:rPr>
              <a:t>ponderi sporite procesului de reglare internă </a:t>
            </a:r>
          </a:p>
          <a:p>
            <a:pPr marL="1588" indent="-1588" algn="just"/>
            <a:r>
              <a:rPr lang="ro-RO" sz="2000" dirty="0" err="1"/>
              <a:t>Abilităţile</a:t>
            </a:r>
            <a:r>
              <a:rPr lang="ro-RO" sz="2000" dirty="0"/>
              <a:t> metacognitive ale elevilor cunosc o ameliorare minimă în </a:t>
            </a:r>
            <a:r>
              <a:rPr lang="ro-RO" sz="2000" dirty="0" err="1"/>
              <a:t>condiţii</a:t>
            </a:r>
            <a:r>
              <a:rPr lang="ro-RO" sz="2000" dirty="0"/>
              <a:t> de suport extern maxim. </a:t>
            </a:r>
            <a:endParaRPr lang="ro-RO" sz="2000" b="1" dirty="0"/>
          </a:p>
          <a:p>
            <a:pPr marL="1588" indent="-1588" algn="just">
              <a:buFont typeface="Wingdings" panose="05000000000000000000" pitchFamily="2" charset="2"/>
              <a:buChar char="Ø"/>
            </a:pPr>
            <a:endParaRPr lang="ro-RO" sz="2000" b="1" dirty="0"/>
          </a:p>
          <a:p>
            <a:pPr algn="just"/>
            <a:r>
              <a:rPr lang="ro-RO" sz="2000" b="1" dirty="0">
                <a:solidFill>
                  <a:srgbClr val="FF0000"/>
                </a:solidFill>
              </a:rPr>
              <a:t>#5 Practicile autoreflexive</a:t>
            </a:r>
            <a:r>
              <a:rPr lang="ro-RO" sz="2000" dirty="0">
                <a:solidFill>
                  <a:srgbClr val="FF0000"/>
                </a:solidFill>
              </a:rPr>
              <a:t>- </a:t>
            </a:r>
            <a:r>
              <a:rPr lang="ro-RO" sz="2000" dirty="0"/>
              <a:t>încurajează elevii să-</a:t>
            </a:r>
            <a:r>
              <a:rPr lang="ro-RO" sz="2000" dirty="0" err="1"/>
              <a:t>şi</a:t>
            </a:r>
            <a:r>
              <a:rPr lang="ro-RO" sz="2000" dirty="0"/>
              <a:t> automonitorizeze progresul în </a:t>
            </a:r>
            <a:r>
              <a:rPr lang="ro-RO" sz="2000" dirty="0" err="1"/>
              <a:t>funcţie</a:t>
            </a:r>
            <a:r>
              <a:rPr lang="ro-RO" sz="2000" dirty="0"/>
              <a:t> de scopurile </a:t>
            </a:r>
            <a:r>
              <a:rPr lang="ro-RO" sz="2000" dirty="0" err="1"/>
              <a:t>învăţării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totodată să-</a:t>
            </a:r>
            <a:r>
              <a:rPr lang="ro-RO" sz="2000" dirty="0" err="1"/>
              <a:t>şi</a:t>
            </a:r>
            <a:r>
              <a:rPr lang="ro-RO" sz="2000" dirty="0"/>
              <a:t> configureze / ajusteze mediul fizic </a:t>
            </a:r>
            <a:r>
              <a:rPr lang="ro-RO" sz="2000" dirty="0" err="1"/>
              <a:t>şi</a:t>
            </a:r>
            <a:r>
              <a:rPr lang="ro-RO" sz="2000" dirty="0"/>
              <a:t> social pentru a realiza acele scopuri.</a:t>
            </a:r>
            <a:endParaRPr lang="ro-RO" sz="2000" b="1" dirty="0"/>
          </a:p>
          <a:p>
            <a:endParaRPr lang="ro-RO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09423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518616"/>
            <a:ext cx="10058400" cy="8661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3200" b="1" dirty="0"/>
              <a:t>Principii de aplicare a metodelor de autoreglare a învățării în clasă</a:t>
            </a:r>
            <a:endParaRPr lang="en-US" sz="3200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37" y="5401309"/>
            <a:ext cx="1927972" cy="14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4921" y="1920502"/>
            <a:ext cx="103044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000" dirty="0"/>
              <a:t>Paris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err="1"/>
              <a:t>Winograd</a:t>
            </a:r>
            <a:r>
              <a:rPr lang="ro-RO" sz="2000" dirty="0"/>
              <a:t> (1999) au descris douăsprezece principii pe care profesorii le pot utiliza în scopul planificării </a:t>
            </a:r>
            <a:r>
              <a:rPr lang="ro-RO" sz="2000" dirty="0" err="1"/>
              <a:t>activităţii</a:t>
            </a:r>
            <a:r>
              <a:rPr lang="ro-RO" sz="2000" dirty="0"/>
              <a:t> din clasă. Ele sunt menite să stimuleze </a:t>
            </a:r>
            <a:r>
              <a:rPr lang="ro-RO" sz="2000" dirty="0" err="1"/>
              <a:t>învăţarea</a:t>
            </a:r>
            <a:r>
              <a:rPr lang="ro-RO" sz="2000" dirty="0"/>
              <a:t> autoreglată la elevi. Aceste </a:t>
            </a:r>
            <a:r>
              <a:rPr lang="ro-RO" sz="2000" dirty="0" err="1"/>
              <a:t>activităţi</a:t>
            </a:r>
            <a:r>
              <a:rPr lang="ro-RO" sz="2000" dirty="0"/>
              <a:t> pot fi organizate în patru categorii distincte:</a:t>
            </a:r>
          </a:p>
          <a:p>
            <a:endParaRPr lang="ro-RO" sz="2000" dirty="0"/>
          </a:p>
          <a:p>
            <a:r>
              <a:rPr lang="ro-RO" sz="2000" b="1" dirty="0"/>
              <a:t>(1) Autoevaluare – </a:t>
            </a:r>
            <a:r>
              <a:rPr lang="ro-RO" sz="2000" dirty="0"/>
              <a:t>are ca scop</a:t>
            </a:r>
            <a:r>
              <a:rPr lang="ro-RO" sz="2000" b="1" dirty="0"/>
              <a:t> </a:t>
            </a:r>
            <a:r>
              <a:rPr lang="ro-RO" sz="2000" dirty="0" err="1"/>
              <a:t>creşterea</a:t>
            </a:r>
            <a:r>
              <a:rPr lang="ro-RO" sz="2000" dirty="0"/>
              <a:t> nivelului de </a:t>
            </a:r>
            <a:r>
              <a:rPr lang="ro-RO" sz="2000" dirty="0" err="1"/>
              <a:t>înţelegere</a:t>
            </a:r>
            <a:r>
              <a:rPr lang="ro-RO" sz="2000" dirty="0"/>
              <a:t> a </a:t>
            </a:r>
            <a:r>
              <a:rPr lang="ro-RO" sz="2000" dirty="0" err="1"/>
              <a:t>activităţii</a:t>
            </a:r>
            <a:r>
              <a:rPr lang="ro-RO" sz="2000" dirty="0"/>
              <a:t> de </a:t>
            </a:r>
            <a:r>
              <a:rPr lang="ro-RO" sz="2000" dirty="0" err="1"/>
              <a:t>învăţare</a:t>
            </a:r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ro-RO" sz="2000" dirty="0"/>
              <a:t>Analizarea </a:t>
            </a:r>
            <a:r>
              <a:rPr lang="ro-RO" sz="2000" u="sng" dirty="0"/>
              <a:t>stilurilor </a:t>
            </a:r>
            <a:r>
              <a:rPr lang="ro-RO" sz="2000" u="sng" dirty="0" err="1"/>
              <a:t>şi</a:t>
            </a:r>
            <a:r>
              <a:rPr lang="ro-RO" sz="2000" u="sng" dirty="0"/>
              <a:t> strategiile proprii de </a:t>
            </a:r>
            <a:r>
              <a:rPr lang="ro-RO" sz="2000" u="sng" dirty="0" err="1"/>
              <a:t>învăţare</a:t>
            </a:r>
            <a:r>
              <a:rPr lang="ro-RO" sz="2000" u="sng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compararea acestora cu stilurile </a:t>
            </a:r>
            <a:r>
              <a:rPr lang="ro-RO" sz="2000" dirty="0" err="1"/>
              <a:t>şi</a:t>
            </a:r>
            <a:r>
              <a:rPr lang="ro-RO" sz="2000" dirty="0"/>
              <a:t> strategiile utilizate de către </a:t>
            </a:r>
            <a:r>
              <a:rPr lang="ro-RO" sz="2000" dirty="0" err="1"/>
              <a:t>alţii</a:t>
            </a:r>
            <a:r>
              <a:rPr lang="ro-RO" sz="2000" dirty="0"/>
              <a:t> </a:t>
            </a:r>
            <a:r>
              <a:rPr lang="ro-RO" sz="2000" dirty="0" err="1"/>
              <a:t>creşte</a:t>
            </a:r>
            <a:r>
              <a:rPr lang="ro-RO" sz="2000" dirty="0"/>
              <a:t> preocuparea adaptării stilurilor de </a:t>
            </a:r>
            <a:r>
              <a:rPr lang="ro-RO" sz="2000" dirty="0" err="1"/>
              <a:t>învăţare</a:t>
            </a:r>
            <a:r>
              <a:rPr lang="ro-RO" sz="2000" dirty="0"/>
              <a:t> în </a:t>
            </a:r>
            <a:r>
              <a:rPr lang="ro-RO" sz="2000" dirty="0" err="1"/>
              <a:t>funcţie</a:t>
            </a:r>
            <a:r>
              <a:rPr lang="ro-RO" sz="2000" dirty="0"/>
              <a:t> de materialul studiat;</a:t>
            </a:r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ro-RO" sz="2000" dirty="0"/>
              <a:t>Autoevaluarea </a:t>
            </a:r>
            <a:r>
              <a:rPr lang="ro-RO" sz="2000" u="sng" dirty="0"/>
              <a:t>propriilor </a:t>
            </a:r>
            <a:r>
              <a:rPr lang="ro-RO" sz="2000" u="sng" dirty="0" err="1"/>
              <a:t>cunoştinţe</a:t>
            </a:r>
            <a:r>
              <a:rPr lang="ro-RO" sz="2000" u="sng" dirty="0"/>
              <a:t> / lacune</a:t>
            </a:r>
            <a:r>
              <a:rPr lang="ro-RO" sz="2000" dirty="0"/>
              <a:t>, precum </a:t>
            </a:r>
            <a:r>
              <a:rPr lang="ro-RO" sz="2000" dirty="0" err="1"/>
              <a:t>şi</a:t>
            </a:r>
            <a:r>
              <a:rPr lang="ro-RO" sz="2000" dirty="0"/>
              <a:t> a </a:t>
            </a:r>
            <a:r>
              <a:rPr lang="ro-RO" sz="2000" u="sng" dirty="0"/>
              <a:t>nivelului de adâncime al </a:t>
            </a:r>
            <a:r>
              <a:rPr lang="ro-RO" sz="2000" u="sng" dirty="0" err="1"/>
              <a:t>înţelegerii</a:t>
            </a:r>
            <a:r>
              <a:rPr lang="ro-RO" sz="2000" u="sng" dirty="0"/>
              <a:t> </a:t>
            </a:r>
            <a:r>
              <a:rPr lang="ro-RO" sz="2000" dirty="0"/>
              <a:t>duce la o gestionare mai eficientă a efortului </a:t>
            </a:r>
            <a:r>
              <a:rPr lang="ro-RO" sz="2000" dirty="0" err="1"/>
              <a:t>şi</a:t>
            </a:r>
            <a:r>
              <a:rPr lang="ro-RO" sz="2000" dirty="0"/>
              <a:t> a resurselor cognitive;</a:t>
            </a:r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ro-RO" sz="2000" u="sng" dirty="0"/>
              <a:t>Evaluarea sistematică a procesului de </a:t>
            </a:r>
            <a:r>
              <a:rPr lang="ro-RO" sz="2000" u="sng" dirty="0" err="1"/>
              <a:t>învăţare</a:t>
            </a:r>
            <a:r>
              <a:rPr lang="ro-RO" sz="2000" u="sng" dirty="0"/>
              <a:t> </a:t>
            </a:r>
            <a:r>
              <a:rPr lang="ro-RO" sz="2000" u="sng" dirty="0" err="1"/>
              <a:t>şi</a:t>
            </a:r>
            <a:r>
              <a:rPr lang="ro-RO" sz="2000" u="sng" dirty="0"/>
              <a:t> a rezultatelor acestuia </a:t>
            </a:r>
            <a:r>
              <a:rPr lang="ro-RO" sz="2000" dirty="0"/>
              <a:t>facilitează monitorizarea progresului, stimulează recursul la strategii reparatorii </a:t>
            </a:r>
            <a:r>
              <a:rPr lang="ro-RO" sz="2000" dirty="0" err="1"/>
              <a:t>şi</a:t>
            </a:r>
            <a:r>
              <a:rPr lang="ro-RO" sz="2000" dirty="0"/>
              <a:t> dezvoltă </a:t>
            </a:r>
            <a:r>
              <a:rPr lang="ro-RO" sz="2000" dirty="0" err="1"/>
              <a:t>autoeficacitatea</a:t>
            </a:r>
            <a:r>
              <a:rPr lang="ro-RO" sz="2000" dirty="0"/>
              <a:t>.</a:t>
            </a:r>
            <a:endParaRPr lang="en-US" sz="2000" dirty="0"/>
          </a:p>
          <a:p>
            <a:pPr algn="just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7596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518616"/>
            <a:ext cx="10058400" cy="8661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3200" b="1" dirty="0"/>
              <a:t>Principii de aplicare a metodelor de autoreglare a învățării în clasă</a:t>
            </a:r>
            <a:endParaRPr lang="en-US" sz="3200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672" y="4782611"/>
            <a:ext cx="2746837" cy="207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4921" y="1920502"/>
            <a:ext cx="103044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000" b="1" dirty="0"/>
              <a:t>(2) Management personal al gândirii </a:t>
            </a:r>
            <a:r>
              <a:rPr lang="ro-RO" sz="2000" b="1" dirty="0" err="1"/>
              <a:t>şi</a:t>
            </a:r>
            <a:r>
              <a:rPr lang="ro-RO" sz="2000" b="1" dirty="0"/>
              <a:t> al efortului - </a:t>
            </a:r>
            <a:r>
              <a:rPr lang="ro-RO" sz="2000" dirty="0" err="1"/>
              <a:t>sporeşte</a:t>
            </a:r>
            <a:r>
              <a:rPr lang="ro-RO" sz="2000" dirty="0"/>
              <a:t> abordarea flexibilă a problemelor, </a:t>
            </a:r>
            <a:r>
              <a:rPr lang="ro-RO" sz="2000" dirty="0" err="1"/>
              <a:t>persistenţa</a:t>
            </a:r>
            <a:r>
              <a:rPr lang="ro-RO" sz="2000" dirty="0"/>
              <a:t> în sarcină, autocontrolul </a:t>
            </a:r>
            <a:r>
              <a:rPr lang="ro-RO" sz="2000" dirty="0" err="1"/>
              <a:t>şi</a:t>
            </a:r>
            <a:r>
              <a:rPr lang="ro-RO" sz="2000" dirty="0"/>
              <a:t> orientarea pe bază de scopuri:</a:t>
            </a:r>
          </a:p>
          <a:p>
            <a:pPr algn="just"/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ro-RO" sz="2000" u="sng" dirty="0"/>
              <a:t>Orientarea scopurilor spre </a:t>
            </a:r>
            <a:r>
              <a:rPr lang="ro-RO" sz="2000" u="sng" dirty="0" err="1"/>
              <a:t>competenţă</a:t>
            </a:r>
            <a:r>
              <a:rPr lang="ro-RO" sz="2000" u="sng" dirty="0"/>
              <a:t> </a:t>
            </a:r>
            <a:r>
              <a:rPr lang="ro-RO" sz="2000" dirty="0"/>
              <a:t>este mai eficace comparativ cu orientarea scopurilor spre </a:t>
            </a:r>
            <a:r>
              <a:rPr lang="ro-RO" sz="2000" dirty="0" err="1"/>
              <a:t>performanţă</a:t>
            </a:r>
            <a:r>
              <a:rPr lang="ro-RO" sz="2000" dirty="0"/>
              <a:t>;</a:t>
            </a:r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ro-RO" sz="2000" u="sng" dirty="0"/>
              <a:t>Managementul resurselor de timp </a:t>
            </a:r>
            <a:r>
              <a:rPr lang="ro-RO" sz="2000" u="sng" dirty="0" err="1"/>
              <a:t>şi</a:t>
            </a:r>
            <a:r>
              <a:rPr lang="ro-RO" sz="2000" u="sng" dirty="0"/>
              <a:t> de efort </a:t>
            </a:r>
            <a:r>
              <a:rPr lang="ro-RO" sz="2000" dirty="0"/>
              <a:t>(pe baza planificării </a:t>
            </a:r>
            <a:r>
              <a:rPr lang="ro-RO" sz="2000" dirty="0" err="1"/>
              <a:t>şi</a:t>
            </a:r>
            <a:r>
              <a:rPr lang="ro-RO" sz="2000" dirty="0"/>
              <a:t> monitorizării) este </a:t>
            </a:r>
            <a:r>
              <a:rPr lang="ro-RO" sz="2000" dirty="0" err="1"/>
              <a:t>esenţial</a:t>
            </a:r>
            <a:r>
              <a:rPr lang="ro-RO" sz="2000" dirty="0"/>
              <a:t> pentru stabilirea </a:t>
            </a:r>
            <a:r>
              <a:rPr lang="ro-RO" sz="2000" dirty="0" err="1"/>
              <a:t>priorităţilor</a:t>
            </a:r>
            <a:r>
              <a:rPr lang="ro-RO" sz="2000" dirty="0"/>
              <a:t>, </a:t>
            </a:r>
            <a:r>
              <a:rPr lang="ro-RO" sz="2000" dirty="0" err="1"/>
              <a:t>creşterii</a:t>
            </a:r>
            <a:r>
              <a:rPr lang="ro-RO" sz="2000" dirty="0"/>
              <a:t> </a:t>
            </a:r>
            <a:r>
              <a:rPr lang="ro-RO" sz="2000" dirty="0" err="1"/>
              <a:t>toleranţei</a:t>
            </a:r>
            <a:r>
              <a:rPr lang="ro-RO" sz="2000" dirty="0"/>
              <a:t> la frustrare </a:t>
            </a:r>
            <a:r>
              <a:rPr lang="ro-RO" sz="2000" dirty="0" err="1"/>
              <a:t>şi</a:t>
            </a:r>
            <a:r>
              <a:rPr lang="ro-RO" sz="2000" dirty="0"/>
              <a:t> pentru perseverarea în îndeplinirea unei sarcini;</a:t>
            </a:r>
            <a:endParaRPr lang="en-US" sz="20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ro-RO" sz="2000" u="sng" dirty="0"/>
              <a:t>Reconsiderarea propriului proces de </a:t>
            </a:r>
            <a:r>
              <a:rPr lang="ro-RO" sz="2000" u="sng" dirty="0" err="1"/>
              <a:t>învăţare</a:t>
            </a:r>
            <a:r>
              <a:rPr lang="ro-RO" sz="2000" u="sng" dirty="0"/>
              <a:t> </a:t>
            </a:r>
            <a:r>
              <a:rPr lang="ro-RO" sz="2000" u="sng" dirty="0" err="1"/>
              <a:t>şi</a:t>
            </a:r>
            <a:r>
              <a:rPr lang="ro-RO" sz="2000" u="sng" dirty="0"/>
              <a:t> a modului de abordare a unei probleme </a:t>
            </a:r>
            <a:r>
              <a:rPr lang="ro-RO" sz="2000" dirty="0"/>
              <a:t>reprezintă indicatori </a:t>
            </a:r>
            <a:r>
              <a:rPr lang="ro-RO" sz="2000" dirty="0" err="1"/>
              <a:t>importanţi</a:t>
            </a:r>
            <a:r>
              <a:rPr lang="ro-RO" sz="2000" dirty="0"/>
              <a:t> ai automonitorizării.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6430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518616"/>
            <a:ext cx="10058400" cy="8661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3200" b="1" dirty="0"/>
              <a:t>Principii de aplicare a metodelor de autoreglare a învățării în clasă</a:t>
            </a:r>
            <a:endParaRPr lang="en-US" sz="3200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37" y="5401309"/>
            <a:ext cx="1927972" cy="14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4921" y="1920502"/>
            <a:ext cx="103044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/>
              <a:t>(3) Automonitorizare - </a:t>
            </a:r>
            <a:r>
              <a:rPr lang="ro-RO" sz="2000" dirty="0"/>
              <a:t>poate fi </a:t>
            </a:r>
            <a:r>
              <a:rPr lang="ro-RO" sz="2000" dirty="0" err="1"/>
              <a:t>învăţată</a:t>
            </a:r>
            <a:r>
              <a:rPr lang="ro-RO" sz="2000" dirty="0"/>
              <a:t> de către elev pe diverse căi</a:t>
            </a:r>
            <a:r>
              <a:rPr lang="ro-RO" sz="2000" b="1" dirty="0"/>
              <a:t>: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o-RO" sz="2000" u="sng" dirty="0" err="1"/>
              <a:t>Instrucţiuni</a:t>
            </a:r>
            <a:r>
              <a:rPr lang="ro-RO" sz="2000" u="sng" dirty="0"/>
              <a:t> explicite, </a:t>
            </a:r>
            <a:r>
              <a:rPr lang="ro-RO" sz="2000" u="sng" dirty="0" err="1"/>
              <a:t>discuţii</a:t>
            </a:r>
            <a:r>
              <a:rPr lang="ro-RO" sz="2000" u="sng" dirty="0"/>
              <a:t> metacognitive, </a:t>
            </a:r>
            <a:r>
              <a:rPr lang="ro-RO" sz="2000" u="sng" dirty="0" err="1"/>
              <a:t>autoreflexie</a:t>
            </a:r>
            <a:r>
              <a:rPr lang="ro-RO" sz="2000" dirty="0"/>
              <a:t>;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o-RO" sz="2000" dirty="0"/>
              <a:t>Indirect, prin </a:t>
            </a:r>
            <a:r>
              <a:rPr lang="ro-RO" sz="2000" u="sng" dirty="0"/>
              <a:t>modelare </a:t>
            </a:r>
            <a:r>
              <a:rPr lang="ro-RO" sz="2000" u="sng" dirty="0" err="1"/>
              <a:t>şi</a:t>
            </a:r>
            <a:r>
              <a:rPr lang="ro-RO" sz="2000" u="sng" dirty="0"/>
              <a:t> prin </a:t>
            </a:r>
            <a:r>
              <a:rPr lang="ro-RO" sz="2000" u="sng" dirty="0" err="1"/>
              <a:t>activităţi</a:t>
            </a:r>
            <a:r>
              <a:rPr lang="ro-RO" sz="2000" u="sng" dirty="0"/>
              <a:t> care atrag după sine analize reflexive </a:t>
            </a:r>
            <a:r>
              <a:rPr lang="ro-RO" sz="2000" dirty="0"/>
              <a:t>privind procesul </a:t>
            </a:r>
            <a:r>
              <a:rPr lang="ro-RO" sz="2000" dirty="0" err="1"/>
              <a:t>învăţării</a:t>
            </a:r>
            <a:r>
              <a:rPr lang="ro-RO" sz="2000" dirty="0"/>
              <a:t>;</a:t>
            </a: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o-RO" sz="2000" u="sng" dirty="0"/>
              <a:t>Evaluare </a:t>
            </a:r>
            <a:r>
              <a:rPr lang="ro-RO" sz="2000" u="sng" dirty="0" err="1"/>
              <a:t>şi</a:t>
            </a:r>
            <a:r>
              <a:rPr lang="ro-RO" sz="2000" u="sng" dirty="0"/>
              <a:t> </a:t>
            </a:r>
            <a:r>
              <a:rPr lang="ro-RO" sz="2000" u="sng" dirty="0" err="1"/>
              <a:t>discuţii</a:t>
            </a:r>
            <a:r>
              <a:rPr lang="ro-RO" sz="2000" u="sng" dirty="0"/>
              <a:t> </a:t>
            </a:r>
            <a:r>
              <a:rPr lang="ro-RO" sz="2000" dirty="0"/>
              <a:t>privind dezvoltarea personală.</a:t>
            </a:r>
            <a:endParaRPr lang="en-US" sz="2000" dirty="0"/>
          </a:p>
          <a:p>
            <a:endParaRPr lang="ro-RO" sz="2000" dirty="0"/>
          </a:p>
          <a:p>
            <a:pPr algn="just"/>
            <a:r>
              <a:rPr lang="ro-RO" sz="2000" b="1" dirty="0"/>
              <a:t>(4) Autoreglare</a:t>
            </a:r>
            <a:r>
              <a:rPr lang="ro-RO" sz="2000" dirty="0"/>
              <a:t> - depinde de </a:t>
            </a:r>
            <a:r>
              <a:rPr lang="ro-RO" sz="2000" dirty="0" err="1"/>
              <a:t>experienţa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de </a:t>
            </a:r>
            <a:r>
              <a:rPr lang="ro-RO" sz="2000" dirty="0" err="1"/>
              <a:t>aspiraţiile</a:t>
            </a:r>
            <a:r>
              <a:rPr lang="ro-RO" sz="2000" dirty="0"/>
              <a:t> fiecărui individ</a:t>
            </a:r>
            <a:endParaRPr lang="en-US" sz="2000" dirty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o-RO" sz="2000" dirty="0"/>
              <a:t>Modul în care indivizii </a:t>
            </a:r>
            <a:r>
              <a:rPr lang="ro-RO" sz="2000" dirty="0" err="1"/>
              <a:t>îşi</a:t>
            </a:r>
            <a:r>
              <a:rPr lang="ro-RO" sz="2000" dirty="0"/>
              <a:t> automonitorizează </a:t>
            </a:r>
            <a:r>
              <a:rPr lang="ro-RO" sz="2000" dirty="0" err="1"/>
              <a:t>şi</a:t>
            </a:r>
            <a:r>
              <a:rPr lang="ro-RO" sz="2000" dirty="0"/>
              <a:t> autoevaluează propriul comportament este dependent de </a:t>
            </a:r>
            <a:r>
              <a:rPr lang="ro-RO" sz="2000" u="sng" dirty="0"/>
              <a:t>identitatea dezirabilă sau preferată</a:t>
            </a:r>
            <a:r>
              <a:rPr lang="ro-RO" sz="2000" dirty="0"/>
              <a:t>;</a:t>
            </a:r>
            <a:endParaRPr lang="en-US" sz="2000" dirty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o-RO" sz="2000" dirty="0"/>
              <a:t>Autoreglarea  </a:t>
            </a:r>
            <a:r>
              <a:rPr lang="ro-RO" sz="2000" dirty="0" err="1"/>
              <a:t>învăţării</a:t>
            </a:r>
            <a:r>
              <a:rPr lang="ro-RO" sz="2000" dirty="0"/>
              <a:t>   poate  fi   promovată   prin  evaluarea   </a:t>
            </a:r>
            <a:r>
              <a:rPr lang="ro-RO" sz="2000" dirty="0" err="1"/>
              <a:t>performanţei</a:t>
            </a:r>
            <a:r>
              <a:rPr lang="ro-RO" sz="2000" dirty="0"/>
              <a:t>  </a:t>
            </a:r>
            <a:r>
              <a:rPr lang="ro-RO" sz="2000" dirty="0" err="1"/>
              <a:t>şi</a:t>
            </a:r>
            <a:r>
              <a:rPr lang="ro-RO" sz="2000" dirty="0"/>
              <a:t> prin înregistrarea propriei </a:t>
            </a:r>
            <a:r>
              <a:rPr lang="ro-RO" sz="2000" dirty="0" err="1"/>
              <a:t>performanţe</a:t>
            </a:r>
            <a:r>
              <a:rPr lang="ro-RO" sz="2000" dirty="0"/>
              <a:t>, prin </a:t>
            </a:r>
            <a:r>
              <a:rPr lang="ro-RO" sz="2000" u="sng" dirty="0" err="1"/>
              <a:t>evidenţierea</a:t>
            </a:r>
            <a:r>
              <a:rPr lang="ro-RO" sz="2000" u="sng" dirty="0"/>
              <a:t> progresului făcut în </a:t>
            </a:r>
            <a:r>
              <a:rPr lang="ro-RO" sz="2000" u="sng" dirty="0" err="1"/>
              <a:t>învăţare</a:t>
            </a:r>
            <a:r>
              <a:rPr lang="ro-RO" sz="2000" dirty="0"/>
              <a:t>;</a:t>
            </a:r>
            <a:endParaRPr lang="en-US" sz="2000" dirty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o-RO" sz="2000" u="sng" dirty="0"/>
              <a:t>Integrarea într-o comunitate care încurajează </a:t>
            </a:r>
            <a:r>
              <a:rPr lang="ro-RO" sz="2000" u="sng" dirty="0" err="1"/>
              <a:t>autoreflexia</a:t>
            </a:r>
            <a:r>
              <a:rPr lang="ro-RO" sz="2000" u="sng" dirty="0"/>
              <a:t> </a:t>
            </a:r>
            <a:r>
              <a:rPr lang="ro-RO" sz="2000" dirty="0" err="1"/>
              <a:t>sporeşte</a:t>
            </a:r>
            <a:r>
              <a:rPr lang="ro-RO" sz="2000" dirty="0"/>
              <a:t> </a:t>
            </a:r>
            <a:r>
              <a:rPr lang="ro-RO" sz="2000" dirty="0" err="1"/>
              <a:t>frecvenţa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adâncimea examinării propriilor habitudini privind autoreglarea </a:t>
            </a:r>
            <a:r>
              <a:rPr lang="ro-RO" sz="2000" dirty="0" err="1"/>
              <a:t>învăţării</a:t>
            </a:r>
            <a:r>
              <a:rPr lang="ro-RO" sz="2000" dirty="0"/>
              <a:t>;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44528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0951" y="709684"/>
            <a:ext cx="10058400" cy="56589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3200" b="1" dirty="0" err="1"/>
              <a:t>Aplicaţii</a:t>
            </a:r>
            <a:r>
              <a:rPr lang="ro-RO" sz="3200" b="1" dirty="0"/>
              <a:t> </a:t>
            </a:r>
            <a:r>
              <a:rPr lang="ro-RO" sz="3200" b="1" dirty="0" err="1"/>
              <a:t>educaţionale</a:t>
            </a:r>
            <a:r>
              <a:rPr lang="ro-RO" sz="3200" b="1" dirty="0"/>
              <a:t> ale </a:t>
            </a:r>
            <a:r>
              <a:rPr lang="ro-RO" sz="3200" b="1" dirty="0" err="1"/>
              <a:t>învăţării</a:t>
            </a:r>
            <a:r>
              <a:rPr lang="ro-RO" sz="3200" b="1" dirty="0"/>
              <a:t> autoreglate</a:t>
            </a:r>
            <a:endParaRPr lang="en-US" sz="3200" dirty="0"/>
          </a:p>
        </p:txBody>
      </p:sp>
      <p:pic>
        <p:nvPicPr>
          <p:cNvPr id="3074" name="Picture 2" descr="Pin on Brainbux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239" y="4640239"/>
            <a:ext cx="2935270" cy="221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Callout 5"/>
          <p:cNvSpPr/>
          <p:nvPr/>
        </p:nvSpPr>
        <p:spPr>
          <a:xfrm>
            <a:off x="8693624" y="1883391"/>
            <a:ext cx="3171706" cy="3057099"/>
          </a:xfrm>
          <a:prstGeom prst="downArrowCallout">
            <a:avLst>
              <a:gd name="adj1" fmla="val 17890"/>
              <a:gd name="adj2" fmla="val 44352"/>
              <a:gd name="adj3" fmla="val 27583"/>
              <a:gd name="adj4" fmla="val 63988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Fiecare elev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îşi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 elaborează o teorie proprie despre ceea ce însemnă </a:t>
            </a:r>
            <a:r>
              <a:rPr lang="ro-RO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învăţarea</a:t>
            </a:r>
            <a:r>
              <a:rPr lang="ro-RO" dirty="0">
                <a:ea typeface="Times New Roman" panose="02020603050405020304" pitchFamily="18" charset="0"/>
                <a:cs typeface="Times New Roman" panose="02020603050405020304" pitchFamily="18" charset="0"/>
              </a:rPr>
              <a:t>. O astfel de teorie poate fi naivă, eronată sau, dimpotrivă, poate fi bine articulată, adecvată.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729" y="1682839"/>
            <a:ext cx="8051841" cy="4708981"/>
          </a:xfrm>
          <a:prstGeom prst="rect">
            <a:avLst/>
          </a:prstGeom>
          <a:ln w="38100">
            <a:solidFill>
              <a:srgbClr val="CC0066"/>
            </a:solidFill>
          </a:ln>
        </p:spPr>
        <p:txBody>
          <a:bodyPr wrap="square">
            <a:spAutoFit/>
          </a:bodyPr>
          <a:lstStyle/>
          <a:p>
            <a:pPr indent="457200" algn="just"/>
            <a:r>
              <a:rPr lang="ro-RO" sz="2000" dirty="0">
                <a:ea typeface="Times New Roman" panose="02020603050405020304" pitchFamily="18" charset="0"/>
              </a:rPr>
              <a:t>Procesul de </a:t>
            </a:r>
            <a:r>
              <a:rPr lang="ro-RO" sz="2000" dirty="0" err="1">
                <a:ea typeface="Times New Roman" panose="02020603050405020304" pitchFamily="18" charset="0"/>
              </a:rPr>
              <a:t>învăţare</a:t>
            </a:r>
            <a:r>
              <a:rPr lang="ro-RO" sz="2000" dirty="0">
                <a:ea typeface="Times New Roman" panose="02020603050405020304" pitchFamily="18" charset="0"/>
              </a:rPr>
              <a:t> individuală poate fi </a:t>
            </a:r>
            <a:r>
              <a:rPr lang="ro-RO" sz="2000" dirty="0" err="1">
                <a:ea typeface="Times New Roman" panose="02020603050405020304" pitchFamily="18" charset="0"/>
              </a:rPr>
              <a:t>îmbunătăţit</a:t>
            </a:r>
            <a:r>
              <a:rPr lang="ro-RO" sz="2000" dirty="0">
                <a:ea typeface="Times New Roman" panose="02020603050405020304" pitchFamily="18" charset="0"/>
              </a:rPr>
              <a:t> pe trei căi principale: </a:t>
            </a:r>
            <a:r>
              <a:rPr lang="ro-RO" sz="2000" b="1" dirty="0">
                <a:ea typeface="Times New Roman" panose="02020603050405020304" pitchFamily="18" charset="0"/>
              </a:rPr>
              <a:t>(a) indirect, prin </a:t>
            </a:r>
            <a:r>
              <a:rPr lang="ro-RO" sz="2000" b="1" dirty="0" err="1">
                <a:ea typeface="Times New Roman" panose="02020603050405020304" pitchFamily="18" charset="0"/>
              </a:rPr>
              <a:t>experienţă</a:t>
            </a:r>
            <a:r>
              <a:rPr lang="ro-RO" sz="2000" b="1" dirty="0">
                <a:ea typeface="Times New Roman" panose="02020603050405020304" pitchFamily="18" charset="0"/>
              </a:rPr>
              <a:t>, (b) direct, prin instruire </a:t>
            </a:r>
            <a:r>
              <a:rPr lang="ro-RO" sz="2000" b="1" dirty="0" err="1">
                <a:ea typeface="Times New Roman" panose="02020603050405020304" pitchFamily="18" charset="0"/>
              </a:rPr>
              <a:t>şi</a:t>
            </a:r>
            <a:r>
              <a:rPr lang="ro-RO" sz="2000" b="1" dirty="0">
                <a:ea typeface="Times New Roman" panose="02020603050405020304" pitchFamily="18" charset="0"/>
              </a:rPr>
              <a:t> (c) prin practică </a:t>
            </a:r>
            <a:r>
              <a:rPr lang="ro-RO" sz="2000" dirty="0">
                <a:ea typeface="Times New Roman" panose="02020603050405020304" pitchFamily="18" charset="0"/>
              </a:rPr>
              <a:t>(ex. proiectele </a:t>
            </a:r>
            <a:r>
              <a:rPr lang="ro-RO" sz="2000" dirty="0" err="1">
                <a:ea typeface="Times New Roman" panose="02020603050405020304" pitchFamily="18" charset="0"/>
              </a:rPr>
              <a:t>colaborative</a:t>
            </a:r>
            <a:r>
              <a:rPr lang="ro-RO" sz="2000" dirty="0">
                <a:ea typeface="Times New Roman" panose="02020603050405020304" pitchFamily="18" charset="0"/>
              </a:rPr>
              <a:t>). </a:t>
            </a:r>
            <a:endParaRPr lang="en-US" sz="2000" dirty="0">
              <a:ea typeface="Times New Roman" panose="02020603050405020304" pitchFamily="18" charset="0"/>
            </a:endParaRPr>
          </a:p>
          <a:p>
            <a:pPr indent="457200" algn="just"/>
            <a:r>
              <a:rPr lang="ro-RO" sz="2000" dirty="0">
                <a:ea typeface="Times New Roman" panose="02020603050405020304" pitchFamily="18" charset="0"/>
              </a:rPr>
              <a:t> </a:t>
            </a:r>
            <a:endParaRPr lang="en-US" sz="2000" dirty="0">
              <a:ea typeface="Times New Roman" panose="02020603050405020304" pitchFamily="18" charset="0"/>
            </a:endParaRPr>
          </a:p>
          <a:p>
            <a:r>
              <a:rPr lang="ro-RO" sz="2000" dirty="0"/>
              <a:t>De exemplu, profesorii pot să transmită </a:t>
            </a:r>
            <a:r>
              <a:rPr lang="ro-RO" sz="2000" dirty="0" err="1"/>
              <a:t>cunoştinţele</a:t>
            </a:r>
            <a:r>
              <a:rPr lang="ro-RO" sz="2000" dirty="0"/>
              <a:t> despre </a:t>
            </a:r>
            <a:r>
              <a:rPr lang="ro-RO" sz="2000" dirty="0" err="1"/>
              <a:t>învăţarea</a:t>
            </a:r>
            <a:r>
              <a:rPr lang="ro-RO" sz="2000" dirty="0"/>
              <a:t> autoreglată în mod </a:t>
            </a:r>
            <a:r>
              <a:rPr lang="ro-RO" sz="2000" b="1" dirty="0"/>
              <a:t>direct</a:t>
            </a:r>
            <a:r>
              <a:rPr lang="ro-RO" sz="2000" dirty="0"/>
              <a:t> pe diverse </a:t>
            </a:r>
            <a:r>
              <a:rPr lang="ro-RO" sz="2000" b="1" dirty="0"/>
              <a:t>căi</a:t>
            </a:r>
            <a:r>
              <a:rPr lang="ro-RO" sz="2000" dirty="0"/>
              <a:t>:</a:t>
            </a:r>
            <a:endParaRPr lang="en-US" sz="2000" dirty="0"/>
          </a:p>
          <a:p>
            <a:r>
              <a:rPr lang="ro-RO" dirty="0"/>
              <a:t> 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RO" dirty="0"/>
              <a:t>În primul rând elevii pot beneficia de analizele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discuţiile</a:t>
            </a:r>
            <a:r>
              <a:rPr lang="ro-RO" dirty="0"/>
              <a:t> legate de diverse strategii de </a:t>
            </a:r>
            <a:r>
              <a:rPr lang="ro-RO" dirty="0" err="1"/>
              <a:t>învăţare</a:t>
            </a:r>
            <a:r>
              <a:rPr lang="ro-RO" dirty="0"/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RO" dirty="0"/>
              <a:t>În al doilea rând, profesorii pot să proiecteze </a:t>
            </a:r>
            <a:r>
              <a:rPr lang="ro-RO" dirty="0" err="1"/>
              <a:t>activităţi</a:t>
            </a:r>
            <a:r>
              <a:rPr lang="ro-RO" dirty="0"/>
              <a:t> de instruire de tip deschis – închis </a:t>
            </a:r>
            <a:r>
              <a:rPr lang="ro-RO" dirty="0" err="1"/>
              <a:t>şi</a:t>
            </a:r>
            <a:r>
              <a:rPr lang="ro-RO" dirty="0"/>
              <a:t> totodată să-l asiste pe elev în procedurile rezolutive pe care le întreprinde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o-RO" dirty="0"/>
              <a:t>În al treilea rând, profesorii pot reduce ponderea testelor obiective (teste tip grilă, teste tip fals - adevărat), testele competitive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comparaţiile</a:t>
            </a:r>
            <a:r>
              <a:rPr lang="ro-RO" dirty="0"/>
              <a:t> între elevi, care afectează nivelurile de </a:t>
            </a:r>
            <a:r>
              <a:rPr lang="ro-RO" dirty="0" err="1"/>
              <a:t>autoeficacitate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de </a:t>
            </a:r>
            <a:r>
              <a:rPr lang="ro-RO" dirty="0" err="1"/>
              <a:t>competenţă</a:t>
            </a:r>
            <a:r>
              <a:rPr lang="ro-RO" dirty="0"/>
              <a:t> ale elevilor, în favoarea proiectelor, portofoliilor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1651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8" ma:contentTypeDescription="Create a new document." ma:contentTypeScope="" ma:versionID="fa3d9d235a0665d9acf8a04abc366860">
  <xsd:schema xmlns:xsd="http://www.w3.org/2001/XMLSchema" xmlns:xs="http://www.w3.org/2001/XMLSchema" xmlns:p="http://schemas.microsoft.com/office/2006/metadata/properties" xmlns:ns2="1f964045-88d3-4872-bc4d-aec5516d6b47" xmlns:ns3="1818ae71-73b1-42cb-ac66-ac639ea65b22" targetNamespace="http://schemas.microsoft.com/office/2006/metadata/properties" ma:root="true" ma:fieldsID="2568ac33fb22d9dc72fa2acb43e10ea5" ns2:_="" ns3:_="">
    <xsd:import namespace="1f964045-88d3-4872-bc4d-aec5516d6b47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7F7F81-8003-4859-B6C3-D6BABCD6B5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D748D6-BB49-4F2B-B8AF-A9B45EB7A74E}"/>
</file>

<file path=customXml/itemProps3.xml><?xml version="1.0" encoding="utf-8"?>
<ds:datastoreItem xmlns:ds="http://schemas.openxmlformats.org/officeDocument/2006/customXml" ds:itemID="{B470B48E-E22A-4A09-9914-A7688FED96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3655</TotalTime>
  <Words>9377</Words>
  <Application>Microsoft Office PowerPoint</Application>
  <PresentationFormat>Widescreen</PresentationFormat>
  <Paragraphs>783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Retrospect</vt:lpstr>
      <vt:lpstr>Psihologia educației</vt:lpstr>
      <vt:lpstr>Abilități autoreglatorii</vt:lpstr>
      <vt:lpstr>Rolul abilităților auto-reglatorii</vt:lpstr>
      <vt:lpstr>Dezvoltarea abilităților autoreglatorii</vt:lpstr>
      <vt:lpstr>Conceptul de învățare auto-reglată</vt:lpstr>
      <vt:lpstr>Conceptul de învățare auto-reglată</vt:lpstr>
      <vt:lpstr>Dimensiuni ale învățării auto-reglate</vt:lpstr>
      <vt:lpstr>Dimensiuni ale învățării auto-reglate</vt:lpstr>
      <vt:lpstr>Asumpții ale teoriilor</vt:lpstr>
      <vt:lpstr>Modele ale învățării autoreglate</vt:lpstr>
      <vt:lpstr>Modele ale învățării autoreglate Modelul lui Zimmerman (1998)</vt:lpstr>
      <vt:lpstr>Modele ale învățării autoreglate Faza I Planificarea</vt:lpstr>
      <vt:lpstr>Modele ale învățării autoreglate Faza I Planificarea</vt:lpstr>
      <vt:lpstr>Modele ale învățării autoreglate Faza I Planificarea</vt:lpstr>
      <vt:lpstr>Modele ale învățării autoreglate Faza I Planificarea</vt:lpstr>
      <vt:lpstr>Modele ale învățării autoreglate Faza I Planificarea</vt:lpstr>
      <vt:lpstr>Modele ale învățării autoreglate Faza I Planificarea</vt:lpstr>
      <vt:lpstr>Modele ale învățării autoreglate Faza I Planificarea</vt:lpstr>
      <vt:lpstr>Modele ale învățării autoreglate Faza I Planificarea</vt:lpstr>
      <vt:lpstr>Modele ale învățării autoreglate Faza I Planificarea</vt:lpstr>
      <vt:lpstr>Modele ale învățării autoreglate Faza I Planificarea</vt:lpstr>
      <vt:lpstr>Modele ale învățării autoreglate Faza II Controlul performanței</vt:lpstr>
      <vt:lpstr>Modele ale învățării autoreglate Faza II Controlul performanței</vt:lpstr>
      <vt:lpstr>Modele ale învățării autoreglate Faza II Controlul performanței</vt:lpstr>
      <vt:lpstr>Modele ale învățării autoreglate Faza II Controlul performanței</vt:lpstr>
      <vt:lpstr>Modele ale învățării autoreglate Faza III Reflectarea asupra performanței</vt:lpstr>
      <vt:lpstr>PowerPoint Presentation</vt:lpstr>
      <vt:lpstr>PowerPoint Presentation</vt:lpstr>
      <vt:lpstr>Modele ale învățării autoreglate Faza III Reflectarea asupra performanței</vt:lpstr>
      <vt:lpstr>Modele ale învățării autoreglate Modelul lui Pintrich (2000)</vt:lpstr>
      <vt:lpstr>Modele ale învățării autoreglate Modelul lui Pintrich (2000)</vt:lpstr>
      <vt:lpstr>Modele ale învățării autoreglate Modelul lui Pintrich (2000)</vt:lpstr>
      <vt:lpstr>Modele ale învățării autoreglate Modelul lui Pintrich (2000)</vt:lpstr>
      <vt:lpstr>Modele ale învățării autoreglate Modelul lui Pintrich (2000)</vt:lpstr>
      <vt:lpstr>Modele ale învățării autoreglate Modelul lui Pintrich (2000)</vt:lpstr>
      <vt:lpstr>Modele ale învățării autoreglate Modelul lui Pintrich (2000)</vt:lpstr>
      <vt:lpstr>Modele ale învățării autoreglate Modelul lui Pintrich (2000)</vt:lpstr>
      <vt:lpstr>Modele ale învățării autoreglate Modelul lui Pintrich (2000)</vt:lpstr>
      <vt:lpstr>Modele ale învățării autoreglate Modelul lui Pintrich (2000)</vt:lpstr>
      <vt:lpstr>Caracteristici ale elevilor cu abilităţi superioare de autoreglare</vt:lpstr>
      <vt:lpstr>Caracteristici ale elevilor cu abilităţi superioare de autoreglare</vt:lpstr>
      <vt:lpstr>Caracteristici ale elevilor cu abilităţi superioare de autoreglare</vt:lpstr>
      <vt:lpstr>Caracteristici ale elevilor cu abilităţi inferioare de autoreglare</vt:lpstr>
      <vt:lpstr>Diferențe experți-novici (Ruohotie, 2000)</vt:lpstr>
      <vt:lpstr>Diferențe experți-novici (Ruohotie, 2000)</vt:lpstr>
      <vt:lpstr>Diferențe experți-novici Concluzii</vt:lpstr>
      <vt:lpstr>Diferențe experți-novici Concluzii</vt:lpstr>
      <vt:lpstr>Factorii învățării autoreglate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Factori strategici</vt:lpstr>
      <vt:lpstr>Factorii învățării autoreglate Funcții executive</vt:lpstr>
      <vt:lpstr>Factorii învățării autoreglate Funcții executive</vt:lpstr>
      <vt:lpstr>Factorii învățării autoreglate Metacogniția și funcțiile executive</vt:lpstr>
      <vt:lpstr>Factorii învățării autoreglate Metacogniția și funcțiile executive</vt:lpstr>
      <vt:lpstr>Factorii învățării autoreglate Metacogniția și funcțiile executive</vt:lpstr>
      <vt:lpstr>PowerPoint Presentation</vt:lpstr>
      <vt:lpstr>Stadialitatea dezvoltării funcțiilor executive</vt:lpstr>
      <vt:lpstr>PowerPoint Presentation</vt:lpstr>
      <vt:lpstr>Metacogniție</vt:lpstr>
      <vt:lpstr>Metacogniție</vt:lpstr>
      <vt:lpstr>Metacogniție</vt:lpstr>
      <vt:lpstr>Metacogniție</vt:lpstr>
      <vt:lpstr>Metacogniție</vt:lpstr>
      <vt:lpstr>Metacogniție</vt:lpstr>
      <vt:lpstr>Metacogniție</vt:lpstr>
      <vt:lpstr>Metacogniție</vt:lpstr>
      <vt:lpstr>Metacogniție</vt:lpstr>
      <vt:lpstr>Metacogniție</vt:lpstr>
      <vt:lpstr>Metacogniție</vt:lpstr>
      <vt:lpstr>Metacogniție</vt:lpstr>
      <vt:lpstr>Cauze ale strategiilor metacognitive deficitare</vt:lpstr>
      <vt:lpstr>Antrenamentul abilităţilor autoreglatorii la elevi</vt:lpstr>
      <vt:lpstr>Antrenamentul abilităţilor autoreglatorii la elevi</vt:lpstr>
      <vt:lpstr>Antrenamentul abilităţilor autoreglatorii la elevi</vt:lpstr>
      <vt:lpstr>Antrenamentul abilităţilor autoreglatorii la elevi</vt:lpstr>
      <vt:lpstr>Antrenamentul abilităţilor autoreglatorii la elevi</vt:lpstr>
      <vt:lpstr>Antrenamentul abilităţilor autoreglatorii la elevi</vt:lpstr>
      <vt:lpstr>Antrenamentul abilităţilor autoreglatorii la elevi</vt:lpstr>
      <vt:lpstr>Antrenamentul abilităţilor autoreglatorii la elevi</vt:lpstr>
      <vt:lpstr>Principii de aplicare a metodelor de autoreglare a învățării în clasă</vt:lpstr>
      <vt:lpstr>Principii de aplicare a metodelor de autoreglare a învățării în clasă</vt:lpstr>
      <vt:lpstr>Principii de aplicare a metodelor de autoreglare a învățării în clasă</vt:lpstr>
      <vt:lpstr>Aplicaţii educaţionale ale învăţării autoreglate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Psihologia educației</dc:title>
  <dc:creator>veronique_cl</dc:creator>
  <cp:lastModifiedBy>veronique_cl</cp:lastModifiedBy>
  <cp:revision>84</cp:revision>
  <dcterms:created xsi:type="dcterms:W3CDTF">2021-12-07T07:03:59Z</dcterms:created>
  <dcterms:modified xsi:type="dcterms:W3CDTF">2021-12-17T11:41:09Z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