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32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6" r:id="rId50"/>
    <p:sldId id="303" r:id="rId51"/>
    <p:sldId id="307" r:id="rId52"/>
    <p:sldId id="308" r:id="rId53"/>
    <p:sldId id="310" r:id="rId54"/>
    <p:sldId id="309" r:id="rId55"/>
    <p:sldId id="311" r:id="rId56"/>
    <p:sldId id="312" r:id="rId57"/>
    <p:sldId id="313" r:id="rId58"/>
    <p:sldId id="304" r:id="rId59"/>
    <p:sldId id="305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99A5B"/>
    <a:srgbClr val="FF9933"/>
    <a:srgbClr val="876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9FCB7-CE4E-4B18-AA20-D5B20B57F571}" v="32" dt="2022-01-07T13:47:2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VERONICA BOGORIN" userId="S::elena.bogorin@ubbcluj.ro::35ae6e8a-81f2-49aa-af09-c877864a3e47" providerId="AD" clId="Web-{1119FCB7-CE4E-4B18-AA20-D5B20B57F571}"/>
    <pc:docChg chg="modSld">
      <pc:chgData name="ELENA VERONICA BOGORIN" userId="S::elena.bogorin@ubbcluj.ro::35ae6e8a-81f2-49aa-af09-c877864a3e47" providerId="AD" clId="Web-{1119FCB7-CE4E-4B18-AA20-D5B20B57F571}" dt="2022-01-07T13:47:28.414" v="15" actId="20577"/>
      <pc:docMkLst>
        <pc:docMk/>
      </pc:docMkLst>
      <pc:sldChg chg="modSp">
        <pc:chgData name="ELENA VERONICA BOGORIN" userId="S::elena.bogorin@ubbcluj.ro::35ae6e8a-81f2-49aa-af09-c877864a3e47" providerId="AD" clId="Web-{1119FCB7-CE4E-4B18-AA20-D5B20B57F571}" dt="2022-01-07T13:47:28.414" v="15" actId="20577"/>
        <pc:sldMkLst>
          <pc:docMk/>
          <pc:sldMk cId="3051121600" sldId="261"/>
        </pc:sldMkLst>
        <pc:spChg chg="mod">
          <ac:chgData name="ELENA VERONICA BOGORIN" userId="S::elena.bogorin@ubbcluj.ro::35ae6e8a-81f2-49aa-af09-c877864a3e47" providerId="AD" clId="Web-{1119FCB7-CE4E-4B18-AA20-D5B20B57F571}" dt="2022-01-07T13:47:28.414" v="15" actId="20577"/>
          <ac:spMkLst>
            <pc:docMk/>
            <pc:sldMk cId="3051121600" sldId="26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9A224-B639-454D-B92C-C5CE4E89D59E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1" csCatId="colorful" phldr="1"/>
      <dgm:spPr/>
    </dgm:pt>
    <dgm:pt modelId="{8A197F39-8D64-49C0-9B98-ED52B4C0974F}">
      <dgm:prSet phldrT="[Text]"/>
      <dgm:spPr/>
      <dgm:t>
        <a:bodyPr/>
        <a:lstStyle/>
        <a:p>
          <a:r>
            <a:rPr lang="ro-RO" b="1" dirty="0"/>
            <a:t>Congruență</a:t>
          </a:r>
          <a:endParaRPr lang="en-US" b="1" dirty="0"/>
        </a:p>
      </dgm:t>
    </dgm:pt>
    <dgm:pt modelId="{E5B65992-2C90-4192-BA9D-1F11FC3E87A1}" type="parTrans" cxnId="{089D0485-5A9A-4FC4-87F6-BB03F5524985}">
      <dgm:prSet/>
      <dgm:spPr/>
      <dgm:t>
        <a:bodyPr/>
        <a:lstStyle/>
        <a:p>
          <a:endParaRPr lang="en-US" b="1"/>
        </a:p>
      </dgm:t>
    </dgm:pt>
    <dgm:pt modelId="{B837EC46-3227-4E26-A3B3-298ADB78ECC0}" type="sibTrans" cxnId="{089D0485-5A9A-4FC4-87F6-BB03F5524985}">
      <dgm:prSet/>
      <dgm:spPr/>
      <dgm:t>
        <a:bodyPr/>
        <a:lstStyle/>
        <a:p>
          <a:endParaRPr lang="en-US" b="1"/>
        </a:p>
      </dgm:t>
    </dgm:pt>
    <dgm:pt modelId="{F6A51E8E-31B5-4708-9112-C4B81FBEDCB2}">
      <dgm:prSet phldrT="[Text]"/>
      <dgm:spPr/>
      <dgm:t>
        <a:bodyPr/>
        <a:lstStyle/>
        <a:p>
          <a:r>
            <a:rPr lang="ro-RO" b="1" dirty="0"/>
            <a:t>Înțelegere empatică</a:t>
          </a:r>
          <a:endParaRPr lang="en-US" b="1" dirty="0"/>
        </a:p>
      </dgm:t>
    </dgm:pt>
    <dgm:pt modelId="{D2D6478D-5F3D-4511-A4D5-33B439DDCA81}" type="parTrans" cxnId="{81328596-4148-401F-A344-8FF9AA1C8E1D}">
      <dgm:prSet/>
      <dgm:spPr/>
      <dgm:t>
        <a:bodyPr/>
        <a:lstStyle/>
        <a:p>
          <a:endParaRPr lang="en-US" b="1"/>
        </a:p>
      </dgm:t>
    </dgm:pt>
    <dgm:pt modelId="{013B50AE-E7E6-422C-B7F5-37B61F1366A7}" type="sibTrans" cxnId="{81328596-4148-401F-A344-8FF9AA1C8E1D}">
      <dgm:prSet/>
      <dgm:spPr/>
      <dgm:t>
        <a:bodyPr/>
        <a:lstStyle/>
        <a:p>
          <a:endParaRPr lang="en-US" b="1"/>
        </a:p>
      </dgm:t>
    </dgm:pt>
    <dgm:pt modelId="{A447137A-6D1C-40C3-A5D6-763F1476A894}">
      <dgm:prSet phldrT="[Text]"/>
      <dgm:spPr/>
      <dgm:t>
        <a:bodyPr/>
        <a:lstStyle/>
        <a:p>
          <a:r>
            <a:rPr lang="ro-RO" b="1" dirty="0"/>
            <a:t>Acceptare</a:t>
          </a:r>
          <a:endParaRPr lang="en-US" b="1" dirty="0"/>
        </a:p>
      </dgm:t>
    </dgm:pt>
    <dgm:pt modelId="{5F4372A0-A825-446E-B406-92CFE6F1900D}" type="parTrans" cxnId="{017E9237-D5F6-4370-B678-0C19BD1C0890}">
      <dgm:prSet/>
      <dgm:spPr/>
      <dgm:t>
        <a:bodyPr/>
        <a:lstStyle/>
        <a:p>
          <a:endParaRPr lang="en-US" b="1"/>
        </a:p>
      </dgm:t>
    </dgm:pt>
    <dgm:pt modelId="{5DD0D934-FD2F-4D07-A24E-B8D9E596A3C7}" type="sibTrans" cxnId="{017E9237-D5F6-4370-B678-0C19BD1C0890}">
      <dgm:prSet/>
      <dgm:spPr/>
      <dgm:t>
        <a:bodyPr/>
        <a:lstStyle/>
        <a:p>
          <a:endParaRPr lang="en-US" b="1"/>
        </a:p>
      </dgm:t>
    </dgm:pt>
    <dgm:pt modelId="{1D6F4771-6B11-49B6-83AE-EFF452BC6C24}" type="pres">
      <dgm:prSet presAssocID="{60E9A224-B639-454D-B92C-C5CE4E89D59E}" presName="Name0" presStyleCnt="0">
        <dgm:presLayoutVars>
          <dgm:chMax val="7"/>
          <dgm:dir/>
          <dgm:resizeHandles val="exact"/>
        </dgm:presLayoutVars>
      </dgm:prSet>
      <dgm:spPr/>
    </dgm:pt>
    <dgm:pt modelId="{5457B244-6B25-4F8A-88DB-E188DF62F324}" type="pres">
      <dgm:prSet presAssocID="{60E9A224-B639-454D-B92C-C5CE4E89D59E}" presName="ellipse1" presStyleLbl="vennNode1" presStyleIdx="0" presStyleCnt="3">
        <dgm:presLayoutVars>
          <dgm:bulletEnabled val="1"/>
        </dgm:presLayoutVars>
      </dgm:prSet>
      <dgm:spPr/>
    </dgm:pt>
    <dgm:pt modelId="{40D90352-88C6-4C41-ABE6-5F984227C702}" type="pres">
      <dgm:prSet presAssocID="{60E9A224-B639-454D-B92C-C5CE4E89D59E}" presName="ellipse2" presStyleLbl="vennNode1" presStyleIdx="1" presStyleCnt="3">
        <dgm:presLayoutVars>
          <dgm:bulletEnabled val="1"/>
        </dgm:presLayoutVars>
      </dgm:prSet>
      <dgm:spPr/>
    </dgm:pt>
    <dgm:pt modelId="{7B5A1B46-75D8-45B0-BB2E-F285A9172200}" type="pres">
      <dgm:prSet presAssocID="{60E9A224-B639-454D-B92C-C5CE4E89D59E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017E9237-D5F6-4370-B678-0C19BD1C0890}" srcId="{60E9A224-B639-454D-B92C-C5CE4E89D59E}" destId="{A447137A-6D1C-40C3-A5D6-763F1476A894}" srcOrd="2" destOrd="0" parTransId="{5F4372A0-A825-446E-B406-92CFE6F1900D}" sibTransId="{5DD0D934-FD2F-4D07-A24E-B8D9E596A3C7}"/>
    <dgm:cxn modelId="{0116827A-D5B4-4F2C-BD47-C1164A4ED003}" type="presOf" srcId="{8A197F39-8D64-49C0-9B98-ED52B4C0974F}" destId="{5457B244-6B25-4F8A-88DB-E188DF62F324}" srcOrd="0" destOrd="0" presId="urn:microsoft.com/office/officeart/2005/8/layout/rings+Icon"/>
    <dgm:cxn modelId="{089D0485-5A9A-4FC4-87F6-BB03F5524985}" srcId="{60E9A224-B639-454D-B92C-C5CE4E89D59E}" destId="{8A197F39-8D64-49C0-9B98-ED52B4C0974F}" srcOrd="0" destOrd="0" parTransId="{E5B65992-2C90-4192-BA9D-1F11FC3E87A1}" sibTransId="{B837EC46-3227-4E26-A3B3-298ADB78ECC0}"/>
    <dgm:cxn modelId="{81328596-4148-401F-A344-8FF9AA1C8E1D}" srcId="{60E9A224-B639-454D-B92C-C5CE4E89D59E}" destId="{F6A51E8E-31B5-4708-9112-C4B81FBEDCB2}" srcOrd="1" destOrd="0" parTransId="{D2D6478D-5F3D-4511-A4D5-33B439DDCA81}" sibTransId="{013B50AE-E7E6-422C-B7F5-37B61F1366A7}"/>
    <dgm:cxn modelId="{23DDC9DB-EE9F-4057-B6C5-E62173097DBC}" type="presOf" srcId="{A447137A-6D1C-40C3-A5D6-763F1476A894}" destId="{7B5A1B46-75D8-45B0-BB2E-F285A9172200}" srcOrd="0" destOrd="0" presId="urn:microsoft.com/office/officeart/2005/8/layout/rings+Icon"/>
    <dgm:cxn modelId="{EDB879E6-0F98-4A39-ADD0-C72280B1302B}" type="presOf" srcId="{F6A51E8E-31B5-4708-9112-C4B81FBEDCB2}" destId="{40D90352-88C6-4C41-ABE6-5F984227C702}" srcOrd="0" destOrd="0" presId="urn:microsoft.com/office/officeart/2005/8/layout/rings+Icon"/>
    <dgm:cxn modelId="{68F563F8-5284-4DA3-B4BD-BBFBC888EDFD}" type="presOf" srcId="{60E9A224-B639-454D-B92C-C5CE4E89D59E}" destId="{1D6F4771-6B11-49B6-83AE-EFF452BC6C24}" srcOrd="0" destOrd="0" presId="urn:microsoft.com/office/officeart/2005/8/layout/rings+Icon"/>
    <dgm:cxn modelId="{2CABEFA9-9F6D-4BCF-8D94-3F8A3982366A}" type="presParOf" srcId="{1D6F4771-6B11-49B6-83AE-EFF452BC6C24}" destId="{5457B244-6B25-4F8A-88DB-E188DF62F324}" srcOrd="0" destOrd="0" presId="urn:microsoft.com/office/officeart/2005/8/layout/rings+Icon"/>
    <dgm:cxn modelId="{C9CFC4B7-2004-439C-81F5-4FEB17300B74}" type="presParOf" srcId="{1D6F4771-6B11-49B6-83AE-EFF452BC6C24}" destId="{40D90352-88C6-4C41-ABE6-5F984227C702}" srcOrd="1" destOrd="0" presId="urn:microsoft.com/office/officeart/2005/8/layout/rings+Icon"/>
    <dgm:cxn modelId="{AC10D69A-4CF8-4D0A-A938-919DD00C931A}" type="presParOf" srcId="{1D6F4771-6B11-49B6-83AE-EFF452BC6C24}" destId="{7B5A1B46-75D8-45B0-BB2E-F285A9172200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E0428-7C93-4289-9E24-1D2269AB67B8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60ABCEC2-61C0-472E-B389-E9AC591396F3}">
      <dgm:prSet phldrT="[Text]" custT="1"/>
      <dgm:spPr>
        <a:xfrm>
          <a:off x="92019" y="1656956"/>
          <a:ext cx="3342477" cy="3053021"/>
        </a:xfrm>
        <a:prstGeom prst="roundRect">
          <a:avLst/>
        </a:prstGeom>
        <a:solidFill>
          <a:srgbClr val="1EAF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ro-RO" sz="4400" b="1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A</a:t>
          </a:r>
        </a:p>
        <a:p>
          <a:r>
            <a:rPr lang="ro-RO" sz="2400" b="1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antecedente</a:t>
          </a:r>
          <a:r>
            <a:rPr lang="ro-RO" sz="24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ceea ce se întâmplă </a:t>
          </a:r>
          <a:r>
            <a:rPr lang="ro-RO" sz="2400" i="1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înainte</a:t>
          </a:r>
          <a:r>
            <a:rPr lang="ro-RO" sz="24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ca un comportament să se manifeste</a:t>
          </a:r>
          <a:endParaRPr lang="en-US" sz="24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gm:t>
    </dgm:pt>
    <dgm:pt modelId="{780DA771-0D0F-4275-8251-1336F0150A56}" type="parTrans" cxnId="{2406BFF1-F34D-4C5D-8250-88DBBB9A062C}">
      <dgm:prSet/>
      <dgm:spPr/>
      <dgm:t>
        <a:bodyPr/>
        <a:lstStyle/>
        <a:p>
          <a:endParaRPr lang="en-US"/>
        </a:p>
      </dgm:t>
    </dgm:pt>
    <dgm:pt modelId="{D094E696-F304-4CAB-9C45-21399B9765E2}" type="sibTrans" cxnId="{2406BFF1-F34D-4C5D-8250-88DBBB9A062C}">
      <dgm:prSet/>
      <dgm:spPr/>
      <dgm:t>
        <a:bodyPr/>
        <a:lstStyle/>
        <a:p>
          <a:endParaRPr lang="en-US"/>
        </a:p>
      </dgm:t>
    </dgm:pt>
    <dgm:pt modelId="{3DACA123-3268-4281-93B3-ABE88DA1D9DA}">
      <dgm:prSet phldrT="[Text]" custT="1"/>
      <dgm:spPr>
        <a:xfrm>
          <a:off x="3803250" y="1656956"/>
          <a:ext cx="3342477" cy="3053021"/>
        </a:xfrm>
        <a:prstGeom prst="roundRect">
          <a:avLst/>
        </a:prstGeom>
        <a:solidFill>
          <a:srgbClr val="1EAF96">
            <a:hueOff val="781779"/>
            <a:satOff val="6629"/>
            <a:lumOff val="4413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ro-RO" sz="4400" b="1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B</a:t>
          </a:r>
        </a:p>
        <a:p>
          <a:r>
            <a:rPr lang="ro-RO" sz="2400" b="1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comportament</a:t>
          </a:r>
          <a:r>
            <a:rPr lang="ro-RO" sz="24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comportamentul propriu-zis care se manifestă</a:t>
          </a:r>
          <a:endParaRPr lang="en-US" sz="24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gm:t>
    </dgm:pt>
    <dgm:pt modelId="{A681FD6A-D9FE-466D-AB9E-F9270B302DDD}" type="parTrans" cxnId="{DD037155-F923-4DF4-B422-B57FF94B26E9}">
      <dgm:prSet/>
      <dgm:spPr/>
      <dgm:t>
        <a:bodyPr/>
        <a:lstStyle/>
        <a:p>
          <a:endParaRPr lang="en-US"/>
        </a:p>
      </dgm:t>
    </dgm:pt>
    <dgm:pt modelId="{127668AE-992A-4D41-BDFA-322704401D43}" type="sibTrans" cxnId="{DD037155-F923-4DF4-B422-B57FF94B26E9}">
      <dgm:prSet/>
      <dgm:spPr/>
      <dgm:t>
        <a:bodyPr/>
        <a:lstStyle/>
        <a:p>
          <a:endParaRPr lang="en-US"/>
        </a:p>
      </dgm:t>
    </dgm:pt>
    <dgm:pt modelId="{A084BE0A-9553-4BB0-B1C0-8124A9EF03E5}">
      <dgm:prSet phldrT="[Text]" custT="1"/>
      <dgm:spPr>
        <a:xfrm>
          <a:off x="7510973" y="1749327"/>
          <a:ext cx="3352905" cy="2868278"/>
        </a:xfrm>
        <a:prstGeom prst="roundRect">
          <a:avLst/>
        </a:prstGeom>
        <a:solidFill>
          <a:srgbClr val="1EAF96">
            <a:hueOff val="1563558"/>
            <a:satOff val="13258"/>
            <a:lumOff val="8826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ro-RO" sz="4400" b="1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C</a:t>
          </a:r>
        </a:p>
        <a:p>
          <a:r>
            <a:rPr lang="ro-RO" sz="2400" b="1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consecințe</a:t>
          </a:r>
          <a:r>
            <a:rPr lang="ro-RO" sz="24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ceea ce se întâmplă </a:t>
          </a:r>
          <a:r>
            <a:rPr lang="ro-RO" sz="2400" i="1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după</a:t>
          </a:r>
          <a:r>
            <a:rPr lang="ro-RO" sz="24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ce se manifestă un anumit comportament</a:t>
          </a:r>
          <a:endParaRPr lang="en-US" sz="24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gm:t>
    </dgm:pt>
    <dgm:pt modelId="{F9A71DDE-298B-4653-9954-B9331CE60659}" type="parTrans" cxnId="{126D294F-489B-42B7-92FE-84537B59316A}">
      <dgm:prSet/>
      <dgm:spPr/>
      <dgm:t>
        <a:bodyPr/>
        <a:lstStyle/>
        <a:p>
          <a:endParaRPr lang="en-US"/>
        </a:p>
      </dgm:t>
    </dgm:pt>
    <dgm:pt modelId="{4C23C490-3874-48E6-9B95-D921370B8EEF}" type="sibTrans" cxnId="{126D294F-489B-42B7-92FE-84537B59316A}">
      <dgm:prSet/>
      <dgm:spPr/>
      <dgm:t>
        <a:bodyPr/>
        <a:lstStyle/>
        <a:p>
          <a:endParaRPr lang="en-US"/>
        </a:p>
      </dgm:t>
    </dgm:pt>
    <dgm:pt modelId="{3C8E6E37-4A20-4A82-8800-CA7C58A2F788}" type="pres">
      <dgm:prSet presAssocID="{4E3E0428-7C93-4289-9E24-1D2269AB67B8}" presName="CompostProcess" presStyleCnt="0">
        <dgm:presLayoutVars>
          <dgm:dir/>
          <dgm:resizeHandles val="exact"/>
        </dgm:presLayoutVars>
      </dgm:prSet>
      <dgm:spPr/>
    </dgm:pt>
    <dgm:pt modelId="{F311FE39-3182-4C4D-A36D-123CA6CBA1EA}" type="pres">
      <dgm:prSet presAssocID="{4E3E0428-7C93-4289-9E24-1D2269AB67B8}" presName="arrow" presStyleLbl="bgShp" presStyleIdx="0" presStyleCnt="1" custScaleX="117647" custLinFactNeighborX="-26197" custLinFactNeighborY="-632"/>
      <dgm:spPr>
        <a:xfrm>
          <a:off x="0" y="0"/>
          <a:ext cx="10948974" cy="6366934"/>
        </a:xfrm>
        <a:prstGeom prst="rightArrow">
          <a:avLst/>
        </a:prstGeom>
        <a:solidFill>
          <a:srgbClr val="1EAF9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641DBF3E-3C50-464F-891B-8C1B6B2FB2DF}" type="pres">
      <dgm:prSet presAssocID="{4E3E0428-7C93-4289-9E24-1D2269AB67B8}" presName="linearProcess" presStyleCnt="0"/>
      <dgm:spPr/>
    </dgm:pt>
    <dgm:pt modelId="{683196BD-E092-46C0-8EF5-7A02F2B5AEB6}" type="pres">
      <dgm:prSet presAssocID="{60ABCEC2-61C0-472E-B389-E9AC591396F3}" presName="textNode" presStyleLbl="node1" presStyleIdx="0" presStyleCnt="3" custScaleX="119878" custScaleY="119878">
        <dgm:presLayoutVars>
          <dgm:bulletEnabled val="1"/>
        </dgm:presLayoutVars>
      </dgm:prSet>
      <dgm:spPr/>
    </dgm:pt>
    <dgm:pt modelId="{42D382BD-BABB-4963-AD85-7FDA2E03B953}" type="pres">
      <dgm:prSet presAssocID="{D094E696-F304-4CAB-9C45-21399B9765E2}" presName="sibTrans" presStyleCnt="0"/>
      <dgm:spPr/>
    </dgm:pt>
    <dgm:pt modelId="{0AC7CF31-8678-4580-AA21-343F9EFCB94A}" type="pres">
      <dgm:prSet presAssocID="{3DACA123-3268-4281-93B3-ABE88DA1D9DA}" presName="textNode" presStyleLbl="node1" presStyleIdx="1" presStyleCnt="3" custScaleX="119878" custScaleY="119878" custLinFactNeighborX="1434">
        <dgm:presLayoutVars>
          <dgm:bulletEnabled val="1"/>
        </dgm:presLayoutVars>
      </dgm:prSet>
      <dgm:spPr/>
    </dgm:pt>
    <dgm:pt modelId="{8A072F0E-7CC8-4A47-96C7-F2875A0CC87C}" type="pres">
      <dgm:prSet presAssocID="{127668AE-992A-4D41-BDFA-322704401D43}" presName="sibTrans" presStyleCnt="0"/>
      <dgm:spPr/>
    </dgm:pt>
    <dgm:pt modelId="{5C21BAFF-04EA-4CAB-83AA-5236651FC4BE}" type="pres">
      <dgm:prSet presAssocID="{A084BE0A-9553-4BB0-B1C0-8124A9EF03E5}" presName="textNode" presStyleLbl="node1" presStyleIdx="2" presStyleCnt="3" custScaleX="120252" custScaleY="112624" custLinFactNeighborX="1903" custLinFactNeighborY="0">
        <dgm:presLayoutVars>
          <dgm:bulletEnabled val="1"/>
        </dgm:presLayoutVars>
      </dgm:prSet>
      <dgm:spPr/>
    </dgm:pt>
  </dgm:ptLst>
  <dgm:cxnLst>
    <dgm:cxn modelId="{E39CDE03-79C7-4830-8DDC-22B24C3841D8}" type="presOf" srcId="{A084BE0A-9553-4BB0-B1C0-8124A9EF03E5}" destId="{5C21BAFF-04EA-4CAB-83AA-5236651FC4BE}" srcOrd="0" destOrd="0" presId="urn:microsoft.com/office/officeart/2005/8/layout/hProcess9"/>
    <dgm:cxn modelId="{924E262E-0BE4-46A9-A149-39E933BF6503}" type="presOf" srcId="{60ABCEC2-61C0-472E-B389-E9AC591396F3}" destId="{683196BD-E092-46C0-8EF5-7A02F2B5AEB6}" srcOrd="0" destOrd="0" presId="urn:microsoft.com/office/officeart/2005/8/layout/hProcess9"/>
    <dgm:cxn modelId="{126D294F-489B-42B7-92FE-84537B59316A}" srcId="{4E3E0428-7C93-4289-9E24-1D2269AB67B8}" destId="{A084BE0A-9553-4BB0-B1C0-8124A9EF03E5}" srcOrd="2" destOrd="0" parTransId="{F9A71DDE-298B-4653-9954-B9331CE60659}" sibTransId="{4C23C490-3874-48E6-9B95-D921370B8EEF}"/>
    <dgm:cxn modelId="{DCB85D50-53BA-416D-AFF0-9E257C5B98FC}" type="presOf" srcId="{4E3E0428-7C93-4289-9E24-1D2269AB67B8}" destId="{3C8E6E37-4A20-4A82-8800-CA7C58A2F788}" srcOrd="0" destOrd="0" presId="urn:microsoft.com/office/officeart/2005/8/layout/hProcess9"/>
    <dgm:cxn modelId="{DD037155-F923-4DF4-B422-B57FF94B26E9}" srcId="{4E3E0428-7C93-4289-9E24-1D2269AB67B8}" destId="{3DACA123-3268-4281-93B3-ABE88DA1D9DA}" srcOrd="1" destOrd="0" parTransId="{A681FD6A-D9FE-466D-AB9E-F9270B302DDD}" sibTransId="{127668AE-992A-4D41-BDFA-322704401D43}"/>
    <dgm:cxn modelId="{C1F5319E-D76A-4335-9B9B-44057BDF2A46}" type="presOf" srcId="{3DACA123-3268-4281-93B3-ABE88DA1D9DA}" destId="{0AC7CF31-8678-4580-AA21-343F9EFCB94A}" srcOrd="0" destOrd="0" presId="urn:microsoft.com/office/officeart/2005/8/layout/hProcess9"/>
    <dgm:cxn modelId="{2406BFF1-F34D-4C5D-8250-88DBBB9A062C}" srcId="{4E3E0428-7C93-4289-9E24-1D2269AB67B8}" destId="{60ABCEC2-61C0-472E-B389-E9AC591396F3}" srcOrd="0" destOrd="0" parTransId="{780DA771-0D0F-4275-8251-1336F0150A56}" sibTransId="{D094E696-F304-4CAB-9C45-21399B9765E2}"/>
    <dgm:cxn modelId="{0316347A-8825-428F-8D78-B869D9A75FE5}" type="presParOf" srcId="{3C8E6E37-4A20-4A82-8800-CA7C58A2F788}" destId="{F311FE39-3182-4C4D-A36D-123CA6CBA1EA}" srcOrd="0" destOrd="0" presId="urn:microsoft.com/office/officeart/2005/8/layout/hProcess9"/>
    <dgm:cxn modelId="{64998E3F-197E-47E3-B449-2641B4373523}" type="presParOf" srcId="{3C8E6E37-4A20-4A82-8800-CA7C58A2F788}" destId="{641DBF3E-3C50-464F-891B-8C1B6B2FB2DF}" srcOrd="1" destOrd="0" presId="urn:microsoft.com/office/officeart/2005/8/layout/hProcess9"/>
    <dgm:cxn modelId="{3980FCF2-E639-4D41-8969-4E4E72FB9F62}" type="presParOf" srcId="{641DBF3E-3C50-464F-891B-8C1B6B2FB2DF}" destId="{683196BD-E092-46C0-8EF5-7A02F2B5AEB6}" srcOrd="0" destOrd="0" presId="urn:microsoft.com/office/officeart/2005/8/layout/hProcess9"/>
    <dgm:cxn modelId="{3D6B30B7-342B-4A8A-AF2F-EDF94EF141BF}" type="presParOf" srcId="{641DBF3E-3C50-464F-891B-8C1B6B2FB2DF}" destId="{42D382BD-BABB-4963-AD85-7FDA2E03B953}" srcOrd="1" destOrd="0" presId="urn:microsoft.com/office/officeart/2005/8/layout/hProcess9"/>
    <dgm:cxn modelId="{3546073C-ADCB-4574-B153-0DE7CD05973B}" type="presParOf" srcId="{641DBF3E-3C50-464F-891B-8C1B6B2FB2DF}" destId="{0AC7CF31-8678-4580-AA21-343F9EFCB94A}" srcOrd="2" destOrd="0" presId="urn:microsoft.com/office/officeart/2005/8/layout/hProcess9"/>
    <dgm:cxn modelId="{0CB420EE-E29D-44DA-A1B4-8E7DFC8067F4}" type="presParOf" srcId="{641DBF3E-3C50-464F-891B-8C1B6B2FB2DF}" destId="{8A072F0E-7CC8-4A47-96C7-F2875A0CC87C}" srcOrd="3" destOrd="0" presId="urn:microsoft.com/office/officeart/2005/8/layout/hProcess9"/>
    <dgm:cxn modelId="{E82F0902-B278-4521-838F-329346E6AD47}" type="presParOf" srcId="{641DBF3E-3C50-464F-891B-8C1B6B2FB2DF}" destId="{5C21BAFF-04EA-4CAB-83AA-5236651FC4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7B244-6B25-4F8A-88DB-E188DF62F324}">
      <dsp:nvSpPr>
        <dsp:cNvPr id="0" name=""/>
        <dsp:cNvSpPr/>
      </dsp:nvSpPr>
      <dsp:spPr>
        <a:xfrm>
          <a:off x="174120" y="0"/>
          <a:ext cx="2341914" cy="234188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/>
            <a:t>Congruență</a:t>
          </a:r>
          <a:endParaRPr lang="en-US" sz="1900" b="1" kern="1200" dirty="0"/>
        </a:p>
      </dsp:txBody>
      <dsp:txXfrm>
        <a:off x="517085" y="342960"/>
        <a:ext cx="1655984" cy="1655960"/>
      </dsp:txXfrm>
    </dsp:sp>
    <dsp:sp modelId="{40D90352-88C6-4C41-ABE6-5F984227C702}">
      <dsp:nvSpPr>
        <dsp:cNvPr id="0" name=""/>
        <dsp:cNvSpPr/>
      </dsp:nvSpPr>
      <dsp:spPr>
        <a:xfrm>
          <a:off x="1379524" y="1561904"/>
          <a:ext cx="2341914" cy="234188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/>
            <a:t>Înțelegere empatică</a:t>
          </a:r>
          <a:endParaRPr lang="en-US" sz="1900" b="1" kern="1200" dirty="0"/>
        </a:p>
      </dsp:txBody>
      <dsp:txXfrm>
        <a:off x="1722489" y="1904864"/>
        <a:ext cx="1655984" cy="1655960"/>
      </dsp:txXfrm>
    </dsp:sp>
    <dsp:sp modelId="{7B5A1B46-75D8-45B0-BB2E-F285A9172200}">
      <dsp:nvSpPr>
        <dsp:cNvPr id="0" name=""/>
        <dsp:cNvSpPr/>
      </dsp:nvSpPr>
      <dsp:spPr>
        <a:xfrm>
          <a:off x="2583503" y="0"/>
          <a:ext cx="2341914" cy="23418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b="1" kern="1200" dirty="0"/>
            <a:t>Acceptare</a:t>
          </a:r>
          <a:endParaRPr lang="en-US" sz="1900" b="1" kern="1200" dirty="0"/>
        </a:p>
      </dsp:txBody>
      <dsp:txXfrm>
        <a:off x="2926468" y="342960"/>
        <a:ext cx="1655984" cy="165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1FE39-3182-4C4D-A36D-123CA6CBA1EA}">
      <dsp:nvSpPr>
        <dsp:cNvPr id="0" name=""/>
        <dsp:cNvSpPr/>
      </dsp:nvSpPr>
      <dsp:spPr>
        <a:xfrm>
          <a:off x="0" y="0"/>
          <a:ext cx="10558587" cy="5888962"/>
        </a:xfrm>
        <a:prstGeom prst="rightArrow">
          <a:avLst/>
        </a:prstGeom>
        <a:solidFill>
          <a:srgbClr val="1EAF9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196BD-E092-46C0-8EF5-7A02F2B5AEB6}">
      <dsp:nvSpPr>
        <dsp:cNvPr id="0" name=""/>
        <dsp:cNvSpPr/>
      </dsp:nvSpPr>
      <dsp:spPr>
        <a:xfrm>
          <a:off x="77803" y="1532567"/>
          <a:ext cx="3240883" cy="2823827"/>
        </a:xfrm>
        <a:prstGeom prst="roundRect">
          <a:avLst/>
        </a:prstGeom>
        <a:solidFill>
          <a:srgbClr val="1EAF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b="1" kern="1200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A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antecedente</a:t>
          </a:r>
          <a:r>
            <a:rPr lang="ro-RO" sz="2400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ceea ce se întâmplă </a:t>
          </a:r>
          <a:r>
            <a:rPr lang="ro-RO" sz="2400" i="1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înainte</a:t>
          </a:r>
          <a:r>
            <a:rPr lang="ro-RO" sz="2400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ca un comportament să se manifeste</a:t>
          </a:r>
          <a:endParaRPr lang="en-US" sz="2400" kern="12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sp:txBody>
      <dsp:txXfrm>
        <a:off x="215651" y="1670415"/>
        <a:ext cx="2965187" cy="2548131"/>
      </dsp:txXfrm>
    </dsp:sp>
    <dsp:sp modelId="{0AC7CF31-8678-4580-AA21-343F9EFCB94A}">
      <dsp:nvSpPr>
        <dsp:cNvPr id="0" name=""/>
        <dsp:cNvSpPr/>
      </dsp:nvSpPr>
      <dsp:spPr>
        <a:xfrm>
          <a:off x="3658604" y="1532567"/>
          <a:ext cx="3240883" cy="2823827"/>
        </a:xfrm>
        <a:prstGeom prst="roundRect">
          <a:avLst/>
        </a:prstGeom>
        <a:solidFill>
          <a:srgbClr val="1EAF96">
            <a:hueOff val="781779"/>
            <a:satOff val="6629"/>
            <a:lumOff val="4413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b="1" kern="1200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B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comportament</a:t>
          </a:r>
          <a:r>
            <a:rPr lang="ro-RO" sz="2400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comportamentul propriu-zis care se manifestă</a:t>
          </a:r>
          <a:endParaRPr lang="en-US" sz="2400" kern="12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sp:txBody>
      <dsp:txXfrm>
        <a:off x="3796452" y="1670415"/>
        <a:ext cx="2965187" cy="2548131"/>
      </dsp:txXfrm>
    </dsp:sp>
    <dsp:sp modelId="{5C21BAFF-04EA-4CAB-83AA-5236651FC4BE}">
      <dsp:nvSpPr>
        <dsp:cNvPr id="0" name=""/>
        <dsp:cNvSpPr/>
      </dsp:nvSpPr>
      <dsp:spPr>
        <a:xfrm>
          <a:off x="7236171" y="1618004"/>
          <a:ext cx="3250994" cy="2652953"/>
        </a:xfrm>
        <a:prstGeom prst="roundRect">
          <a:avLst/>
        </a:prstGeom>
        <a:solidFill>
          <a:srgbClr val="1EAF96">
            <a:hueOff val="1563558"/>
            <a:satOff val="13258"/>
            <a:lumOff val="8826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400" b="1" kern="1200" dirty="0">
              <a:solidFill>
                <a:srgbClr val="FFFFFF"/>
              </a:solidFill>
              <a:latin typeface="Georgia" panose="02040502050405020303"/>
              <a:ea typeface="+mn-ea"/>
              <a:cs typeface="+mn-cs"/>
            </a:rPr>
            <a:t>C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consecințe</a:t>
          </a:r>
          <a:r>
            <a:rPr lang="ro-RO" sz="2400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- ceea ce se întâmplă </a:t>
          </a:r>
          <a:r>
            <a:rPr lang="ro-RO" sz="2400" i="1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după</a:t>
          </a:r>
          <a:r>
            <a:rPr lang="ro-RO" sz="2400" kern="1200" dirty="0">
              <a:solidFill>
                <a:srgbClr val="FFFFFF"/>
              </a:solidFill>
              <a:latin typeface="Georgia" panose="02040502050405020303" pitchFamily="18" charset="0"/>
              <a:ea typeface="+mn-ea"/>
              <a:cs typeface="+mn-cs"/>
            </a:rPr>
            <a:t> ce se manifestă un anumit comportament</a:t>
          </a:r>
          <a:endParaRPr lang="en-US" sz="2400" kern="1200" dirty="0">
            <a:solidFill>
              <a:srgbClr val="FFFFFF"/>
            </a:solidFill>
            <a:latin typeface="Georgia" panose="02040502050405020303" pitchFamily="18" charset="0"/>
            <a:ea typeface="+mn-ea"/>
            <a:cs typeface="+mn-cs"/>
          </a:endParaRPr>
        </a:p>
      </dsp:txBody>
      <dsp:txXfrm>
        <a:off x="7365677" y="1747510"/>
        <a:ext cx="2991982" cy="239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CC10B-F6E7-42BB-8BF2-304745E5616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58A0F-2491-4112-BAC6-9AC304248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6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hers - Chula Glob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7" y="353312"/>
            <a:ext cx="6982823" cy="58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3388"/>
            <a:ext cx="6699794" cy="2361935"/>
          </a:xfrm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Psihologia educației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529" y="4532525"/>
            <a:ext cx="4752735" cy="1143000"/>
          </a:xfrm>
        </p:spPr>
        <p:txBody>
          <a:bodyPr>
            <a:noAutofit/>
          </a:bodyPr>
          <a:lstStyle/>
          <a:p>
            <a:pPr algn="ctr"/>
            <a:r>
              <a:rPr lang="ro-RO" sz="1800" b="1" dirty="0">
                <a:latin typeface="Georgia" panose="02040502050405020303" pitchFamily="18" charset="0"/>
              </a:rPr>
              <a:t>#</a:t>
            </a:r>
            <a:r>
              <a:rPr lang="en-US" sz="1800" b="1" dirty="0">
                <a:latin typeface="Georgia" panose="02040502050405020303" pitchFamily="18" charset="0"/>
              </a:rPr>
              <a:t>1</a:t>
            </a:r>
            <a:r>
              <a:rPr lang="ro-RO" sz="1800" b="1" dirty="0">
                <a:latin typeface="Georgia" panose="02040502050405020303" pitchFamily="18" charset="0"/>
              </a:rPr>
              <a:t>3 &amp; #14 MANAGEMENTUL CLASEI</a:t>
            </a:r>
          </a:p>
          <a:p>
            <a:pPr algn="ctr"/>
            <a:endParaRPr lang="ro-RO" sz="1800" b="1" dirty="0">
              <a:latin typeface="Georgia" panose="02040502050405020303" pitchFamily="18" charset="0"/>
            </a:endParaRPr>
          </a:p>
          <a:p>
            <a:pPr algn="ctr"/>
            <a:r>
              <a:rPr lang="ro-RO" sz="1800" b="1" dirty="0">
                <a:latin typeface="Georgia" panose="02040502050405020303" pitchFamily="18" charset="0"/>
              </a:rPr>
              <a:t>Veronica </a:t>
            </a:r>
            <a:r>
              <a:rPr lang="ro-RO" sz="1800" b="1" dirty="0" err="1">
                <a:latin typeface="Georgia" panose="02040502050405020303" pitchFamily="18" charset="0"/>
              </a:rPr>
              <a:t>Bogorin</a:t>
            </a:r>
            <a:endParaRPr lang="ro-RO" sz="1800" b="1" dirty="0">
              <a:latin typeface="Georgia" panose="02040502050405020303" pitchFamily="18" charset="0"/>
            </a:endParaRPr>
          </a:p>
          <a:p>
            <a:endParaRPr lang="en-US" sz="1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3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160060"/>
          </a:xfrm>
          <a:solidFill>
            <a:srgbClr val="FF9933"/>
          </a:solidFill>
        </p:spPr>
        <p:txBody>
          <a:bodyPr>
            <a:noAutofit/>
          </a:bodyPr>
          <a:lstStyle/>
          <a:p>
            <a:pPr algn="ctr"/>
            <a:r>
              <a:rPr lang="ro-RO" sz="3600" b="1" dirty="0"/>
              <a:t>Climatul clasei </a:t>
            </a:r>
            <a:br>
              <a:rPr lang="ro-RO" sz="3600" b="1" dirty="0"/>
            </a:br>
            <a:r>
              <a:rPr lang="ro-RO" sz="3600" b="1" dirty="0"/>
              <a:t>Mediul optim pentru învățare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992572"/>
            <a:ext cx="10766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1. </a:t>
            </a:r>
            <a:r>
              <a:rPr lang="en-US" sz="2400" dirty="0" err="1"/>
              <a:t>Asistarea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procesul</a:t>
            </a:r>
            <a:r>
              <a:rPr lang="en-US" sz="2400" dirty="0"/>
              <a:t> de </a:t>
            </a:r>
            <a:r>
              <a:rPr lang="en-US" sz="2400" dirty="0" err="1"/>
              <a:t>învăţare</a:t>
            </a:r>
            <a:r>
              <a:rPr lang="en-US" sz="2400" dirty="0"/>
              <a:t>, </a:t>
            </a:r>
            <a:r>
              <a:rPr lang="en-US" sz="2400" dirty="0" err="1"/>
              <a:t>promovarea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calităţilor</a:t>
            </a:r>
            <a:r>
              <a:rPr lang="en-US" sz="2400" dirty="0"/>
              <a:t> </a:t>
            </a:r>
            <a:r>
              <a:rPr lang="en-US" sz="2400" dirty="0" err="1"/>
              <a:t>academice</a:t>
            </a:r>
            <a:r>
              <a:rPr lang="ro-RO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r>
              <a:rPr lang="en-US" sz="2400" dirty="0"/>
              <a:t> ale </a:t>
            </a:r>
            <a:r>
              <a:rPr lang="en-US" sz="2400" dirty="0" err="1"/>
              <a:t>acestora</a:t>
            </a:r>
            <a:endParaRPr lang="en-US" sz="2400" dirty="0"/>
          </a:p>
          <a:p>
            <a:pPr algn="just"/>
            <a:r>
              <a:rPr lang="pt-BR" sz="2400" dirty="0"/>
              <a:t>2. Asigurarea unor condiţii fizice optime de învăţare, o organizare a clasei adaptate nevoilor</a:t>
            </a:r>
            <a:r>
              <a:rPr lang="ro-RO" sz="2400" dirty="0"/>
              <a:t> </a:t>
            </a:r>
            <a:r>
              <a:rPr lang="it-IT" sz="2400" dirty="0"/>
              <a:t>sociale/emoţionale şi nivelului de dezvoltare ale elevilor</a:t>
            </a:r>
          </a:p>
          <a:p>
            <a:pPr algn="just"/>
            <a:r>
              <a:rPr lang="en-US" sz="2400" dirty="0"/>
              <a:t>3. </a:t>
            </a:r>
            <a:r>
              <a:rPr lang="en-US" sz="2400" dirty="0" err="1"/>
              <a:t>Încurajarea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adopte</a:t>
            </a:r>
            <a:r>
              <a:rPr lang="en-US" sz="2400" dirty="0"/>
              <a:t> un </a:t>
            </a:r>
            <a:r>
              <a:rPr lang="en-US" sz="2400" dirty="0" err="1"/>
              <a:t>stil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pozitiv</a:t>
            </a:r>
            <a:r>
              <a:rPr lang="en-US" sz="2400" dirty="0"/>
              <a:t> de </a:t>
            </a:r>
            <a:r>
              <a:rPr lang="en-US" sz="2400" dirty="0" err="1"/>
              <a:t>relaţionare</a:t>
            </a:r>
            <a:r>
              <a:rPr lang="en-US" sz="2400" dirty="0"/>
              <a:t> cu </a:t>
            </a:r>
            <a:r>
              <a:rPr lang="en-US" sz="2400" dirty="0" err="1"/>
              <a:t>profesorii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ro-RO" sz="2400" dirty="0"/>
              <a:t> </a:t>
            </a:r>
            <a:r>
              <a:rPr lang="en-US" sz="2400" dirty="0" err="1"/>
              <a:t>colegii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endParaRPr lang="en-US" sz="2400" dirty="0"/>
          </a:p>
          <a:p>
            <a:pPr algn="just"/>
            <a:r>
              <a:rPr lang="en-US" sz="2400" dirty="0"/>
              <a:t>4.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oportunităţi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comportamente</a:t>
            </a:r>
            <a:r>
              <a:rPr lang="en-US" sz="2400" dirty="0"/>
              <a:t> </a:t>
            </a:r>
            <a:r>
              <a:rPr lang="en-US" sz="2400" dirty="0" err="1"/>
              <a:t>adecvate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ro-RO" sz="2400" dirty="0"/>
              <a:t> </a:t>
            </a:r>
            <a:r>
              <a:rPr lang="en-US" sz="2400" dirty="0" err="1"/>
              <a:t>experienţe</a:t>
            </a:r>
            <a:r>
              <a:rPr lang="en-US" sz="2400" dirty="0"/>
              <a:t> de </a:t>
            </a:r>
            <a:r>
              <a:rPr lang="en-US" sz="2400" dirty="0" err="1"/>
              <a:t>succes</a:t>
            </a:r>
            <a:endParaRPr lang="en-US" sz="2400" dirty="0"/>
          </a:p>
          <a:p>
            <a:pPr algn="just"/>
            <a:r>
              <a:rPr lang="en-US" sz="2400" dirty="0"/>
              <a:t>5. </a:t>
            </a:r>
            <a:r>
              <a:rPr lang="en-US" sz="2400" dirty="0" err="1"/>
              <a:t>Încurajarea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adopte</a:t>
            </a:r>
            <a:r>
              <a:rPr lang="en-US" sz="2400" dirty="0"/>
              <a:t> un </a:t>
            </a:r>
            <a:r>
              <a:rPr lang="en-US" sz="2400" dirty="0" err="1"/>
              <a:t>rol</a:t>
            </a:r>
            <a:r>
              <a:rPr lang="en-US" sz="2400" dirty="0"/>
              <a:t> </a:t>
            </a:r>
            <a:r>
              <a:rPr lang="en-US" sz="2400" dirty="0" err="1"/>
              <a:t>activ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învăţare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conştientizarea</a:t>
            </a:r>
            <a:r>
              <a:rPr lang="en-US" sz="2400" dirty="0"/>
              <a:t> </a:t>
            </a:r>
            <a:r>
              <a:rPr lang="en-US" sz="2400" dirty="0" err="1"/>
              <a:t>capacităţilor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ro-RO" sz="2400" dirty="0"/>
              <a:t> </a:t>
            </a:r>
            <a:r>
              <a:rPr lang="en-US" sz="2400" dirty="0" err="1"/>
              <a:t>abilităţilor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</a:t>
            </a:r>
            <a:r>
              <a:rPr lang="en-US" sz="2400" dirty="0" err="1"/>
              <a:t>proprii</a:t>
            </a:r>
            <a:r>
              <a:rPr lang="en-US" sz="2400" dirty="0"/>
              <a:t>,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înţelegerea</a:t>
            </a:r>
            <a:r>
              <a:rPr lang="en-US" sz="2400" dirty="0"/>
              <a:t> </a:t>
            </a:r>
            <a:r>
              <a:rPr lang="en-US" sz="2400" dirty="0" err="1"/>
              <a:t>interacţiunilor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indivizi</a:t>
            </a:r>
            <a:r>
              <a:rPr lang="en-US" sz="2400" dirty="0"/>
              <a:t>, </a:t>
            </a:r>
            <a:r>
              <a:rPr lang="en-US" sz="2400" dirty="0" err="1"/>
              <a:t>sarcini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strategii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64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160060"/>
          </a:xfrm>
          <a:solidFill>
            <a:srgbClr val="FF9933"/>
          </a:solidFill>
        </p:spPr>
        <p:txBody>
          <a:bodyPr>
            <a:noAutofit/>
          </a:bodyPr>
          <a:lstStyle/>
          <a:p>
            <a:pPr algn="ctr"/>
            <a:r>
              <a:rPr lang="ro-RO" sz="3600" b="1" dirty="0"/>
              <a:t>Climatul clasei </a:t>
            </a:r>
            <a:br>
              <a:rPr lang="ro-RO" sz="3600" b="1" dirty="0"/>
            </a:br>
            <a:r>
              <a:rPr lang="ro-RO" sz="3600" b="1" dirty="0"/>
              <a:t>Mediul optim pentru învățare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992572"/>
            <a:ext cx="107669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6. </a:t>
            </a:r>
            <a:r>
              <a:rPr lang="it-IT" sz="2400" dirty="0"/>
              <a:t>Facilitarea dezvoltării la elevi a unei învăţări de tip strategic.</a:t>
            </a:r>
          </a:p>
          <a:p>
            <a:pPr algn="just"/>
            <a:r>
              <a:rPr lang="en-US" sz="2400" dirty="0"/>
              <a:t>7. </a:t>
            </a:r>
            <a:r>
              <a:rPr lang="en-US" sz="2400" dirty="0" err="1"/>
              <a:t>Încurajarea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să-şi</a:t>
            </a:r>
            <a:r>
              <a:rPr lang="en-US" sz="2400" dirty="0"/>
              <a:t> </a:t>
            </a:r>
            <a:r>
              <a:rPr lang="en-US" sz="2400" dirty="0" err="1"/>
              <a:t>asume</a:t>
            </a:r>
            <a:r>
              <a:rPr lang="en-US" sz="2400" dirty="0"/>
              <a:t> </a:t>
            </a:r>
            <a:r>
              <a:rPr lang="en-US" sz="2400" dirty="0" err="1"/>
              <a:t>responsabilităţile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propriul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mod de </a:t>
            </a:r>
            <a:r>
              <a:rPr lang="en-US" sz="2400" dirty="0" err="1"/>
              <a:t>învăţare</a:t>
            </a:r>
            <a:r>
              <a:rPr lang="ro-RO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funcţiilor</a:t>
            </a:r>
            <a:r>
              <a:rPr lang="en-US" sz="2400" dirty="0"/>
              <a:t> executive de control (</a:t>
            </a:r>
            <a:r>
              <a:rPr lang="en-US" sz="2400" dirty="0" err="1"/>
              <a:t>planificare</a:t>
            </a:r>
            <a:r>
              <a:rPr lang="en-US" sz="2400" dirty="0"/>
              <a:t>, </a:t>
            </a:r>
            <a:r>
              <a:rPr lang="en-US" sz="2400" dirty="0" err="1"/>
              <a:t>organizare</a:t>
            </a:r>
            <a:r>
              <a:rPr lang="en-US" sz="2400" dirty="0"/>
              <a:t>, </a:t>
            </a:r>
            <a:r>
              <a:rPr lang="en-US" sz="2400" dirty="0" err="1"/>
              <a:t>monitorizare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ro-RO" sz="2400" dirty="0"/>
              <a:t> </a:t>
            </a: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rezultatelor</a:t>
            </a:r>
            <a:r>
              <a:rPr lang="en-US" sz="2400" dirty="0"/>
              <a:t> (</a:t>
            </a:r>
            <a:r>
              <a:rPr lang="en-US" sz="2400" dirty="0" err="1"/>
              <a:t>efectelor</a:t>
            </a:r>
            <a:r>
              <a:rPr lang="en-US" sz="2400" dirty="0"/>
              <a:t>)).</a:t>
            </a:r>
          </a:p>
          <a:p>
            <a:pPr algn="just"/>
            <a:r>
              <a:rPr lang="en-US" sz="2400" dirty="0"/>
              <a:t>8. </a:t>
            </a:r>
            <a:r>
              <a:rPr lang="en-US" sz="2400" dirty="0" err="1"/>
              <a:t>Oferirea</a:t>
            </a:r>
            <a:r>
              <a:rPr lang="en-US" sz="2400" dirty="0"/>
              <a:t> de </a:t>
            </a:r>
            <a:r>
              <a:rPr lang="en-US" sz="2400" dirty="0" err="1"/>
              <a:t>posibilităţi</a:t>
            </a:r>
            <a:r>
              <a:rPr lang="en-US" sz="2400" dirty="0"/>
              <a:t> de </a:t>
            </a:r>
            <a:r>
              <a:rPr lang="en-US" sz="2400" dirty="0" err="1"/>
              <a:t>interacţiune</a:t>
            </a:r>
            <a:r>
              <a:rPr lang="en-US" sz="2400" dirty="0"/>
              <a:t> </a:t>
            </a:r>
            <a:r>
              <a:rPr lang="en-US" sz="2400" dirty="0" err="1"/>
              <a:t>socială</a:t>
            </a:r>
            <a:r>
              <a:rPr lang="en-US" sz="2400" dirty="0"/>
              <a:t> </a:t>
            </a:r>
            <a:r>
              <a:rPr lang="en-US" sz="2400" dirty="0" err="1"/>
              <a:t>pozitivă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procesului</a:t>
            </a:r>
            <a:r>
              <a:rPr lang="en-US" sz="2400" dirty="0"/>
              <a:t> de </a:t>
            </a:r>
            <a:r>
              <a:rPr lang="en-US" sz="2400" dirty="0" err="1"/>
              <a:t>învăţare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stimularea</a:t>
            </a:r>
            <a:r>
              <a:rPr lang="en-US" sz="2400" dirty="0"/>
              <a:t> </a:t>
            </a:r>
            <a:r>
              <a:rPr lang="en-US" sz="2400" dirty="0" err="1"/>
              <a:t>învăţării</a:t>
            </a:r>
            <a:r>
              <a:rPr lang="en-US" sz="2400" dirty="0"/>
              <a:t> </a:t>
            </a:r>
            <a:r>
              <a:rPr lang="en-US" sz="2400" dirty="0" err="1"/>
              <a:t>reciproce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9. </a:t>
            </a:r>
            <a:r>
              <a:rPr lang="en-US" sz="2400" dirty="0" err="1"/>
              <a:t>Oferirea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feed-back </a:t>
            </a:r>
            <a:r>
              <a:rPr lang="en-US" sz="2400" dirty="0" err="1"/>
              <a:t>imediat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progreselor</a:t>
            </a:r>
            <a:r>
              <a:rPr lang="en-US" sz="2400" dirty="0"/>
              <a:t> </a:t>
            </a:r>
            <a:r>
              <a:rPr lang="en-US" sz="2400" dirty="0" err="1"/>
              <a:t>constatate</a:t>
            </a:r>
            <a:r>
              <a:rPr lang="en-US" sz="2400" dirty="0"/>
              <a:t>, care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conştientizeze</a:t>
            </a:r>
            <a:r>
              <a:rPr lang="ro-RO" sz="2400" dirty="0"/>
              <a:t> </a:t>
            </a:r>
            <a:r>
              <a:rPr lang="en-US" sz="2400" dirty="0" err="1"/>
              <a:t>elevii</a:t>
            </a:r>
            <a:r>
              <a:rPr lang="en-US" sz="2400" dirty="0"/>
              <a:t> de </a:t>
            </a: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eforturilor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95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FF9966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Premise ale MC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42699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err="1"/>
              <a:t>E</a:t>
            </a:r>
            <a:r>
              <a:rPr lang="en-US" sz="2400" dirty="0" err="1"/>
              <a:t>xistă</a:t>
            </a:r>
            <a:r>
              <a:rPr lang="en-US" sz="2400" dirty="0"/>
              <a:t> </a:t>
            </a:r>
            <a:r>
              <a:rPr lang="en-US" sz="2400" b="1" dirty="0" err="1"/>
              <a:t>câteva</a:t>
            </a:r>
            <a:r>
              <a:rPr lang="en-US" sz="2400" b="1" dirty="0"/>
              <a:t> </a:t>
            </a:r>
            <a:r>
              <a:rPr lang="en-US" sz="2400" b="1" dirty="0" err="1"/>
              <a:t>lucruri</a:t>
            </a:r>
            <a:r>
              <a:rPr lang="en-US" sz="2400" b="1" dirty="0"/>
              <a:t> de</a:t>
            </a:r>
            <a:r>
              <a:rPr lang="ro-RO" sz="2400" b="1" dirty="0"/>
              <a:t> </a:t>
            </a:r>
            <a:r>
              <a:rPr lang="en-US" sz="2400" b="1" dirty="0" err="1"/>
              <a:t>importanţă</a:t>
            </a:r>
            <a:r>
              <a:rPr lang="en-US" sz="2400" b="1" dirty="0"/>
              <a:t> </a:t>
            </a:r>
            <a:r>
              <a:rPr lang="en-US" sz="2400" b="1" dirty="0" err="1"/>
              <a:t>majoră</a:t>
            </a:r>
            <a:r>
              <a:rPr lang="en-US" sz="2400" b="1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</a:t>
            </a:r>
            <a:r>
              <a:rPr lang="en-US" sz="2400" dirty="0" err="1"/>
              <a:t>poate</a:t>
            </a:r>
            <a:r>
              <a:rPr lang="en-US" sz="2400" dirty="0"/>
              <a:t> face un </a:t>
            </a:r>
            <a:r>
              <a:rPr lang="en-US" sz="2400" dirty="0" err="1"/>
              <a:t>profesor</a:t>
            </a:r>
            <a:r>
              <a:rPr lang="en-US" sz="2400" dirty="0"/>
              <a:t>,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realizeze</a:t>
            </a:r>
            <a:r>
              <a:rPr lang="en-US" sz="2400" dirty="0"/>
              <a:t> un bun management al</a:t>
            </a:r>
            <a:r>
              <a:rPr lang="ro-RO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.</a:t>
            </a:r>
            <a:endParaRPr lang="ro-RO" sz="2400" dirty="0"/>
          </a:p>
          <a:p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Monitorizarea clasei- </a:t>
            </a:r>
            <a:r>
              <a:rPr lang="ro-RO" sz="2400" dirty="0"/>
              <a:t>alocarea de resurse </a:t>
            </a:r>
            <a:r>
              <a:rPr lang="ro-RO" sz="2400" dirty="0" err="1"/>
              <a:t>atenționale</a:t>
            </a:r>
            <a:r>
              <a:rPr lang="ro-RO" sz="2400" dirty="0"/>
              <a:t> spre evenimentele care au loc în clasă, contactul vizual, utilizarea vocii, pronunțarea numelui elevilor etc.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Soluționarea simultană a problemelor </a:t>
            </a:r>
            <a:r>
              <a:rPr lang="ro-RO" sz="2400" dirty="0"/>
              <a:t>care survin în timpul orei- atenție la ce se întâmplă în clasă, predarea lecției, evaluarea nivelului de înțelegere al elevilor, identificarea nevoii de explicații suplimentare, cât timp mai are la dispoziție etc.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14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FF9966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Premise ale MC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42699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Evitarea întreruperilor </a:t>
            </a:r>
            <a:r>
              <a:rPr lang="ro-RO" sz="2400" dirty="0"/>
              <a:t>prin trecerea lină de la un moment la celălalt- întreruperile distrag atenția elevilor și poate constitui o întărire pentru evaziunea din sarcină.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Implicarea tuturor elevilor </a:t>
            </a:r>
            <a:r>
              <a:rPr lang="ro-RO" sz="2400" dirty="0"/>
              <a:t>în activitățile de la clasă- responsabilizarea elevilor pentru activitatea de învățare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Predarea într-o manieră entuziastă și interesantă </a:t>
            </a:r>
            <a:r>
              <a:rPr lang="ro-RO" sz="2400" dirty="0"/>
              <a:t>a lecției- utilizarea de metode și tehnici diferite, menținerea unui nivel de activare adecvat, adaptarea la particularitățile de vârstă ale elevilor etc.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Critica constructivă- </a:t>
            </a:r>
            <a:r>
              <a:rPr lang="ro-RO" sz="2400" dirty="0"/>
              <a:t>specifică și clară, concentrată pe comportamentul inadecvat și nu asupra persoanei, lipsită de mânie, sarcasm sau răutate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11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FF9966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Premise ale MC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1582" y="3352800"/>
            <a:ext cx="850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 </a:t>
            </a:r>
            <a:r>
              <a:rPr lang="en-US" sz="2400" b="1" dirty="0" err="1"/>
              <a:t>ar</a:t>
            </a:r>
            <a:r>
              <a:rPr lang="en-US" sz="2400" b="1" dirty="0"/>
              <a:t> </a:t>
            </a:r>
            <a:r>
              <a:rPr lang="en-US" sz="2400" b="1" dirty="0" err="1"/>
              <a:t>trebui</a:t>
            </a:r>
            <a:r>
              <a:rPr lang="en-US" sz="2400" b="1" dirty="0"/>
              <a:t> </a:t>
            </a:r>
            <a:r>
              <a:rPr lang="en-US" sz="2400" b="1" dirty="0" err="1"/>
              <a:t>să</a:t>
            </a:r>
            <a:r>
              <a:rPr lang="en-US" sz="2400" b="1" dirty="0"/>
              <a:t> </a:t>
            </a:r>
            <a:r>
              <a:rPr lang="en-US" sz="2400" b="1" dirty="0" err="1"/>
              <a:t>răspundă</a:t>
            </a:r>
            <a:r>
              <a:rPr lang="en-US" sz="2400" b="1" dirty="0"/>
              <a:t> </a:t>
            </a:r>
            <a:r>
              <a:rPr lang="ro-RO" sz="2400" b="1" dirty="0"/>
              <a:t>profesorul în cazul în care </a:t>
            </a:r>
            <a:r>
              <a:rPr lang="en-US" sz="2400" b="1" dirty="0"/>
              <a:t>un </a:t>
            </a:r>
            <a:r>
              <a:rPr lang="en-US" sz="2400" b="1" dirty="0" err="1"/>
              <a:t>elev</a:t>
            </a:r>
            <a:r>
              <a:rPr lang="ro-RO" sz="2400" b="1" dirty="0"/>
              <a:t> manifestă un comportament nepotrivit</a:t>
            </a:r>
            <a:r>
              <a:rPr lang="en-US" sz="2400" b="1" dirty="0"/>
              <a:t>?</a:t>
            </a:r>
            <a:endParaRPr lang="ro-RO" sz="2400" b="1" dirty="0"/>
          </a:p>
          <a:p>
            <a:pPr algn="ctr"/>
            <a:r>
              <a:rPr lang="ro-RO" sz="2400" b="1" dirty="0"/>
              <a:t>Exemplu: </a:t>
            </a:r>
            <a:r>
              <a:rPr lang="en-US" sz="2400" b="1" dirty="0"/>
              <a:t> </a:t>
            </a:r>
            <a:r>
              <a:rPr lang="ro-RO" sz="2400" b="1" dirty="0"/>
              <a:t>își tachinează colegul/a de bancă</a:t>
            </a:r>
          </a:p>
        </p:txBody>
      </p:sp>
      <p:pic>
        <p:nvPicPr>
          <p:cNvPr id="6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8" y="2586775"/>
            <a:ext cx="2435601" cy="24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2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FF9966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Premise ale MC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03305"/>
            <a:ext cx="105382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Kounin</a:t>
            </a:r>
            <a:r>
              <a:rPr lang="ro-RO" sz="2400" dirty="0"/>
              <a:t> </a:t>
            </a:r>
            <a:r>
              <a:rPr lang="fr-FR" sz="2400" dirty="0"/>
              <a:t>(1970) </a:t>
            </a:r>
            <a:r>
              <a:rPr lang="fr-FR" sz="2400" dirty="0" err="1"/>
              <a:t>propune</a:t>
            </a:r>
            <a:r>
              <a:rPr lang="fr-FR" sz="2400" dirty="0"/>
              <a:t> </a:t>
            </a:r>
            <a:r>
              <a:rPr lang="fr-FR" sz="2400" dirty="0" err="1"/>
              <a:t>câteva</a:t>
            </a:r>
            <a:r>
              <a:rPr lang="fr-FR" sz="2400" dirty="0"/>
              <a:t> </a:t>
            </a:r>
            <a:r>
              <a:rPr lang="fr-FR" sz="2400" b="1" dirty="0" err="1"/>
              <a:t>sugestii</a:t>
            </a:r>
            <a:r>
              <a:rPr lang="fr-FR" sz="2400" b="1" dirty="0"/>
              <a:t> </a:t>
            </a:r>
            <a:r>
              <a:rPr lang="fr-FR" sz="2400" dirty="0" err="1"/>
              <a:t>în</a:t>
            </a:r>
            <a:r>
              <a:rPr lang="fr-FR" sz="2400" dirty="0"/>
              <a:t> </a:t>
            </a:r>
            <a:r>
              <a:rPr lang="fr-FR" sz="2400" dirty="0" err="1"/>
              <a:t>acest</a:t>
            </a:r>
            <a:r>
              <a:rPr lang="fr-FR" sz="2400" dirty="0"/>
              <a:t> sens</a:t>
            </a:r>
            <a:r>
              <a:rPr lang="ro-RO" sz="2400" dirty="0"/>
              <a:t>:</a:t>
            </a:r>
          </a:p>
          <a:p>
            <a:pPr algn="just"/>
            <a:endParaRPr lang="fr-FR" sz="2400" dirty="0"/>
          </a:p>
          <a:p>
            <a:pPr algn="just">
              <a:buAutoNum type="alphaLcParenBoth"/>
            </a:pP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primul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, </a:t>
            </a:r>
            <a:r>
              <a:rPr lang="en-US" sz="2400" dirty="0" err="1"/>
              <a:t>rosteşte</a:t>
            </a:r>
            <a:r>
              <a:rPr lang="en-US" sz="2400" dirty="0"/>
              <a:t> </a:t>
            </a:r>
            <a:r>
              <a:rPr lang="en-US" sz="2400" dirty="0" err="1"/>
              <a:t>numele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 care a </a:t>
            </a:r>
            <a:r>
              <a:rPr lang="en-US" sz="2400" dirty="0" err="1"/>
              <a:t>greşit</a:t>
            </a:r>
            <a:r>
              <a:rPr lang="en-US" sz="2400" dirty="0"/>
              <a:t>, </a:t>
            </a:r>
            <a:r>
              <a:rPr lang="en-US" sz="2400" dirty="0" err="1"/>
              <a:t>concentrează-ţi</a:t>
            </a:r>
            <a:r>
              <a:rPr lang="en-US" sz="2400" dirty="0"/>
              <a:t> </a:t>
            </a:r>
            <a:r>
              <a:rPr lang="en-US" sz="2400" dirty="0" err="1"/>
              <a:t>atenţia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ro-RO" sz="2400" dirty="0"/>
              <a:t> </a:t>
            </a:r>
            <a:r>
              <a:rPr lang="it-IT" sz="2400" dirty="0"/>
              <a:t>comportamentului şi nu asupra persoanei. </a:t>
            </a:r>
            <a:endParaRPr lang="ro-RO" sz="2400" dirty="0"/>
          </a:p>
          <a:p>
            <a:pPr algn="just">
              <a:buAutoNum type="alphaLcParenBoth"/>
            </a:pPr>
            <a:r>
              <a:rPr lang="en-US" sz="2400" dirty="0" err="1"/>
              <a:t>În</a:t>
            </a:r>
            <a:r>
              <a:rPr lang="en-US" sz="2400" dirty="0"/>
              <a:t> al </a:t>
            </a:r>
            <a:r>
              <a:rPr lang="en-US" sz="2400" dirty="0" err="1"/>
              <a:t>doilea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, </a:t>
            </a:r>
            <a:r>
              <a:rPr lang="en-US" sz="2400" dirty="0" err="1"/>
              <a:t>specifică</a:t>
            </a:r>
            <a:r>
              <a:rPr lang="en-US" sz="2400" dirty="0"/>
              <a:t> </a:t>
            </a:r>
            <a:r>
              <a:rPr lang="en-US" sz="2400" dirty="0" err="1"/>
              <a:t>motivul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respectivului</a:t>
            </a:r>
            <a:r>
              <a:rPr lang="en-US" sz="2400" dirty="0"/>
              <a:t> </a:t>
            </a:r>
            <a:r>
              <a:rPr lang="en-US" sz="2400" dirty="0" err="1"/>
              <a:t>elev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ro-RO" sz="2400" dirty="0"/>
              <a:t> </a:t>
            </a:r>
            <a:r>
              <a:rPr lang="en-US" sz="2400" dirty="0" err="1"/>
              <a:t>necorespunzător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(c) </a:t>
            </a:r>
            <a:r>
              <a:rPr lang="en-US" sz="2400" dirty="0" err="1"/>
              <a:t>În</a:t>
            </a:r>
            <a:r>
              <a:rPr lang="en-US" sz="2400" dirty="0"/>
              <a:t> al </a:t>
            </a:r>
            <a:r>
              <a:rPr lang="en-US" sz="2400" dirty="0" err="1"/>
              <a:t>treilea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, </a:t>
            </a:r>
            <a:r>
              <a:rPr lang="en-US" sz="2400" dirty="0" err="1"/>
              <a:t>descrie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r>
              <a:rPr lang="en-US" sz="2400" dirty="0"/>
              <a:t> care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-l </a:t>
            </a:r>
            <a:r>
              <a:rPr lang="en-US" sz="2400" dirty="0" err="1"/>
              <a:t>înlocuiască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ro-RO" sz="2400" dirty="0"/>
              <a:t> </a:t>
            </a:r>
            <a:r>
              <a:rPr lang="en-US" sz="2400" dirty="0" err="1"/>
              <a:t>necorespunzător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(d) </a:t>
            </a:r>
            <a:r>
              <a:rPr lang="en-US" sz="2400" dirty="0" err="1"/>
              <a:t>În</a:t>
            </a:r>
            <a:r>
              <a:rPr lang="en-US" sz="2400" dirty="0"/>
              <a:t> al </a:t>
            </a:r>
            <a:r>
              <a:rPr lang="en-US" sz="2400" dirty="0" err="1"/>
              <a:t>patrulea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, </a:t>
            </a:r>
            <a:r>
              <a:rPr lang="en-US" sz="2400" dirty="0" err="1"/>
              <a:t>fii</a:t>
            </a:r>
            <a:r>
              <a:rPr lang="en-US" sz="2400" dirty="0"/>
              <a:t> </a:t>
            </a:r>
            <a:r>
              <a:rPr lang="en-US" sz="2400" dirty="0" err="1"/>
              <a:t>ferm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stăpân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tine, </a:t>
            </a:r>
            <a:r>
              <a:rPr lang="en-US" sz="2400" dirty="0" err="1"/>
              <a:t>însă</a:t>
            </a:r>
            <a:r>
              <a:rPr lang="en-US" sz="2400" dirty="0"/>
              <a:t> nu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impune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mânie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Practici inadecvate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10354" y="2190874"/>
            <a:ext cx="764344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Practici</a:t>
            </a:r>
            <a:r>
              <a:rPr lang="en-US" b="1" dirty="0"/>
              <a:t> </a:t>
            </a:r>
            <a:r>
              <a:rPr lang="en-US" b="1" dirty="0" err="1"/>
              <a:t>represive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ameninţătoare</a:t>
            </a:r>
            <a:endParaRPr lang="ro-RO" b="1" dirty="0"/>
          </a:p>
          <a:p>
            <a:endParaRPr lang="en-US" b="1" dirty="0"/>
          </a:p>
          <a:p>
            <a:r>
              <a:rPr lang="it-IT" dirty="0"/>
              <a:t>a) recurgerea la forţă, constrângere sau excludere</a:t>
            </a:r>
          </a:p>
          <a:p>
            <a:r>
              <a:rPr lang="en-US" dirty="0"/>
              <a:t>b)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ameninţărilor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restricţii</a:t>
            </a:r>
            <a:endParaRPr lang="en-US" dirty="0"/>
          </a:p>
          <a:p>
            <a:r>
              <a:rPr lang="en-US" dirty="0"/>
              <a:t>c)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sarcasmului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punerea</a:t>
            </a:r>
            <a:r>
              <a:rPr lang="en-US" dirty="0"/>
              <a:t> </a:t>
            </a:r>
            <a:r>
              <a:rPr lang="en-US" dirty="0" err="1"/>
              <a:t>elevului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</a:t>
            </a:r>
            <a:r>
              <a:rPr lang="en-US" dirty="0"/>
              <a:t> </a:t>
            </a:r>
            <a:r>
              <a:rPr lang="en-US" dirty="0" err="1"/>
              <a:t>ridicole</a:t>
            </a:r>
            <a:r>
              <a:rPr lang="en-US" dirty="0"/>
              <a:t>/</a:t>
            </a:r>
            <a:r>
              <a:rPr lang="en-US" dirty="0" err="1"/>
              <a:t>jenante</a:t>
            </a:r>
            <a:endParaRPr lang="en-US" dirty="0"/>
          </a:p>
          <a:p>
            <a:r>
              <a:rPr lang="en-US" dirty="0"/>
              <a:t>d) </a:t>
            </a:r>
            <a:r>
              <a:rPr lang="en-US" dirty="0" err="1"/>
              <a:t>pedepsirea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elev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exemplar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4064572"/>
            <a:ext cx="10603523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Practici</a:t>
            </a:r>
            <a:r>
              <a:rPr lang="en-US" b="1" dirty="0"/>
              <a:t> care </a:t>
            </a:r>
            <a:r>
              <a:rPr lang="en-US" b="1" dirty="0" err="1"/>
              <a:t>distrag</a:t>
            </a:r>
            <a:r>
              <a:rPr lang="en-US" b="1" dirty="0"/>
              <a:t>, </a:t>
            </a:r>
            <a:r>
              <a:rPr lang="en-US" b="1" dirty="0" err="1"/>
              <a:t>ignoră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eludează</a:t>
            </a:r>
            <a:endParaRPr lang="ro-RO" b="1" dirty="0"/>
          </a:p>
          <a:p>
            <a:pPr algn="just"/>
            <a:endParaRPr lang="en-US" b="1" dirty="0"/>
          </a:p>
          <a:p>
            <a:pPr algn="just"/>
            <a:r>
              <a:rPr lang="en-US" dirty="0"/>
              <a:t>a) </a:t>
            </a:r>
            <a:r>
              <a:rPr lang="en-US" dirty="0" err="1"/>
              <a:t>ignorarea</a:t>
            </a:r>
            <a:r>
              <a:rPr lang="en-US" dirty="0"/>
              <a:t>/</a:t>
            </a:r>
            <a:r>
              <a:rPr lang="en-US" dirty="0" err="1"/>
              <a:t>trecerea</a:t>
            </a:r>
            <a:r>
              <a:rPr lang="en-US" dirty="0"/>
              <a:t> cu </a:t>
            </a:r>
            <a:r>
              <a:rPr lang="en-US" dirty="0" err="1"/>
              <a:t>vederea</a:t>
            </a:r>
            <a:r>
              <a:rPr lang="en-US" dirty="0"/>
              <a:t> a </a:t>
            </a:r>
            <a:r>
              <a:rPr lang="en-US" dirty="0" err="1"/>
              <a:t>comportamentului</a:t>
            </a:r>
            <a:r>
              <a:rPr lang="en-US" dirty="0"/>
              <a:t> </a:t>
            </a:r>
            <a:r>
              <a:rPr lang="en-US" dirty="0" err="1"/>
              <a:t>dezadaptativ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neadoptarea</a:t>
            </a:r>
            <a:r>
              <a:rPr lang="en-US" dirty="0"/>
              <a:t> </a:t>
            </a:r>
            <a:r>
              <a:rPr lang="en-US" dirty="0" err="1"/>
              <a:t>vreunei</a:t>
            </a:r>
            <a:r>
              <a:rPr lang="ro-RO" dirty="0"/>
              <a:t> </a:t>
            </a:r>
            <a:r>
              <a:rPr lang="en-US" dirty="0" err="1"/>
              <a:t>atitudini</a:t>
            </a:r>
            <a:endParaRPr lang="en-US" dirty="0"/>
          </a:p>
          <a:p>
            <a:pPr algn="just"/>
            <a:r>
              <a:rPr lang="en-US" dirty="0"/>
              <a:t>b)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compoziţiei</a:t>
            </a:r>
            <a:r>
              <a:rPr lang="en-US" dirty="0"/>
              <a:t> </a:t>
            </a:r>
            <a:r>
              <a:rPr lang="en-US" dirty="0" err="1"/>
              <a:t>grupului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intervine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disruptiv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rotirea</a:t>
            </a:r>
            <a:r>
              <a:rPr lang="ro-RO" dirty="0"/>
              <a:t> </a:t>
            </a:r>
            <a:r>
              <a:rPr lang="en-US" dirty="0" err="1"/>
              <a:t>membrilor</a:t>
            </a:r>
            <a:endParaRPr lang="en-US" dirty="0"/>
          </a:p>
          <a:p>
            <a:pPr algn="just"/>
            <a:r>
              <a:rPr lang="en-US" dirty="0"/>
              <a:t>c)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responsabilităţii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de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ro-RO" dirty="0"/>
              <a:t> </a:t>
            </a:r>
            <a:r>
              <a:rPr lang="en-US" dirty="0"/>
              <a:t>invers</a:t>
            </a:r>
          </a:p>
          <a:p>
            <a:pPr algn="just"/>
            <a:r>
              <a:rPr lang="it-IT" dirty="0"/>
              <a:t>d) oprirea activităţii pentru evitarea comportamentului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921"/>
            <a:ext cx="10515600" cy="641445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Practici inadecvate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74277" y="2319828"/>
            <a:ext cx="764344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Practici</a:t>
            </a:r>
            <a:r>
              <a:rPr lang="en-US" b="1" dirty="0"/>
              <a:t> de </a:t>
            </a:r>
            <a:r>
              <a:rPr lang="en-US" b="1" dirty="0" err="1"/>
              <a:t>presiune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de </a:t>
            </a:r>
            <a:r>
              <a:rPr lang="en-US" b="1" dirty="0" err="1"/>
              <a:t>dominare</a:t>
            </a:r>
            <a:endParaRPr lang="ro-RO" b="1" dirty="0"/>
          </a:p>
          <a:p>
            <a:endParaRPr lang="en-US" b="1" dirty="0"/>
          </a:p>
          <a:p>
            <a:r>
              <a:rPr lang="es-ES" dirty="0"/>
              <a:t>a) </a:t>
            </a:r>
            <a:r>
              <a:rPr lang="es-ES" dirty="0" err="1"/>
              <a:t>utilizarea</a:t>
            </a:r>
            <a:r>
              <a:rPr lang="es-ES" dirty="0"/>
              <a:t> </a:t>
            </a:r>
            <a:r>
              <a:rPr lang="es-ES" dirty="0" err="1"/>
              <a:t>unor</a:t>
            </a:r>
            <a:r>
              <a:rPr lang="es-ES" dirty="0"/>
              <a:t> </a:t>
            </a:r>
            <a:r>
              <a:rPr lang="es-ES" dirty="0" err="1"/>
              <a:t>grupuri</a:t>
            </a:r>
            <a:r>
              <a:rPr lang="es-ES" dirty="0"/>
              <a:t> de </a:t>
            </a:r>
            <a:r>
              <a:rPr lang="es-ES" dirty="0" err="1"/>
              <a:t>presiune</a:t>
            </a:r>
            <a:r>
              <a:rPr lang="es-ES" dirty="0"/>
              <a:t>, </a:t>
            </a:r>
            <a:r>
              <a:rPr lang="es-ES" dirty="0" err="1"/>
              <a:t>recursul</a:t>
            </a:r>
            <a:r>
              <a:rPr lang="es-ES" dirty="0"/>
              <a:t> la </a:t>
            </a:r>
            <a:r>
              <a:rPr lang="es-ES" dirty="0" err="1"/>
              <a:t>comandă</a:t>
            </a:r>
            <a:r>
              <a:rPr lang="es-ES" dirty="0"/>
              <a:t> </a:t>
            </a:r>
            <a:r>
              <a:rPr lang="es-ES" dirty="0" err="1"/>
              <a:t>sau</a:t>
            </a:r>
            <a:r>
              <a:rPr lang="es-ES" dirty="0"/>
              <a:t> </a:t>
            </a:r>
            <a:r>
              <a:rPr lang="es-ES" dirty="0" err="1"/>
              <a:t>ceartă</a:t>
            </a:r>
            <a:endParaRPr lang="es-ES" dirty="0"/>
          </a:p>
          <a:p>
            <a:r>
              <a:rPr lang="en-US" dirty="0"/>
              <a:t>b)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ameninţărilor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presiunii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invocarea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care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autoritatea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părinţi</a:t>
            </a:r>
            <a:r>
              <a:rPr lang="en-US" dirty="0"/>
              <a:t>, director)</a:t>
            </a:r>
          </a:p>
          <a:p>
            <a:r>
              <a:rPr lang="it-IT" dirty="0"/>
              <a:t>c) exprimarea dezaprobării prin cuvinte, atitudine, acţiune</a:t>
            </a:r>
          </a:p>
          <a:p>
            <a:r>
              <a:rPr lang="en-US" dirty="0"/>
              <a:t>d)</a:t>
            </a:r>
            <a:r>
              <a:rPr lang="ro-RO" dirty="0"/>
              <a:t> </a:t>
            </a:r>
            <a:r>
              <a:rPr lang="en-US" dirty="0" err="1"/>
              <a:t>coerciţia</a:t>
            </a:r>
            <a:r>
              <a:rPr lang="en-US" dirty="0"/>
              <a:t>, </a:t>
            </a:r>
            <a:r>
              <a:rPr lang="en-US" dirty="0" err="1"/>
              <a:t>şantajul</a:t>
            </a:r>
            <a:endParaRPr lang="en-US" dirty="0"/>
          </a:p>
          <a:p>
            <a:r>
              <a:rPr lang="en-US" dirty="0"/>
              <a:t>e)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comparaţiei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mijloc</a:t>
            </a:r>
            <a:r>
              <a:rPr lang="en-US" dirty="0"/>
              <a:t> de </a:t>
            </a:r>
            <a:r>
              <a:rPr lang="en-US" dirty="0" err="1"/>
              <a:t>presiune</a:t>
            </a:r>
            <a:endParaRPr lang="en-US" dirty="0"/>
          </a:p>
          <a:p>
            <a:r>
              <a:rPr lang="it-IT" dirty="0"/>
              <a:t>f) delegarea puterii elevilor pentru a impune controlul</a:t>
            </a:r>
          </a:p>
          <a:p>
            <a:r>
              <a:rPr lang="en-US" dirty="0"/>
              <a:t>g) </a:t>
            </a:r>
            <a:r>
              <a:rPr lang="en-US" dirty="0" err="1"/>
              <a:t>apelul</a:t>
            </a:r>
            <a:r>
              <a:rPr lang="en-US" dirty="0"/>
              <a:t>, </a:t>
            </a:r>
            <a:r>
              <a:rPr lang="en-US" dirty="0" err="1"/>
              <a:t>măgulirea</a:t>
            </a:r>
            <a:r>
              <a:rPr lang="en-US" dirty="0"/>
              <a:t>, </a:t>
            </a:r>
            <a:r>
              <a:rPr lang="en-US" dirty="0" err="1"/>
              <a:t>moralizarea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0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7846" y="2039815"/>
            <a:ext cx="324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Carl Rogers (1975)</a:t>
            </a:r>
            <a:endParaRPr lang="en-US" sz="2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5971381"/>
              </p:ext>
            </p:extLst>
          </p:nvPr>
        </p:nvGraphicFramePr>
        <p:xfrm>
          <a:off x="6541477" y="1875692"/>
          <a:ext cx="5099538" cy="390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27539" y="2571819"/>
            <a:ext cx="6096000" cy="3046988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SymbolMT"/>
              </a:rPr>
              <a:t>• </a:t>
            </a:r>
            <a:r>
              <a:rPr lang="fr-FR" sz="2400" b="1" dirty="0" err="1">
                <a:latin typeface="Garamond" panose="02020404030301010803" pitchFamily="18" charset="0"/>
              </a:rPr>
              <a:t>Congruenţă</a:t>
            </a:r>
            <a:r>
              <a:rPr lang="fr-FR" sz="2400" dirty="0">
                <a:latin typeface="Garamond" panose="02020404030301010803" pitchFamily="18" charset="0"/>
              </a:rPr>
              <a:t> – a fi tu </a:t>
            </a:r>
            <a:r>
              <a:rPr lang="fr-FR" sz="2400" dirty="0" err="1">
                <a:latin typeface="Garamond" panose="02020404030301010803" pitchFamily="18" charset="0"/>
              </a:rPr>
              <a:t>însuţi</a:t>
            </a:r>
            <a:r>
              <a:rPr lang="fr-FR" sz="2400" dirty="0">
                <a:latin typeface="Garamond" panose="02020404030301010803" pitchFamily="18" charset="0"/>
              </a:rPr>
              <a:t>, </a:t>
            </a:r>
            <a:r>
              <a:rPr lang="fr-FR" sz="2400" dirty="0" err="1">
                <a:latin typeface="Garamond" panose="02020404030301010803" pitchFamily="18" charset="0"/>
              </a:rPr>
              <a:t>onest</a:t>
            </a:r>
            <a:r>
              <a:rPr lang="fr-FR" sz="2400" dirty="0">
                <a:latin typeface="Garamond" panose="02020404030301010803" pitchFamily="18" charset="0"/>
              </a:rPr>
              <a:t>, </a:t>
            </a:r>
            <a:r>
              <a:rPr lang="fr-FR" sz="2400" dirty="0" err="1">
                <a:latin typeface="Garamond" panose="02020404030301010803" pitchFamily="18" charset="0"/>
              </a:rPr>
              <a:t>conştient</a:t>
            </a:r>
            <a:r>
              <a:rPr lang="fr-FR" sz="2400" dirty="0">
                <a:latin typeface="Garamond" panose="02020404030301010803" pitchFamily="18" charset="0"/>
              </a:rPr>
              <a:t> de </a:t>
            </a:r>
            <a:r>
              <a:rPr lang="fr-FR" sz="2400" dirty="0" err="1">
                <a:latin typeface="Garamond" panose="02020404030301010803" pitchFamily="18" charset="0"/>
              </a:rPr>
              <a:t>propriile</a:t>
            </a:r>
            <a:r>
              <a:rPr lang="fr-FR" sz="2400" dirty="0">
                <a:latin typeface="Garamond" panose="02020404030301010803" pitchFamily="18" charset="0"/>
              </a:rPr>
              <a:t> </a:t>
            </a:r>
            <a:r>
              <a:rPr lang="fr-FR" sz="2400" dirty="0" err="1">
                <a:latin typeface="Garamond" panose="02020404030301010803" pitchFamily="18" charset="0"/>
              </a:rPr>
              <a:t>sentimente</a:t>
            </a:r>
            <a:r>
              <a:rPr lang="fr-FR" sz="2400" dirty="0">
                <a:latin typeface="Garamond" panose="02020404030301010803" pitchFamily="18" charset="0"/>
              </a:rPr>
              <a:t>, a le accepta </a:t>
            </a:r>
            <a:r>
              <a:rPr lang="fr-FR" sz="2400" dirty="0" err="1">
                <a:latin typeface="Garamond" panose="02020404030301010803" pitchFamily="18" charset="0"/>
              </a:rPr>
              <a:t>şi</a:t>
            </a:r>
            <a:r>
              <a:rPr lang="fr-FR" sz="2400" dirty="0">
                <a:latin typeface="Garamond" panose="02020404030301010803" pitchFamily="18" charset="0"/>
              </a:rPr>
              <a:t> a</a:t>
            </a:r>
            <a:r>
              <a:rPr lang="ro-RO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acţiona</a:t>
            </a:r>
            <a:r>
              <a:rPr lang="en-US" sz="2400" dirty="0">
                <a:latin typeface="Garamond" panose="02020404030301010803" pitchFamily="18" charset="0"/>
              </a:rPr>
              <a:t> conform </a:t>
            </a:r>
            <a:r>
              <a:rPr lang="en-US" sz="2400" dirty="0" err="1">
                <a:latin typeface="Garamond" panose="02020404030301010803" pitchFamily="18" charset="0"/>
              </a:rPr>
              <a:t>lor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ro-RO" sz="2400" dirty="0">
              <a:latin typeface="Garamond" panose="02020404030301010803" pitchFamily="18" charset="0"/>
            </a:endParaRPr>
          </a:p>
          <a:p>
            <a:pPr algn="just"/>
            <a:r>
              <a:rPr lang="en-US" sz="2400" dirty="0">
                <a:latin typeface="SymbolMT"/>
              </a:rPr>
              <a:t>• </a:t>
            </a:r>
            <a:r>
              <a:rPr lang="en-US" sz="2400" b="1" dirty="0" err="1">
                <a:latin typeface="Garamond" panose="02020404030301010803" pitchFamily="18" charset="0"/>
              </a:rPr>
              <a:t>Acceptare</a:t>
            </a:r>
            <a:r>
              <a:rPr lang="en-US" sz="2400" dirty="0">
                <a:latin typeface="Garamond" panose="02020404030301010803" pitchFamily="18" charset="0"/>
              </a:rPr>
              <a:t> – </a:t>
            </a:r>
            <a:r>
              <a:rPr lang="en-US" sz="2400" dirty="0" err="1">
                <a:latin typeface="Garamond" panose="02020404030301010803" pitchFamily="18" charset="0"/>
              </a:rPr>
              <a:t>profesorul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manifestă</a:t>
            </a:r>
            <a:r>
              <a:rPr lang="en-US" sz="2400" dirty="0">
                <a:latin typeface="Garamond" panose="02020404030301010803" pitchFamily="18" charset="0"/>
              </a:rPr>
              <a:t> o </a:t>
            </a:r>
            <a:r>
              <a:rPr lang="en-US" sz="2400" dirty="0" err="1">
                <a:latin typeface="Garamond" panose="02020404030301010803" pitchFamily="18" charset="0"/>
              </a:rPr>
              <a:t>atitudine</a:t>
            </a:r>
            <a:r>
              <a:rPr lang="en-US" sz="2400" dirty="0"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latin typeface="Garamond" panose="02020404030301010803" pitchFamily="18" charset="0"/>
              </a:rPr>
              <a:t>încredere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şi</a:t>
            </a:r>
            <a:r>
              <a:rPr lang="en-US" sz="2400" dirty="0">
                <a:latin typeface="Garamond" panose="02020404030301010803" pitchFamily="18" charset="0"/>
              </a:rPr>
              <a:t> respect </a:t>
            </a:r>
            <a:r>
              <a:rPr lang="en-US" sz="2400" dirty="0" err="1">
                <a:latin typeface="Garamond" panose="02020404030301010803" pitchFamily="18" charset="0"/>
              </a:rPr>
              <a:t>faţă</a:t>
            </a:r>
            <a:r>
              <a:rPr lang="en-US" sz="2400" dirty="0"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latin typeface="Garamond" panose="02020404030301010803" pitchFamily="18" charset="0"/>
              </a:rPr>
              <a:t>fiecare</a:t>
            </a:r>
            <a:r>
              <a:rPr lang="en-US" sz="2400" dirty="0">
                <a:latin typeface="Garamond" panose="02020404030301010803" pitchFamily="18" charset="0"/>
              </a:rPr>
              <a:t> elev.</a:t>
            </a:r>
          </a:p>
          <a:p>
            <a:pPr algn="just"/>
            <a:r>
              <a:rPr lang="en-US" sz="2400" dirty="0">
                <a:latin typeface="SymbolMT"/>
              </a:rPr>
              <a:t>• </a:t>
            </a:r>
            <a:r>
              <a:rPr lang="en-US" sz="2400" b="1" dirty="0" err="1">
                <a:latin typeface="Garamond" panose="02020404030301010803" pitchFamily="18" charset="0"/>
              </a:rPr>
              <a:t>Înţelegerea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latin typeface="Garamond" panose="02020404030301010803" pitchFamily="18" charset="0"/>
              </a:rPr>
              <a:t>empatică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– </a:t>
            </a:r>
            <a:r>
              <a:rPr lang="en-US" sz="2400" dirty="0" err="1">
                <a:latin typeface="Garamond" panose="02020404030301010803" pitchFamily="18" charset="0"/>
              </a:rPr>
              <a:t>respectiv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înţelegerea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punctului</a:t>
            </a:r>
            <a:r>
              <a:rPr lang="en-US" sz="2400" dirty="0">
                <a:latin typeface="Garamond" panose="02020404030301010803" pitchFamily="18" charset="0"/>
              </a:rPr>
              <a:t> de </a:t>
            </a:r>
            <a:r>
              <a:rPr lang="en-US" sz="2400" dirty="0" err="1">
                <a:latin typeface="Garamond" panose="02020404030301010803" pitchFamily="18" charset="0"/>
              </a:rPr>
              <a:t>vedere</a:t>
            </a:r>
            <a:r>
              <a:rPr lang="en-US" sz="2400" dirty="0">
                <a:latin typeface="Garamond" panose="02020404030301010803" pitchFamily="18" charset="0"/>
              </a:rPr>
              <a:t> al </a:t>
            </a:r>
            <a:r>
              <a:rPr lang="en-US" sz="2400" dirty="0" err="1">
                <a:latin typeface="Garamond" panose="02020404030301010803" pitchFamily="18" charset="0"/>
              </a:rPr>
              <a:t>elevului</a:t>
            </a:r>
            <a:r>
              <a:rPr lang="en-US" sz="2400" dirty="0">
                <a:latin typeface="Garamond" panose="02020404030301010803" pitchFamily="18" charset="0"/>
              </a:rPr>
              <a:t>, a </a:t>
            </a:r>
            <a:r>
              <a:rPr lang="en-US" sz="2400" dirty="0" err="1">
                <a:latin typeface="Garamond" panose="02020404030301010803" pitchFamily="18" charset="0"/>
              </a:rPr>
              <a:t>modului</a:t>
            </a:r>
            <a:r>
              <a:rPr lang="ro-RO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în</a:t>
            </a:r>
            <a:r>
              <a:rPr lang="en-US" sz="2400" dirty="0">
                <a:latin typeface="Garamond" panose="02020404030301010803" pitchFamily="18" charset="0"/>
              </a:rPr>
              <a:t> care </a:t>
            </a:r>
            <a:r>
              <a:rPr lang="en-US" sz="2400" dirty="0" err="1">
                <a:latin typeface="Garamond" panose="02020404030301010803" pitchFamily="18" charset="0"/>
              </a:rPr>
              <a:t>percepe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simte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şi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gândeşte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acesta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realitatea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34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7846" y="1806476"/>
            <a:ext cx="324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err="1"/>
              <a:t>Ginott</a:t>
            </a:r>
            <a:r>
              <a:rPr lang="ro-RO" sz="2400" b="1" dirty="0"/>
              <a:t>(1993)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516398" y="1806203"/>
            <a:ext cx="3416664" cy="461665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•</a:t>
            </a:r>
            <a:r>
              <a:rPr lang="ro-RO" sz="2400" dirty="0"/>
              <a:t> comunicarea eficientă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7846" y="2442656"/>
            <a:ext cx="109455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Nu </a:t>
            </a:r>
            <a:r>
              <a:rPr lang="en-US" sz="2400" dirty="0" err="1"/>
              <a:t>atribuiţi</a:t>
            </a:r>
            <a:r>
              <a:rPr lang="en-US" sz="2400" dirty="0"/>
              <a:t> </a:t>
            </a:r>
            <a:r>
              <a:rPr lang="en-US" sz="2400" dirty="0" err="1"/>
              <a:t>judecăţi</a:t>
            </a:r>
            <a:r>
              <a:rPr lang="en-US" sz="2400" dirty="0"/>
              <a:t> de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caracterului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personalităţii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ro-RO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umilitor</a:t>
            </a:r>
            <a:r>
              <a:rPr lang="en-US" sz="2400" dirty="0"/>
              <a:t>.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Descrieţi</a:t>
            </a:r>
            <a:r>
              <a:rPr lang="en-US" sz="2400" dirty="0"/>
              <a:t> </a:t>
            </a:r>
            <a:r>
              <a:rPr lang="en-US" sz="2400" dirty="0" err="1"/>
              <a:t>situaţiile</a:t>
            </a:r>
            <a:r>
              <a:rPr lang="en-US" sz="2400" dirty="0"/>
              <a:t>, </a:t>
            </a:r>
            <a:r>
              <a:rPr lang="en-US" sz="2400" dirty="0" err="1"/>
              <a:t>exprimaţi</a:t>
            </a:r>
            <a:r>
              <a:rPr lang="en-US" sz="2400" dirty="0"/>
              <a:t> </a:t>
            </a:r>
            <a:r>
              <a:rPr lang="en-US" sz="2400" dirty="0" err="1"/>
              <a:t>sentimente</a:t>
            </a:r>
            <a:r>
              <a:rPr lang="en-US" sz="2400" dirty="0"/>
              <a:t>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situaţie</a:t>
            </a:r>
            <a:r>
              <a:rPr lang="en-US" sz="2400" dirty="0"/>
              <a:t>,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clarificaţi</a:t>
            </a:r>
            <a:r>
              <a:rPr lang="en-US" sz="2400" dirty="0"/>
              <a:t> </a:t>
            </a:r>
            <a:r>
              <a:rPr lang="en-US" sz="2400" dirty="0" err="1"/>
              <a:t>aşteptările</a:t>
            </a:r>
            <a:r>
              <a:rPr lang="en-US" sz="2400" dirty="0"/>
              <a:t> cu </a:t>
            </a:r>
            <a:r>
              <a:rPr lang="en-US" sz="2400" dirty="0" err="1"/>
              <a:t>privire</a:t>
            </a:r>
            <a:r>
              <a:rPr lang="ro-RO" sz="2400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situaţie</a:t>
            </a:r>
            <a:r>
              <a:rPr lang="en-US" sz="2400" dirty="0"/>
              <a:t>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Exprimaţi</a:t>
            </a:r>
            <a:r>
              <a:rPr lang="en-US" sz="2400" dirty="0"/>
              <a:t> </a:t>
            </a:r>
            <a:r>
              <a:rPr lang="en-US" sz="2400" dirty="0" err="1"/>
              <a:t>sentimentele</a:t>
            </a:r>
            <a:r>
              <a:rPr lang="en-US" sz="2400" dirty="0"/>
              <a:t> </a:t>
            </a:r>
            <a:r>
              <a:rPr lang="en-US" sz="2400" dirty="0" err="1"/>
              <a:t>autentice</a:t>
            </a:r>
            <a:r>
              <a:rPr lang="en-US" sz="2400" dirty="0"/>
              <a:t> care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promoveze</a:t>
            </a:r>
            <a:r>
              <a:rPr lang="en-US" sz="2400" dirty="0"/>
              <a:t> </a:t>
            </a:r>
            <a:r>
              <a:rPr lang="en-US" sz="2400" dirty="0" err="1"/>
              <a:t>înţelegerea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.</a:t>
            </a:r>
          </a:p>
          <a:p>
            <a:r>
              <a:rPr lang="it-IT" sz="2400" dirty="0"/>
              <a:t>4. Diminuaţi ostilitatea prin invitarea la cooperare şi asiguraţi-le elevilor ocazii de a</a:t>
            </a:r>
            <a:r>
              <a:rPr lang="ro-RO" sz="2400" dirty="0"/>
              <a:t> </a:t>
            </a:r>
            <a:r>
              <a:rPr lang="en-US" sz="2400" dirty="0" err="1"/>
              <a:t>experimenta</a:t>
            </a:r>
            <a:r>
              <a:rPr lang="en-US" sz="2400" dirty="0"/>
              <a:t> </a:t>
            </a:r>
            <a:r>
              <a:rPr lang="en-US" sz="2400" dirty="0" err="1"/>
              <a:t>independenţa</a:t>
            </a:r>
            <a:r>
              <a:rPr lang="en-US" sz="2400" dirty="0"/>
              <a:t>.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Evitaţi</a:t>
            </a:r>
            <a:r>
              <a:rPr lang="en-US" sz="2400" dirty="0"/>
              <a:t> </a:t>
            </a:r>
            <a:r>
              <a:rPr lang="en-US" sz="2400" dirty="0" err="1"/>
              <a:t>comenzile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întrebările</a:t>
            </a:r>
            <a:r>
              <a:rPr lang="en-US" sz="2400" dirty="0"/>
              <a:t> care </a:t>
            </a:r>
            <a:r>
              <a:rPr lang="en-US" sz="2400" dirty="0" err="1"/>
              <a:t>provoacă</a:t>
            </a:r>
            <a:r>
              <a:rPr lang="en-US" sz="2400" dirty="0"/>
              <a:t> </a:t>
            </a:r>
            <a:r>
              <a:rPr lang="en-US" sz="2400" dirty="0" err="1"/>
              <a:t>răspunsuri</a:t>
            </a:r>
            <a:r>
              <a:rPr lang="en-US" sz="2400" dirty="0"/>
              <a:t> defensive.</a:t>
            </a:r>
          </a:p>
          <a:p>
            <a:r>
              <a:rPr lang="en-US" sz="2400" dirty="0"/>
              <a:t>6. </a:t>
            </a:r>
            <a:r>
              <a:rPr lang="en-US" sz="2400" dirty="0" err="1"/>
              <a:t>Recunoaşteţi</a:t>
            </a:r>
            <a:r>
              <a:rPr lang="en-US" sz="2400" dirty="0"/>
              <a:t>, </a:t>
            </a:r>
            <a:r>
              <a:rPr lang="en-US" sz="2400" dirty="0" err="1"/>
              <a:t>acceptaţi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respectaţi</a:t>
            </a:r>
            <a:r>
              <a:rPr lang="en-US" sz="2400" dirty="0"/>
              <a:t> </a:t>
            </a:r>
            <a:r>
              <a:rPr lang="en-US" sz="2400" dirty="0" err="1"/>
              <a:t>ideile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sentimentele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.</a:t>
            </a:r>
          </a:p>
          <a:p>
            <a:r>
              <a:rPr lang="it-IT" sz="2400" dirty="0"/>
              <a:t>7. Evitaţi diagnosticarea şi prognozarea, care duc la etichetarea elevului.</a:t>
            </a:r>
          </a:p>
        </p:txBody>
      </p:sp>
    </p:spTree>
    <p:extLst>
      <p:ext uri="{BB962C8B-B14F-4D97-AF65-F5344CB8AC3E}">
        <p14:creationId xmlns:p14="http://schemas.microsoft.com/office/powerpoint/2010/main" val="234198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ro-RO" b="1" dirty="0"/>
              <a:t>Definiție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343" y="2088107"/>
            <a:ext cx="10399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/>
              <a:t>Managementul clasei</a:t>
            </a:r>
            <a:r>
              <a:rPr lang="ro-RO" sz="2400" dirty="0"/>
              <a:t>= </a:t>
            </a:r>
            <a:r>
              <a:rPr lang="en-US" sz="2400" dirty="0" err="1"/>
              <a:t>abilitatea</a:t>
            </a:r>
            <a:r>
              <a:rPr lang="en-US" sz="2400" dirty="0"/>
              <a:t> </a:t>
            </a:r>
            <a:r>
              <a:rPr lang="en-US" sz="2400" dirty="0" err="1"/>
              <a:t>profesorului</a:t>
            </a:r>
            <a:r>
              <a:rPr lang="en-US" sz="2400" dirty="0"/>
              <a:t> de a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organiza</a:t>
            </a:r>
            <a:r>
              <a:rPr lang="ro-RO" sz="2400" dirty="0"/>
              <a:t> </a:t>
            </a:r>
            <a:r>
              <a:rPr lang="en-US" sz="2400" dirty="0" err="1"/>
              <a:t>activităţile</a:t>
            </a:r>
            <a:r>
              <a:rPr lang="en-US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scopul</a:t>
            </a:r>
            <a:r>
              <a:rPr lang="en-US" sz="2400" dirty="0"/>
              <a:t> </a:t>
            </a:r>
            <a:r>
              <a:rPr lang="en-US" sz="2400" dirty="0" err="1"/>
              <a:t>asigurării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climat</a:t>
            </a:r>
            <a:r>
              <a:rPr lang="en-US" sz="2400" dirty="0"/>
              <a:t> </a:t>
            </a:r>
            <a:r>
              <a:rPr lang="en-US" sz="2400" dirty="0" err="1"/>
              <a:t>favorabil</a:t>
            </a:r>
            <a:r>
              <a:rPr lang="en-US" sz="2400" dirty="0"/>
              <a:t> </a:t>
            </a:r>
            <a:r>
              <a:rPr lang="en-US" sz="2400" dirty="0" err="1"/>
              <a:t>învăţării</a:t>
            </a:r>
            <a:endParaRPr lang="ro-RO" sz="2400" dirty="0"/>
          </a:p>
          <a:p>
            <a:pPr algn="just"/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/>
              <a:t>set complex de comportamente de organizare a clasei,</a:t>
            </a:r>
            <a:r>
              <a:rPr lang="ro-RO" sz="2400" dirty="0"/>
              <a:t> </a:t>
            </a:r>
            <a:r>
              <a:rPr lang="en-US" sz="2400" dirty="0" err="1"/>
              <a:t>iniţiate</a:t>
            </a:r>
            <a:r>
              <a:rPr lang="en-US" sz="2400" dirty="0"/>
              <a:t> de </a:t>
            </a:r>
            <a:r>
              <a:rPr lang="en-US" sz="2400" dirty="0" err="1"/>
              <a:t>către</a:t>
            </a:r>
            <a:r>
              <a:rPr lang="en-US" sz="2400" dirty="0"/>
              <a:t> </a:t>
            </a:r>
            <a:r>
              <a:rPr lang="en-US" sz="2400" dirty="0" err="1"/>
              <a:t>profesor</a:t>
            </a:r>
            <a:r>
              <a:rPr lang="en-US" sz="2400" dirty="0"/>
              <a:t>, cu </a:t>
            </a:r>
            <a:r>
              <a:rPr lang="en-US" sz="2400" dirty="0" err="1"/>
              <a:t>scopul</a:t>
            </a:r>
            <a:r>
              <a:rPr lang="en-US" sz="2400" dirty="0"/>
              <a:t> de a </a:t>
            </a:r>
            <a:r>
              <a:rPr lang="en-US" sz="2400" dirty="0" err="1"/>
              <a:t>crea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menţine</a:t>
            </a:r>
            <a:r>
              <a:rPr lang="en-US" sz="2400" dirty="0"/>
              <a:t> un </a:t>
            </a:r>
            <a:r>
              <a:rPr lang="en-US" sz="2400" dirty="0" err="1"/>
              <a:t>climat</a:t>
            </a:r>
            <a:r>
              <a:rPr lang="en-US" sz="2400" dirty="0"/>
              <a:t>, care </a:t>
            </a:r>
            <a:r>
              <a:rPr lang="en-US" sz="2400" dirty="0" err="1"/>
              <a:t>să-i</a:t>
            </a:r>
            <a:r>
              <a:rPr lang="en-US" sz="2400" dirty="0"/>
              <a:t> </a:t>
            </a:r>
            <a:r>
              <a:rPr lang="en-US" sz="2400" dirty="0" err="1"/>
              <a:t>permită</a:t>
            </a:r>
            <a:r>
              <a:rPr lang="en-US" sz="2400" dirty="0"/>
              <a:t> </a:t>
            </a:r>
            <a:r>
              <a:rPr lang="en-US" sz="2400" dirty="0" err="1"/>
              <a:t>atingerea</a:t>
            </a:r>
            <a:r>
              <a:rPr lang="ro-RO" sz="2400" dirty="0"/>
              <a:t> </a:t>
            </a:r>
            <a:r>
              <a:rPr lang="en-US" sz="2400" dirty="0" err="1"/>
              <a:t>obiectivelor</a:t>
            </a:r>
            <a:r>
              <a:rPr lang="en-US" sz="2400" dirty="0"/>
              <a:t> </a:t>
            </a:r>
            <a:r>
              <a:rPr lang="en-US" sz="2400" dirty="0" err="1"/>
              <a:t>instrucţionale</a:t>
            </a:r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dirty="0"/>
              <a:t>sarcină fundamentală, poate cea mai dificilă a profesorului</a:t>
            </a:r>
          </a:p>
          <a:p>
            <a:pPr algn="just"/>
            <a:endParaRPr lang="ro-RO" sz="2400" dirty="0"/>
          </a:p>
          <a:p>
            <a:r>
              <a:rPr lang="ro-RO" sz="2400" b="1" dirty="0"/>
              <a:t>Scop</a:t>
            </a:r>
            <a:r>
              <a:rPr lang="ro-RO" sz="2400" dirty="0"/>
              <a:t>: </a:t>
            </a:r>
            <a:r>
              <a:rPr lang="en-US" sz="2400" dirty="0" err="1"/>
              <a:t>facilitarea</a:t>
            </a:r>
            <a:r>
              <a:rPr lang="ro-RO" sz="2400" dirty="0"/>
              <a:t> </a:t>
            </a:r>
            <a:r>
              <a:rPr lang="en-US" sz="2400" dirty="0" err="1"/>
              <a:t>activităţii</a:t>
            </a:r>
            <a:r>
              <a:rPr lang="en-US" sz="2400" dirty="0"/>
              <a:t> de </a:t>
            </a:r>
            <a:r>
              <a:rPr lang="en-US" sz="2400" dirty="0" err="1"/>
              <a:t>învăţare</a:t>
            </a:r>
            <a:r>
              <a:rPr lang="en-US" sz="2400" dirty="0"/>
              <a:t> a </a:t>
            </a:r>
            <a:r>
              <a:rPr lang="en-US" sz="2400" dirty="0" err="1"/>
              <a:t>elevilor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3219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707939"/>
            <a:ext cx="10945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8. </a:t>
            </a:r>
            <a:r>
              <a:rPr lang="pt-BR" sz="2400" dirty="0"/>
              <a:t>Descrieţi procesele şi nu judecaţi produsele sau persoanele. Asiguraţi coordonare, nu</a:t>
            </a:r>
            <a:r>
              <a:rPr lang="ro-RO" sz="2400" dirty="0"/>
              <a:t> </a:t>
            </a:r>
            <a:r>
              <a:rPr lang="en-US" sz="2400" dirty="0"/>
              <a:t>criticism.</a:t>
            </a:r>
          </a:p>
          <a:p>
            <a:pPr algn="just"/>
            <a:r>
              <a:rPr lang="it-IT" sz="2400" dirty="0"/>
              <a:t>9. Evitaţi întrebările şi comentariile care pot provoca resentimente şi invită la rezistenţă.</a:t>
            </a:r>
          </a:p>
          <a:p>
            <a:pPr algn="just"/>
            <a:r>
              <a:rPr lang="en-US" sz="2400" dirty="0"/>
              <a:t>10. </a:t>
            </a:r>
            <a:r>
              <a:rPr lang="en-US" sz="2400" dirty="0" err="1"/>
              <a:t>Evitaţi</a:t>
            </a:r>
            <a:r>
              <a:rPr lang="en-US" sz="2400" dirty="0"/>
              <a:t> </a:t>
            </a:r>
            <a:r>
              <a:rPr lang="en-US" sz="2400" dirty="0" err="1"/>
              <a:t>folosirea</a:t>
            </a:r>
            <a:r>
              <a:rPr lang="en-US" sz="2400" dirty="0"/>
              <a:t> </a:t>
            </a:r>
            <a:r>
              <a:rPr lang="en-US" sz="2400" dirty="0" err="1"/>
              <a:t>sarcasmului</a:t>
            </a:r>
            <a:r>
              <a:rPr lang="en-US" sz="2400" dirty="0"/>
              <a:t>;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diminua</a:t>
            </a:r>
            <a:r>
              <a:rPr lang="en-US" sz="2400" dirty="0"/>
              <a:t> </a:t>
            </a:r>
            <a:r>
              <a:rPr lang="en-US" sz="2400" dirty="0" err="1"/>
              <a:t>stima</a:t>
            </a:r>
            <a:r>
              <a:rPr lang="en-US" sz="2400" dirty="0"/>
              <a:t> de sine a </a:t>
            </a:r>
            <a:r>
              <a:rPr lang="en-US" sz="2400" dirty="0" err="1"/>
              <a:t>elevului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11. </a:t>
            </a:r>
            <a:r>
              <a:rPr lang="en-US" sz="2400" dirty="0" err="1"/>
              <a:t>Rezistaţi</a:t>
            </a:r>
            <a:r>
              <a:rPr lang="en-US" sz="2400" dirty="0"/>
              <a:t> </a:t>
            </a:r>
            <a:r>
              <a:rPr lang="en-US" sz="2400" dirty="0" err="1"/>
              <a:t>tentaţiei</a:t>
            </a:r>
            <a:r>
              <a:rPr lang="en-US" sz="2400" dirty="0"/>
              <a:t> de a </a:t>
            </a:r>
            <a:r>
              <a:rPr lang="en-US" sz="2400" dirty="0" err="1"/>
              <a:t>oferi</a:t>
            </a:r>
            <a:r>
              <a:rPr lang="en-US" sz="2400" dirty="0"/>
              <a:t> </a:t>
            </a:r>
            <a:r>
              <a:rPr lang="en-US" sz="2400" dirty="0" err="1"/>
              <a:t>soluţii</a:t>
            </a:r>
            <a:r>
              <a:rPr lang="en-US" sz="2400" dirty="0"/>
              <a:t> </a:t>
            </a:r>
            <a:r>
              <a:rPr lang="en-US" sz="2400" dirty="0" err="1"/>
              <a:t>rapide</a:t>
            </a:r>
            <a:r>
              <a:rPr lang="en-US" sz="2400" dirty="0"/>
              <a:t>/facile </a:t>
            </a:r>
            <a:r>
              <a:rPr lang="en-US" sz="2400" dirty="0" err="1"/>
              <a:t>sau</a:t>
            </a:r>
            <a:r>
              <a:rPr lang="en-US" sz="2400" dirty="0"/>
              <a:t> o </a:t>
            </a:r>
            <a:r>
              <a:rPr lang="en-US" sz="2400" dirty="0" err="1"/>
              <a:t>coordonare</a:t>
            </a:r>
            <a:r>
              <a:rPr lang="en-US" sz="2400" dirty="0"/>
              <a:t> </a:t>
            </a:r>
            <a:r>
              <a:rPr lang="en-US" sz="2400" dirty="0" err="1"/>
              <a:t>imediată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</a:t>
            </a:r>
            <a:r>
              <a:rPr lang="ro-RO" sz="2400" dirty="0"/>
              <a:t> </a:t>
            </a:r>
            <a:r>
              <a:rPr lang="en-US" sz="2400" dirty="0" err="1"/>
              <a:t>rezolva</a:t>
            </a:r>
            <a:r>
              <a:rPr lang="en-US" sz="2400" dirty="0"/>
              <a:t> </a:t>
            </a:r>
            <a:r>
              <a:rPr lang="en-US" sz="2400" dirty="0" err="1"/>
              <a:t>problemele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le </a:t>
            </a:r>
            <a:r>
              <a:rPr lang="en-US" sz="2400" dirty="0" err="1"/>
              <a:t>rezolve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12. </a:t>
            </a:r>
            <a:r>
              <a:rPr lang="en-US" sz="2400" dirty="0" err="1"/>
              <a:t>Evitaţi</a:t>
            </a:r>
            <a:r>
              <a:rPr lang="en-US" sz="2400" dirty="0"/>
              <a:t> </a:t>
            </a:r>
            <a:r>
              <a:rPr lang="en-US" sz="2400" dirty="0" err="1"/>
              <a:t>morala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cicăleala</a:t>
            </a:r>
            <a:r>
              <a:rPr lang="en-US" sz="2400" dirty="0"/>
              <a:t>,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nemotivantă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13. </a:t>
            </a:r>
            <a:r>
              <a:rPr lang="en-US" sz="2400" dirty="0" err="1"/>
              <a:t>Monitorizaţi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fiţi</a:t>
            </a:r>
            <a:r>
              <a:rPr lang="en-US" sz="2400" dirty="0"/>
              <a:t> </a:t>
            </a:r>
            <a:r>
              <a:rPr lang="en-US" sz="2400" dirty="0" err="1"/>
              <a:t>conştient</a:t>
            </a:r>
            <a:r>
              <a:rPr lang="en-US" sz="2400" dirty="0"/>
              <a:t> de </a:t>
            </a:r>
            <a:r>
              <a:rPr lang="en-US" sz="2400" dirty="0" err="1"/>
              <a:t>impactul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pot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cuvinte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14. </a:t>
            </a:r>
            <a:r>
              <a:rPr lang="en-US" sz="2400" dirty="0" err="1"/>
              <a:t>Ascultaţi</a:t>
            </a:r>
            <a:r>
              <a:rPr lang="en-US" sz="2400" dirty="0"/>
              <a:t> </a:t>
            </a:r>
            <a:r>
              <a:rPr lang="en-US" sz="2400" dirty="0" err="1"/>
              <a:t>elevii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încurajaţi-i</a:t>
            </a:r>
            <a:r>
              <a:rPr lang="en-US" sz="2400" dirty="0"/>
              <a:t> </a:t>
            </a:r>
            <a:r>
              <a:rPr lang="en-US" sz="2400" dirty="0" err="1"/>
              <a:t>să-şi</a:t>
            </a:r>
            <a:r>
              <a:rPr lang="en-US" sz="2400" dirty="0"/>
              <a:t> </a:t>
            </a:r>
            <a:r>
              <a:rPr lang="en-US" sz="2400" dirty="0" err="1"/>
              <a:t>exprime</a:t>
            </a:r>
            <a:r>
              <a:rPr lang="en-US" sz="2400" dirty="0"/>
              <a:t> </a:t>
            </a:r>
            <a:r>
              <a:rPr lang="en-US" sz="2400" dirty="0" err="1"/>
              <a:t>ideile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sentimentele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9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707939"/>
            <a:ext cx="10945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 err="1"/>
              <a:t>Glasser</a:t>
            </a:r>
            <a:r>
              <a:rPr lang="ro-RO" sz="2400" b="1" dirty="0"/>
              <a:t> (1992)- </a:t>
            </a:r>
            <a:r>
              <a:rPr lang="ro-RO" sz="2400" dirty="0"/>
              <a:t>dobândirea identității este o trebuință umană de bază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8200" y="2606723"/>
            <a:ext cx="10352964" cy="2688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sz="2400" b="1" dirty="0"/>
              <a:t>P</a:t>
            </a:r>
            <a:r>
              <a:rPr lang="en-US" sz="2400" b="1" dirty="0" err="1"/>
              <a:t>entru</a:t>
            </a:r>
            <a:r>
              <a:rPr lang="en-US" sz="2400" b="1" dirty="0"/>
              <a:t> a </a:t>
            </a:r>
            <a:r>
              <a:rPr lang="en-US" sz="2400" b="1" dirty="0" err="1"/>
              <a:t>realiza</a:t>
            </a:r>
            <a:r>
              <a:rPr lang="en-US" sz="2400" b="1" dirty="0"/>
              <a:t> o </a:t>
            </a:r>
            <a:r>
              <a:rPr lang="en-US" sz="2400" b="1" dirty="0" err="1"/>
              <a:t>identitate</a:t>
            </a:r>
            <a:r>
              <a:rPr lang="en-US" sz="2400" b="1" dirty="0"/>
              <a:t> de „</a:t>
            </a:r>
            <a:r>
              <a:rPr lang="en-US" sz="2400" b="1" dirty="0" err="1"/>
              <a:t>succes</a:t>
            </a:r>
            <a:r>
              <a:rPr lang="en-US" sz="2400" b="1" dirty="0"/>
              <a:t>”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contextul</a:t>
            </a:r>
            <a:r>
              <a:rPr lang="en-US" sz="2400" b="1" dirty="0"/>
              <a:t> </a:t>
            </a:r>
            <a:r>
              <a:rPr lang="en-US" sz="2400" b="1" dirty="0" err="1"/>
              <a:t>şcolii</a:t>
            </a:r>
            <a:r>
              <a:rPr lang="en-US" sz="2400" b="1" dirty="0"/>
              <a:t>,</a:t>
            </a:r>
            <a:r>
              <a:rPr lang="ro-RO" sz="2400" b="1" dirty="0"/>
              <a:t> </a:t>
            </a:r>
            <a:r>
              <a:rPr lang="en-US" sz="2400" b="1" dirty="0" err="1"/>
              <a:t>elevul</a:t>
            </a:r>
            <a:r>
              <a:rPr lang="en-US" sz="2400" b="1" dirty="0"/>
              <a:t> </a:t>
            </a:r>
            <a:r>
              <a:rPr lang="en-US" sz="2400" b="1" dirty="0" err="1"/>
              <a:t>trebuie</a:t>
            </a:r>
            <a:r>
              <a:rPr lang="en-US" sz="2400" b="1" dirty="0"/>
              <a:t> </a:t>
            </a:r>
            <a:r>
              <a:rPr lang="en-US" sz="2400" b="1" dirty="0" err="1"/>
              <a:t>ajutat</a:t>
            </a:r>
            <a:r>
              <a:rPr lang="en-US" sz="2400" b="1" dirty="0"/>
              <a:t> </a:t>
            </a:r>
            <a:r>
              <a:rPr lang="en-US" sz="2400" b="1" dirty="0" err="1"/>
              <a:t>să-şi</a:t>
            </a:r>
            <a:r>
              <a:rPr lang="en-US" sz="2400" b="1" dirty="0"/>
              <a:t> </a:t>
            </a:r>
            <a:r>
              <a:rPr lang="en-US" sz="2400" b="1" dirty="0" err="1"/>
              <a:t>dezvolte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responsabilitatea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socială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şi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sentimentul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autoeficacitate</a:t>
            </a:r>
            <a:r>
              <a:rPr lang="en-US" sz="2400" b="1" dirty="0"/>
              <a:t>.</a:t>
            </a:r>
            <a:r>
              <a:rPr lang="ro-RO" sz="2400" b="1" dirty="0"/>
              <a:t> </a:t>
            </a:r>
            <a:r>
              <a:rPr lang="en-US" sz="2400" b="1" dirty="0" err="1"/>
              <a:t>Responsabilitatea</a:t>
            </a:r>
            <a:r>
              <a:rPr lang="en-US" sz="2400" b="1" dirty="0"/>
              <a:t> </a:t>
            </a:r>
            <a:r>
              <a:rPr lang="en-US" sz="2400" b="1" dirty="0" err="1"/>
              <a:t>socială</a:t>
            </a:r>
            <a:r>
              <a:rPr lang="en-US" sz="2400" b="1" dirty="0"/>
              <a:t> </a:t>
            </a:r>
            <a:r>
              <a:rPr lang="en-US" sz="2400" b="1" dirty="0" err="1"/>
              <a:t>şi</a:t>
            </a:r>
            <a:r>
              <a:rPr lang="en-US" sz="2400" b="1" dirty="0"/>
              <a:t> </a:t>
            </a:r>
            <a:r>
              <a:rPr lang="en-US" sz="2400" b="1" dirty="0" err="1"/>
              <a:t>autoeficacitatea</a:t>
            </a:r>
            <a:r>
              <a:rPr lang="en-US" sz="2400" b="1" dirty="0"/>
              <a:t> </a:t>
            </a:r>
            <a:r>
              <a:rPr lang="en-US" sz="2400" b="1" dirty="0" err="1"/>
              <a:t>sunt</a:t>
            </a:r>
            <a:r>
              <a:rPr lang="en-US" sz="2400" b="1" dirty="0"/>
              <a:t> </a:t>
            </a:r>
            <a:r>
              <a:rPr lang="en-US" sz="2400" b="1" dirty="0" err="1"/>
              <a:t>rezultatul</a:t>
            </a:r>
            <a:r>
              <a:rPr lang="en-US" sz="2400" b="1" dirty="0"/>
              <a:t> </a:t>
            </a:r>
            <a:r>
              <a:rPr lang="en-US" sz="2400" b="1" dirty="0" err="1"/>
              <a:t>dezvoltării</a:t>
            </a:r>
            <a:r>
              <a:rPr lang="en-US" sz="2400" b="1" dirty="0"/>
              <a:t> </a:t>
            </a:r>
            <a:r>
              <a:rPr lang="en-US" sz="2400" b="1" dirty="0" err="1"/>
              <a:t>unor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relaţii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bune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cu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ceilalţi</a:t>
            </a:r>
            <a:r>
              <a:rPr lang="ro-RO" sz="2400" b="1" dirty="0"/>
              <a:t>- </a:t>
            </a:r>
            <a:r>
              <a:rPr lang="it-IT" sz="2400" b="1" dirty="0"/>
              <a:t>colegi sau profesori. Astfel, </a:t>
            </a:r>
            <a:r>
              <a:rPr lang="it-IT" sz="2400" b="1" dirty="0">
                <a:solidFill>
                  <a:schemeClr val="tx2">
                    <a:lumMod val="50000"/>
                  </a:schemeClr>
                </a:solidFill>
              </a:rPr>
              <a:t>implicarea</a:t>
            </a:r>
            <a:r>
              <a:rPr lang="it-IT" sz="2400" b="1" dirty="0"/>
              <a:t> este crucială în dezvoltarea unei identităţi de succes.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641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707939"/>
            <a:ext cx="10945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 err="1"/>
              <a:t>Glasser</a:t>
            </a:r>
            <a:r>
              <a:rPr lang="ro-RO" sz="2400" b="1" dirty="0"/>
              <a:t> (1992)- </a:t>
            </a:r>
            <a:r>
              <a:rPr lang="ro-RO" sz="2400" dirty="0"/>
              <a:t>propune un proces etapizat pentru ajutarea elevilor să-și monitorizeze comportamentul:</a:t>
            </a:r>
          </a:p>
          <a:p>
            <a:pPr algn="just"/>
            <a:endParaRPr lang="ro-RO" sz="2400" dirty="0"/>
          </a:p>
          <a:p>
            <a:pPr algn="just"/>
            <a:r>
              <a:rPr lang="ro-RO" sz="2400" dirty="0"/>
              <a:t>1. </a:t>
            </a:r>
            <a:r>
              <a:rPr lang="en-US" sz="2400" dirty="0" err="1"/>
              <a:t>Implicarea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relaţia</a:t>
            </a:r>
            <a:r>
              <a:rPr lang="en-US" sz="2400" dirty="0"/>
              <a:t> cu </a:t>
            </a:r>
            <a:r>
              <a:rPr lang="en-US" sz="2400" dirty="0" err="1"/>
              <a:t>elevii</a:t>
            </a:r>
            <a:r>
              <a:rPr lang="en-US" sz="2400" dirty="0"/>
              <a:t> </a:t>
            </a:r>
            <a:r>
              <a:rPr lang="en-US" sz="2400" dirty="0" err="1"/>
              <a:t>ajutându-i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concret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soluţionarea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ro-RO" sz="2400" dirty="0"/>
              <a:t> </a:t>
            </a:r>
            <a:r>
              <a:rPr lang="en-US" sz="2400" dirty="0"/>
              <a:t>care </a:t>
            </a:r>
            <a:r>
              <a:rPr lang="en-US" sz="2400" dirty="0" err="1"/>
              <a:t>îi</a:t>
            </a:r>
            <a:r>
              <a:rPr lang="en-US" sz="2400" dirty="0"/>
              <a:t> </a:t>
            </a:r>
            <a:r>
              <a:rPr lang="en-US" sz="2400" dirty="0" err="1"/>
              <a:t>depăşesc</a:t>
            </a:r>
            <a:r>
              <a:rPr lang="en-US" sz="2400" dirty="0"/>
              <a:t>;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presupune</a:t>
            </a:r>
            <a:r>
              <a:rPr lang="en-US" sz="2400" dirty="0"/>
              <a:t> a </a:t>
            </a:r>
            <a:r>
              <a:rPr lang="en-US" sz="2400" dirty="0" err="1"/>
              <a:t>accepta</a:t>
            </a:r>
            <a:r>
              <a:rPr lang="en-US" sz="2400" dirty="0"/>
              <a:t> </a:t>
            </a:r>
            <a:r>
              <a:rPr lang="en-US" sz="2400" dirty="0" err="1"/>
              <a:t>elevul</a:t>
            </a:r>
            <a:r>
              <a:rPr lang="en-US" sz="2400" dirty="0"/>
              <a:t> ca </a:t>
            </a:r>
            <a:r>
              <a:rPr lang="en-US" sz="2400" dirty="0" err="1"/>
              <a:t>persoană</a:t>
            </a:r>
            <a:r>
              <a:rPr lang="en-US" sz="2400" dirty="0"/>
              <a:t>, </a:t>
            </a:r>
            <a:r>
              <a:rPr lang="en-US" sz="2400" dirty="0" err="1"/>
              <a:t>însă</a:t>
            </a:r>
            <a:r>
              <a:rPr lang="en-US" sz="2400" dirty="0"/>
              <a:t> nu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inadecvat</a:t>
            </a:r>
            <a:r>
              <a:rPr lang="ro-RO" sz="2400" dirty="0"/>
              <a:t> </a:t>
            </a:r>
            <a:r>
              <a:rPr lang="en-US" sz="2400" dirty="0"/>
              <a:t>al </a:t>
            </a:r>
            <a:r>
              <a:rPr lang="en-US" sz="2400" dirty="0" err="1"/>
              <a:t>acestuia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2. Descrierea comportamentului prezent al elevului în absenţa unei evaluări imediate a</a:t>
            </a:r>
            <a:r>
              <a:rPr lang="ro-RO" sz="2400" dirty="0"/>
              <a:t> </a:t>
            </a:r>
            <a:r>
              <a:rPr lang="en-US" sz="2400" dirty="0" err="1"/>
              <a:t>persoanei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3. Asistarea elevului în luarea de decizii corecte privind ameliorarea comportamentului</a:t>
            </a:r>
            <a:r>
              <a:rPr lang="ro-RO" sz="2400" dirty="0"/>
              <a:t> </a:t>
            </a:r>
            <a:r>
              <a:rPr lang="en-US" sz="2400" dirty="0" err="1"/>
              <a:t>problemă</a:t>
            </a:r>
            <a:r>
              <a:rPr lang="en-US" sz="2400" dirty="0"/>
              <a:t>;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context e important </a:t>
            </a:r>
            <a:r>
              <a:rPr lang="en-US" sz="2400" dirty="0" err="1"/>
              <a:t>să</a:t>
            </a:r>
            <a:r>
              <a:rPr lang="en-US" sz="2400" dirty="0"/>
              <a:t> se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calcul</a:t>
            </a:r>
            <a:r>
              <a:rPr lang="en-US" sz="2400" dirty="0"/>
              <a:t> </a:t>
            </a:r>
            <a:r>
              <a:rPr lang="en-US" sz="2400" dirty="0" err="1"/>
              <a:t>factorii</a:t>
            </a:r>
            <a:r>
              <a:rPr lang="en-US" sz="2400" dirty="0"/>
              <a:t> care </a:t>
            </a:r>
            <a:r>
              <a:rPr lang="en-US" sz="2400" dirty="0" err="1"/>
              <a:t>joacă</a:t>
            </a:r>
            <a:r>
              <a:rPr lang="en-US" sz="2400" dirty="0"/>
              <a:t> un </a:t>
            </a:r>
            <a:r>
              <a:rPr lang="en-US" sz="2400" dirty="0" err="1"/>
              <a:t>rol</a:t>
            </a:r>
            <a:r>
              <a:rPr lang="en-US" sz="2400" dirty="0"/>
              <a:t> important </a:t>
            </a:r>
            <a:r>
              <a:rPr lang="en-US" sz="2400" dirty="0" err="1"/>
              <a:t>în</a:t>
            </a:r>
            <a:r>
              <a:rPr lang="ro-RO" sz="2400" dirty="0"/>
              <a:t> </a:t>
            </a:r>
            <a:r>
              <a:rPr lang="en-US" sz="2400" dirty="0" err="1"/>
              <a:t>iniţierea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menţinerea</a:t>
            </a:r>
            <a:r>
              <a:rPr lang="en-US" sz="2400" dirty="0"/>
              <a:t> </a:t>
            </a:r>
            <a:r>
              <a:rPr lang="en-US" sz="2400" dirty="0" err="1"/>
              <a:t>problemei</a:t>
            </a:r>
            <a:r>
              <a:rPr lang="en-US" sz="2400" dirty="0"/>
              <a:t>.</a:t>
            </a:r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15816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47"/>
            <a:ext cx="10515600" cy="1091120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Abordarea climatului </a:t>
            </a:r>
            <a:r>
              <a:rPr lang="ro-RO" sz="3600" b="1" dirty="0" err="1"/>
              <a:t>socio</a:t>
            </a:r>
            <a:r>
              <a:rPr lang="ro-RO" sz="3600" b="1" dirty="0"/>
              <a:t>-emoțional la nivelul clasei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709684" y="2049133"/>
            <a:ext cx="7517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4. </a:t>
            </a:r>
            <a:r>
              <a:rPr lang="en-US" sz="2400" dirty="0" err="1"/>
              <a:t>Sprijinirea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activitatea</a:t>
            </a:r>
            <a:r>
              <a:rPr lang="en-US" sz="2400" dirty="0"/>
              <a:t> de </a:t>
            </a:r>
            <a:r>
              <a:rPr lang="en-US" sz="2400" dirty="0" err="1"/>
              <a:t>planificare</a:t>
            </a:r>
            <a:r>
              <a:rPr lang="en-US" sz="2400" dirty="0"/>
              <a:t> a </a:t>
            </a:r>
            <a:r>
              <a:rPr lang="en-US" sz="2400" dirty="0" err="1"/>
              <a:t>cursului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responsabilizarea</a:t>
            </a:r>
            <a:r>
              <a:rPr lang="ro-RO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5. Ghidarea elevului în a se implica în acţiunile pe care le-a selectat.</a:t>
            </a:r>
          </a:p>
          <a:p>
            <a:pPr algn="just"/>
            <a:r>
              <a:rPr lang="en-US" sz="2400" dirty="0"/>
              <a:t>6. </a:t>
            </a:r>
            <a:r>
              <a:rPr lang="en-US" sz="2400" dirty="0" err="1"/>
              <a:t>Sprijinirea</a:t>
            </a:r>
            <a:r>
              <a:rPr lang="en-US" sz="2400" dirty="0"/>
              <a:t> </a:t>
            </a:r>
            <a:r>
              <a:rPr lang="en-US" sz="2400" dirty="0" err="1"/>
              <a:t>elevului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urmărirea</a:t>
            </a:r>
            <a:r>
              <a:rPr lang="en-US" sz="2400" dirty="0"/>
              <a:t> </a:t>
            </a:r>
            <a:r>
              <a:rPr lang="en-US" sz="2400" dirty="0" err="1"/>
              <a:t>planului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angajamentului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7. </a:t>
            </a:r>
            <a:r>
              <a:rPr lang="en-US" sz="2400" dirty="0" err="1"/>
              <a:t>Aplicarea</a:t>
            </a:r>
            <a:r>
              <a:rPr lang="en-US" sz="2400" dirty="0"/>
              <a:t> cu </a:t>
            </a:r>
            <a:r>
              <a:rPr lang="en-US" sz="2400" dirty="0" err="1"/>
              <a:t>consecvenţă</a:t>
            </a:r>
            <a:r>
              <a:rPr lang="en-US" sz="2400" dirty="0"/>
              <a:t> a </a:t>
            </a:r>
            <a:r>
              <a:rPr lang="en-US" sz="2400" dirty="0" err="1"/>
              <a:t>consecinţele</a:t>
            </a:r>
            <a:r>
              <a:rPr lang="en-US" sz="2400" dirty="0"/>
              <a:t> </a:t>
            </a:r>
            <a:r>
              <a:rPr lang="en-US" sz="2400" dirty="0" err="1"/>
              <a:t>comportamentelor</a:t>
            </a:r>
            <a:r>
              <a:rPr lang="en-US" sz="2400" dirty="0"/>
              <a:t> </a:t>
            </a:r>
            <a:r>
              <a:rPr lang="en-US" sz="2400" dirty="0" err="1"/>
              <a:t>inadecvate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nu </a:t>
            </a:r>
            <a:r>
              <a:rPr lang="en-US" sz="2400" dirty="0" err="1"/>
              <a:t>în</a:t>
            </a:r>
            <a:r>
              <a:rPr lang="en-US" sz="2400" dirty="0"/>
              <a:t> mod</a:t>
            </a:r>
            <a:r>
              <a:rPr lang="ro-RO" sz="2400" dirty="0"/>
              <a:t> </a:t>
            </a:r>
            <a:r>
              <a:rPr lang="en-US" sz="2400" dirty="0" err="1"/>
              <a:t>răzbunător</a:t>
            </a:r>
            <a:r>
              <a:rPr lang="en-US" sz="2400" dirty="0"/>
              <a:t>;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împreună</a:t>
            </a:r>
            <a:r>
              <a:rPr lang="en-US" sz="2400" dirty="0"/>
              <a:t> cu </a:t>
            </a:r>
            <a:r>
              <a:rPr lang="en-US" sz="2400" dirty="0" err="1"/>
              <a:t>elevul</a:t>
            </a:r>
            <a:r>
              <a:rPr lang="en-US" sz="2400" dirty="0"/>
              <a:t> a </a:t>
            </a:r>
            <a:r>
              <a:rPr lang="en-US" sz="2400" dirty="0" err="1"/>
              <a:t>unui</a:t>
            </a:r>
            <a:r>
              <a:rPr lang="en-US" sz="2400" dirty="0"/>
              <a:t> plan </a:t>
            </a:r>
            <a:r>
              <a:rPr lang="en-US" sz="2400" dirty="0" err="1"/>
              <a:t>alternativ</a:t>
            </a:r>
            <a:r>
              <a:rPr lang="en-US" sz="2400" dirty="0"/>
              <a:t>.</a:t>
            </a:r>
            <a:endParaRPr lang="ro-RO" sz="2400" dirty="0"/>
          </a:p>
        </p:txBody>
      </p:sp>
      <p:pic>
        <p:nvPicPr>
          <p:cNvPr id="1026" name="Picture 2" descr="Illustration Kids Studying Classroom Stock Illustration 1073037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7"/>
          <a:stretch/>
        </p:blipFill>
        <p:spPr bwMode="auto">
          <a:xfrm>
            <a:off x="8336791" y="2501361"/>
            <a:ext cx="3543300" cy="243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7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275"/>
            <a:ext cx="10515600" cy="655092"/>
          </a:xfrm>
          <a:solidFill>
            <a:srgbClr val="C99A5B"/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Concluzii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o-RO" sz="2400" dirty="0" err="1"/>
              <a:t>P</a:t>
            </a:r>
            <a:r>
              <a:rPr lang="en-US" sz="2400" dirty="0" err="1"/>
              <a:t>rofesorul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construiască</a:t>
            </a:r>
            <a:r>
              <a:rPr lang="en-US" sz="2400" dirty="0"/>
              <a:t> </a:t>
            </a:r>
            <a:r>
              <a:rPr lang="en-US" sz="2400" dirty="0" err="1"/>
              <a:t>relaţii</a:t>
            </a:r>
            <a:r>
              <a:rPr lang="en-US" sz="2400" dirty="0"/>
              <a:t> </a:t>
            </a:r>
            <a:r>
              <a:rPr lang="en-US" sz="2400" dirty="0" err="1"/>
              <a:t>interpersonale</a:t>
            </a:r>
            <a:r>
              <a:rPr lang="en-US" sz="2400" dirty="0"/>
              <a:t> </a:t>
            </a:r>
            <a:r>
              <a:rPr lang="en-US" sz="2400" dirty="0" err="1"/>
              <a:t>pozitive</a:t>
            </a:r>
            <a:r>
              <a:rPr lang="en-US" sz="2400" dirty="0"/>
              <a:t> cu </a:t>
            </a:r>
            <a:r>
              <a:rPr lang="en-US" sz="2400" dirty="0" err="1"/>
              <a:t>elevii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endParaRPr lang="en-US" sz="2400" dirty="0"/>
          </a:p>
          <a:p>
            <a:pPr algn="just"/>
            <a:r>
              <a:rPr lang="en-US" sz="2400" dirty="0" err="1"/>
              <a:t>totodată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promoveze</a:t>
            </a:r>
            <a:r>
              <a:rPr lang="en-US" sz="2400" dirty="0"/>
              <a:t> un </a:t>
            </a:r>
            <a:r>
              <a:rPr lang="en-US" sz="2400" dirty="0" err="1"/>
              <a:t>climat</a:t>
            </a:r>
            <a:r>
              <a:rPr lang="en-US" sz="2400" dirty="0"/>
              <a:t> </a:t>
            </a:r>
            <a:r>
              <a:rPr lang="en-US" sz="2400" dirty="0" err="1"/>
              <a:t>socioemoţional</a:t>
            </a:r>
            <a:r>
              <a:rPr lang="en-US" sz="2400" dirty="0"/>
              <a:t> </a:t>
            </a:r>
            <a:r>
              <a:rPr lang="en-US" sz="2400" dirty="0" err="1"/>
              <a:t>pozitiv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clasă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: </a:t>
            </a:r>
            <a:endParaRPr lang="ro-RO" sz="2400" dirty="0"/>
          </a:p>
          <a:p>
            <a:pPr algn="just"/>
            <a:endParaRPr lang="ro-RO" sz="2400" dirty="0"/>
          </a:p>
          <a:p>
            <a:pPr marL="457200" indent="-457200" algn="just">
              <a:buAutoNum type="alphaLcParenBoth"/>
            </a:pPr>
            <a:r>
              <a:rPr lang="en-US" sz="2400" dirty="0" err="1"/>
              <a:t>exprimarea</a:t>
            </a:r>
            <a:r>
              <a:rPr lang="en-US" sz="2400" dirty="0"/>
              <a:t> </a:t>
            </a:r>
            <a:r>
              <a:rPr lang="en-US" sz="2400" dirty="0" err="1"/>
              <a:t>congruenţei</a:t>
            </a:r>
            <a:r>
              <a:rPr lang="en-US" sz="2400" dirty="0"/>
              <a:t>, </a:t>
            </a:r>
            <a:endParaRPr lang="ro-RO" sz="2400" dirty="0"/>
          </a:p>
          <a:p>
            <a:pPr algn="just"/>
            <a:r>
              <a:rPr lang="en-US" sz="2400" dirty="0"/>
              <a:t>(b)</a:t>
            </a:r>
            <a:r>
              <a:rPr lang="ro-RO" sz="2400" dirty="0"/>
              <a:t> </a:t>
            </a:r>
            <a:r>
              <a:rPr lang="it-IT" sz="2400" dirty="0"/>
              <a:t>manifestarea empatiei; </a:t>
            </a:r>
            <a:endParaRPr lang="ro-RO" sz="2400" dirty="0"/>
          </a:p>
          <a:p>
            <a:pPr algn="just"/>
            <a:r>
              <a:rPr lang="it-IT" sz="2400" dirty="0"/>
              <a:t>(c)</a:t>
            </a:r>
            <a:r>
              <a:rPr lang="ro-RO" sz="2400" dirty="0"/>
              <a:t> </a:t>
            </a:r>
            <a:r>
              <a:rPr lang="it-IT" sz="2400" dirty="0"/>
              <a:t>comunicare eficientă (evitarea criticii şi etichetării, focalizarea conversaţiei</a:t>
            </a:r>
            <a:r>
              <a:rPr lang="ro-RO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nu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persoanei</a:t>
            </a:r>
            <a:r>
              <a:rPr lang="en-US" sz="2400" dirty="0"/>
              <a:t>); </a:t>
            </a:r>
            <a:endParaRPr lang="ro-RO" sz="2400" dirty="0"/>
          </a:p>
          <a:p>
            <a:pPr algn="just"/>
            <a:r>
              <a:rPr lang="en-US" sz="2400" dirty="0"/>
              <a:t>(d) </a:t>
            </a:r>
            <a:r>
              <a:rPr lang="en-US" sz="2400" dirty="0" err="1"/>
              <a:t>susţinerea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a-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asuma</a:t>
            </a:r>
            <a:r>
              <a:rPr lang="en-US" sz="2400" dirty="0"/>
              <a:t> </a:t>
            </a:r>
            <a:r>
              <a:rPr lang="en-US" sz="2400" dirty="0" err="1"/>
              <a:t>responsabilităţi</a:t>
            </a:r>
            <a:r>
              <a:rPr lang="ro-RO" sz="2400" dirty="0"/>
              <a:t> </a:t>
            </a:r>
            <a:r>
              <a:rPr lang="it-IT" sz="2400" dirty="0"/>
              <a:t>sociale şi </a:t>
            </a:r>
            <a:endParaRPr lang="ro-RO" sz="2400" dirty="0"/>
          </a:p>
          <a:p>
            <a:pPr algn="just"/>
            <a:r>
              <a:rPr lang="it-IT" sz="2400" dirty="0"/>
              <a:t>(e) stabilirea pe cât posibil a unor raporturi democratice la nivelul clasei.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49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275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Analiza funcțională a comportamentului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5065" y="1669788"/>
            <a:ext cx="10519011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funcţională</a:t>
            </a:r>
            <a:r>
              <a:rPr lang="en-US" sz="2400" dirty="0"/>
              <a:t> a</a:t>
            </a:r>
            <a:r>
              <a:rPr lang="ro-RO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porneşte</a:t>
            </a:r>
            <a:r>
              <a:rPr lang="en-US" sz="2400" dirty="0"/>
              <a:t> de la </a:t>
            </a:r>
            <a:r>
              <a:rPr lang="en-US" sz="2400" dirty="0" err="1"/>
              <a:t>întrebarea</a:t>
            </a:r>
            <a:r>
              <a:rPr lang="en-US" sz="2400" dirty="0"/>
              <a:t>: </a:t>
            </a:r>
            <a:r>
              <a:rPr lang="en-US" sz="2400" b="1" i="1" dirty="0">
                <a:solidFill>
                  <a:srgbClr val="C00000"/>
                </a:solidFill>
              </a:rPr>
              <a:t>“De </a:t>
            </a:r>
            <a:r>
              <a:rPr lang="en-US" sz="2400" b="1" i="1" dirty="0" err="1">
                <a:solidFill>
                  <a:srgbClr val="C00000"/>
                </a:solidFill>
              </a:rPr>
              <a:t>ce</a:t>
            </a:r>
            <a:r>
              <a:rPr lang="en-US" sz="2400" b="1" i="1" dirty="0">
                <a:solidFill>
                  <a:srgbClr val="C00000"/>
                </a:solidFill>
              </a:rPr>
              <a:t>?”</a:t>
            </a:r>
            <a:r>
              <a:rPr lang="en-US" sz="2400" b="1" i="1" dirty="0"/>
              <a:t>.</a:t>
            </a:r>
            <a:r>
              <a:rPr lang="ro-RO" sz="2400" b="1" i="1" dirty="0"/>
              <a:t> </a:t>
            </a:r>
            <a:r>
              <a:rPr lang="pt-BR" sz="2400" i="1" dirty="0"/>
              <a:t>Analiza funcţională a comportamentului este o modalitate de colectare şi testare de informaţii,</a:t>
            </a:r>
            <a:r>
              <a:rPr lang="ro-RO" sz="2400" i="1" dirty="0"/>
              <a:t> </a:t>
            </a:r>
            <a:r>
              <a:rPr lang="en-US" sz="2400" i="1" dirty="0" err="1"/>
              <a:t>pe</a:t>
            </a:r>
            <a:r>
              <a:rPr lang="en-US" sz="2400" i="1" dirty="0"/>
              <a:t> </a:t>
            </a:r>
            <a:r>
              <a:rPr lang="en-US" sz="2400" i="1" dirty="0" err="1"/>
              <a:t>baza</a:t>
            </a:r>
            <a:r>
              <a:rPr lang="en-US" sz="2400" i="1" dirty="0"/>
              <a:t> </a:t>
            </a:r>
            <a:r>
              <a:rPr lang="en-US" sz="2400" i="1" dirty="0" err="1"/>
              <a:t>cărora</a:t>
            </a:r>
            <a:r>
              <a:rPr lang="en-US" sz="2400" i="1" dirty="0"/>
              <a:t> pot fi determinate </a:t>
            </a:r>
            <a:r>
              <a:rPr lang="en-US" sz="2400" i="1" dirty="0" err="1"/>
              <a:t>motivele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i="1" dirty="0" err="1"/>
              <a:t>funcţiile</a:t>
            </a:r>
            <a:r>
              <a:rPr lang="en-US" sz="2400" i="1" dirty="0"/>
              <a:t> </a:t>
            </a:r>
            <a:r>
              <a:rPr lang="en-US" sz="2400" i="1" dirty="0" err="1"/>
              <a:t>pe</a:t>
            </a:r>
            <a:r>
              <a:rPr lang="en-US" sz="2400" i="1" dirty="0"/>
              <a:t> care le au </a:t>
            </a:r>
            <a:r>
              <a:rPr lang="en-US" sz="2400" i="1" dirty="0" err="1"/>
              <a:t>comportamentele</a:t>
            </a:r>
            <a:r>
              <a:rPr lang="en-US" sz="2400" i="1" dirty="0"/>
              <a:t> disruptive.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96771" y="3239448"/>
            <a:ext cx="103984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Fiecare din comportamentele noastre are la origine </a:t>
            </a:r>
            <a:r>
              <a:rPr lang="it-IT" sz="2400" b="1" dirty="0">
                <a:solidFill>
                  <a:schemeClr val="tx2">
                    <a:lumMod val="50000"/>
                  </a:schemeClr>
                </a:solidFill>
              </a:rPr>
              <a:t>unul sau mai multe motive</a:t>
            </a:r>
            <a:r>
              <a:rPr lang="it-IT" sz="2400" dirty="0"/>
              <a:t>, care-l</a:t>
            </a:r>
            <a:r>
              <a:rPr lang="ro-RO" sz="2400" dirty="0"/>
              <a:t> </a:t>
            </a:r>
            <a:r>
              <a:rPr lang="en-US" sz="2400" dirty="0" err="1"/>
              <a:t>declanşează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susţin</a:t>
            </a:r>
            <a:r>
              <a:rPr lang="en-US" sz="2400" dirty="0"/>
              <a:t>.</a:t>
            </a:r>
            <a:r>
              <a:rPr lang="ro-RO" sz="2400" dirty="0"/>
              <a:t> </a:t>
            </a:r>
          </a:p>
          <a:p>
            <a:pPr algn="just"/>
            <a:endParaRPr lang="ro-RO" sz="2400" dirty="0"/>
          </a:p>
          <a:p>
            <a:pPr algn="just"/>
            <a:r>
              <a:rPr lang="en-US" sz="2400" dirty="0"/>
              <a:t>De </a:t>
            </a:r>
            <a:r>
              <a:rPr lang="en-US" sz="2400" dirty="0" err="1"/>
              <a:t>pildă</a:t>
            </a:r>
            <a:r>
              <a:rPr lang="en-US" sz="2400" dirty="0"/>
              <a:t>, </a:t>
            </a:r>
            <a:r>
              <a:rPr lang="en-US" sz="2400" dirty="0" err="1"/>
              <a:t>acelaşi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la un </a:t>
            </a:r>
            <a:r>
              <a:rPr lang="en-US" sz="2400" dirty="0" err="1"/>
              <a:t>elev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funcţia</a:t>
            </a:r>
            <a:r>
              <a:rPr lang="en-US" sz="2400" dirty="0"/>
              <a:t> de </a:t>
            </a:r>
            <a:r>
              <a:rPr lang="en-US" sz="2400" dirty="0" err="1"/>
              <a:t>dobândire</a:t>
            </a:r>
            <a:r>
              <a:rPr lang="en-US" sz="2400" dirty="0"/>
              <a:t> a</a:t>
            </a:r>
            <a:r>
              <a:rPr lang="ro-RO" sz="2400" dirty="0"/>
              <a:t> </a:t>
            </a:r>
            <a:r>
              <a:rPr lang="en-US" sz="2400" dirty="0" err="1"/>
              <a:t>atenţiei</a:t>
            </a:r>
            <a:r>
              <a:rPr lang="en-US" sz="2400" dirty="0"/>
              <a:t> </a:t>
            </a:r>
            <a:r>
              <a:rPr lang="en-US" sz="2400" dirty="0" err="1"/>
              <a:t>profesorului</a:t>
            </a:r>
            <a:r>
              <a:rPr lang="en-US" sz="2400" dirty="0"/>
              <a:t>,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la </a:t>
            </a:r>
            <a:r>
              <a:rPr lang="en-US" sz="2400" dirty="0" err="1"/>
              <a:t>altul</a:t>
            </a:r>
            <a:r>
              <a:rPr lang="en-US" sz="2400" dirty="0"/>
              <a:t> de </a:t>
            </a:r>
            <a:r>
              <a:rPr lang="en-US" sz="2400" dirty="0" err="1"/>
              <a:t>autostimulare</a:t>
            </a:r>
            <a:r>
              <a:rPr lang="en-US" sz="2400" dirty="0"/>
              <a:t>. </a:t>
            </a:r>
            <a:r>
              <a:rPr lang="en-US" sz="2400" dirty="0" err="1"/>
              <a:t>Alteori</a:t>
            </a:r>
            <a:r>
              <a:rPr lang="en-US" sz="2400" dirty="0"/>
              <a:t>,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dezadaptativ</a:t>
            </a:r>
            <a:r>
              <a:rPr lang="ro-RO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un </a:t>
            </a:r>
            <a:r>
              <a:rPr lang="en-US" sz="2400" dirty="0" err="1"/>
              <a:t>mijloc</a:t>
            </a:r>
            <a:r>
              <a:rPr lang="en-US" sz="2400" dirty="0"/>
              <a:t> de </a:t>
            </a:r>
            <a:r>
              <a:rPr lang="en-US" sz="2400" dirty="0" err="1"/>
              <a:t>comunicare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îşi</a:t>
            </a:r>
            <a:r>
              <a:rPr lang="en-US" sz="2400" dirty="0"/>
              <a:t> </a:t>
            </a:r>
            <a:r>
              <a:rPr lang="en-US" sz="2400" dirty="0" err="1"/>
              <a:t>exprimă</a:t>
            </a:r>
            <a:r>
              <a:rPr lang="en-US" sz="2400" dirty="0"/>
              <a:t>,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formă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ro-RO" sz="2400" dirty="0"/>
              <a:t> </a:t>
            </a:r>
            <a:r>
              <a:rPr lang="it-IT" sz="2400" dirty="0"/>
              <a:t>mascată: sentimentele de frustrare, anxietate, durerea fizică sau alte emoţii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30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275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Principii de bază ale analizei funcționale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5065" y="1669788"/>
            <a:ext cx="10519011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 </a:t>
            </a:r>
            <a:r>
              <a:rPr lang="ro-RO" sz="2400" b="1" dirty="0">
                <a:solidFill>
                  <a:srgbClr val="C00000"/>
                </a:solidFill>
              </a:rPr>
              <a:t>identificarea, observarea și specificarea </a:t>
            </a:r>
            <a:r>
              <a:rPr lang="ro-RO" sz="2400" b="1" dirty="0"/>
              <a:t>comportamentului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 identificarea de </a:t>
            </a:r>
            <a:r>
              <a:rPr lang="ro-RO" sz="2400" b="1" dirty="0">
                <a:solidFill>
                  <a:srgbClr val="C00000"/>
                </a:solidFill>
              </a:rPr>
              <a:t>comportamente adecvate sau alternative </a:t>
            </a:r>
            <a:r>
              <a:rPr lang="ro-RO" sz="2400" b="1" dirty="0"/>
              <a:t>atât pentru excesele cât și pentru deficitele comportamentale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 accent pe </a:t>
            </a:r>
            <a:r>
              <a:rPr lang="ro-RO" sz="2400" b="1" dirty="0">
                <a:solidFill>
                  <a:srgbClr val="C00000"/>
                </a:solidFill>
              </a:rPr>
              <a:t>problemele comportamentale curente</a:t>
            </a:r>
            <a:r>
              <a:rPr lang="ro-RO" sz="2400" b="1" dirty="0"/>
              <a:t>, nu pe cauze din trecut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identificarea </a:t>
            </a:r>
            <a:r>
              <a:rPr lang="ro-RO" sz="2400" b="1" dirty="0">
                <a:solidFill>
                  <a:srgbClr val="C00000"/>
                </a:solidFill>
              </a:rPr>
              <a:t>factorilor care mențin</a:t>
            </a:r>
            <a:r>
              <a:rPr lang="ro-RO" sz="2400" b="1" dirty="0"/>
              <a:t> comportamentele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focus pe </a:t>
            </a:r>
            <a:r>
              <a:rPr lang="ro-RO" sz="2400" b="1" dirty="0">
                <a:solidFill>
                  <a:srgbClr val="C00000"/>
                </a:solidFill>
              </a:rPr>
              <a:t>contextul</a:t>
            </a:r>
            <a:r>
              <a:rPr lang="ro-RO" sz="2400" b="1" dirty="0"/>
              <a:t> în care apare o problemă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 descrierea în </a:t>
            </a:r>
            <a:r>
              <a:rPr lang="ro-RO" sz="2400" b="1" dirty="0">
                <a:solidFill>
                  <a:srgbClr val="C00000"/>
                </a:solidFill>
              </a:rPr>
              <a:t>termeni comportamentali</a:t>
            </a:r>
            <a:r>
              <a:rPr lang="ro-RO" sz="2400" b="1" dirty="0"/>
              <a:t>, evitarea descrierii prin intermediul etichetelor </a:t>
            </a:r>
            <a:r>
              <a:rPr lang="ro-RO" sz="2400" b="1" dirty="0" err="1"/>
              <a:t>pedeterminate</a:t>
            </a:r>
            <a:endParaRPr lang="ro-RO" sz="2400" b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>
                <a:solidFill>
                  <a:srgbClr val="C00000"/>
                </a:solidFill>
              </a:rPr>
              <a:t>analiza clară și specifică </a:t>
            </a:r>
            <a:r>
              <a:rPr lang="ro-RO" sz="2400" b="1" dirty="0"/>
              <a:t>a problemei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o-RO" sz="2400" b="1" dirty="0"/>
              <a:t>stabilirea unor </a:t>
            </a:r>
            <a:r>
              <a:rPr lang="ro-RO" sz="2400" b="1" dirty="0">
                <a:solidFill>
                  <a:srgbClr val="C00000"/>
                </a:solidFill>
              </a:rPr>
              <a:t>scopuri (SMART)</a:t>
            </a:r>
            <a:r>
              <a:rPr lang="ro-RO" sz="2400" b="1" dirty="0"/>
              <a:t>, formularea unor ipoteze privind intervențiile posibile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425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275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Definirea comportamentului </a:t>
            </a:r>
            <a:r>
              <a:rPr lang="ro-RO" sz="3600" b="1" dirty="0" err="1"/>
              <a:t>dezadaptativ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33567" y="1698767"/>
            <a:ext cx="1072486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disruptiv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b="1" dirty="0" err="1"/>
              <a:t>răspunsul</a:t>
            </a:r>
            <a:r>
              <a:rPr lang="en-US" sz="2400" b="1" dirty="0"/>
              <a:t> </a:t>
            </a:r>
            <a:r>
              <a:rPr lang="en-US" sz="2400" b="1" dirty="0" err="1"/>
              <a:t>indezirabil</a:t>
            </a:r>
            <a:r>
              <a:rPr lang="en-US" sz="2400" dirty="0"/>
              <a:t> al </a:t>
            </a:r>
            <a:r>
              <a:rPr lang="en-US" sz="2400" dirty="0" err="1"/>
              <a:t>elevului</a:t>
            </a:r>
            <a:r>
              <a:rPr lang="en-US" sz="2400" dirty="0"/>
              <a:t> la o</a:t>
            </a:r>
            <a:r>
              <a:rPr lang="ro-RO" sz="2400" dirty="0"/>
              <a:t> </a:t>
            </a:r>
            <a:r>
              <a:rPr lang="en-US" sz="2400" dirty="0" err="1"/>
              <a:t>varietate</a:t>
            </a:r>
            <a:r>
              <a:rPr lang="en-US" sz="2400" dirty="0"/>
              <a:t> de </a:t>
            </a:r>
            <a:r>
              <a:rPr lang="en-US" sz="2400" dirty="0" err="1"/>
              <a:t>contexte</a:t>
            </a:r>
            <a:r>
              <a:rPr lang="en-US" sz="2400" dirty="0"/>
              <a:t> </a:t>
            </a:r>
            <a:r>
              <a:rPr lang="en-US" sz="2400" dirty="0" err="1"/>
              <a:t>educaţionale</a:t>
            </a:r>
            <a:r>
              <a:rPr lang="en-US" sz="2400" dirty="0"/>
              <a:t>. El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determinat</a:t>
            </a:r>
            <a:r>
              <a:rPr lang="ro-RO" sz="2400" dirty="0"/>
              <a:t>:</a:t>
            </a:r>
          </a:p>
          <a:p>
            <a:pPr marL="457200" indent="-457200" algn="just">
              <a:buAutoNum type="alphaLcParenBoth"/>
            </a:pPr>
            <a:r>
              <a:rPr lang="en-US" sz="2400" dirty="0"/>
              <a:t>de un </a:t>
            </a:r>
            <a:r>
              <a:rPr lang="en-US" sz="2400" dirty="0" err="1"/>
              <a:t>mediu</a:t>
            </a:r>
            <a:r>
              <a:rPr lang="en-US" sz="2400" dirty="0"/>
              <a:t> </a:t>
            </a:r>
            <a:r>
              <a:rPr lang="en-US" sz="2400" dirty="0" err="1"/>
              <a:t>insuficient</a:t>
            </a:r>
            <a:r>
              <a:rPr lang="en-US" sz="2400" dirty="0"/>
              <a:t> </a:t>
            </a:r>
            <a:r>
              <a:rPr lang="en-US" sz="2400" dirty="0" err="1"/>
              <a:t>structurat</a:t>
            </a:r>
            <a:r>
              <a:rPr lang="en-US" sz="2400" dirty="0"/>
              <a:t> </a:t>
            </a:r>
            <a:endParaRPr lang="ro-RO" sz="2400" dirty="0"/>
          </a:p>
          <a:p>
            <a:pPr indent="6350" algn="just">
              <a:buAutoNum type="alphaLcParenBoth"/>
            </a:pPr>
            <a:r>
              <a:rPr lang="ro-RO" sz="2400" dirty="0"/>
              <a:t> </a:t>
            </a:r>
            <a:r>
              <a:rPr lang="en-US" sz="2400" dirty="0"/>
              <a:t>de un context </a:t>
            </a:r>
            <a:r>
              <a:rPr lang="en-US" sz="2400" dirty="0" err="1"/>
              <a:t>nestimulant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suprasolicitant</a:t>
            </a:r>
            <a:r>
              <a:rPr lang="en-US" sz="2400" dirty="0"/>
              <a:t>, (Ouvry 1987) </a:t>
            </a:r>
            <a:r>
              <a:rPr lang="en-US" sz="2400" dirty="0" err="1"/>
              <a:t>sau</a:t>
            </a:r>
            <a:r>
              <a:rPr lang="en-US" sz="2400" dirty="0"/>
              <a:t> de </a:t>
            </a:r>
            <a:r>
              <a:rPr lang="en-US" sz="2400" dirty="0" err="1"/>
              <a:t>insuficienta</a:t>
            </a:r>
            <a:r>
              <a:rPr lang="en-US" sz="2400" dirty="0"/>
              <a:t> </a:t>
            </a:r>
            <a:r>
              <a:rPr lang="en-US" sz="2400" dirty="0" err="1"/>
              <a:t>diversificare</a:t>
            </a:r>
            <a:r>
              <a:rPr lang="en-US" sz="2400" dirty="0"/>
              <a:t> a</a:t>
            </a:r>
            <a:r>
              <a:rPr lang="ro-RO" sz="2400" dirty="0"/>
              <a:t> </a:t>
            </a:r>
            <a:r>
              <a:rPr lang="it-IT" sz="2400" dirty="0"/>
              <a:t>repertoriului abilităţilor sociale ale elevului.</a:t>
            </a:r>
            <a:endParaRPr lang="en-US" sz="2400" dirty="0"/>
          </a:p>
          <a:p>
            <a:endParaRPr lang="ro-RO" dirty="0"/>
          </a:p>
          <a:p>
            <a:pPr algn="just"/>
            <a:r>
              <a:rPr lang="en-US" sz="2400" b="1" dirty="0" err="1"/>
              <a:t>Zarkowska</a:t>
            </a:r>
            <a:r>
              <a:rPr lang="en-US" sz="2400" b="1" dirty="0"/>
              <a:t> </a:t>
            </a:r>
            <a:r>
              <a:rPr lang="en-US" sz="2400" b="1" dirty="0" err="1"/>
              <a:t>şi</a:t>
            </a:r>
            <a:r>
              <a:rPr lang="en-US" sz="2400" b="1" dirty="0"/>
              <a:t> Clements (1997)</a:t>
            </a:r>
            <a:r>
              <a:rPr lang="en-US" sz="2400" dirty="0"/>
              <a:t> </a:t>
            </a:r>
            <a:r>
              <a:rPr lang="en-US" sz="2400" dirty="0" err="1"/>
              <a:t>descriu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două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criterii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generale</a:t>
            </a:r>
            <a:r>
              <a:rPr lang="en-US" sz="2400" dirty="0"/>
              <a:t>,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cărora</a:t>
            </a:r>
            <a:r>
              <a:rPr lang="en-US" sz="2400" dirty="0"/>
              <a:t> se </a:t>
            </a:r>
            <a:r>
              <a:rPr lang="en-US" sz="2400" dirty="0" err="1"/>
              <a:t>poate</a:t>
            </a:r>
            <a:r>
              <a:rPr lang="en-US" sz="2400" dirty="0"/>
              <a:t> decide</a:t>
            </a:r>
            <a:r>
              <a:rPr lang="ro-RO" sz="2400" dirty="0"/>
              <a:t> </a:t>
            </a:r>
            <a:r>
              <a:rPr lang="es-ES" sz="2400" dirty="0" err="1"/>
              <a:t>dacă</a:t>
            </a:r>
            <a:r>
              <a:rPr lang="es-ES" sz="2400" dirty="0"/>
              <a:t> un </a:t>
            </a:r>
            <a:r>
              <a:rPr lang="es-ES" sz="2400" dirty="0" err="1"/>
              <a:t>comportament</a:t>
            </a:r>
            <a:r>
              <a:rPr lang="es-ES" sz="2400" dirty="0"/>
              <a:t> este </a:t>
            </a:r>
            <a:r>
              <a:rPr lang="es-ES" sz="2400" dirty="0" err="1"/>
              <a:t>dezadaptativ</a:t>
            </a:r>
            <a:r>
              <a:rPr lang="es-ES" sz="2400" dirty="0"/>
              <a:t>:</a:t>
            </a:r>
          </a:p>
          <a:p>
            <a:pPr algn="just"/>
            <a:r>
              <a:rPr lang="en-US" sz="2400" dirty="0"/>
              <a:t>(a)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persoanei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contrar</a:t>
            </a:r>
            <a:r>
              <a:rPr lang="en-US" sz="2400" dirty="0"/>
              <a:t> </a:t>
            </a:r>
            <a:r>
              <a:rPr lang="en-US" sz="2400" dirty="0" err="1"/>
              <a:t>normelor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endParaRPr lang="en-US" sz="2400" dirty="0"/>
          </a:p>
          <a:p>
            <a:r>
              <a:rPr lang="en-US" sz="2400" dirty="0"/>
              <a:t>(b)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cauzează</a:t>
            </a:r>
            <a:r>
              <a:rPr lang="en-US" sz="2400" dirty="0"/>
              <a:t> un </a:t>
            </a:r>
            <a:r>
              <a:rPr lang="en-US" sz="2400" dirty="0" err="1"/>
              <a:t>stres</a:t>
            </a:r>
            <a:r>
              <a:rPr lang="en-US" sz="2400" dirty="0"/>
              <a:t> </a:t>
            </a:r>
            <a:r>
              <a:rPr lang="en-US" sz="2400" dirty="0" err="1"/>
              <a:t>semnificativ</a:t>
            </a:r>
            <a:r>
              <a:rPr lang="en-US" sz="2400" dirty="0"/>
              <a:t> </a:t>
            </a:r>
            <a:r>
              <a:rPr lang="en-US" sz="2400" dirty="0" err="1"/>
              <a:t>celor</a:t>
            </a:r>
            <a:r>
              <a:rPr lang="en-US" sz="2400" dirty="0"/>
              <a:t> care</a:t>
            </a:r>
            <a:r>
              <a:rPr lang="ro-RO" sz="2400" dirty="0"/>
              <a:t> </a:t>
            </a:r>
            <a:r>
              <a:rPr lang="en-US" sz="2400" dirty="0" err="1"/>
              <a:t>interacţionează</a:t>
            </a:r>
            <a:r>
              <a:rPr lang="en-US" sz="2400" dirty="0"/>
              <a:t> cu </a:t>
            </a:r>
            <a:r>
              <a:rPr lang="en-US" sz="2400" dirty="0" err="1"/>
              <a:t>acea</a:t>
            </a:r>
            <a:r>
              <a:rPr lang="ro-RO" sz="2400" dirty="0"/>
              <a:t> </a:t>
            </a:r>
            <a:r>
              <a:rPr lang="en-US" sz="2400" dirty="0" err="1"/>
              <a:t>persoană</a:t>
            </a:r>
            <a:r>
              <a:rPr lang="en-US" sz="2400" dirty="0"/>
              <a:t>.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2139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Definirea comportamentului </a:t>
            </a:r>
            <a:r>
              <a:rPr lang="ro-RO" sz="3600" b="1" dirty="0" err="1"/>
              <a:t>dezadaptativ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92138" y="1760561"/>
            <a:ext cx="1072486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 err="1"/>
              <a:t>Particularizând</a:t>
            </a:r>
            <a:r>
              <a:rPr lang="en-US" sz="2200" dirty="0"/>
              <a:t> la </a:t>
            </a:r>
            <a:r>
              <a:rPr lang="en-US" sz="2200" dirty="0" err="1"/>
              <a:t>contextul</a:t>
            </a:r>
            <a:r>
              <a:rPr lang="en-US" sz="2200" dirty="0"/>
              <a:t> </a:t>
            </a:r>
            <a:r>
              <a:rPr lang="en-US" sz="2200" dirty="0" err="1"/>
              <a:t>şcolar</a:t>
            </a:r>
            <a:r>
              <a:rPr lang="en-US" sz="2200" dirty="0"/>
              <a:t>, un </a:t>
            </a:r>
            <a:r>
              <a:rPr lang="en-US" sz="2200" dirty="0" err="1"/>
              <a:t>comportament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considerat</a:t>
            </a:r>
            <a:r>
              <a:rPr lang="en-US" sz="2200" dirty="0"/>
              <a:t> </a:t>
            </a:r>
            <a:r>
              <a:rPr lang="en-US" sz="2200" dirty="0" err="1"/>
              <a:t>dificil</a:t>
            </a:r>
            <a:r>
              <a:rPr lang="en-US" sz="2200" dirty="0"/>
              <a:t>, </a:t>
            </a:r>
            <a:r>
              <a:rPr lang="en-US" sz="2200" dirty="0" err="1"/>
              <a:t>dacă</a:t>
            </a:r>
            <a:r>
              <a:rPr lang="en-US" sz="2200" dirty="0"/>
              <a:t> </a:t>
            </a:r>
            <a:r>
              <a:rPr lang="en-US" sz="2200" dirty="0" err="1"/>
              <a:t>întruneşte</a:t>
            </a:r>
            <a:r>
              <a:rPr lang="ro-RO" sz="2200" dirty="0"/>
              <a:t> </a:t>
            </a:r>
            <a:r>
              <a:rPr lang="en-US" sz="2200" dirty="0" err="1"/>
              <a:t>unul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din </a:t>
            </a:r>
            <a:r>
              <a:rPr lang="en-US" sz="2200" dirty="0" err="1"/>
              <a:t>următoarele</a:t>
            </a:r>
            <a:r>
              <a:rPr lang="en-US" sz="2200" dirty="0"/>
              <a:t> </a:t>
            </a:r>
            <a:r>
              <a:rPr lang="en-US" sz="2200" b="1" dirty="0" err="1"/>
              <a:t>criterii</a:t>
            </a:r>
            <a:r>
              <a:rPr lang="en-US" sz="22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</a:t>
            </a:r>
            <a:r>
              <a:rPr lang="en-US" sz="2200" dirty="0" err="1"/>
              <a:t>împiedică</a:t>
            </a:r>
            <a:r>
              <a:rPr lang="en-US" sz="2200" dirty="0"/>
              <a:t> </a:t>
            </a:r>
            <a:r>
              <a:rPr lang="en-US" sz="2200" dirty="0" err="1"/>
              <a:t>elevul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participe</a:t>
            </a:r>
            <a:r>
              <a:rPr lang="en-US" sz="2200" dirty="0"/>
              <a:t> la </a:t>
            </a:r>
            <a:r>
              <a:rPr lang="en-US" sz="2200" dirty="0" err="1"/>
              <a:t>activităţile</a:t>
            </a:r>
            <a:r>
              <a:rPr lang="en-US" sz="2200" dirty="0"/>
              <a:t> </a:t>
            </a:r>
            <a:r>
              <a:rPr lang="en-US" sz="2200" dirty="0" err="1"/>
              <a:t>curriculare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</a:t>
            </a:r>
            <a:r>
              <a:rPr lang="en-US" sz="2200" dirty="0" err="1"/>
              <a:t>efect</a:t>
            </a:r>
            <a:r>
              <a:rPr lang="en-US" sz="2200" dirty="0"/>
              <a:t>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procesului</a:t>
            </a:r>
            <a:r>
              <a:rPr lang="en-US" sz="2200" dirty="0"/>
              <a:t> </a:t>
            </a:r>
            <a:r>
              <a:rPr lang="en-US" sz="2200" dirty="0" err="1"/>
              <a:t>educativ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performanţelor</a:t>
            </a:r>
            <a:r>
              <a:rPr lang="ro-RO" sz="2200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învăţare</a:t>
            </a:r>
            <a:r>
              <a:rPr lang="en-US" sz="2200" dirty="0"/>
              <a:t> ale </a:t>
            </a:r>
            <a:r>
              <a:rPr lang="en-US" sz="2200" dirty="0" err="1"/>
              <a:t>elevului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ale </a:t>
            </a:r>
            <a:r>
              <a:rPr lang="en-US" sz="2200" dirty="0" err="1"/>
              <a:t>clasei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nu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adecvat</a:t>
            </a:r>
            <a:r>
              <a:rPr lang="en-US" sz="2200" dirty="0"/>
              <a:t> </a:t>
            </a:r>
            <a:r>
              <a:rPr lang="en-US" sz="2200" dirty="0" err="1"/>
              <a:t>vârstei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nivelului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ale </a:t>
            </a:r>
            <a:r>
              <a:rPr lang="en-US" sz="2200" dirty="0" err="1"/>
              <a:t>elevului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Comportamentul duce la izolarea elevului de colegi.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impact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independenţei</a:t>
            </a:r>
            <a:r>
              <a:rPr lang="en-US" sz="2200" dirty="0"/>
              <a:t> </a:t>
            </a:r>
            <a:r>
              <a:rPr lang="en-US" sz="2200" dirty="0" err="1"/>
              <a:t>elevului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Comportamentul constituie o potenţială ameninţare (pericol) pentru colegi, profesori sau</a:t>
            </a:r>
            <a:r>
              <a:rPr lang="ro-RO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</a:t>
            </a:r>
            <a:r>
              <a:rPr lang="en-US" sz="2200" dirty="0" err="1"/>
              <a:t>şcolii</a:t>
            </a:r>
            <a:r>
              <a:rPr lang="en-US" sz="2200" dirty="0"/>
              <a:t>. </a:t>
            </a:r>
            <a:r>
              <a:rPr lang="en-US" sz="2200" dirty="0" err="1"/>
              <a:t>Acesta</a:t>
            </a:r>
            <a:r>
              <a:rPr lang="en-US" sz="2200" dirty="0"/>
              <a:t> include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comportamentul</a:t>
            </a:r>
            <a:r>
              <a:rPr lang="en-US" sz="2200" dirty="0"/>
              <a:t> de </a:t>
            </a:r>
            <a:r>
              <a:rPr lang="en-US" sz="2200" dirty="0" err="1"/>
              <a:t>autovătămare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reduce </a:t>
            </a:r>
            <a:r>
              <a:rPr lang="en-US" sz="2200" dirty="0" err="1"/>
              <a:t>oportunităţile</a:t>
            </a:r>
            <a:r>
              <a:rPr lang="en-US" sz="2200" dirty="0"/>
              <a:t> </a:t>
            </a:r>
            <a:r>
              <a:rPr lang="en-US" sz="2200" dirty="0" err="1"/>
              <a:t>elevului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</a:t>
            </a:r>
            <a:r>
              <a:rPr lang="en-US" sz="2200" dirty="0" err="1"/>
              <a:t>personală</a:t>
            </a:r>
            <a:r>
              <a:rPr lang="en-US" sz="2200" dirty="0"/>
              <a:t> (</a:t>
            </a:r>
            <a:r>
              <a:rPr lang="en-US" sz="2200" dirty="0" err="1"/>
              <a:t>abilităţi</a:t>
            </a:r>
            <a:r>
              <a:rPr lang="en-US" sz="2200" dirty="0"/>
              <a:t>, </a:t>
            </a:r>
            <a:r>
              <a:rPr lang="en-US" sz="2200" dirty="0" err="1"/>
              <a:t>stimă</a:t>
            </a:r>
            <a:r>
              <a:rPr lang="en-US" sz="2200" dirty="0"/>
              <a:t> de</a:t>
            </a:r>
            <a:r>
              <a:rPr lang="ro-RO" sz="2200" dirty="0"/>
              <a:t> </a:t>
            </a:r>
            <a:r>
              <a:rPr lang="en-US" sz="2200" dirty="0"/>
              <a:t>sine, </a:t>
            </a:r>
            <a:r>
              <a:rPr lang="en-US" sz="2200" dirty="0" err="1"/>
              <a:t>aptitudini</a:t>
            </a:r>
            <a:r>
              <a:rPr lang="en-US" sz="2200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</a:t>
            </a:r>
            <a:r>
              <a:rPr lang="en-US" sz="2200" dirty="0" err="1"/>
              <a:t>efect</a:t>
            </a:r>
            <a:r>
              <a:rPr lang="en-US" sz="2200" dirty="0"/>
              <a:t>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relaţiilor</a:t>
            </a:r>
            <a:r>
              <a:rPr lang="en-US" sz="2200" dirty="0"/>
              <a:t> </a:t>
            </a:r>
            <a:r>
              <a:rPr lang="en-US" sz="2200" dirty="0" err="1"/>
              <a:t>şcoală-părinţi</a:t>
            </a:r>
            <a:r>
              <a:rPr lang="en-US" sz="2200" dirty="0"/>
              <a:t>/</a:t>
            </a:r>
            <a:r>
              <a:rPr lang="en-US" sz="2200" dirty="0" err="1"/>
              <a:t>tutori</a:t>
            </a:r>
            <a:r>
              <a:rPr lang="en-US" sz="2200" dirty="0"/>
              <a:t>.</a:t>
            </a:r>
            <a:endParaRPr lang="ro-RO" sz="2200" b="1" dirty="0"/>
          </a:p>
        </p:txBody>
      </p:sp>
    </p:spTree>
    <p:extLst>
      <p:ext uri="{BB962C8B-B14F-4D97-AF65-F5344CB8AC3E}">
        <p14:creationId xmlns:p14="http://schemas.microsoft.com/office/powerpoint/2010/main" val="344603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Definirea comportamentului </a:t>
            </a:r>
            <a:r>
              <a:rPr lang="ro-RO" sz="3600" b="1" dirty="0" err="1"/>
              <a:t>dezadaptativ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92138" y="1760561"/>
            <a:ext cx="1072486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/>
              <a:t>Particularizând</a:t>
            </a:r>
            <a:r>
              <a:rPr lang="en-US" sz="2200" dirty="0"/>
              <a:t> la </a:t>
            </a:r>
            <a:r>
              <a:rPr lang="en-US" sz="2200" dirty="0" err="1"/>
              <a:t>contextul</a:t>
            </a:r>
            <a:r>
              <a:rPr lang="en-US" sz="2200" dirty="0"/>
              <a:t> </a:t>
            </a:r>
            <a:r>
              <a:rPr lang="en-US" sz="2200" dirty="0" err="1"/>
              <a:t>şcolar</a:t>
            </a:r>
            <a:r>
              <a:rPr lang="en-US" sz="2200" dirty="0"/>
              <a:t>, un </a:t>
            </a:r>
            <a:r>
              <a:rPr lang="en-US" sz="2200" dirty="0" err="1"/>
              <a:t>comportament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considerat</a:t>
            </a:r>
            <a:r>
              <a:rPr lang="en-US" sz="2200" dirty="0"/>
              <a:t> </a:t>
            </a:r>
            <a:r>
              <a:rPr lang="en-US" sz="2200" dirty="0" err="1"/>
              <a:t>dificil</a:t>
            </a:r>
            <a:r>
              <a:rPr lang="en-US" sz="2200" dirty="0"/>
              <a:t>, </a:t>
            </a:r>
            <a:r>
              <a:rPr lang="en-US" sz="2200" dirty="0" err="1"/>
              <a:t>dacă</a:t>
            </a:r>
            <a:r>
              <a:rPr lang="en-US" sz="2200" dirty="0"/>
              <a:t> </a:t>
            </a:r>
            <a:r>
              <a:rPr lang="en-US" sz="2200" dirty="0" err="1"/>
              <a:t>întruneşte</a:t>
            </a:r>
            <a:r>
              <a:rPr lang="ro-RO" sz="2200" dirty="0"/>
              <a:t> </a:t>
            </a:r>
            <a:r>
              <a:rPr lang="en-US" sz="2200" dirty="0" err="1"/>
              <a:t>unul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din </a:t>
            </a:r>
            <a:r>
              <a:rPr lang="en-US" sz="2200" dirty="0" err="1"/>
              <a:t>următoarele</a:t>
            </a:r>
            <a:r>
              <a:rPr lang="en-US" sz="2200" dirty="0"/>
              <a:t> </a:t>
            </a:r>
            <a:r>
              <a:rPr lang="en-US" sz="2200" b="1" dirty="0" err="1"/>
              <a:t>criterii</a:t>
            </a:r>
            <a:r>
              <a:rPr lang="en-US" sz="22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</a:t>
            </a:r>
            <a:r>
              <a:rPr lang="en-US" sz="2200" dirty="0" err="1"/>
              <a:t>împiedică</a:t>
            </a:r>
            <a:r>
              <a:rPr lang="en-US" sz="2200" dirty="0"/>
              <a:t> </a:t>
            </a:r>
            <a:r>
              <a:rPr lang="en-US" sz="2200" dirty="0" err="1"/>
              <a:t>elevul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participe</a:t>
            </a:r>
            <a:r>
              <a:rPr lang="en-US" sz="2200" dirty="0"/>
              <a:t> la </a:t>
            </a:r>
            <a:r>
              <a:rPr lang="en-US" sz="2200" dirty="0" err="1"/>
              <a:t>activităţile</a:t>
            </a:r>
            <a:r>
              <a:rPr lang="en-US" sz="2200" dirty="0"/>
              <a:t> </a:t>
            </a:r>
            <a:r>
              <a:rPr lang="en-US" sz="2200" dirty="0" err="1"/>
              <a:t>curriculare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</a:t>
            </a:r>
            <a:r>
              <a:rPr lang="en-US" sz="2200" dirty="0" err="1"/>
              <a:t>efect</a:t>
            </a:r>
            <a:r>
              <a:rPr lang="en-US" sz="2200" dirty="0"/>
              <a:t>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procesului</a:t>
            </a:r>
            <a:r>
              <a:rPr lang="en-US" sz="2200" dirty="0"/>
              <a:t> </a:t>
            </a:r>
            <a:r>
              <a:rPr lang="en-US" sz="2200" dirty="0" err="1"/>
              <a:t>educativ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performanţelor</a:t>
            </a:r>
            <a:r>
              <a:rPr lang="ro-RO" sz="2200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învăţare</a:t>
            </a:r>
            <a:r>
              <a:rPr lang="en-US" sz="2200" dirty="0"/>
              <a:t> ale </a:t>
            </a:r>
            <a:r>
              <a:rPr lang="en-US" sz="2200" dirty="0" err="1"/>
              <a:t>elevului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ale </a:t>
            </a:r>
            <a:r>
              <a:rPr lang="en-US" sz="2200" dirty="0" err="1"/>
              <a:t>clasei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nu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adecvat</a:t>
            </a:r>
            <a:r>
              <a:rPr lang="en-US" sz="2200" dirty="0"/>
              <a:t> </a:t>
            </a:r>
            <a:r>
              <a:rPr lang="en-US" sz="2200" dirty="0" err="1"/>
              <a:t>vârstei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nivelului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ale </a:t>
            </a:r>
            <a:r>
              <a:rPr lang="en-US" sz="2200" dirty="0" err="1"/>
              <a:t>elevului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Comportamentul duce la izolarea elevului de colegi.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impact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independenţei</a:t>
            </a:r>
            <a:r>
              <a:rPr lang="en-US" sz="2200" dirty="0"/>
              <a:t> </a:t>
            </a:r>
            <a:r>
              <a:rPr lang="en-US" sz="2200" dirty="0" err="1"/>
              <a:t>elevului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Comportamentul constituie o potenţială ameninţare (pericol) pentru colegi, profesori sau</a:t>
            </a:r>
            <a:r>
              <a:rPr lang="ro-RO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</a:t>
            </a:r>
            <a:r>
              <a:rPr lang="en-US" sz="2200" dirty="0" err="1"/>
              <a:t>şcolii</a:t>
            </a:r>
            <a:r>
              <a:rPr lang="en-US" sz="2200" dirty="0"/>
              <a:t>. </a:t>
            </a:r>
            <a:r>
              <a:rPr lang="en-US" sz="2200" dirty="0" err="1"/>
              <a:t>Acesta</a:t>
            </a:r>
            <a:r>
              <a:rPr lang="en-US" sz="2200" dirty="0"/>
              <a:t> include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comportamentul</a:t>
            </a:r>
            <a:r>
              <a:rPr lang="en-US" sz="2200" dirty="0"/>
              <a:t> de </a:t>
            </a:r>
            <a:r>
              <a:rPr lang="en-US" sz="2200" dirty="0" err="1"/>
              <a:t>autovătămare</a:t>
            </a:r>
            <a:r>
              <a:rPr lang="en-US" sz="22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reduce </a:t>
            </a:r>
            <a:r>
              <a:rPr lang="en-US" sz="2200" dirty="0" err="1"/>
              <a:t>oportunităţile</a:t>
            </a:r>
            <a:r>
              <a:rPr lang="en-US" sz="2200" dirty="0"/>
              <a:t> </a:t>
            </a:r>
            <a:r>
              <a:rPr lang="en-US" sz="2200" dirty="0" err="1"/>
              <a:t>elevului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</a:t>
            </a:r>
            <a:r>
              <a:rPr lang="en-US" sz="2200" dirty="0" err="1"/>
              <a:t>personală</a:t>
            </a:r>
            <a:r>
              <a:rPr lang="en-US" sz="2200" dirty="0"/>
              <a:t> (</a:t>
            </a:r>
            <a:r>
              <a:rPr lang="en-US" sz="2200" dirty="0" err="1"/>
              <a:t>abilităţi</a:t>
            </a:r>
            <a:r>
              <a:rPr lang="en-US" sz="2200" dirty="0"/>
              <a:t>, </a:t>
            </a:r>
            <a:r>
              <a:rPr lang="en-US" sz="2200" dirty="0" err="1"/>
              <a:t>stimă</a:t>
            </a:r>
            <a:r>
              <a:rPr lang="en-US" sz="2200" dirty="0"/>
              <a:t> de</a:t>
            </a:r>
            <a:r>
              <a:rPr lang="ro-RO" sz="2200" dirty="0"/>
              <a:t> </a:t>
            </a:r>
            <a:r>
              <a:rPr lang="en-US" sz="2200" dirty="0"/>
              <a:t>sine, </a:t>
            </a:r>
            <a:r>
              <a:rPr lang="en-US" sz="2200" dirty="0" err="1"/>
              <a:t>aptitudini</a:t>
            </a:r>
            <a:r>
              <a:rPr lang="en-US" sz="2200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/>
              <a:t>Comportamentul</a:t>
            </a:r>
            <a:r>
              <a:rPr lang="en-US" sz="2200" dirty="0"/>
              <a:t> are un </a:t>
            </a:r>
            <a:r>
              <a:rPr lang="en-US" sz="2200" dirty="0" err="1"/>
              <a:t>efect</a:t>
            </a:r>
            <a:r>
              <a:rPr lang="en-US" sz="2200" dirty="0"/>
              <a:t> </a:t>
            </a:r>
            <a:r>
              <a:rPr lang="en-US" sz="2200" dirty="0" err="1"/>
              <a:t>negativ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relaţiilor</a:t>
            </a:r>
            <a:r>
              <a:rPr lang="en-US" sz="2200" dirty="0"/>
              <a:t> </a:t>
            </a:r>
            <a:r>
              <a:rPr lang="en-US" sz="2200" dirty="0" err="1"/>
              <a:t>şcoală-părinţi</a:t>
            </a:r>
            <a:r>
              <a:rPr lang="en-US" sz="2200" dirty="0"/>
              <a:t>/</a:t>
            </a:r>
            <a:r>
              <a:rPr lang="en-US" sz="2200" dirty="0" err="1"/>
              <a:t>tutori</a:t>
            </a:r>
            <a:r>
              <a:rPr lang="en-US" sz="2200" dirty="0"/>
              <a:t>.</a:t>
            </a:r>
            <a:endParaRPr lang="ro-RO" sz="2200" b="1" dirty="0"/>
          </a:p>
        </p:txBody>
      </p:sp>
    </p:spTree>
    <p:extLst>
      <p:ext uri="{BB962C8B-B14F-4D97-AF65-F5344CB8AC3E}">
        <p14:creationId xmlns:p14="http://schemas.microsoft.com/office/powerpoint/2010/main" val="89328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Principiile managementului clasei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2277" y="2306471"/>
            <a:ext cx="6755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♦ </a:t>
            </a:r>
            <a:r>
              <a:rPr lang="en-US" sz="2400" dirty="0" err="1"/>
              <a:t>Îmbunătăţirea</a:t>
            </a:r>
            <a:r>
              <a:rPr lang="en-US" sz="2400" dirty="0"/>
              <a:t> </a:t>
            </a:r>
            <a:r>
              <a:rPr lang="en-US" sz="2400" dirty="0" err="1"/>
              <a:t>condiţiilor</a:t>
            </a:r>
            <a:r>
              <a:rPr lang="en-US" sz="2400" dirty="0"/>
              <a:t> </a:t>
            </a:r>
            <a:r>
              <a:rPr lang="en-US" sz="2400" dirty="0" err="1"/>
              <a:t>învăţării</a:t>
            </a:r>
            <a:endParaRPr lang="en-US" sz="2400" dirty="0"/>
          </a:p>
          <a:p>
            <a:pPr algn="just"/>
            <a:r>
              <a:rPr lang="it-IT" sz="2400" dirty="0"/>
              <a:t>♦ Prevenirea stresului profesorilor şi elevilor</a:t>
            </a:r>
          </a:p>
          <a:p>
            <a:pPr algn="just"/>
            <a:r>
              <a:rPr lang="en-US" sz="2400" dirty="0"/>
              <a:t>♦ </a:t>
            </a:r>
            <a:r>
              <a:rPr lang="en-US" sz="2400" dirty="0" err="1"/>
              <a:t>Creşterea</a:t>
            </a:r>
            <a:r>
              <a:rPr lang="en-US" sz="2400" dirty="0"/>
              <a:t> </a:t>
            </a:r>
            <a:r>
              <a:rPr lang="en-US" sz="2400" dirty="0" err="1"/>
              <a:t>timpului</a:t>
            </a:r>
            <a:r>
              <a:rPr lang="en-US" sz="2400" dirty="0"/>
              <a:t> </a:t>
            </a:r>
            <a:r>
              <a:rPr lang="en-US" sz="2400" dirty="0" err="1"/>
              <a:t>petrecut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sarcina</a:t>
            </a:r>
            <a:r>
              <a:rPr lang="en-US" sz="2400" dirty="0"/>
              <a:t> de </a:t>
            </a:r>
            <a:r>
              <a:rPr lang="en-US" sz="2400" dirty="0" err="1"/>
              <a:t>învăţare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nu </a:t>
            </a:r>
            <a:r>
              <a:rPr lang="en-US" sz="2400" dirty="0" err="1"/>
              <a:t>controlul</a:t>
            </a:r>
            <a:r>
              <a:rPr lang="en-US" sz="2400" dirty="0"/>
              <a:t> </a:t>
            </a:r>
            <a:r>
              <a:rPr lang="en-US" sz="2400" dirty="0" err="1"/>
              <a:t>comportamentelor</a:t>
            </a:r>
            <a:endParaRPr lang="en-US" sz="2400" dirty="0"/>
          </a:p>
          <a:p>
            <a:pPr algn="just"/>
            <a:r>
              <a:rPr lang="en-US" sz="2400" dirty="0"/>
              <a:t>disruptive</a:t>
            </a:r>
          </a:p>
          <a:p>
            <a:pPr algn="just"/>
            <a:r>
              <a:rPr lang="en-US" sz="2400" dirty="0"/>
              <a:t>♦ </a:t>
            </a:r>
            <a:r>
              <a:rPr lang="en-US" sz="2400" dirty="0" err="1"/>
              <a:t>Elevii</a:t>
            </a:r>
            <a:r>
              <a:rPr lang="en-US" sz="2400" dirty="0"/>
              <a:t> </a:t>
            </a:r>
            <a:r>
              <a:rPr lang="en-US" sz="2400" dirty="0" err="1"/>
              <a:t>respectă</a:t>
            </a:r>
            <a:r>
              <a:rPr lang="en-US" sz="2400" dirty="0"/>
              <a:t> </a:t>
            </a:r>
            <a:r>
              <a:rPr lang="en-US" sz="2400" dirty="0" err="1"/>
              <a:t>regulile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</a:t>
            </a:r>
            <a:r>
              <a:rPr lang="en-US" sz="2400" dirty="0" err="1"/>
              <a:t>înţeleg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le </a:t>
            </a:r>
            <a:r>
              <a:rPr lang="en-US" sz="2400" dirty="0" err="1"/>
              <a:t>acceptă</a:t>
            </a:r>
            <a:endParaRPr lang="en-US" sz="2400" dirty="0"/>
          </a:p>
          <a:p>
            <a:pPr algn="just"/>
            <a:r>
              <a:rPr lang="en-US" sz="2400" dirty="0"/>
              <a:t>♦ </a:t>
            </a:r>
            <a:r>
              <a:rPr lang="en-US" sz="2400" dirty="0" err="1"/>
              <a:t>Implicarea</a:t>
            </a:r>
            <a:r>
              <a:rPr lang="en-US" sz="2400" dirty="0"/>
              <a:t> </a:t>
            </a:r>
            <a:r>
              <a:rPr lang="en-US" sz="2400" dirty="0" err="1"/>
              <a:t>elevilor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activităţi</a:t>
            </a:r>
            <a:r>
              <a:rPr lang="en-US" sz="2400" dirty="0"/>
              <a:t> care </a:t>
            </a:r>
            <a:r>
              <a:rPr lang="en-US" sz="2400" dirty="0" err="1"/>
              <a:t>să</a:t>
            </a:r>
            <a:r>
              <a:rPr lang="en-US" sz="2400" dirty="0"/>
              <a:t> le </a:t>
            </a:r>
            <a:r>
              <a:rPr lang="en-US" sz="2400" dirty="0" err="1"/>
              <a:t>solicite</a:t>
            </a:r>
            <a:r>
              <a:rPr lang="en-US" sz="2400" dirty="0"/>
              <a:t> </a:t>
            </a:r>
            <a:r>
              <a:rPr lang="en-US" sz="2400" dirty="0" err="1"/>
              <a:t>participarea</a:t>
            </a:r>
            <a:r>
              <a:rPr lang="en-US" sz="2400" dirty="0"/>
              <a:t> </a:t>
            </a:r>
            <a:r>
              <a:rPr lang="en-US" sz="2400" dirty="0" err="1"/>
              <a:t>activă</a:t>
            </a:r>
            <a:endParaRPr lang="en-US" sz="2400" dirty="0"/>
          </a:p>
        </p:txBody>
      </p:sp>
      <p:pic>
        <p:nvPicPr>
          <p:cNvPr id="1026" name="Picture 2" descr="Teacher And Student Free Education Mathematics Classroom - Teach Clipart,  HD Png Download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19" y="2226282"/>
            <a:ext cx="3658141" cy="32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6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Definirea comportamentului </a:t>
            </a:r>
            <a:r>
              <a:rPr lang="ro-RO" sz="3600" b="1" dirty="0" err="1"/>
              <a:t>dezadaptativ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33567" y="1915953"/>
            <a:ext cx="10724865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Ce spunem noi: ”X se comportă așa </a:t>
            </a:r>
            <a:r>
              <a:rPr lang="ro-RO" sz="2400" i="1" dirty="0"/>
              <a:t>tot timpul</a:t>
            </a:r>
            <a:r>
              <a:rPr lang="ro-RO" sz="2400" dirty="0"/>
              <a:t>.” ”Y este un elev violent.”</a:t>
            </a:r>
          </a:p>
          <a:p>
            <a:pPr algn="just"/>
            <a:r>
              <a:rPr lang="ro-RO" sz="2400" dirty="0"/>
              <a:t>Ce semnifică de fapt: sentimentul de frustrare acumulat de profesor datorită problemelor recurente nerezolvate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505" y="3324199"/>
            <a:ext cx="107248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Printre</a:t>
            </a:r>
            <a:r>
              <a:rPr lang="en-US" sz="2400" dirty="0"/>
              <a:t> </a:t>
            </a:r>
            <a:r>
              <a:rPr lang="en-US" sz="2400" dirty="0" err="1"/>
              <a:t>problemele</a:t>
            </a:r>
            <a:r>
              <a:rPr lang="en-US" sz="2400" dirty="0"/>
              <a:t> </a:t>
            </a:r>
            <a:r>
              <a:rPr lang="en-US" sz="2400" dirty="0" err="1"/>
              <a:t>importante</a:t>
            </a:r>
            <a:r>
              <a:rPr lang="en-US" sz="2400" dirty="0"/>
              <a:t>, </a:t>
            </a:r>
            <a:r>
              <a:rPr lang="en-US" sz="2400" dirty="0" err="1"/>
              <a:t>pe</a:t>
            </a:r>
            <a:r>
              <a:rPr lang="en-US" sz="2400" dirty="0"/>
              <a:t> care le </a:t>
            </a:r>
            <a:r>
              <a:rPr lang="en-US" sz="2400" dirty="0" err="1"/>
              <a:t>ridică</a:t>
            </a:r>
            <a:r>
              <a:rPr lang="en-US" sz="2400" dirty="0"/>
              <a:t> o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descriere</a:t>
            </a:r>
            <a:r>
              <a:rPr lang="en-US" sz="2400" dirty="0"/>
              <a:t> </a:t>
            </a:r>
            <a:r>
              <a:rPr lang="ro-RO" sz="2400" dirty="0"/>
              <a:t>a</a:t>
            </a:r>
            <a:r>
              <a:rPr lang="en-US" sz="2400" dirty="0" err="1"/>
              <a:t>mintim</a:t>
            </a:r>
            <a:r>
              <a:rPr lang="en-US" sz="2400" dirty="0"/>
              <a:t>:</a:t>
            </a:r>
          </a:p>
          <a:p>
            <a:r>
              <a:rPr lang="en-US" sz="2400" dirty="0"/>
              <a:t>(a)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acurată</a:t>
            </a:r>
            <a:r>
              <a:rPr lang="en-US" sz="2400" dirty="0"/>
              <a:t> din </a:t>
            </a:r>
            <a:r>
              <a:rPr lang="en-US" sz="2400" dirty="0" err="1"/>
              <a:t>punct</a:t>
            </a:r>
            <a:r>
              <a:rPr lang="en-US" sz="2400" dirty="0"/>
              <a:t> de </a:t>
            </a:r>
            <a:r>
              <a:rPr lang="en-US" sz="2400" dirty="0" err="1"/>
              <a:t>vedere</a:t>
            </a:r>
            <a:r>
              <a:rPr lang="en-US" sz="2400" dirty="0"/>
              <a:t> contextual, nu ne </a:t>
            </a:r>
            <a:r>
              <a:rPr lang="en-US" sz="2400" dirty="0" err="1"/>
              <a:t>spune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George</a:t>
            </a:r>
            <a:r>
              <a:rPr lang="ro-RO" sz="2400" dirty="0"/>
              <a:t> </a:t>
            </a:r>
            <a:r>
              <a:rPr lang="en-US" sz="2400" dirty="0"/>
              <a:t>violent</a:t>
            </a:r>
          </a:p>
          <a:p>
            <a:r>
              <a:rPr lang="en-US" sz="2400" dirty="0"/>
              <a:t>(b) </a:t>
            </a:r>
            <a:r>
              <a:rPr lang="en-US" sz="2400" dirty="0" err="1"/>
              <a:t>definiţia</a:t>
            </a:r>
            <a:r>
              <a:rPr lang="en-US" sz="2400" dirty="0"/>
              <a:t> </a:t>
            </a:r>
            <a:r>
              <a:rPr lang="en-US" sz="2400" dirty="0" err="1"/>
              <a:t>violenţei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ambiguă</a:t>
            </a:r>
            <a:r>
              <a:rPr lang="en-US" sz="2400" dirty="0"/>
              <a:t>, </a:t>
            </a:r>
            <a:r>
              <a:rPr lang="en-US" sz="2400" dirty="0" err="1"/>
              <a:t>nefiind</a:t>
            </a:r>
            <a:r>
              <a:rPr lang="en-US" sz="2400" dirty="0"/>
              <a:t> </a:t>
            </a:r>
            <a:r>
              <a:rPr lang="en-US" sz="2400" dirty="0" err="1"/>
              <a:t>formulată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termenii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consecinţelor</a:t>
            </a:r>
            <a:r>
              <a:rPr lang="en-US" sz="2400" dirty="0"/>
              <a:t>.</a:t>
            </a:r>
          </a:p>
          <a:p>
            <a:r>
              <a:rPr lang="en-US" sz="2400" dirty="0"/>
              <a:t>(c) nu </a:t>
            </a:r>
            <a:r>
              <a:rPr lang="en-US" sz="2400" dirty="0" err="1"/>
              <a:t>dă</a:t>
            </a:r>
            <a:r>
              <a:rPr lang="en-US" sz="2400" dirty="0"/>
              <a:t> </a:t>
            </a:r>
            <a:r>
              <a:rPr lang="en-US" sz="2400" dirty="0" err="1"/>
              <a:t>nici</a:t>
            </a:r>
            <a:r>
              <a:rPr lang="en-US" sz="2400" dirty="0"/>
              <a:t> o </a:t>
            </a:r>
            <a:r>
              <a:rPr lang="en-US" sz="2400" dirty="0" err="1"/>
              <a:t>indicaţie</a:t>
            </a:r>
            <a:r>
              <a:rPr lang="en-US" sz="2400" dirty="0"/>
              <a:t>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perioadele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nu </a:t>
            </a:r>
            <a:r>
              <a:rPr lang="en-US" sz="2400" dirty="0" err="1"/>
              <a:t>este</a:t>
            </a:r>
            <a:r>
              <a:rPr lang="en-US" sz="2400" dirty="0"/>
              <a:t> violent.</a:t>
            </a:r>
          </a:p>
          <a:p>
            <a:r>
              <a:rPr lang="it-IT" sz="2400" dirty="0"/>
              <a:t>(d) nu ne dă nici o idee despre calităţile elevului.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5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Observarea comportamentului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7504" y="1995817"/>
            <a:ext cx="10724865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2400" b="1" dirty="0" err="1"/>
              <a:t>Observarea</a:t>
            </a:r>
            <a:r>
              <a:rPr lang="es-ES" sz="2400" b="1" dirty="0"/>
              <a:t> este un </a:t>
            </a:r>
            <a:r>
              <a:rPr lang="es-ES" sz="2400" b="1" dirty="0" err="1"/>
              <a:t>proces</a:t>
            </a:r>
            <a:r>
              <a:rPr lang="es-ES" sz="2400" b="1" dirty="0"/>
              <a:t> de acumulare de </a:t>
            </a:r>
            <a:r>
              <a:rPr lang="es-ES" sz="2400" b="1" dirty="0" err="1"/>
              <a:t>informaţii</a:t>
            </a:r>
            <a:r>
              <a:rPr lang="es-ES" sz="2400" b="1" dirty="0"/>
              <a:t> </a:t>
            </a:r>
            <a:r>
              <a:rPr lang="es-ES" sz="2400" b="1" dirty="0" err="1"/>
              <a:t>care</a:t>
            </a:r>
            <a:r>
              <a:rPr lang="es-ES" sz="2400" b="1" dirty="0"/>
              <a:t> </a:t>
            </a:r>
            <a:r>
              <a:rPr lang="es-ES" sz="2400" b="1" dirty="0" err="1"/>
              <a:t>să</a:t>
            </a:r>
            <a:r>
              <a:rPr lang="es-ES" sz="2400" b="1" dirty="0"/>
              <a:t> </a:t>
            </a:r>
            <a:r>
              <a:rPr lang="es-ES" sz="2400" b="1" dirty="0" err="1"/>
              <a:t>faciliteze</a:t>
            </a:r>
            <a:r>
              <a:rPr lang="es-ES" sz="2400" b="1" dirty="0"/>
              <a:t> </a:t>
            </a:r>
            <a:r>
              <a:rPr lang="es-ES" sz="2400" b="1" dirty="0" err="1"/>
              <a:t>îmbunătăţirea</a:t>
            </a:r>
            <a:r>
              <a:rPr lang="ro-RO" sz="2400" b="1" dirty="0"/>
              <a:t> </a:t>
            </a:r>
            <a:r>
              <a:rPr lang="en-US" sz="2400" b="1" dirty="0" err="1"/>
              <a:t>înţelegerii</a:t>
            </a:r>
            <a:r>
              <a:rPr lang="en-US" sz="2400" b="1" dirty="0"/>
              <a:t> </a:t>
            </a:r>
            <a:r>
              <a:rPr lang="en-US" sz="2400" b="1" dirty="0" err="1"/>
              <a:t>şi</a:t>
            </a:r>
            <a:r>
              <a:rPr lang="en-US" sz="2400" b="1" dirty="0"/>
              <a:t> a </a:t>
            </a:r>
            <a:r>
              <a:rPr lang="en-US" sz="2400" b="1" dirty="0" err="1"/>
              <a:t>calităţii</a:t>
            </a:r>
            <a:r>
              <a:rPr lang="en-US" sz="2400" b="1" dirty="0"/>
              <a:t> </a:t>
            </a:r>
            <a:r>
              <a:rPr lang="en-US" sz="2400" b="1" dirty="0" err="1"/>
              <a:t>predării</a:t>
            </a:r>
            <a:r>
              <a:rPr lang="en-US" sz="2400" b="1" dirty="0"/>
              <a:t>, </a:t>
            </a:r>
            <a:r>
              <a:rPr lang="en-US" sz="2400" b="1" dirty="0" err="1"/>
              <a:t>precum</a:t>
            </a:r>
            <a:r>
              <a:rPr lang="en-US" sz="2400" b="1" dirty="0"/>
              <a:t> </a:t>
            </a:r>
            <a:r>
              <a:rPr lang="en-US" sz="2400" b="1" dirty="0" err="1"/>
              <a:t>şi</a:t>
            </a:r>
            <a:r>
              <a:rPr lang="en-US" sz="2400" b="1" dirty="0"/>
              <a:t> a </a:t>
            </a:r>
            <a:r>
              <a:rPr lang="en-US" sz="2400" b="1" dirty="0" err="1"/>
              <a:t>învăţării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şcoală</a:t>
            </a:r>
            <a:r>
              <a:rPr lang="en-US" sz="2400" b="1" dirty="0"/>
              <a:t>.</a:t>
            </a:r>
            <a:endParaRPr lang="ro-RO" sz="2400" dirty="0"/>
          </a:p>
        </p:txBody>
      </p:sp>
      <p:sp>
        <p:nvSpPr>
          <p:cNvPr id="5" name="Rectangle 4"/>
          <p:cNvSpPr/>
          <p:nvPr/>
        </p:nvSpPr>
        <p:spPr>
          <a:xfrm>
            <a:off x="687504" y="3334646"/>
            <a:ext cx="107248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Observarea trebuie să devină o parte importantă a practicii profesorului. Observarea</a:t>
            </a:r>
            <a:r>
              <a:rPr lang="ro-RO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facilitează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detaşarea</a:t>
            </a:r>
            <a:r>
              <a:rPr lang="en-US" sz="2200" b="1" dirty="0">
                <a:solidFill>
                  <a:srgbClr val="C00000"/>
                </a:solidFill>
              </a:rPr>
              <a:t> de </a:t>
            </a:r>
            <a:r>
              <a:rPr lang="en-US" sz="2200" b="1" dirty="0" err="1">
                <a:solidFill>
                  <a:srgbClr val="C00000"/>
                </a:solidFill>
              </a:rPr>
              <a:t>experienţele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subiective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ale </a:t>
            </a:r>
            <a:r>
              <a:rPr lang="en-US" sz="2200" dirty="0" err="1"/>
              <a:t>realităţii</a:t>
            </a:r>
            <a:r>
              <a:rPr lang="en-US" sz="2200" dirty="0"/>
              <a:t>, </a:t>
            </a:r>
            <a:r>
              <a:rPr lang="en-US" sz="2200" dirty="0" err="1"/>
              <a:t>astfel</a:t>
            </a:r>
            <a:r>
              <a:rPr lang="en-US" sz="2200" dirty="0"/>
              <a:t> </a:t>
            </a:r>
            <a:r>
              <a:rPr lang="en-US" sz="2200" dirty="0" err="1"/>
              <a:t>încât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le </a:t>
            </a:r>
            <a:r>
              <a:rPr lang="en-US" sz="2200" dirty="0" err="1"/>
              <a:t>poată</a:t>
            </a:r>
            <a:r>
              <a:rPr lang="en-US" sz="2200" dirty="0"/>
              <a:t> fi </a:t>
            </a:r>
            <a:r>
              <a:rPr lang="en-US" sz="2200" dirty="0" err="1"/>
              <a:t>atribuite</a:t>
            </a:r>
            <a:r>
              <a:rPr lang="en-US" sz="2200" dirty="0"/>
              <a:t> o</a:t>
            </a:r>
            <a:r>
              <a:rPr lang="ro-RO" sz="2200" dirty="0"/>
              <a:t> </a:t>
            </a:r>
            <a:r>
              <a:rPr lang="it-IT" sz="2200" dirty="0"/>
              <a:t>semnificaţie mai clară şi mai detaliată.</a:t>
            </a:r>
            <a:endParaRPr lang="ro-RO" sz="2200" dirty="0"/>
          </a:p>
          <a:p>
            <a:pPr algn="just"/>
            <a:r>
              <a:rPr lang="en-US" sz="2200" dirty="0" err="1"/>
              <a:t>Pentru</a:t>
            </a:r>
            <a:r>
              <a:rPr lang="en-US" sz="2200" dirty="0"/>
              <a:t> o </a:t>
            </a:r>
            <a:r>
              <a:rPr lang="en-US" sz="2200" dirty="0" err="1"/>
              <a:t>circumscriere</a:t>
            </a:r>
            <a:r>
              <a:rPr lang="en-US" sz="2200" dirty="0"/>
              <a:t> </a:t>
            </a:r>
            <a:r>
              <a:rPr lang="en-US" sz="2200" dirty="0" err="1"/>
              <a:t>adecvată</a:t>
            </a:r>
            <a:r>
              <a:rPr lang="en-US" sz="2200" dirty="0"/>
              <a:t> a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anumit</a:t>
            </a:r>
            <a:r>
              <a:rPr lang="en-US" sz="2200" dirty="0"/>
              <a:t> </a:t>
            </a:r>
            <a:r>
              <a:rPr lang="en-US" sz="2200" dirty="0" err="1"/>
              <a:t>comportament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necesară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observarea</a:t>
            </a:r>
            <a:r>
              <a:rPr lang="ro-RO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elevului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în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diferite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contexte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(ex.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clasă</a:t>
            </a:r>
            <a:r>
              <a:rPr lang="en-US" sz="2200" dirty="0"/>
              <a:t>,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curte</a:t>
            </a:r>
            <a:r>
              <a:rPr lang="en-US" sz="2200" dirty="0"/>
              <a:t>,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dirty="0" err="1"/>
              <a:t>terenul</a:t>
            </a:r>
            <a:r>
              <a:rPr lang="en-US" sz="2200" dirty="0"/>
              <a:t> de </a:t>
            </a:r>
            <a:r>
              <a:rPr lang="en-US" sz="2200" dirty="0" err="1"/>
              <a:t>joacă</a:t>
            </a:r>
            <a:r>
              <a:rPr lang="en-US" sz="2200" dirty="0"/>
              <a:t>),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timpul</a:t>
            </a:r>
            <a:r>
              <a:rPr lang="en-US" sz="2200" dirty="0"/>
              <a:t> </a:t>
            </a:r>
            <a:r>
              <a:rPr lang="en-US" sz="2200" dirty="0" err="1"/>
              <a:t>unor</a:t>
            </a:r>
            <a:r>
              <a:rPr lang="en-US" sz="2200" dirty="0"/>
              <a:t> </a:t>
            </a:r>
            <a:r>
              <a:rPr lang="en-US" sz="2200" dirty="0" err="1"/>
              <a:t>activităţi</a:t>
            </a:r>
            <a:r>
              <a:rPr lang="en-US" sz="2200" dirty="0"/>
              <a:t> variate</a:t>
            </a:r>
            <a:r>
              <a:rPr lang="ro-RO" sz="2200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independente</a:t>
            </a:r>
            <a:r>
              <a:rPr lang="en-US" sz="2200" dirty="0"/>
              <a:t>,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,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timpul</a:t>
            </a:r>
            <a:r>
              <a:rPr lang="en-US" sz="2200" dirty="0"/>
              <a:t> </a:t>
            </a:r>
            <a:r>
              <a:rPr lang="en-US" sz="2200" dirty="0" err="1"/>
              <a:t>învăţării</a:t>
            </a:r>
            <a:r>
              <a:rPr lang="en-US" sz="2200" dirty="0"/>
              <a:t> </a:t>
            </a:r>
            <a:r>
              <a:rPr lang="en-US" sz="2200" dirty="0" err="1"/>
              <a:t>independente</a:t>
            </a:r>
            <a:r>
              <a:rPr lang="en-US" sz="2200" dirty="0"/>
              <a:t>/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cooperare</a:t>
            </a:r>
            <a:r>
              <a:rPr lang="en-US" sz="2200" dirty="0"/>
              <a:t>),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discutarea</a:t>
            </a:r>
            <a:r>
              <a:rPr lang="ro-RO" sz="2200" dirty="0"/>
              <a:t> </a:t>
            </a:r>
            <a:r>
              <a:rPr lang="en-US" sz="2200" dirty="0" err="1"/>
              <a:t>comportamentului</a:t>
            </a:r>
            <a:r>
              <a:rPr lang="en-US" sz="2200" dirty="0"/>
              <a:t> </a:t>
            </a:r>
            <a:r>
              <a:rPr lang="en-US" sz="2200" dirty="0" err="1"/>
              <a:t>acestuia</a:t>
            </a:r>
            <a:r>
              <a:rPr lang="en-US" sz="2200" dirty="0"/>
              <a:t> cu </a:t>
            </a:r>
            <a:r>
              <a:rPr lang="en-US" sz="2200" dirty="0" err="1"/>
              <a:t>alte</a:t>
            </a:r>
            <a:r>
              <a:rPr lang="en-US" sz="2200" dirty="0"/>
              <a:t> cadre </a:t>
            </a:r>
            <a:r>
              <a:rPr lang="en-US" sz="2200" dirty="0" err="1"/>
              <a:t>didactice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cu </a:t>
            </a:r>
            <a:r>
              <a:rPr lang="en-US" sz="2200" dirty="0" err="1"/>
              <a:t>membrii</a:t>
            </a:r>
            <a:r>
              <a:rPr lang="en-US" sz="2200" dirty="0"/>
              <a:t> </a:t>
            </a:r>
            <a:r>
              <a:rPr lang="en-US" sz="2200" dirty="0" err="1"/>
              <a:t>familiei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36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Observarea comportamentului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87505" y="2134317"/>
            <a:ext cx="107248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Pentru a spori gradul de acurateţe al</a:t>
            </a:r>
            <a:r>
              <a:rPr lang="ro-RO" sz="2400" dirty="0"/>
              <a:t> </a:t>
            </a:r>
            <a:r>
              <a:rPr lang="pt-BR" sz="2400" dirty="0"/>
              <a:t>observaţiei, acesta ar trebui realizată în următoarele </a:t>
            </a:r>
            <a:r>
              <a:rPr lang="pt-BR" sz="2400" b="1" dirty="0"/>
              <a:t>condiţii</a:t>
            </a:r>
            <a:r>
              <a:rPr lang="pt-BR" sz="2400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momente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disruptiv</a:t>
            </a:r>
            <a:r>
              <a:rPr lang="en-US" sz="2400" dirty="0"/>
              <a:t> nu are </a:t>
            </a:r>
            <a:r>
              <a:rPr lang="en-US" sz="2400" dirty="0" err="1"/>
              <a:t>loc</a:t>
            </a:r>
            <a:r>
              <a:rPr lang="en-US" sz="2400" dirty="0"/>
              <a:t> (ex. </a:t>
            </a:r>
            <a:r>
              <a:rPr lang="en-US" sz="2400" dirty="0" err="1"/>
              <a:t>în</a:t>
            </a:r>
            <a:r>
              <a:rPr lang="en-US" sz="2400" dirty="0"/>
              <a:t> prima </a:t>
            </a:r>
            <a:r>
              <a:rPr lang="en-US" sz="2400" dirty="0" err="1"/>
              <a:t>jumătate</a:t>
            </a:r>
            <a:r>
              <a:rPr lang="en-US" sz="2400" dirty="0"/>
              <a:t> a </a:t>
            </a:r>
            <a:r>
              <a:rPr lang="en-US" sz="2400" dirty="0" err="1"/>
              <a:t>orei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fr-FR" sz="2400" dirty="0" err="1"/>
              <a:t>în</a:t>
            </a:r>
            <a:r>
              <a:rPr lang="fr-FR" sz="2400" dirty="0"/>
              <a:t> </a:t>
            </a:r>
            <a:r>
              <a:rPr lang="fr-FR" sz="2400" dirty="0" err="1"/>
              <a:t>timpul</a:t>
            </a:r>
            <a:r>
              <a:rPr lang="fr-FR" sz="2400" dirty="0"/>
              <a:t> </a:t>
            </a:r>
            <a:r>
              <a:rPr lang="fr-FR" sz="2400" dirty="0" err="1"/>
              <a:t>unei</a:t>
            </a:r>
            <a:r>
              <a:rPr lang="fr-FR" sz="2400" dirty="0"/>
              <a:t> </a:t>
            </a:r>
            <a:r>
              <a:rPr lang="fr-FR" sz="2400" dirty="0" err="1"/>
              <a:t>anumite</a:t>
            </a:r>
            <a:r>
              <a:rPr lang="fr-FR" sz="2400" dirty="0"/>
              <a:t> </a:t>
            </a:r>
            <a:r>
              <a:rPr lang="fr-FR" sz="2400" dirty="0" err="1"/>
              <a:t>activităţi</a:t>
            </a:r>
            <a:r>
              <a:rPr lang="fr-FR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localizarea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nepotrivit</a:t>
            </a:r>
            <a:r>
              <a:rPr lang="en-US" sz="2400" dirty="0"/>
              <a:t> (ex. </a:t>
            </a:r>
            <a:r>
              <a:rPr lang="en-US" sz="2400" dirty="0" err="1"/>
              <a:t>sala</a:t>
            </a:r>
            <a:r>
              <a:rPr lang="en-US" sz="2400" dirty="0"/>
              <a:t> de </a:t>
            </a:r>
            <a:r>
              <a:rPr lang="en-US" sz="2400" dirty="0" err="1"/>
              <a:t>clasă</a:t>
            </a:r>
            <a:r>
              <a:rPr lang="en-US" sz="2400" dirty="0"/>
              <a:t>, </a:t>
            </a:r>
            <a:r>
              <a:rPr lang="en-US" sz="2400" dirty="0" err="1"/>
              <a:t>terenul</a:t>
            </a:r>
            <a:r>
              <a:rPr lang="en-US" sz="2400" dirty="0"/>
              <a:t> de </a:t>
            </a:r>
            <a:r>
              <a:rPr lang="en-US" sz="2400" dirty="0" err="1"/>
              <a:t>joacă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condiţii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</a:t>
            </a:r>
            <a:r>
              <a:rPr lang="en-US" sz="2400" dirty="0" err="1"/>
              <a:t>comportamentul</a:t>
            </a:r>
            <a:r>
              <a:rPr lang="en-US" sz="2400" dirty="0"/>
              <a:t> nu </a:t>
            </a:r>
            <a:r>
              <a:rPr lang="en-US" sz="2400" dirty="0" err="1"/>
              <a:t>survine</a:t>
            </a:r>
            <a:r>
              <a:rPr lang="en-US" sz="2400" dirty="0"/>
              <a:t> (ex. </a:t>
            </a:r>
            <a:r>
              <a:rPr lang="en-US" sz="2400" dirty="0" err="1"/>
              <a:t>când</a:t>
            </a:r>
            <a:r>
              <a:rPr lang="en-US" sz="2400" dirty="0"/>
              <a:t> se </a:t>
            </a:r>
            <a:r>
              <a:rPr lang="en-US" sz="2400" dirty="0" err="1"/>
              <a:t>lucrează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grupuri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r>
              <a:rPr lang="en-US" sz="2400" dirty="0"/>
              <a:t>, </a:t>
            </a:r>
            <a:r>
              <a:rPr lang="en-US" sz="2400" dirty="0" err="1"/>
              <a:t>când</a:t>
            </a:r>
            <a:r>
              <a:rPr lang="ro-RO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planificat</a:t>
            </a:r>
            <a:r>
              <a:rPr lang="en-US" sz="2400" dirty="0"/>
              <a:t>/</a:t>
            </a:r>
            <a:r>
              <a:rPr lang="en-US" sz="2400" dirty="0" err="1"/>
              <a:t>neplanificat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situaţii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comportamentală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probabil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survină</a:t>
            </a:r>
            <a:r>
              <a:rPr lang="en-US" sz="2400" dirty="0"/>
              <a:t> (ex. </a:t>
            </a:r>
            <a:r>
              <a:rPr lang="en-US" sz="2400" dirty="0" err="1"/>
              <a:t>când</a:t>
            </a:r>
            <a:r>
              <a:rPr lang="ro-RO" sz="2400" dirty="0"/>
              <a:t> </a:t>
            </a:r>
            <a:r>
              <a:rPr lang="en-US" sz="2400" dirty="0" err="1"/>
              <a:t>profesorul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substituit</a:t>
            </a:r>
            <a:r>
              <a:rPr lang="en-US" sz="2400" dirty="0"/>
              <a:t> de </a:t>
            </a:r>
            <a:r>
              <a:rPr lang="en-US" sz="2400" dirty="0" err="1"/>
              <a:t>unul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elevi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01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Observarea comportamentului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92137" y="2024461"/>
            <a:ext cx="107248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condiţii</a:t>
            </a:r>
            <a:r>
              <a:rPr lang="en-US" sz="2400" dirty="0"/>
              <a:t> care </a:t>
            </a:r>
            <a:r>
              <a:rPr lang="en-US" sz="2400" dirty="0" err="1"/>
              <a:t>apar</a:t>
            </a:r>
            <a:r>
              <a:rPr lang="en-US" sz="2400" dirty="0"/>
              <a:t> de </a:t>
            </a:r>
            <a:r>
              <a:rPr lang="en-US" sz="2400" dirty="0" err="1"/>
              <a:t>regulă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dirty="0" err="1"/>
              <a:t>comportament</a:t>
            </a:r>
            <a:r>
              <a:rPr lang="en-US" sz="2400" dirty="0"/>
              <a:t> (ex. </a:t>
            </a:r>
            <a:r>
              <a:rPr lang="en-US" sz="2400" dirty="0" err="1"/>
              <a:t>sarcina</a:t>
            </a:r>
            <a:r>
              <a:rPr lang="en-US" sz="2400" dirty="0"/>
              <a:t> de a </a:t>
            </a:r>
            <a:r>
              <a:rPr lang="en-US" sz="2400" dirty="0" err="1"/>
              <a:t>citi</a:t>
            </a:r>
            <a:r>
              <a:rPr lang="ro-RO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anumit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condiţii</a:t>
            </a:r>
            <a:r>
              <a:rPr lang="en-US" sz="2400" dirty="0"/>
              <a:t> care </a:t>
            </a:r>
            <a:r>
              <a:rPr lang="en-US" sz="2400" dirty="0" err="1"/>
              <a:t>apar</a:t>
            </a:r>
            <a:r>
              <a:rPr lang="en-US" sz="2400" dirty="0"/>
              <a:t> de </a:t>
            </a:r>
            <a:r>
              <a:rPr lang="en-US" sz="2400" dirty="0" err="1"/>
              <a:t>obicei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(ex. </a:t>
            </a: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trimis</a:t>
            </a:r>
            <a:r>
              <a:rPr lang="en-US" sz="2400" dirty="0"/>
              <a:t> </a:t>
            </a:r>
            <a:r>
              <a:rPr lang="en-US" sz="2400" dirty="0" err="1"/>
              <a:t>afara</a:t>
            </a:r>
            <a:r>
              <a:rPr lang="ro-RO" sz="2400" dirty="0"/>
              <a:t> </a:t>
            </a:r>
            <a:r>
              <a:rPr lang="en-US" sz="2400" dirty="0"/>
              <a:t>din </a:t>
            </a:r>
            <a:r>
              <a:rPr lang="en-US" sz="2400" dirty="0" err="1"/>
              <a:t>clasă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comune</a:t>
            </a:r>
            <a:r>
              <a:rPr lang="en-US" sz="2400" dirty="0"/>
              <a:t> (ex.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de </a:t>
            </a:r>
            <a:r>
              <a:rPr lang="en-US" sz="2400" dirty="0" err="1"/>
              <a:t>vreme</a:t>
            </a:r>
            <a:r>
              <a:rPr lang="en-US" sz="2400" dirty="0"/>
              <a:t> rea);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/>
              <a:t>alte comportamente care sunt asociate cu problema comportamentală (ex. o serie de</a:t>
            </a:r>
            <a:r>
              <a:rPr lang="ro-RO" sz="2400" dirty="0"/>
              <a:t> </a:t>
            </a:r>
            <a:r>
              <a:rPr lang="en-US" sz="2400" dirty="0" err="1"/>
              <a:t>interacţiuni</a:t>
            </a:r>
            <a:r>
              <a:rPr lang="en-US" sz="2400" dirty="0"/>
              <a:t> negative).</a:t>
            </a:r>
          </a:p>
        </p:txBody>
      </p:sp>
    </p:spTree>
    <p:extLst>
      <p:ext uri="{BB962C8B-B14F-4D97-AF65-F5344CB8AC3E}">
        <p14:creationId xmlns:p14="http://schemas.microsoft.com/office/powerpoint/2010/main" val="14670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Observarea comportamentului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92137" y="2024461"/>
            <a:ext cx="107248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condiţii</a:t>
            </a:r>
            <a:r>
              <a:rPr lang="en-US" sz="2400" dirty="0"/>
              <a:t> care </a:t>
            </a:r>
            <a:r>
              <a:rPr lang="en-US" sz="2400" dirty="0" err="1"/>
              <a:t>apar</a:t>
            </a:r>
            <a:r>
              <a:rPr lang="en-US" sz="2400" dirty="0"/>
              <a:t> de </a:t>
            </a:r>
            <a:r>
              <a:rPr lang="en-US" sz="2400" dirty="0" err="1"/>
              <a:t>regulă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dirty="0" err="1"/>
              <a:t>comportament</a:t>
            </a:r>
            <a:r>
              <a:rPr lang="en-US" sz="2400" dirty="0"/>
              <a:t> (ex. </a:t>
            </a:r>
            <a:r>
              <a:rPr lang="en-US" sz="2400" dirty="0" err="1"/>
              <a:t>sarcina</a:t>
            </a:r>
            <a:r>
              <a:rPr lang="en-US" sz="2400" dirty="0"/>
              <a:t> de a </a:t>
            </a:r>
            <a:r>
              <a:rPr lang="en-US" sz="2400" dirty="0" err="1"/>
              <a:t>citi</a:t>
            </a:r>
            <a:r>
              <a:rPr lang="ro-RO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anumit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condiţii</a:t>
            </a:r>
            <a:r>
              <a:rPr lang="en-US" sz="2400" dirty="0"/>
              <a:t> care </a:t>
            </a:r>
            <a:r>
              <a:rPr lang="en-US" sz="2400" dirty="0" err="1"/>
              <a:t>apar</a:t>
            </a:r>
            <a:r>
              <a:rPr lang="en-US" sz="2400" dirty="0"/>
              <a:t> de </a:t>
            </a:r>
            <a:r>
              <a:rPr lang="en-US" sz="2400" dirty="0" err="1"/>
              <a:t>obicei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(ex. </a:t>
            </a: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trimis</a:t>
            </a:r>
            <a:r>
              <a:rPr lang="en-US" sz="2400" dirty="0"/>
              <a:t> </a:t>
            </a:r>
            <a:r>
              <a:rPr lang="en-US" sz="2400" dirty="0" err="1"/>
              <a:t>afara</a:t>
            </a:r>
            <a:r>
              <a:rPr lang="ro-RO" sz="2400" dirty="0"/>
              <a:t> </a:t>
            </a:r>
            <a:r>
              <a:rPr lang="en-US" sz="2400" dirty="0"/>
              <a:t>din </a:t>
            </a:r>
            <a:r>
              <a:rPr lang="en-US" sz="2400" dirty="0" err="1"/>
              <a:t>clasă</a:t>
            </a:r>
            <a:r>
              <a:rPr lang="en-US" sz="2400" dirty="0"/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evenimente</a:t>
            </a:r>
            <a:r>
              <a:rPr lang="en-US" sz="2400" dirty="0"/>
              <a:t> </a:t>
            </a:r>
            <a:r>
              <a:rPr lang="en-US" sz="2400" dirty="0" err="1"/>
              <a:t>comune</a:t>
            </a:r>
            <a:r>
              <a:rPr lang="en-US" sz="2400" dirty="0"/>
              <a:t> (ex.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de </a:t>
            </a:r>
            <a:r>
              <a:rPr lang="en-US" sz="2400" dirty="0" err="1"/>
              <a:t>vreme</a:t>
            </a:r>
            <a:r>
              <a:rPr lang="en-US" sz="2400" dirty="0"/>
              <a:t> rea);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400" dirty="0"/>
              <a:t>alte comportamente care sunt asociate cu problema comportamentală (ex. o serie de</a:t>
            </a:r>
            <a:r>
              <a:rPr lang="ro-RO" sz="2400" dirty="0"/>
              <a:t> </a:t>
            </a:r>
            <a:r>
              <a:rPr lang="en-US" sz="2400" dirty="0" err="1"/>
              <a:t>interacţiuni</a:t>
            </a:r>
            <a:r>
              <a:rPr lang="en-US" sz="2400" dirty="0"/>
              <a:t> negative).</a:t>
            </a:r>
          </a:p>
        </p:txBody>
      </p:sp>
    </p:spTree>
    <p:extLst>
      <p:ext uri="{BB962C8B-B14F-4D97-AF65-F5344CB8AC3E}">
        <p14:creationId xmlns:p14="http://schemas.microsoft.com/office/powerpoint/2010/main" val="334062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Ce putem observa?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5343" y="2134317"/>
            <a:ext cx="103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92137" y="1833393"/>
            <a:ext cx="10724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Factori personali</a:t>
            </a:r>
            <a:r>
              <a:rPr lang="ro-RO" sz="2400" dirty="0"/>
              <a:t>: a) condiții genetice; b) factori psihologici ex. oboseala; c)aspecte ale personalității ex. nivel ridicat de anxietate; d) factori legați de stima de sine.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Factori sociali</a:t>
            </a:r>
            <a:r>
              <a:rPr lang="ro-RO" sz="2400" dirty="0"/>
              <a:t>: calitatea relațiilor, dinamica grupului- clasă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Mediul fizic</a:t>
            </a:r>
            <a:r>
              <a:rPr lang="ro-RO" sz="2400" dirty="0"/>
              <a:t>: nivelul de stimulare (sub/</a:t>
            </a:r>
            <a:r>
              <a:rPr lang="ro-RO" sz="2400" dirty="0" err="1"/>
              <a:t>suprastimulare</a:t>
            </a:r>
            <a:r>
              <a:rPr lang="ro-RO" sz="24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o-RO" sz="2400" b="1" dirty="0"/>
              <a:t>Mediul psihologic</a:t>
            </a:r>
            <a:r>
              <a:rPr lang="ro-RO" sz="2400" dirty="0"/>
              <a:t>: expectanțele profesorului legate de ce înseamnă comportamentul adecvat al elevilor, evaluarea măsurii în care modul de predare al lecției satisface obiectivele produse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61345" y="4880381"/>
            <a:ext cx="10986448" cy="1261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Finalitatea evaluării= dezvoltarea unui plan de intervenție ce vizează reducerea comportamentelor negative prin stimularea comportamentelor pozitive.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2836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Dimensiunile comportamentului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819131" y="2646373"/>
            <a:ext cx="3189597" cy="2308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2400" dirty="0"/>
              <a:t>Frecvența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2400" dirty="0"/>
              <a:t>Durata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2400" dirty="0"/>
              <a:t>Latența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sz="2400" dirty="0"/>
              <a:t>Intensitatea </a:t>
            </a:r>
            <a:endParaRPr lang="en-US" sz="2400" dirty="0"/>
          </a:p>
        </p:txBody>
      </p:sp>
      <p:pic>
        <p:nvPicPr>
          <p:cNvPr id="2050" name="Picture 2" descr="Ace Your Principal Observation | Scholas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57" y="2134317"/>
            <a:ext cx="4443247" cy="33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2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896771" y="1867798"/>
            <a:ext cx="10515599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are o </a:t>
            </a:r>
            <a:r>
              <a:rPr lang="en-US" sz="2400" b="1" dirty="0" err="1"/>
              <a:t>intenţie</a:t>
            </a:r>
            <a:r>
              <a:rPr lang="en-US" sz="2400" dirty="0"/>
              <a:t>;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însemnă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există</a:t>
            </a:r>
            <a:r>
              <a:rPr lang="en-US" sz="2400" dirty="0"/>
              <a:t> o </a:t>
            </a:r>
            <a:r>
              <a:rPr lang="en-US" sz="2400" dirty="0" err="1"/>
              <a:t>legătură</a:t>
            </a:r>
            <a:r>
              <a:rPr lang="en-US" sz="2400" dirty="0"/>
              <a:t> </a:t>
            </a:r>
            <a:r>
              <a:rPr lang="en-US" sz="2400" dirty="0" err="1"/>
              <a:t>între</a:t>
            </a:r>
            <a:r>
              <a:rPr lang="ro-RO" sz="2400" dirty="0"/>
              <a:t> </a:t>
            </a:r>
            <a:r>
              <a:rPr lang="it-IT" sz="2400" dirty="0"/>
              <a:t>comportamentul manifestat şi rezultatul dorit.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9905" y="2896160"/>
            <a:ext cx="105724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Tipic</a:t>
            </a:r>
            <a:r>
              <a:rPr lang="en-US" sz="2400" dirty="0"/>
              <a:t>, </a:t>
            </a:r>
            <a:r>
              <a:rPr lang="en-US" sz="2400" dirty="0" err="1"/>
              <a:t>funcţia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se </a:t>
            </a:r>
            <a:r>
              <a:rPr lang="en-US" sz="2400" dirty="0" err="1"/>
              <a:t>regăseşte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categorii</a:t>
            </a:r>
            <a:r>
              <a:rPr lang="en-US" sz="2400" dirty="0"/>
              <a:t>: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captarea</a:t>
            </a:r>
            <a:r>
              <a:rPr lang="en-US" sz="2400" dirty="0"/>
              <a:t> </a:t>
            </a:r>
            <a:r>
              <a:rPr lang="en-US" sz="2400" dirty="0" err="1"/>
              <a:t>atenţiei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obţinerea</a:t>
            </a:r>
            <a:r>
              <a:rPr lang="en-US" sz="2400" dirty="0"/>
              <a:t> </a:t>
            </a:r>
            <a:r>
              <a:rPr lang="en-US" sz="2400" dirty="0" err="1"/>
              <a:t>acceptării</a:t>
            </a:r>
            <a:endParaRPr lang="en-US" sz="2400" dirty="0"/>
          </a:p>
          <a:p>
            <a:r>
              <a:rPr lang="it-IT" sz="2400" dirty="0"/>
              <a:t>- obţinerea puterii sau a controlului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răzbunare</a:t>
            </a:r>
            <a:endParaRPr lang="en-US" sz="2400" dirty="0"/>
          </a:p>
          <a:p>
            <a:r>
              <a:rPr lang="ro-RO" sz="2400" dirty="0"/>
              <a:t>- </a:t>
            </a:r>
            <a:r>
              <a:rPr lang="en-US" sz="2400" dirty="0" err="1"/>
              <a:t>obţinerea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recompense </a:t>
            </a:r>
            <a:r>
              <a:rPr lang="en-US" sz="2400" dirty="0" err="1"/>
              <a:t>palpabile</a:t>
            </a:r>
            <a:endParaRPr lang="ro-RO" sz="2400" dirty="0"/>
          </a:p>
          <a:p>
            <a:r>
              <a:rPr lang="ro-RO" sz="2400" dirty="0"/>
              <a:t>- </a:t>
            </a:r>
            <a:r>
              <a:rPr lang="it-IT" sz="2400" dirty="0"/>
              <a:t>obţinerea accesului la o activitate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4570" y="35625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stimularea</a:t>
            </a:r>
            <a:r>
              <a:rPr lang="en-US" sz="2400" dirty="0"/>
              <a:t> </a:t>
            </a:r>
            <a:r>
              <a:rPr lang="en-US" sz="2400" dirty="0" err="1"/>
              <a:t>senzorială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pentru</a:t>
            </a:r>
            <a:r>
              <a:rPr lang="en-US" sz="2400" dirty="0"/>
              <a:t> a se </a:t>
            </a:r>
            <a:r>
              <a:rPr lang="en-US" sz="2400" dirty="0" err="1"/>
              <a:t>autoregla</a:t>
            </a:r>
            <a:r>
              <a:rPr lang="en-US" sz="2400" dirty="0"/>
              <a:t> (a </a:t>
            </a:r>
            <a:r>
              <a:rPr lang="en-US" sz="2400" dirty="0" err="1"/>
              <a:t>regla</a:t>
            </a:r>
            <a:r>
              <a:rPr lang="en-US" sz="2400" dirty="0"/>
              <a:t> </a:t>
            </a:r>
            <a:r>
              <a:rPr lang="en-US" sz="2400" dirty="0" err="1"/>
              <a:t>energia</a:t>
            </a:r>
            <a:r>
              <a:rPr lang="en-US" sz="2400" dirty="0"/>
              <a:t>, </a:t>
            </a:r>
            <a:r>
              <a:rPr lang="en-US" sz="2400" dirty="0" err="1"/>
              <a:t>stimularea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/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nivele</a:t>
            </a:r>
            <a:r>
              <a:rPr lang="en-US" sz="2400" dirty="0"/>
              <a:t> de </a:t>
            </a:r>
            <a:r>
              <a:rPr lang="en-US" sz="2400" dirty="0" err="1"/>
              <a:t>atenţie</a:t>
            </a:r>
            <a:r>
              <a:rPr lang="en-US" sz="2400" dirty="0"/>
              <a:t>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sustragere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protecţie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exprimarea</a:t>
            </a:r>
            <a:r>
              <a:rPr lang="en-US" sz="2400" dirty="0"/>
              <a:t> </a:t>
            </a:r>
            <a:r>
              <a:rPr lang="en-US" sz="2400" dirty="0" err="1"/>
              <a:t>emoţiiilor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1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896771" y="1867798"/>
            <a:ext cx="10515599" cy="393954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funcţională</a:t>
            </a:r>
            <a:r>
              <a:rPr lang="en-US" sz="2400" dirty="0"/>
              <a:t> </a:t>
            </a:r>
            <a:r>
              <a:rPr lang="en-US" sz="2400" dirty="0" err="1"/>
              <a:t>îşi</a:t>
            </a:r>
            <a:r>
              <a:rPr lang="en-US" sz="2400" dirty="0"/>
              <a:t> </a:t>
            </a:r>
            <a:r>
              <a:rPr lang="en-US" sz="2400" dirty="0" err="1"/>
              <a:t>propune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identifice</a:t>
            </a:r>
            <a:r>
              <a:rPr lang="en-US" sz="2400" dirty="0"/>
              <a:t> </a:t>
            </a:r>
            <a:r>
              <a:rPr lang="en-US" sz="2400" dirty="0" err="1"/>
              <a:t>acele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evenimente</a:t>
            </a:r>
            <a:r>
              <a:rPr lang="en-US" sz="2400" b="1" dirty="0">
                <a:solidFill>
                  <a:srgbClr val="C00000"/>
                </a:solidFill>
              </a:rPr>
              <a:t> din </a:t>
            </a:r>
            <a:r>
              <a:rPr lang="en-US" sz="2400" b="1" dirty="0" err="1">
                <a:solidFill>
                  <a:srgbClr val="C00000"/>
                </a:solidFill>
              </a:rPr>
              <a:t>mediul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şcolar</a:t>
            </a:r>
            <a:r>
              <a:rPr lang="en-US" sz="2400" dirty="0"/>
              <a:t>, care </a:t>
            </a:r>
            <a:r>
              <a:rPr lang="en-US" sz="2400" dirty="0" err="1"/>
              <a:t>sunt</a:t>
            </a:r>
            <a:r>
              <a:rPr lang="ro-RO" sz="2400" dirty="0"/>
              <a:t> </a:t>
            </a:r>
            <a:r>
              <a:rPr lang="en-US" sz="2400" dirty="0" err="1"/>
              <a:t>relaţionate</a:t>
            </a:r>
            <a:r>
              <a:rPr lang="en-US" sz="2400" dirty="0"/>
              <a:t> cu </a:t>
            </a:r>
            <a:r>
              <a:rPr lang="en-US" sz="2400" dirty="0" err="1"/>
              <a:t>comportamentul</a:t>
            </a:r>
            <a:r>
              <a:rPr lang="en-US" sz="2400" dirty="0"/>
              <a:t> problematic.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formulăm</a:t>
            </a:r>
            <a:r>
              <a:rPr lang="en-US" sz="2400" dirty="0"/>
              <a:t> </a:t>
            </a:r>
            <a:r>
              <a:rPr lang="en-US" sz="2400" dirty="0" err="1"/>
              <a:t>câteva</a:t>
            </a:r>
            <a:r>
              <a:rPr lang="ro-RO" sz="2400" dirty="0"/>
              <a:t> </a:t>
            </a:r>
            <a:r>
              <a:rPr lang="en-US" sz="2400" dirty="0" err="1"/>
              <a:t>întrebări</a:t>
            </a:r>
            <a:r>
              <a:rPr lang="en-US" sz="2400" dirty="0"/>
              <a:t>:</a:t>
            </a:r>
          </a:p>
          <a:p>
            <a:r>
              <a:rPr lang="en-US" sz="2400" dirty="0"/>
              <a:t>• </a:t>
            </a:r>
            <a:r>
              <a:rPr lang="ro-RO" sz="2400" dirty="0"/>
              <a:t> </a:t>
            </a:r>
            <a:r>
              <a:rPr lang="en-US" sz="2200" i="1" dirty="0"/>
              <a:t>Care </a:t>
            </a:r>
            <a:r>
              <a:rPr lang="en-US" sz="2200" i="1" dirty="0" err="1"/>
              <a:t>sunt</a:t>
            </a:r>
            <a:r>
              <a:rPr lang="en-US" sz="2200" i="1" dirty="0"/>
              <a:t> </a:t>
            </a:r>
            <a:r>
              <a:rPr lang="en-US" sz="2200" i="1" dirty="0" err="1"/>
              <a:t>cauzele</a:t>
            </a:r>
            <a:r>
              <a:rPr lang="en-US" sz="2200" i="1" dirty="0"/>
              <a:t> </a:t>
            </a:r>
            <a:r>
              <a:rPr lang="en-US" sz="2200" i="1" dirty="0" err="1"/>
              <a:t>probabile</a:t>
            </a:r>
            <a:r>
              <a:rPr lang="en-US" sz="2200" i="1" dirty="0"/>
              <a:t> ale </a:t>
            </a:r>
            <a:r>
              <a:rPr lang="en-US" sz="2200" i="1" dirty="0" err="1"/>
              <a:t>comportamentelor</a:t>
            </a:r>
            <a:r>
              <a:rPr lang="en-US" sz="2200" i="1" dirty="0"/>
              <a:t> </a:t>
            </a:r>
            <a:r>
              <a:rPr lang="en-US" sz="2200" i="1" dirty="0" err="1"/>
              <a:t>dezadaptative</a:t>
            </a:r>
            <a:r>
              <a:rPr lang="en-US" sz="2200" i="1" dirty="0"/>
              <a:t>?</a:t>
            </a:r>
          </a:p>
          <a:p>
            <a:r>
              <a:rPr lang="en-US" sz="2200" i="1" dirty="0"/>
              <a:t>• Ce </a:t>
            </a:r>
            <a:r>
              <a:rPr lang="en-US" sz="2200" i="1" dirty="0" err="1"/>
              <a:t>evenimente</a:t>
            </a:r>
            <a:r>
              <a:rPr lang="en-US" sz="2200" i="1" dirty="0"/>
              <a:t> </a:t>
            </a:r>
            <a:r>
              <a:rPr lang="en-US" sz="2200" i="1" dirty="0" err="1"/>
              <a:t>sau</a:t>
            </a:r>
            <a:r>
              <a:rPr lang="en-US" sz="2200" i="1" dirty="0"/>
              <a:t> </a:t>
            </a:r>
            <a:r>
              <a:rPr lang="en-US" sz="2200" i="1" dirty="0" err="1"/>
              <a:t>circumstanţe</a:t>
            </a:r>
            <a:r>
              <a:rPr lang="en-US" sz="2200" i="1" dirty="0"/>
              <a:t> au </a:t>
            </a:r>
            <a:r>
              <a:rPr lang="en-US" sz="2200" i="1" dirty="0" err="1"/>
              <a:t>loc</a:t>
            </a:r>
            <a:r>
              <a:rPr lang="en-US" sz="2200" i="1" dirty="0"/>
              <a:t> </a:t>
            </a:r>
            <a:r>
              <a:rPr lang="en-US" sz="2200" i="1" dirty="0" err="1"/>
              <a:t>înaintea</a:t>
            </a:r>
            <a:r>
              <a:rPr lang="en-US" sz="2200" i="1" dirty="0"/>
              <a:t> </a:t>
            </a:r>
            <a:r>
              <a:rPr lang="en-US" sz="2200" i="1" dirty="0" err="1"/>
              <a:t>comportamentului</a:t>
            </a:r>
            <a:r>
              <a:rPr lang="en-US" sz="2200" i="1" dirty="0"/>
              <a:t> </a:t>
            </a:r>
            <a:r>
              <a:rPr lang="en-US" sz="2200" i="1" dirty="0" err="1"/>
              <a:t>şi</a:t>
            </a:r>
            <a:r>
              <a:rPr lang="en-US" sz="2200" i="1" dirty="0"/>
              <a:t> </a:t>
            </a:r>
            <a:r>
              <a:rPr lang="en-US" sz="2200" i="1" dirty="0" err="1"/>
              <a:t>sporesc</a:t>
            </a:r>
            <a:r>
              <a:rPr lang="en-US" sz="2200" i="1" dirty="0"/>
              <a:t> </a:t>
            </a:r>
            <a:r>
              <a:rPr lang="en-US" sz="2200" i="1" dirty="0" err="1"/>
              <a:t>predicţia</a:t>
            </a:r>
            <a:r>
              <a:rPr lang="en-US" sz="2200" i="1" dirty="0"/>
              <a:t> </a:t>
            </a:r>
            <a:r>
              <a:rPr lang="en-US" sz="2200" i="1" dirty="0" err="1"/>
              <a:t>lui</a:t>
            </a:r>
            <a:r>
              <a:rPr lang="en-US" sz="2200" i="1" dirty="0"/>
              <a:t>?</a:t>
            </a:r>
          </a:p>
          <a:p>
            <a:r>
              <a:rPr lang="en-US" sz="2200" i="1" dirty="0"/>
              <a:t>• Ce </a:t>
            </a:r>
            <a:r>
              <a:rPr lang="en-US" sz="2200" i="1" dirty="0" err="1"/>
              <a:t>rezultate</a:t>
            </a:r>
            <a:r>
              <a:rPr lang="en-US" sz="2200" i="1" dirty="0"/>
              <a:t> par </a:t>
            </a:r>
            <a:r>
              <a:rPr lang="en-US" sz="2200" i="1" dirty="0" err="1"/>
              <a:t>să</a:t>
            </a:r>
            <a:r>
              <a:rPr lang="en-US" sz="2200" i="1" dirty="0"/>
              <a:t> </a:t>
            </a:r>
            <a:r>
              <a:rPr lang="en-US" sz="2200" i="1" dirty="0" err="1"/>
              <a:t>motiveze</a:t>
            </a:r>
            <a:r>
              <a:rPr lang="en-US" sz="2200" i="1" dirty="0"/>
              <a:t> </a:t>
            </a:r>
            <a:r>
              <a:rPr lang="en-US" sz="2200" i="1" dirty="0" err="1"/>
              <a:t>sau</a:t>
            </a:r>
            <a:r>
              <a:rPr lang="en-US" sz="2200" i="1" dirty="0"/>
              <a:t> </a:t>
            </a:r>
            <a:r>
              <a:rPr lang="en-US" sz="2200" i="1" dirty="0" err="1"/>
              <a:t>să</a:t>
            </a:r>
            <a:r>
              <a:rPr lang="en-US" sz="2200" i="1" dirty="0"/>
              <a:t> </a:t>
            </a:r>
            <a:r>
              <a:rPr lang="en-US" sz="2200" i="1" dirty="0" err="1"/>
              <a:t>menţină</a:t>
            </a:r>
            <a:r>
              <a:rPr lang="en-US" sz="2200" i="1" dirty="0"/>
              <a:t> </a:t>
            </a:r>
            <a:r>
              <a:rPr lang="en-US" sz="2200" i="1" dirty="0" err="1"/>
              <a:t>comportamentul</a:t>
            </a:r>
            <a:r>
              <a:rPr lang="en-US" sz="2200" i="1" dirty="0"/>
              <a:t> </a:t>
            </a:r>
            <a:r>
              <a:rPr lang="en-US" sz="2200" i="1" dirty="0" err="1"/>
              <a:t>provocator</a:t>
            </a:r>
            <a:r>
              <a:rPr lang="en-US" sz="2200" i="1" dirty="0"/>
              <a:t>?</a:t>
            </a:r>
          </a:p>
          <a:p>
            <a:r>
              <a:rPr lang="en-US" sz="2200" i="1" dirty="0"/>
              <a:t>• Ce </a:t>
            </a:r>
            <a:r>
              <a:rPr lang="en-US" sz="2200" i="1" dirty="0" err="1"/>
              <a:t>alte</a:t>
            </a:r>
            <a:r>
              <a:rPr lang="en-US" sz="2200" i="1" dirty="0"/>
              <a:t> </a:t>
            </a:r>
            <a:r>
              <a:rPr lang="en-US" sz="2200" i="1" dirty="0" err="1"/>
              <a:t>comportamente</a:t>
            </a:r>
            <a:r>
              <a:rPr lang="en-US" sz="2200" i="1" dirty="0"/>
              <a:t> </a:t>
            </a:r>
            <a:r>
              <a:rPr lang="en-US" sz="2200" i="1" dirty="0" err="1"/>
              <a:t>adaptative</a:t>
            </a:r>
            <a:r>
              <a:rPr lang="en-US" sz="2200" i="1" dirty="0"/>
              <a:t> </a:t>
            </a:r>
            <a:r>
              <a:rPr lang="en-US" sz="2200" i="1" dirty="0" err="1"/>
              <a:t>ar</a:t>
            </a:r>
            <a:r>
              <a:rPr lang="en-US" sz="2200" i="1" dirty="0"/>
              <a:t> </a:t>
            </a:r>
            <a:r>
              <a:rPr lang="en-US" sz="2200" i="1" dirty="0" err="1"/>
              <a:t>putea</a:t>
            </a:r>
            <a:r>
              <a:rPr lang="en-US" sz="2200" i="1" dirty="0"/>
              <a:t> produce </a:t>
            </a:r>
            <a:r>
              <a:rPr lang="en-US" sz="2200" i="1" dirty="0" err="1"/>
              <a:t>acelaşi</a:t>
            </a:r>
            <a:r>
              <a:rPr lang="en-US" sz="2200" i="1" dirty="0"/>
              <a:t> </a:t>
            </a:r>
            <a:r>
              <a:rPr lang="en-US" sz="2200" i="1" dirty="0" err="1"/>
              <a:t>rezultat</a:t>
            </a:r>
            <a:r>
              <a:rPr lang="en-US" sz="2200" i="1" dirty="0"/>
              <a:t>?</a:t>
            </a:r>
          </a:p>
          <a:p>
            <a:r>
              <a:rPr lang="en-US" sz="2200" i="1" dirty="0"/>
              <a:t>• Ce </a:t>
            </a:r>
            <a:r>
              <a:rPr lang="en-US" sz="2200" i="1" dirty="0" err="1"/>
              <a:t>anume</a:t>
            </a:r>
            <a:r>
              <a:rPr lang="en-US" sz="2200" i="1" dirty="0"/>
              <a:t> </a:t>
            </a:r>
            <a:r>
              <a:rPr lang="en-US" sz="2200" i="1" dirty="0" err="1"/>
              <a:t>poate</a:t>
            </a:r>
            <a:r>
              <a:rPr lang="en-US" sz="2200" i="1" dirty="0"/>
              <a:t> fi </a:t>
            </a:r>
            <a:r>
              <a:rPr lang="en-US" sz="2200" i="1" dirty="0" err="1"/>
              <a:t>învăţat</a:t>
            </a:r>
            <a:r>
              <a:rPr lang="en-US" sz="2200" i="1" dirty="0"/>
              <a:t> din </a:t>
            </a:r>
            <a:r>
              <a:rPr lang="en-US" sz="2200" i="1" dirty="0" err="1"/>
              <a:t>eforturile</a:t>
            </a:r>
            <a:r>
              <a:rPr lang="en-US" sz="2200" i="1" dirty="0"/>
              <a:t> de </a:t>
            </a:r>
            <a:r>
              <a:rPr lang="en-US" sz="2200" i="1" dirty="0" err="1"/>
              <a:t>ameliorarea</a:t>
            </a:r>
            <a:r>
              <a:rPr lang="en-US" sz="2200" i="1" dirty="0"/>
              <a:t> </a:t>
            </a:r>
            <a:r>
              <a:rPr lang="en-US" sz="2200" i="1" dirty="0" err="1"/>
              <a:t>comportamentelor</a:t>
            </a:r>
            <a:r>
              <a:rPr lang="en-US" sz="2200" i="1" dirty="0"/>
              <a:t> </a:t>
            </a:r>
            <a:r>
              <a:rPr lang="en-US" sz="2200" i="1" dirty="0" err="1"/>
              <a:t>anterioare</a:t>
            </a:r>
            <a:r>
              <a:rPr lang="en-US" sz="2200" i="1" dirty="0"/>
              <a:t> cu</a:t>
            </a:r>
            <a:r>
              <a:rPr lang="ro-RO" sz="2200" i="1" dirty="0"/>
              <a:t> </a:t>
            </a:r>
            <a:r>
              <a:rPr lang="en-US" sz="2200" i="1" dirty="0" err="1"/>
              <a:t>privire</a:t>
            </a:r>
            <a:r>
              <a:rPr lang="en-US" sz="2200" i="1" dirty="0"/>
              <a:t> la </a:t>
            </a:r>
            <a:r>
              <a:rPr lang="en-US" sz="2200" i="1" dirty="0" err="1"/>
              <a:t>gradul</a:t>
            </a:r>
            <a:r>
              <a:rPr lang="en-US" sz="2200" i="1" dirty="0"/>
              <a:t> de </a:t>
            </a:r>
            <a:r>
              <a:rPr lang="en-US" sz="2200" i="1" dirty="0" err="1"/>
              <a:t>eficienţă</a:t>
            </a:r>
            <a:r>
              <a:rPr lang="en-US" sz="2200" i="1" dirty="0"/>
              <a:t> al </a:t>
            </a:r>
            <a:r>
              <a:rPr lang="en-US" sz="2200" i="1" dirty="0" err="1"/>
              <a:t>strategiile</a:t>
            </a:r>
            <a:r>
              <a:rPr lang="en-US" sz="2200" i="1" dirty="0"/>
              <a:t> </a:t>
            </a:r>
            <a:r>
              <a:rPr lang="en-US" sz="2200" i="1" dirty="0" err="1"/>
              <a:t>adoptate</a:t>
            </a:r>
            <a:r>
              <a:rPr lang="en-US" sz="2200" i="1" dirty="0"/>
              <a:t>; care n </a:t>
            </a:r>
            <a:r>
              <a:rPr lang="en-US" sz="2200" i="1" dirty="0" err="1"/>
              <a:t>ele</a:t>
            </a:r>
            <a:r>
              <a:rPr lang="en-US" sz="2200" i="1" dirty="0"/>
              <a:t> </a:t>
            </a:r>
            <a:r>
              <a:rPr lang="en-US" sz="2200" i="1" dirty="0" err="1"/>
              <a:t>sunt</a:t>
            </a:r>
            <a:r>
              <a:rPr lang="en-US" sz="2200" i="1" dirty="0"/>
              <a:t>: </a:t>
            </a:r>
            <a:r>
              <a:rPr lang="en-US" sz="2200" i="1" dirty="0" err="1"/>
              <a:t>ineficiente</a:t>
            </a:r>
            <a:r>
              <a:rPr lang="en-US" sz="2200" i="1" dirty="0"/>
              <a:t>, </a:t>
            </a:r>
            <a:r>
              <a:rPr lang="en-US" sz="2200" i="1" dirty="0" err="1"/>
              <a:t>eficiente</a:t>
            </a:r>
            <a:r>
              <a:rPr lang="en-US" sz="2200" i="1" dirty="0"/>
              <a:t> </a:t>
            </a:r>
            <a:r>
              <a:rPr lang="en-US" sz="2200" i="1" dirty="0" err="1"/>
              <a:t>parţial</a:t>
            </a:r>
            <a:r>
              <a:rPr lang="en-US" sz="2200" i="1" dirty="0"/>
              <a:t> </a:t>
            </a:r>
            <a:r>
              <a:rPr lang="en-US" sz="2200" i="1" dirty="0" err="1"/>
              <a:t>sau</a:t>
            </a:r>
            <a:r>
              <a:rPr lang="ro-RO" sz="2200" i="1" dirty="0"/>
              <a:t> </a:t>
            </a:r>
            <a:r>
              <a:rPr lang="pt-BR" sz="2200" i="1" dirty="0"/>
              <a:t>eficiente pentru o scurtă perioadă de timp?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46388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736979"/>
            <a:ext cx="10515600" cy="6550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896771" y="1867798"/>
            <a:ext cx="10515599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Proceduri:</a:t>
            </a:r>
          </a:p>
          <a:p>
            <a:pPr marL="457200" indent="-457200" algn="just">
              <a:buAutoNum type="alphaLcParenR"/>
            </a:pPr>
            <a:r>
              <a:rPr lang="ro-RO" sz="2400" dirty="0"/>
              <a:t>directe (observația)</a:t>
            </a:r>
          </a:p>
          <a:p>
            <a:pPr marL="457200" indent="-457200" algn="just">
              <a:buAutoNum type="alphaLcParenR"/>
            </a:pPr>
            <a:r>
              <a:rPr lang="ro-RO" sz="2400" dirty="0"/>
              <a:t>indirecte (interviul)</a:t>
            </a:r>
          </a:p>
          <a:p>
            <a:pPr marL="457200" indent="-457200" algn="just">
              <a:buAutoNum type="alphaLcParenR"/>
            </a:pPr>
            <a:r>
              <a:rPr lang="ro-RO" sz="2400" dirty="0"/>
              <a:t>manipulări experimentale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6644" y="4029838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Observația</a:t>
            </a:r>
          </a:p>
          <a:p>
            <a:pPr algn="just"/>
            <a:r>
              <a:rPr lang="en-US" sz="2400" dirty="0" err="1"/>
              <a:t>Buttler</a:t>
            </a:r>
            <a:r>
              <a:rPr lang="en-US" sz="2400" dirty="0"/>
              <a:t> (1990) a </a:t>
            </a:r>
            <a:r>
              <a:rPr lang="en-US" sz="2400" dirty="0" err="1"/>
              <a:t>identificat</a:t>
            </a:r>
            <a:r>
              <a:rPr lang="en-US" sz="2400" dirty="0"/>
              <a:t> o </a:t>
            </a:r>
            <a:r>
              <a:rPr lang="en-US" sz="2400" b="1" dirty="0" err="1"/>
              <a:t>măsură</a:t>
            </a:r>
            <a:r>
              <a:rPr lang="en-US" sz="2400" b="1" dirty="0"/>
              <a:t> </a:t>
            </a:r>
            <a:r>
              <a:rPr lang="en-US" sz="2400" b="1" dirty="0" err="1"/>
              <a:t>generală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o-RO" sz="2400" dirty="0"/>
              <a:t>realizarea </a:t>
            </a:r>
            <a:r>
              <a:rPr lang="en-US" sz="2400" dirty="0" err="1"/>
              <a:t>sarcinii</a:t>
            </a:r>
            <a:r>
              <a:rPr lang="en-US" sz="2400" dirty="0"/>
              <a:t>)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b="1" dirty="0" err="1"/>
              <a:t>cinci</a:t>
            </a:r>
            <a:r>
              <a:rPr lang="en-US" sz="2400" b="1" dirty="0"/>
              <a:t> </a:t>
            </a:r>
            <a:r>
              <a:rPr lang="en-US" sz="2400" b="1" dirty="0" err="1"/>
              <a:t>componente</a:t>
            </a:r>
            <a:r>
              <a:rPr lang="en-US" sz="2400" b="1" dirty="0"/>
              <a:t> </a:t>
            </a:r>
            <a:r>
              <a:rPr lang="en-US" sz="2400" b="1" dirty="0" err="1"/>
              <a:t>specifice</a:t>
            </a:r>
            <a:r>
              <a:rPr lang="en-US" sz="2400" b="1" dirty="0"/>
              <a:t> </a:t>
            </a:r>
            <a:r>
              <a:rPr lang="en-US" sz="2400" b="1" dirty="0" err="1"/>
              <a:t>contrare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vorbitul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orei</a:t>
            </a:r>
            <a:r>
              <a:rPr lang="en-US" sz="2400" dirty="0"/>
              <a:t>, </a:t>
            </a:r>
            <a:r>
              <a:rPr lang="en-US" sz="2400" dirty="0" err="1"/>
              <a:t>deplasarea</a:t>
            </a:r>
            <a:r>
              <a:rPr lang="en-US" sz="2400" dirty="0"/>
              <a:t> de </a:t>
            </a:r>
            <a:r>
              <a:rPr lang="ro-RO" sz="2400" dirty="0"/>
              <a:t>la </a:t>
            </a:r>
            <a:r>
              <a:rPr lang="en-US" sz="2400" dirty="0" err="1"/>
              <a:t>locul</a:t>
            </a:r>
            <a:r>
              <a:rPr lang="en-US" sz="2400" dirty="0"/>
              <a:t> </a:t>
            </a:r>
            <a:r>
              <a:rPr lang="en-US" sz="2400" dirty="0" err="1"/>
              <a:t>desemnat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inactivitate</a:t>
            </a:r>
            <a:r>
              <a:rPr lang="en-US" sz="2400" dirty="0"/>
              <a:t>, </a:t>
            </a:r>
            <a:r>
              <a:rPr lang="en-US" sz="2400" dirty="0" err="1"/>
              <a:t>nesupunere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joaca</a:t>
            </a:r>
            <a:r>
              <a:rPr lang="en-US" sz="2400" dirty="0"/>
              <a:t> cu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obiecte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68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Perspective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343" y="2088107"/>
            <a:ext cx="10399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/>
            </a:pPr>
            <a:r>
              <a:rPr lang="ro-RO" sz="2400" b="1" dirty="0"/>
              <a:t>generală</a:t>
            </a:r>
            <a:r>
              <a:rPr lang="ro-RO" sz="2400" dirty="0"/>
              <a:t>- MC= set de comportamente utilizate în predare, prin intermediul cărora profesorul stabilește și menține condiții care să permită elevilor să învețe eficient</a:t>
            </a:r>
          </a:p>
          <a:p>
            <a:pPr algn="just"/>
            <a:endParaRPr lang="ro-RO" sz="2400" dirty="0"/>
          </a:p>
          <a:p>
            <a:pPr marL="457200" indent="-457200" algn="just">
              <a:buAutoNum type="alphaLcParenR"/>
            </a:pPr>
            <a:r>
              <a:rPr lang="ro-RO" sz="2400" b="1" dirty="0"/>
              <a:t>autoritară</a:t>
            </a:r>
            <a:r>
              <a:rPr lang="ro-RO" sz="2400" dirty="0"/>
              <a:t>- MC= set de comportamente de predare cu ajutorul cărora profesorul stabilește ordinea și disciplina în clasă</a:t>
            </a:r>
          </a:p>
          <a:p>
            <a:pPr marL="519113" algn="just"/>
            <a:endParaRPr lang="ro-RO" sz="2400" i="1" dirty="0"/>
          </a:p>
          <a:p>
            <a:pPr marL="519113" algn="just"/>
            <a:r>
              <a:rPr lang="ro-RO" sz="2400" i="1" dirty="0"/>
              <a:t>Profesorii care adoptă acest stil adesea </a:t>
            </a:r>
            <a:r>
              <a:rPr lang="en-US" sz="2400" i="1" dirty="0" err="1"/>
              <a:t>stabilesc</a:t>
            </a:r>
            <a:r>
              <a:rPr lang="en-US" sz="2400" i="1" dirty="0"/>
              <a:t> </a:t>
            </a:r>
            <a:r>
              <a:rPr lang="en-US" sz="2400" i="1" dirty="0" err="1"/>
              <a:t>pedepse</a:t>
            </a:r>
            <a:r>
              <a:rPr lang="en-US" sz="2400" i="1" dirty="0"/>
              <a:t> extreme, </a:t>
            </a:r>
            <a:r>
              <a:rPr lang="en-US" sz="2400" i="1" dirty="0" err="1"/>
              <a:t>nefiind</a:t>
            </a:r>
            <a:r>
              <a:rPr lang="en-US" sz="2400" i="1" dirty="0"/>
              <a:t> </a:t>
            </a:r>
            <a:r>
              <a:rPr lang="en-US" sz="2400" i="1" dirty="0" err="1"/>
              <a:t>însă</a:t>
            </a:r>
            <a:r>
              <a:rPr lang="en-US" sz="2400" i="1" dirty="0"/>
              <a:t> </a:t>
            </a:r>
            <a:r>
              <a:rPr lang="en-US" sz="2400" i="1" dirty="0" err="1"/>
              <a:t>consecvenţi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ro-RO" sz="2400" i="1" dirty="0"/>
              <a:t> </a:t>
            </a:r>
            <a:r>
              <a:rPr lang="en-US" sz="2400" i="1" dirty="0" err="1"/>
              <a:t>aplicarea</a:t>
            </a:r>
            <a:r>
              <a:rPr lang="en-US" sz="2400" i="1" dirty="0"/>
              <a:t> </a:t>
            </a:r>
            <a:r>
              <a:rPr lang="en-US" sz="2400" i="1" dirty="0" err="1"/>
              <a:t>lor</a:t>
            </a:r>
            <a:r>
              <a:rPr lang="en-US" sz="2400" i="1" dirty="0"/>
              <a:t>, fie </a:t>
            </a:r>
            <a:r>
              <a:rPr lang="en-US" sz="2400" i="1" dirty="0" err="1"/>
              <a:t>încearcă</a:t>
            </a:r>
            <a:r>
              <a:rPr lang="en-US" sz="2400" i="1" dirty="0"/>
              <a:t> </a:t>
            </a:r>
            <a:r>
              <a:rPr lang="en-US" sz="2400" i="1" dirty="0" err="1"/>
              <a:t>să</a:t>
            </a:r>
            <a:r>
              <a:rPr lang="en-US" sz="2400" i="1" dirty="0"/>
              <a:t> </a:t>
            </a:r>
            <a:r>
              <a:rPr lang="en-US" sz="2400" i="1" dirty="0" err="1"/>
              <a:t>compromită</a:t>
            </a:r>
            <a:r>
              <a:rPr lang="en-US" sz="2400" i="1" dirty="0"/>
              <a:t> </a:t>
            </a:r>
            <a:r>
              <a:rPr lang="en-US" sz="2400" i="1" dirty="0" err="1"/>
              <a:t>încrederea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sine a </a:t>
            </a:r>
            <a:r>
              <a:rPr lang="en-US" sz="2400" i="1" dirty="0" err="1"/>
              <a:t>elevului</a:t>
            </a:r>
            <a:r>
              <a:rPr lang="en-US" sz="2400" i="1" dirty="0"/>
              <a:t>, </a:t>
            </a:r>
            <a:r>
              <a:rPr lang="en-US" sz="2400" i="1" dirty="0" err="1"/>
              <a:t>inducându-i</a:t>
            </a:r>
            <a:r>
              <a:rPr lang="en-US" sz="2400" i="1" dirty="0"/>
              <a:t> </a:t>
            </a:r>
            <a:r>
              <a:rPr lang="en-US" sz="2400" i="1" dirty="0" err="1"/>
              <a:t>ideea</a:t>
            </a:r>
            <a:r>
              <a:rPr lang="en-US" sz="2400" i="1" dirty="0"/>
              <a:t> </a:t>
            </a:r>
            <a:r>
              <a:rPr lang="en-US" sz="2400" i="1" dirty="0" err="1"/>
              <a:t>că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incapabil</a:t>
            </a:r>
            <a:r>
              <a:rPr lang="en-US" sz="2400" i="1" dirty="0"/>
              <a:t>.</a:t>
            </a:r>
            <a:endParaRPr lang="ro-RO" sz="2400" i="1" dirty="0"/>
          </a:p>
        </p:txBody>
      </p:sp>
    </p:spTree>
    <p:extLst>
      <p:ext uri="{BB962C8B-B14F-4D97-AF65-F5344CB8AC3E}">
        <p14:creationId xmlns:p14="http://schemas.microsoft.com/office/powerpoint/2010/main" val="2496973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br>
              <a:rPr lang="ro-RO" sz="3600" b="1" dirty="0"/>
            </a:br>
            <a:r>
              <a:rPr lang="ro-RO" sz="3600" dirty="0"/>
              <a:t>Observația directă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14516" y="1673425"/>
            <a:ext cx="10880107" cy="44935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cazul</a:t>
            </a:r>
            <a:r>
              <a:rPr lang="en-US" sz="2200" dirty="0"/>
              <a:t> </a:t>
            </a:r>
            <a:r>
              <a:rPr lang="en-US" sz="2200" dirty="0" err="1"/>
              <a:t>observaţiei</a:t>
            </a:r>
            <a:r>
              <a:rPr lang="en-US" sz="2200" dirty="0"/>
              <a:t> </a:t>
            </a:r>
            <a:r>
              <a:rPr lang="en-US" sz="2200" dirty="0" err="1"/>
              <a:t>directe</a:t>
            </a:r>
            <a:r>
              <a:rPr lang="en-US" sz="2200" dirty="0"/>
              <a:t>, </a:t>
            </a:r>
            <a:r>
              <a:rPr lang="en-US" sz="2200" dirty="0" err="1"/>
              <a:t>profesorul</a:t>
            </a:r>
            <a:r>
              <a:rPr lang="en-US" sz="2200" dirty="0"/>
              <a:t> </a:t>
            </a:r>
            <a:r>
              <a:rPr lang="en-US" sz="2200" dirty="0" err="1"/>
              <a:t>observă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ro-RO" sz="2200" dirty="0"/>
              <a:t> </a:t>
            </a:r>
            <a:r>
              <a:rPr lang="en-US" sz="2200" dirty="0" err="1"/>
              <a:t>înregistrează</a:t>
            </a:r>
            <a:r>
              <a:rPr lang="en-US" sz="2200" dirty="0"/>
              <a:t> </a:t>
            </a:r>
            <a:r>
              <a:rPr lang="en-US" sz="2200" dirty="0" err="1"/>
              <a:t>performanţa</a:t>
            </a:r>
            <a:r>
              <a:rPr lang="en-US" sz="2200" dirty="0"/>
              <a:t> </a:t>
            </a:r>
            <a:r>
              <a:rPr lang="en-US" sz="2200" dirty="0" err="1"/>
              <a:t>copilului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concordanţă</a:t>
            </a:r>
            <a:r>
              <a:rPr lang="en-US" sz="2200" dirty="0"/>
              <a:t> cu </a:t>
            </a:r>
            <a:r>
              <a:rPr lang="en-US" sz="2200" dirty="0" err="1"/>
              <a:t>definiţiile</a:t>
            </a:r>
            <a:r>
              <a:rPr lang="en-US" sz="2200" dirty="0"/>
              <a:t> </a:t>
            </a:r>
            <a:r>
              <a:rPr lang="en-US" sz="2200" dirty="0" err="1"/>
              <a:t>operaţionale</a:t>
            </a:r>
            <a:r>
              <a:rPr lang="en-US" sz="2200" dirty="0"/>
              <a:t> ale </a:t>
            </a:r>
            <a:r>
              <a:rPr lang="en-US" sz="2200" dirty="0" err="1"/>
              <a:t>unor</a:t>
            </a:r>
            <a:r>
              <a:rPr lang="ro-RO" sz="2200" dirty="0"/>
              <a:t> </a:t>
            </a:r>
            <a:r>
              <a:rPr lang="en-US" sz="2200" dirty="0" err="1"/>
              <a:t>comportamente</a:t>
            </a:r>
            <a:r>
              <a:rPr lang="en-US" sz="2200" dirty="0"/>
              <a:t> ,,</a:t>
            </a:r>
            <a:r>
              <a:rPr lang="en-US" sz="2200" dirty="0" err="1"/>
              <a:t>ţintă</a:t>
            </a:r>
            <a:r>
              <a:rPr lang="en-US" sz="2200" dirty="0"/>
              <a:t>” </a:t>
            </a:r>
            <a:r>
              <a:rPr lang="en-US" sz="2200" dirty="0" err="1"/>
              <a:t>specifice</a:t>
            </a:r>
            <a:r>
              <a:rPr lang="en-US" sz="2200" dirty="0"/>
              <a:t>.</a:t>
            </a:r>
            <a:endParaRPr lang="ro-RO" sz="2200" dirty="0"/>
          </a:p>
          <a:p>
            <a:endParaRPr lang="ro-RO" sz="2200" dirty="0"/>
          </a:p>
          <a:p>
            <a:pPr algn="just"/>
            <a:r>
              <a:rPr lang="en-US" sz="2200" dirty="0" err="1"/>
              <a:t>Câţiva</a:t>
            </a:r>
            <a:r>
              <a:rPr lang="en-US" sz="2200" dirty="0"/>
              <a:t> </a:t>
            </a:r>
            <a:r>
              <a:rPr lang="en-US" sz="2200" dirty="0" err="1"/>
              <a:t>factori</a:t>
            </a:r>
            <a:r>
              <a:rPr lang="en-US" sz="2200" dirty="0"/>
              <a:t> </a:t>
            </a:r>
            <a:r>
              <a:rPr lang="en-US" sz="2200" dirty="0" err="1"/>
              <a:t>sunt</a:t>
            </a:r>
            <a:r>
              <a:rPr lang="en-US" sz="2200" dirty="0"/>
              <a:t> </a:t>
            </a:r>
            <a:r>
              <a:rPr lang="en-US" sz="2200" dirty="0" err="1"/>
              <a:t>asociaţi</a:t>
            </a:r>
            <a:r>
              <a:rPr lang="en-US" sz="2200" dirty="0"/>
              <a:t> cu </a:t>
            </a:r>
            <a:r>
              <a:rPr lang="en-US" sz="2200" dirty="0" err="1"/>
              <a:t>folosirea</a:t>
            </a:r>
            <a:r>
              <a:rPr lang="en-US" sz="2200" dirty="0"/>
              <a:t> </a:t>
            </a:r>
            <a:r>
              <a:rPr lang="en-US" sz="2200" dirty="0" err="1"/>
              <a:t>corectă</a:t>
            </a:r>
            <a:r>
              <a:rPr lang="en-US" sz="2200" dirty="0"/>
              <a:t> a </a:t>
            </a:r>
            <a:r>
              <a:rPr lang="en-US" sz="2200" dirty="0" err="1"/>
              <a:t>metodei</a:t>
            </a:r>
            <a:r>
              <a:rPr lang="en-US" sz="2200" dirty="0"/>
              <a:t> de </a:t>
            </a:r>
            <a:r>
              <a:rPr lang="en-US" sz="2200" dirty="0" err="1"/>
              <a:t>colectare</a:t>
            </a:r>
            <a:r>
              <a:rPr lang="en-US" sz="2200" dirty="0"/>
              <a:t> de date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observaţie</a:t>
            </a:r>
            <a:r>
              <a:rPr lang="ro-RO" sz="2200" dirty="0"/>
              <a:t> </a:t>
            </a:r>
            <a:r>
              <a:rPr lang="en-US" sz="2200" dirty="0" err="1"/>
              <a:t>directă</a:t>
            </a:r>
            <a:r>
              <a:rPr lang="ro-RO" sz="2200" dirty="0"/>
              <a:t>: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b="1" dirty="0"/>
              <a:t>Folosirea intervalelor scurte </a:t>
            </a:r>
            <a:r>
              <a:rPr lang="pt-BR" sz="2200" dirty="0"/>
              <a:t>(5-10 secunde) pe o perioadă de minim 15 minute s-a dovedit</a:t>
            </a:r>
            <a:r>
              <a:rPr lang="ro-RO" sz="2200" dirty="0"/>
              <a:t> </a:t>
            </a:r>
            <a:r>
              <a:rPr lang="en-US" sz="2200" dirty="0"/>
              <a:t>a fi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precisă</a:t>
            </a:r>
            <a:r>
              <a:rPr lang="en-US" sz="2200" dirty="0"/>
              <a:t> </a:t>
            </a:r>
            <a:r>
              <a:rPr lang="en-US" sz="2200" dirty="0" err="1"/>
              <a:t>decât</a:t>
            </a:r>
            <a:r>
              <a:rPr lang="en-US" sz="2200" dirty="0"/>
              <a:t> </a:t>
            </a:r>
            <a:r>
              <a:rPr lang="en-US" sz="2200" dirty="0" err="1"/>
              <a:t>simplele</a:t>
            </a:r>
            <a:r>
              <a:rPr lang="en-US" sz="2200" dirty="0"/>
              <a:t> </a:t>
            </a:r>
            <a:r>
              <a:rPr lang="en-US" sz="2200" dirty="0" err="1"/>
              <a:t>estimări</a:t>
            </a:r>
            <a:r>
              <a:rPr lang="en-US" sz="2200" dirty="0"/>
              <a:t> </a:t>
            </a:r>
            <a:r>
              <a:rPr lang="en-US" sz="2200" dirty="0" err="1"/>
              <a:t>globale</a:t>
            </a:r>
            <a:r>
              <a:rPr lang="en-US" sz="2200" dirty="0"/>
              <a:t> a </a:t>
            </a:r>
            <a:r>
              <a:rPr lang="en-US" sz="2200" dirty="0" err="1"/>
              <a:t>claselor</a:t>
            </a:r>
            <a:r>
              <a:rPr lang="en-US" sz="2200" dirty="0"/>
              <a:t> de </a:t>
            </a:r>
            <a:r>
              <a:rPr lang="en-US" sz="2200" dirty="0" err="1"/>
              <a:t>comportamente</a:t>
            </a:r>
            <a:r>
              <a:rPr lang="en-US" sz="2200" dirty="0"/>
              <a:t> cum </a:t>
            </a:r>
            <a:r>
              <a:rPr lang="en-US" sz="2200" dirty="0" err="1"/>
              <a:t>ar</a:t>
            </a:r>
            <a:r>
              <a:rPr lang="en-US" sz="2200" dirty="0"/>
              <a:t> fi: </a:t>
            </a:r>
            <a:r>
              <a:rPr lang="en-US" sz="2200" dirty="0" err="1"/>
              <a:t>gălăgie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clasă</a:t>
            </a:r>
            <a:r>
              <a:rPr lang="en-US" sz="2200" dirty="0"/>
              <a:t>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 err="1"/>
              <a:t>Importanţa</a:t>
            </a:r>
            <a:r>
              <a:rPr lang="en-US" sz="2200" b="1" dirty="0"/>
              <a:t> </a:t>
            </a:r>
            <a:r>
              <a:rPr lang="en-US" sz="2200" b="1" dirty="0" err="1"/>
              <a:t>simplităţii</a:t>
            </a:r>
            <a:r>
              <a:rPr lang="en-US" sz="2200" b="1" dirty="0"/>
              <a:t> </a:t>
            </a:r>
            <a:r>
              <a:rPr lang="en-US" sz="2200" b="1" dirty="0" err="1"/>
              <a:t>în</a:t>
            </a:r>
            <a:r>
              <a:rPr lang="en-US" sz="2200" b="1" dirty="0"/>
              <a:t> </a:t>
            </a:r>
            <a:r>
              <a:rPr lang="en-US" sz="2200" b="1" dirty="0" err="1"/>
              <a:t>codarea</a:t>
            </a:r>
            <a:r>
              <a:rPr lang="en-US" sz="2200" b="1" dirty="0"/>
              <a:t> </a:t>
            </a:r>
            <a:r>
              <a:rPr lang="en-US" sz="2200" b="1" dirty="0" err="1"/>
              <a:t>comportamentelor</a:t>
            </a:r>
            <a:r>
              <a:rPr lang="en-US" sz="2200" b="1" dirty="0"/>
              <a:t> </a:t>
            </a:r>
            <a:r>
              <a:rPr lang="en-US" sz="2200" dirty="0"/>
              <a:t>a </a:t>
            </a:r>
            <a:r>
              <a:rPr lang="en-US" sz="2200" dirty="0" err="1"/>
              <a:t>fost</a:t>
            </a:r>
            <a:r>
              <a:rPr lang="en-US" sz="2200" dirty="0"/>
              <a:t> de </a:t>
            </a:r>
            <a:r>
              <a:rPr lang="en-US" sz="2200" dirty="0" err="1"/>
              <a:t>asemenea</a:t>
            </a:r>
            <a:r>
              <a:rPr lang="en-US" sz="2200" dirty="0"/>
              <a:t> bine </a:t>
            </a:r>
            <a:r>
              <a:rPr lang="en-US" sz="2200" dirty="0" err="1"/>
              <a:t>stabilită</a:t>
            </a:r>
            <a:r>
              <a:rPr lang="en-US" sz="2200" dirty="0"/>
              <a:t>, </a:t>
            </a:r>
            <a:r>
              <a:rPr lang="en-US" sz="2200" dirty="0" err="1"/>
              <a:t>în</a:t>
            </a:r>
            <a:r>
              <a:rPr lang="ro-RO" sz="2200" dirty="0"/>
              <a:t> </a:t>
            </a:r>
            <a:r>
              <a:rPr lang="en-US" sz="2200" dirty="0"/>
              <a:t>special </a:t>
            </a:r>
            <a:r>
              <a:rPr lang="en-US" sz="2200" dirty="0" err="1"/>
              <a:t>când</a:t>
            </a:r>
            <a:r>
              <a:rPr lang="en-US" sz="2200" dirty="0"/>
              <a:t> </a:t>
            </a:r>
            <a:r>
              <a:rPr lang="en-US" sz="2200" dirty="0" err="1"/>
              <a:t>componente</a:t>
            </a:r>
            <a:r>
              <a:rPr lang="en-US" sz="2200" dirty="0"/>
              <a:t> cu </a:t>
            </a:r>
            <a:r>
              <a:rPr lang="en-US" sz="2200" dirty="0" err="1"/>
              <a:t>frecvenţă</a:t>
            </a:r>
            <a:r>
              <a:rPr lang="en-US" sz="2200" dirty="0"/>
              <a:t> mare </a:t>
            </a:r>
            <a:r>
              <a:rPr lang="en-US" sz="2200" dirty="0" err="1"/>
              <a:t>sunt</a:t>
            </a:r>
            <a:r>
              <a:rPr lang="en-US" sz="2200" dirty="0"/>
              <a:t> </a:t>
            </a:r>
            <a:r>
              <a:rPr lang="en-US" sz="2200" dirty="0" err="1"/>
              <a:t>folosite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oferi</a:t>
            </a:r>
            <a:r>
              <a:rPr lang="en-US" sz="2200" dirty="0"/>
              <a:t> un index de </a:t>
            </a:r>
            <a:r>
              <a:rPr lang="en-US" sz="2200" dirty="0" err="1"/>
              <a:t>analiză</a:t>
            </a:r>
            <a:r>
              <a:rPr lang="en-US" sz="2200" dirty="0"/>
              <a:t> de </a:t>
            </a:r>
            <a:r>
              <a:rPr lang="en-US" sz="2200" dirty="0" err="1"/>
              <a:t>genul</a:t>
            </a:r>
            <a:r>
              <a:rPr lang="ro-RO" sz="2200" dirty="0"/>
              <a:t> </a:t>
            </a:r>
            <a:r>
              <a:rPr lang="en-US" sz="2200" dirty="0" err="1"/>
              <a:t>sarcină</a:t>
            </a:r>
            <a:r>
              <a:rPr lang="en-US" sz="2200" dirty="0"/>
              <a:t> </a:t>
            </a:r>
            <a:r>
              <a:rPr lang="en-US" sz="2200" dirty="0" err="1"/>
              <a:t>achitată</a:t>
            </a:r>
            <a:r>
              <a:rPr lang="en-US" sz="2200" dirty="0"/>
              <a:t> contra </a:t>
            </a:r>
            <a:r>
              <a:rPr lang="en-US" sz="2200" dirty="0" err="1"/>
              <a:t>sarcină</a:t>
            </a:r>
            <a:r>
              <a:rPr lang="en-US" sz="2200" dirty="0"/>
              <a:t> </a:t>
            </a:r>
            <a:r>
              <a:rPr lang="en-US" sz="2200" dirty="0" err="1"/>
              <a:t>neachitată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 err="1"/>
              <a:t>Codarea</a:t>
            </a:r>
            <a:r>
              <a:rPr lang="en-US" sz="2200" b="1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de </a:t>
            </a:r>
            <a:r>
              <a:rPr lang="en-US" sz="2200" dirty="0" err="1"/>
              <a:t>asemenea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b="1" dirty="0" err="1"/>
              <a:t>destul</a:t>
            </a:r>
            <a:r>
              <a:rPr lang="en-US" sz="2200" b="1" dirty="0"/>
              <a:t> de </a:t>
            </a:r>
            <a:r>
              <a:rPr lang="en-US" sz="2200" b="1" dirty="0" err="1"/>
              <a:t>cuprinzătoare</a:t>
            </a:r>
            <a:r>
              <a:rPr lang="en-US" sz="2200" b="1" dirty="0"/>
              <a:t> </a:t>
            </a:r>
            <a:r>
              <a:rPr lang="en-US" sz="2200" dirty="0" err="1"/>
              <a:t>încât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permită</a:t>
            </a:r>
            <a:r>
              <a:rPr lang="en-US" sz="2200" dirty="0"/>
              <a:t> </a:t>
            </a:r>
            <a:r>
              <a:rPr lang="en-US" sz="2200" dirty="0" err="1"/>
              <a:t>discriminarea</a:t>
            </a:r>
            <a:r>
              <a:rPr lang="ro-RO" sz="2200" dirty="0"/>
              <a:t> </a:t>
            </a:r>
            <a:r>
              <a:rPr lang="pt-BR" sz="2200" dirty="0"/>
              <a:t>elevilor vizaţi faţă de grupul de referinţă.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04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br>
              <a:rPr lang="ro-RO" sz="3600" b="1" dirty="0"/>
            </a:br>
            <a:r>
              <a:rPr lang="ro-RO" sz="3600" dirty="0"/>
              <a:t>Auto-monitorizarea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14516" y="2055563"/>
            <a:ext cx="10880107" cy="366254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o-RO" sz="2400" dirty="0"/>
              <a:t>Observarea sistematică a propriului comportament.</a:t>
            </a:r>
          </a:p>
          <a:p>
            <a:pPr algn="just"/>
            <a:endParaRPr lang="ro-RO" sz="2200" dirty="0"/>
          </a:p>
          <a:p>
            <a:r>
              <a:rPr lang="it-IT" sz="2400" dirty="0"/>
              <a:t>Motivele pentru care auto-monitorizarea aduce schimbări în comportament nu sunt înţelese</a:t>
            </a:r>
            <a:r>
              <a:rPr lang="ro-RO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totalitate</a:t>
            </a:r>
            <a:r>
              <a:rPr lang="en-US" sz="2400" dirty="0"/>
              <a:t>. </a:t>
            </a:r>
            <a:endParaRPr lang="ro-RO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Informaţia</a:t>
            </a:r>
            <a:r>
              <a:rPr lang="en-US" sz="2400" dirty="0"/>
              <a:t> </a:t>
            </a:r>
            <a:r>
              <a:rPr lang="en-US" sz="2400" dirty="0" err="1"/>
              <a:t>obţinută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autoobservaţii</a:t>
            </a:r>
            <a:r>
              <a:rPr lang="en-US" sz="2400" dirty="0"/>
              <a:t> </a:t>
            </a:r>
            <a:r>
              <a:rPr lang="en-US" sz="2400" dirty="0" err="1"/>
              <a:t>atente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asigura</a:t>
            </a:r>
            <a:r>
              <a:rPr lang="en-US" sz="2400" dirty="0"/>
              <a:t> un feed-back</a:t>
            </a:r>
            <a:r>
              <a:rPr lang="ro-RO" sz="2400" dirty="0"/>
              <a:t> </a:t>
            </a:r>
            <a:r>
              <a:rPr lang="en-US" sz="2400" dirty="0"/>
              <a:t>important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comportamental</a:t>
            </a:r>
            <a:r>
              <a:rPr lang="en-US" sz="2400" dirty="0"/>
              <a:t> </a:t>
            </a:r>
            <a:r>
              <a:rPr lang="en-US" sz="2400" dirty="0" err="1"/>
              <a:t>propriu</a:t>
            </a:r>
            <a:r>
              <a:rPr lang="en-US" sz="2400" dirty="0"/>
              <a:t>. </a:t>
            </a:r>
            <a:endParaRPr lang="ro-RO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Auto-</a:t>
            </a:r>
            <a:r>
              <a:rPr lang="en-US" sz="2400" dirty="0" err="1"/>
              <a:t>monitorizarea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eficace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faptul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actul</a:t>
            </a:r>
            <a:r>
              <a:rPr lang="ro-RO" sz="2400" dirty="0"/>
              <a:t> </a:t>
            </a:r>
            <a:r>
              <a:rPr lang="en-US" sz="2400" dirty="0" err="1"/>
              <a:t>observaţiei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sine are </a:t>
            </a:r>
            <a:r>
              <a:rPr lang="en-US" sz="2400" dirty="0" err="1"/>
              <a:t>funcţii</a:t>
            </a:r>
            <a:r>
              <a:rPr lang="en-US" sz="2400" dirty="0"/>
              <a:t> de </a:t>
            </a:r>
            <a:r>
              <a:rPr lang="en-US" sz="2400" dirty="0" err="1"/>
              <a:t>întărire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de </a:t>
            </a:r>
            <a:r>
              <a:rPr lang="en-US" sz="2400" dirty="0" err="1"/>
              <a:t>sancţiune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263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br>
              <a:rPr lang="ro-RO" sz="3600" b="1" dirty="0"/>
            </a:br>
            <a:r>
              <a:rPr lang="ro-RO" sz="3600" dirty="0"/>
              <a:t>Interviul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14516" y="2055563"/>
            <a:ext cx="10880107" cy="2554545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Intervievarea directă a elevului poate aduce informaţii utile cu privire la propria percepţie a</a:t>
            </a:r>
            <a:r>
              <a:rPr lang="ro-RO" sz="2400" dirty="0"/>
              <a:t> </a:t>
            </a:r>
            <a:r>
              <a:rPr lang="en-US" sz="2400" dirty="0" err="1"/>
              <a:t>performanţelor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 err="1"/>
              <a:t>şcolare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a </a:t>
            </a:r>
            <a:r>
              <a:rPr lang="en-US" sz="2400" dirty="0" err="1"/>
              <a:t>potenţialilor</a:t>
            </a:r>
            <a:r>
              <a:rPr lang="en-US" sz="2400" dirty="0"/>
              <a:t> </a:t>
            </a:r>
            <a:r>
              <a:rPr lang="en-US" sz="2400" dirty="0" err="1"/>
              <a:t>factori</a:t>
            </a:r>
            <a:r>
              <a:rPr lang="en-US" sz="2400" dirty="0"/>
              <a:t>, care </a:t>
            </a:r>
            <a:r>
              <a:rPr lang="en-US" sz="2400" dirty="0" err="1"/>
              <a:t>contribuie</a:t>
            </a:r>
            <a:r>
              <a:rPr lang="en-US" sz="2400" dirty="0"/>
              <a:t> la </a:t>
            </a:r>
            <a:r>
              <a:rPr lang="en-US" sz="2400" dirty="0" err="1"/>
              <a:t>deficitul</a:t>
            </a:r>
            <a:r>
              <a:rPr lang="en-US" sz="2400" dirty="0"/>
              <a:t> </a:t>
            </a:r>
            <a:r>
              <a:rPr lang="en-US" sz="2400" dirty="0" err="1"/>
              <a:t>performanţelor</a:t>
            </a:r>
            <a:r>
              <a:rPr lang="en-US" sz="2400" dirty="0"/>
              <a:t> sale</a:t>
            </a:r>
            <a:r>
              <a:rPr lang="ro-RO" sz="2400" dirty="0"/>
              <a:t> </a:t>
            </a:r>
            <a:r>
              <a:rPr lang="en-US" sz="2400" dirty="0" err="1"/>
              <a:t>şcolare</a:t>
            </a:r>
            <a:r>
              <a:rPr lang="en-US" sz="2400" dirty="0"/>
              <a:t>. </a:t>
            </a:r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200" dirty="0"/>
              <a:t>Antecedente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200" dirty="0"/>
              <a:t>Consecințe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RO" sz="2200" dirty="0"/>
          </a:p>
          <a:p>
            <a:pPr algn="just"/>
            <a:r>
              <a:rPr lang="ro-RO" sz="2200" dirty="0"/>
              <a:t>Surse de informații: părinți, colegi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4234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Strategii de analiză a comportamentului</a:t>
            </a:r>
            <a:br>
              <a:rPr lang="ro-RO" sz="3600" b="1" dirty="0"/>
            </a:br>
            <a:r>
              <a:rPr lang="ro-RO" sz="3600" dirty="0"/>
              <a:t>Metoda ABC</a:t>
            </a:r>
            <a:endParaRPr lang="en-US" sz="36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5742467"/>
              </p:ext>
            </p:extLst>
          </p:nvPr>
        </p:nvGraphicFramePr>
        <p:xfrm>
          <a:off x="1132763" y="832513"/>
          <a:ext cx="10558593" cy="588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2763" y="5718412"/>
            <a:ext cx="730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Metodă descrisă prima dată de </a:t>
            </a:r>
            <a:r>
              <a:rPr lang="ro-RO" sz="2400" b="1" dirty="0" err="1"/>
              <a:t>Bijou</a:t>
            </a:r>
            <a:r>
              <a:rPr lang="ro-RO" sz="2400" b="1" dirty="0"/>
              <a:t> (1968).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7830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Pași în evaluarea funcțională a comportamentelor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9558" y="1719619"/>
            <a:ext cx="11191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/>
              <a:t>1.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b="1" dirty="0" err="1"/>
              <a:t>comportamentelor</a:t>
            </a:r>
            <a:r>
              <a:rPr lang="en-US" sz="2400" b="1" dirty="0"/>
              <a:t> </a:t>
            </a:r>
            <a:r>
              <a:rPr lang="en-US" sz="2400" b="1" dirty="0" err="1"/>
              <a:t>dezadaptative</a:t>
            </a:r>
            <a:r>
              <a:rPr lang="en-US" sz="2400" b="1" dirty="0"/>
              <a:t> </a:t>
            </a:r>
            <a:r>
              <a:rPr lang="en-US" sz="2400" b="1" dirty="0" err="1"/>
              <a:t>specifice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2. </a:t>
            </a:r>
            <a:r>
              <a:rPr lang="en-US" sz="2400" dirty="0" err="1"/>
              <a:t>Determinarea</a:t>
            </a:r>
            <a:r>
              <a:rPr lang="en-US" sz="2400" dirty="0"/>
              <a:t> </a:t>
            </a:r>
            <a:r>
              <a:rPr lang="en-US" sz="2400" b="1" dirty="0" err="1"/>
              <a:t>locaţiilor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se </a:t>
            </a:r>
            <a:r>
              <a:rPr lang="en-US" sz="2400" dirty="0" err="1"/>
              <a:t>produc</a:t>
            </a:r>
            <a:r>
              <a:rPr lang="en-US" sz="2400" dirty="0"/>
              <a:t>/</a:t>
            </a:r>
            <a:r>
              <a:rPr lang="ro-RO" sz="2400" dirty="0"/>
              <a:t> </a:t>
            </a:r>
            <a:r>
              <a:rPr lang="en-US" sz="2400" dirty="0"/>
              <a:t>nu se </a:t>
            </a:r>
            <a:r>
              <a:rPr lang="en-US" sz="2400" dirty="0" err="1"/>
              <a:t>produc</a:t>
            </a:r>
            <a:r>
              <a:rPr lang="en-US" sz="2400" dirty="0"/>
              <a:t> </a:t>
            </a:r>
            <a:r>
              <a:rPr lang="en-US" sz="2400" dirty="0" err="1"/>
              <a:t>comportamentele</a:t>
            </a:r>
            <a:r>
              <a:rPr lang="en-US" sz="2400" dirty="0"/>
              <a:t> </a:t>
            </a:r>
            <a:r>
              <a:rPr lang="en-US" sz="2400" dirty="0" err="1"/>
              <a:t>vizate</a:t>
            </a:r>
            <a:r>
              <a:rPr lang="en-US" sz="2400" dirty="0"/>
              <a:t>.</a:t>
            </a:r>
            <a:endParaRPr lang="ro-RO" sz="2400" dirty="0"/>
          </a:p>
          <a:p>
            <a:pPr lvl="1"/>
            <a:r>
              <a:rPr lang="en-US" sz="2200" dirty="0"/>
              <a:t>Ce </a:t>
            </a:r>
            <a:r>
              <a:rPr lang="en-US" sz="2200" dirty="0" err="1"/>
              <a:t>anume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specific </a:t>
            </a:r>
            <a:r>
              <a:rPr lang="en-US" sz="2200" dirty="0" err="1"/>
              <a:t>mediilor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care </a:t>
            </a:r>
            <a:r>
              <a:rPr lang="en-US" sz="2200" dirty="0" err="1"/>
              <a:t>comportamentul</a:t>
            </a:r>
            <a:r>
              <a:rPr lang="en-US" sz="2200" dirty="0"/>
              <a:t> nu se produce?</a:t>
            </a:r>
          </a:p>
          <a:p>
            <a:pPr lvl="1"/>
            <a:r>
              <a:rPr lang="en-US" sz="2200" dirty="0"/>
              <a:t>Ce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diferit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cazul</a:t>
            </a:r>
            <a:r>
              <a:rPr lang="en-US" sz="2200" dirty="0"/>
              <a:t> </a:t>
            </a:r>
            <a:r>
              <a:rPr lang="en-US" sz="2200" dirty="0" err="1"/>
              <a:t>situaţiilor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care </a:t>
            </a:r>
            <a:r>
              <a:rPr lang="en-US" sz="2200" dirty="0" err="1"/>
              <a:t>problemele</a:t>
            </a:r>
            <a:r>
              <a:rPr lang="en-US" sz="2200" dirty="0"/>
              <a:t> de </a:t>
            </a:r>
            <a:r>
              <a:rPr lang="en-US" sz="2200" dirty="0" err="1"/>
              <a:t>comportament</a:t>
            </a:r>
            <a:r>
              <a:rPr lang="en-US" sz="2200" dirty="0"/>
              <a:t> se </a:t>
            </a:r>
            <a:r>
              <a:rPr lang="en-US" sz="2200" dirty="0" err="1"/>
              <a:t>manifestă</a:t>
            </a:r>
            <a:r>
              <a:rPr lang="en-US" sz="2200" dirty="0"/>
              <a:t>?</a:t>
            </a:r>
          </a:p>
          <a:p>
            <a:pPr lvl="1"/>
            <a:r>
              <a:rPr lang="it-IT" sz="2200" dirty="0"/>
              <a:t>Pot fi comportamentele nepotrivite legate de relaţia profesor-elev?</a:t>
            </a:r>
          </a:p>
          <a:p>
            <a:pPr lvl="1"/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numărul</a:t>
            </a:r>
            <a:r>
              <a:rPr lang="en-US" sz="2200" dirty="0"/>
              <a:t> de </a:t>
            </a:r>
            <a:r>
              <a:rPr lang="en-US" sz="2200" dirty="0" err="1"/>
              <a:t>elevi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suprasolicitarea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cauzeze</a:t>
            </a:r>
            <a:r>
              <a:rPr lang="en-US" sz="2200" dirty="0"/>
              <a:t> </a:t>
            </a:r>
            <a:r>
              <a:rPr lang="en-US" sz="2200" dirty="0" err="1"/>
              <a:t>problemele</a:t>
            </a:r>
            <a:r>
              <a:rPr lang="en-US" sz="2200" dirty="0"/>
              <a:t> </a:t>
            </a:r>
            <a:r>
              <a:rPr lang="en-US" sz="2200" dirty="0" err="1"/>
              <a:t>constatate</a:t>
            </a:r>
            <a:r>
              <a:rPr lang="en-US" sz="2200" dirty="0"/>
              <a:t>?</a:t>
            </a:r>
          </a:p>
          <a:p>
            <a:pPr lvl="1"/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momentul</a:t>
            </a:r>
            <a:r>
              <a:rPr lang="en-US" sz="2200" dirty="0"/>
              <a:t> </a:t>
            </a:r>
            <a:r>
              <a:rPr lang="en-US" sz="2200" dirty="0" err="1"/>
              <a:t>zilei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starea</a:t>
            </a:r>
            <a:r>
              <a:rPr lang="en-US" sz="2200" dirty="0"/>
              <a:t> de spirit a </a:t>
            </a:r>
            <a:r>
              <a:rPr lang="en-US" sz="2200" dirty="0" err="1"/>
              <a:t>elevului</a:t>
            </a:r>
            <a:r>
              <a:rPr lang="en-US" sz="2200" dirty="0"/>
              <a:t> </a:t>
            </a:r>
            <a:r>
              <a:rPr lang="en-US" sz="2200" dirty="0" err="1"/>
              <a:t>să-i</a:t>
            </a:r>
            <a:r>
              <a:rPr lang="en-US" sz="2200" dirty="0"/>
              <a:t> </a:t>
            </a:r>
            <a:r>
              <a:rPr lang="en-US" sz="2200" dirty="0" err="1"/>
              <a:t>afecteze</a:t>
            </a:r>
            <a:r>
              <a:rPr lang="en-US" sz="2200" dirty="0"/>
              <a:t> </a:t>
            </a:r>
            <a:r>
              <a:rPr lang="en-US" sz="2200" dirty="0" err="1"/>
              <a:t>comportamentul</a:t>
            </a:r>
            <a:r>
              <a:rPr lang="en-US" sz="2200" dirty="0"/>
              <a:t>?</a:t>
            </a:r>
          </a:p>
          <a:p>
            <a:pPr lvl="1"/>
            <a:r>
              <a:rPr lang="pt-BR" sz="2200" dirty="0"/>
              <a:t>A existat vreo problemă sau dezacord înainte de începerea orei pe hol?</a:t>
            </a:r>
          </a:p>
          <a:p>
            <a:pPr lvl="1"/>
            <a:r>
              <a:rPr lang="en-US" sz="2200" dirty="0" err="1"/>
              <a:t>Există</a:t>
            </a:r>
            <a:r>
              <a:rPr lang="en-US" sz="2200" dirty="0"/>
              <a:t> </a:t>
            </a:r>
            <a:r>
              <a:rPr lang="en-US" sz="2200" dirty="0" err="1"/>
              <a:t>anumite</a:t>
            </a:r>
            <a:r>
              <a:rPr lang="en-US" sz="2200" dirty="0"/>
              <a:t> </a:t>
            </a:r>
            <a:r>
              <a:rPr lang="en-US" sz="2200" dirty="0" err="1"/>
              <a:t>circumstanţe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un </a:t>
            </a:r>
            <a:r>
              <a:rPr lang="en-US" sz="2200" dirty="0" err="1"/>
              <a:t>loc</a:t>
            </a:r>
            <a:r>
              <a:rPr lang="en-US" sz="2200" dirty="0"/>
              <a:t> </a:t>
            </a:r>
            <a:r>
              <a:rPr lang="en-US" sz="2200" dirty="0" err="1"/>
              <a:t>anume</a:t>
            </a:r>
            <a:r>
              <a:rPr lang="en-US" sz="2200" dirty="0"/>
              <a:t> </a:t>
            </a:r>
            <a:r>
              <a:rPr lang="en-US" sz="2200" dirty="0" err="1"/>
              <a:t>unde</a:t>
            </a:r>
            <a:r>
              <a:rPr lang="en-US" sz="2200" dirty="0"/>
              <a:t> </a:t>
            </a:r>
            <a:r>
              <a:rPr lang="en-US" sz="2200" dirty="0" err="1"/>
              <a:t>probabilitatea</a:t>
            </a:r>
            <a:r>
              <a:rPr lang="en-US" sz="2200" dirty="0"/>
              <a:t> de a </a:t>
            </a:r>
            <a:r>
              <a:rPr lang="en-US" sz="2200" dirty="0" err="1"/>
              <a:t>apare</a:t>
            </a:r>
            <a:r>
              <a:rPr lang="en-US" sz="2200" dirty="0"/>
              <a:t> </a:t>
            </a:r>
            <a:r>
              <a:rPr lang="en-US" sz="2200" dirty="0" err="1"/>
              <a:t>acel</a:t>
            </a:r>
            <a:r>
              <a:rPr lang="ro-RO" sz="2200" dirty="0"/>
              <a:t> </a:t>
            </a:r>
            <a:r>
              <a:rPr lang="en-US" sz="2200" dirty="0" err="1"/>
              <a:t>comportament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mare?</a:t>
            </a:r>
          </a:p>
          <a:p>
            <a:pPr lvl="1"/>
            <a:r>
              <a:rPr lang="en-US" sz="2200" dirty="0"/>
              <a:t>Ce </a:t>
            </a:r>
            <a:r>
              <a:rPr lang="en-US" sz="2200" dirty="0" err="1"/>
              <a:t>fel</a:t>
            </a:r>
            <a:r>
              <a:rPr lang="en-US" sz="2200" dirty="0"/>
              <a:t> de </a:t>
            </a:r>
            <a:r>
              <a:rPr lang="en-US" sz="2200" dirty="0" err="1"/>
              <a:t>evenimente</a:t>
            </a:r>
            <a:r>
              <a:rPr lang="en-US" sz="2200" dirty="0"/>
              <a:t> par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dirty="0" err="1"/>
              <a:t>suportul</a:t>
            </a:r>
            <a:r>
              <a:rPr lang="en-US" sz="2200" dirty="0"/>
              <a:t> </a:t>
            </a:r>
            <a:r>
              <a:rPr lang="en-US" sz="2200" dirty="0" err="1"/>
              <a:t>problemelor</a:t>
            </a:r>
            <a:r>
              <a:rPr lang="en-US" sz="2200" dirty="0"/>
              <a:t> de </a:t>
            </a:r>
            <a:r>
              <a:rPr lang="en-US" sz="2200" dirty="0" err="1"/>
              <a:t>comportament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558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00251"/>
            <a:ext cx="10515600" cy="109182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Pași în evaluarea funcțională a comportamentelor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8988" y="2129051"/>
            <a:ext cx="11191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/>
              <a:t>3. </a:t>
            </a:r>
            <a:r>
              <a:rPr lang="it-IT" sz="2400" b="1" dirty="0"/>
              <a:t>Colectarea datelor </a:t>
            </a:r>
            <a:r>
              <a:rPr lang="it-IT" sz="2400" dirty="0"/>
              <a:t>referitoare la performanţele elevului (nu doar cele şcolare) din </a:t>
            </a:r>
            <a:r>
              <a:rPr lang="it-IT" sz="2400" b="1" dirty="0"/>
              <a:t>cât mai</a:t>
            </a:r>
            <a:r>
              <a:rPr lang="ro-RO" sz="2400" b="1" dirty="0"/>
              <a:t> </a:t>
            </a:r>
            <a:r>
              <a:rPr lang="en-US" sz="2400" b="1" dirty="0" err="1"/>
              <a:t>multe</a:t>
            </a:r>
            <a:r>
              <a:rPr lang="en-US" sz="2400" b="1" dirty="0"/>
              <a:t> </a:t>
            </a:r>
            <a:r>
              <a:rPr lang="en-US" sz="2400" b="1" dirty="0" err="1"/>
              <a:t>surse</a:t>
            </a:r>
            <a:r>
              <a:rPr lang="en-US" sz="2400" b="1" dirty="0"/>
              <a:t> </a:t>
            </a:r>
            <a:r>
              <a:rPr lang="en-US" sz="2400" b="1" dirty="0" err="1"/>
              <a:t>posibil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4. </a:t>
            </a:r>
            <a:r>
              <a:rPr lang="ro-RO" sz="2400" b="1" dirty="0"/>
              <a:t>F</a:t>
            </a:r>
            <a:r>
              <a:rPr lang="it-IT" sz="2400" b="1" dirty="0"/>
              <a:t>ormularea unor ipoteze </a:t>
            </a:r>
            <a:r>
              <a:rPr lang="it-IT" sz="2400" dirty="0"/>
              <a:t>privind motivele care susţin problemele comportamentale (funcţia</a:t>
            </a:r>
            <a:r>
              <a:rPr lang="ro-RO" sz="2400" dirty="0"/>
              <a:t> </a:t>
            </a:r>
            <a:r>
              <a:rPr lang="en-US" sz="2400" dirty="0" err="1"/>
              <a:t>comportamentelor</a:t>
            </a:r>
            <a:r>
              <a:rPr lang="en-US" sz="2400" dirty="0"/>
              <a:t>). </a:t>
            </a:r>
            <a:endParaRPr lang="ro-RO" sz="2400" dirty="0"/>
          </a:p>
          <a:p>
            <a:pPr algn="just"/>
            <a:r>
              <a:rPr lang="it-IT" sz="2400" dirty="0"/>
              <a:t>5. Identificarea altor </a:t>
            </a:r>
            <a:r>
              <a:rPr lang="it-IT" sz="2400" b="1" dirty="0"/>
              <a:t>comportamente care pot îndeplini aceeaşi funcţie </a:t>
            </a:r>
            <a:r>
              <a:rPr lang="it-IT" sz="2400" dirty="0"/>
              <a:t>pentru elev</a:t>
            </a:r>
            <a:r>
              <a:rPr lang="ro-RO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comportamente</a:t>
            </a:r>
            <a:r>
              <a:rPr lang="en-US" sz="2400" dirty="0"/>
              <a:t> alternative), </a:t>
            </a:r>
            <a:r>
              <a:rPr lang="en-US" sz="2400" b="1" dirty="0" err="1"/>
              <a:t>dar</a:t>
            </a:r>
            <a:r>
              <a:rPr lang="en-US" sz="2400" b="1" dirty="0"/>
              <a:t> care </a:t>
            </a:r>
            <a:r>
              <a:rPr lang="en-US" sz="2400" b="1" dirty="0" err="1"/>
              <a:t>sunt</a:t>
            </a:r>
            <a:r>
              <a:rPr lang="en-US" sz="2400" b="1" dirty="0"/>
              <a:t> </a:t>
            </a:r>
            <a:r>
              <a:rPr lang="en-US" sz="2400" b="1" dirty="0" err="1"/>
              <a:t>adaptative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6. </a:t>
            </a:r>
            <a:r>
              <a:rPr lang="it-IT" sz="2400" b="1" dirty="0"/>
              <a:t>Testarea ipotezei </a:t>
            </a:r>
            <a:r>
              <a:rPr lang="it-IT" sz="2400" dirty="0"/>
              <a:t>pe baza unor intervenţii comportamentale pozitive.</a:t>
            </a:r>
          </a:p>
          <a:p>
            <a:pPr algn="just"/>
            <a:r>
              <a:rPr lang="en-US" sz="2400" dirty="0"/>
              <a:t>7. </a:t>
            </a:r>
            <a:r>
              <a:rPr lang="en-US" sz="2400" b="1" dirty="0" err="1"/>
              <a:t>Evaluarea</a:t>
            </a:r>
            <a:r>
              <a:rPr lang="en-US" sz="2400" b="1" dirty="0"/>
              <a:t> </a:t>
            </a:r>
            <a:r>
              <a:rPr lang="en-US" sz="2400" b="1" dirty="0" err="1"/>
              <a:t>succesului</a:t>
            </a:r>
            <a:r>
              <a:rPr lang="en-US" sz="2400" b="1" dirty="0"/>
              <a:t> </a:t>
            </a:r>
            <a:r>
              <a:rPr lang="en-US" sz="2400" b="1" dirty="0" err="1"/>
              <a:t>intervenţiilor</a:t>
            </a:r>
            <a:r>
              <a:rPr lang="en-US" sz="2400" b="1" dirty="0"/>
              <a:t>. </a:t>
            </a:r>
            <a:r>
              <a:rPr lang="en-US" sz="2400" b="1" dirty="0" err="1"/>
              <a:t>Schimbarea</a:t>
            </a:r>
            <a:r>
              <a:rPr lang="en-US" sz="2400" b="1" dirty="0"/>
              <a:t> </a:t>
            </a:r>
            <a:r>
              <a:rPr lang="en-US" sz="2400" b="1" dirty="0" err="1"/>
              <a:t>sau</a:t>
            </a:r>
            <a:r>
              <a:rPr lang="en-US" sz="2400" b="1" dirty="0"/>
              <a:t> </a:t>
            </a:r>
            <a:r>
              <a:rPr lang="en-US" sz="2400" b="1" dirty="0" err="1"/>
              <a:t>ameliorarea</a:t>
            </a:r>
            <a:r>
              <a:rPr lang="en-US" sz="2400" b="1" dirty="0"/>
              <a:t> </a:t>
            </a:r>
            <a:r>
              <a:rPr lang="en-US" sz="2400" b="1" dirty="0" err="1"/>
              <a:t>acestora</a:t>
            </a:r>
            <a:r>
              <a:rPr lang="en-US" sz="2400" b="1" dirty="0"/>
              <a:t> </a:t>
            </a:r>
            <a:r>
              <a:rPr lang="en-US" sz="2400" b="1" dirty="0" err="1"/>
              <a:t>după</a:t>
            </a:r>
            <a:r>
              <a:rPr lang="en-US" sz="2400" b="1" dirty="0"/>
              <a:t> </a:t>
            </a:r>
            <a:r>
              <a:rPr lang="en-US" sz="2400" b="1" dirty="0" err="1"/>
              <a:t>caz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204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682387"/>
            <a:ext cx="10515600" cy="70968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1570" y="1692323"/>
            <a:ext cx="10620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Modificările comportamentale constau într-un </a:t>
            </a:r>
            <a:r>
              <a:rPr lang="it-IT" sz="2400" b="1" dirty="0"/>
              <a:t>set de procedee </a:t>
            </a:r>
            <a:r>
              <a:rPr lang="it-IT" sz="2400" dirty="0"/>
              <a:t>rezultate din cercetări</a:t>
            </a:r>
            <a:r>
              <a:rPr lang="ro-RO" sz="2400" dirty="0"/>
              <a:t> </a:t>
            </a:r>
            <a:r>
              <a:rPr lang="en-US" sz="2400" dirty="0" err="1"/>
              <a:t>experimentale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domeniul</a:t>
            </a:r>
            <a:r>
              <a:rPr lang="en-US" sz="2400" dirty="0"/>
              <a:t> </a:t>
            </a:r>
            <a:r>
              <a:rPr lang="en-US" sz="2400" dirty="0" err="1"/>
              <a:t>învăţării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. 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cadrul</a:t>
            </a:r>
            <a:r>
              <a:rPr lang="en-US" sz="2200" dirty="0"/>
              <a:t> </a:t>
            </a:r>
            <a:r>
              <a:rPr lang="en-US" sz="2200" dirty="0" err="1"/>
              <a:t>modificărilor</a:t>
            </a:r>
            <a:r>
              <a:rPr lang="en-US" sz="2200" dirty="0"/>
              <a:t> </a:t>
            </a:r>
            <a:r>
              <a:rPr lang="en-US" sz="2200" dirty="0" err="1"/>
              <a:t>comportamentale</a:t>
            </a:r>
            <a:r>
              <a:rPr lang="en-US" sz="2200" dirty="0"/>
              <a:t> se </a:t>
            </a:r>
            <a:r>
              <a:rPr lang="en-US" sz="2200" dirty="0" err="1"/>
              <a:t>disting</a:t>
            </a:r>
            <a:r>
              <a:rPr lang="en-US" sz="2200" dirty="0"/>
              <a:t> </a:t>
            </a:r>
            <a:r>
              <a:rPr lang="en-US" sz="2200" dirty="0" err="1"/>
              <a:t>două</a:t>
            </a:r>
            <a:r>
              <a:rPr lang="en-US" sz="2200" dirty="0"/>
              <a:t> </a:t>
            </a:r>
            <a:r>
              <a:rPr lang="en-US" sz="2200" dirty="0" err="1"/>
              <a:t>mari</a:t>
            </a:r>
            <a:r>
              <a:rPr lang="en-US" sz="2200" dirty="0"/>
              <a:t> </a:t>
            </a:r>
            <a:r>
              <a:rPr lang="en-US" sz="2200" dirty="0" err="1"/>
              <a:t>grupe</a:t>
            </a:r>
            <a:r>
              <a:rPr lang="en-US" sz="2200" dirty="0"/>
              <a:t> de </a:t>
            </a:r>
            <a:r>
              <a:rPr lang="en-US" sz="2200" dirty="0" err="1"/>
              <a:t>disfuncţii</a:t>
            </a:r>
            <a:r>
              <a:rPr lang="en-US" sz="2200" dirty="0"/>
              <a:t>:</a:t>
            </a:r>
          </a:p>
          <a:p>
            <a:pPr algn="just"/>
            <a:r>
              <a:rPr lang="en-US" sz="2200" dirty="0"/>
              <a:t>(a) </a:t>
            </a:r>
            <a:r>
              <a:rPr lang="en-US" sz="2200" dirty="0" err="1"/>
              <a:t>comportamente</a:t>
            </a:r>
            <a:r>
              <a:rPr lang="en-US" sz="2200" dirty="0"/>
              <a:t> </a:t>
            </a:r>
            <a:r>
              <a:rPr lang="en-US" sz="2200" b="1" dirty="0" err="1"/>
              <a:t>în</a:t>
            </a:r>
            <a:r>
              <a:rPr lang="en-US" sz="2200" b="1" dirty="0"/>
              <a:t> deficit</a:t>
            </a:r>
            <a:r>
              <a:rPr lang="en-US" sz="2200" dirty="0"/>
              <a:t>, </a:t>
            </a:r>
            <a:r>
              <a:rPr lang="en-US" sz="2200" dirty="0" err="1"/>
              <a:t>când</a:t>
            </a:r>
            <a:r>
              <a:rPr lang="en-US" sz="2200" dirty="0"/>
              <a:t> </a:t>
            </a:r>
            <a:r>
              <a:rPr lang="en-US" sz="2200" dirty="0" err="1"/>
              <a:t>persoana</a:t>
            </a:r>
            <a:r>
              <a:rPr lang="en-US" sz="2200" dirty="0"/>
              <a:t> a </a:t>
            </a:r>
            <a:r>
              <a:rPr lang="en-US" sz="2200" dirty="0" err="1"/>
              <a:t>eşuat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a </a:t>
            </a:r>
            <a:r>
              <a:rPr lang="en-US" sz="2200" dirty="0" err="1"/>
              <a:t>învăţa</a:t>
            </a:r>
            <a:r>
              <a:rPr lang="en-US" sz="2200" dirty="0"/>
              <a:t> </a:t>
            </a:r>
            <a:r>
              <a:rPr lang="en-US" sz="2200" dirty="0" err="1"/>
              <a:t>răspunsuri</a:t>
            </a:r>
            <a:r>
              <a:rPr lang="en-US" sz="2200" dirty="0"/>
              <a:t> </a:t>
            </a:r>
            <a:r>
              <a:rPr lang="en-US" sz="2200" dirty="0" err="1"/>
              <a:t>acceptabile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/</a:t>
            </a:r>
            <a:r>
              <a:rPr lang="en-US" sz="2200" dirty="0" err="1"/>
              <a:t>sau</a:t>
            </a:r>
            <a:r>
              <a:rPr lang="ro-RO" sz="2200" dirty="0"/>
              <a:t> </a:t>
            </a:r>
            <a:r>
              <a:rPr lang="en-US" sz="2200" dirty="0" err="1"/>
              <a:t>adaptative</a:t>
            </a:r>
            <a:r>
              <a:rPr lang="en-US" sz="2200" dirty="0"/>
              <a:t>;</a:t>
            </a:r>
          </a:p>
          <a:p>
            <a:pPr algn="just"/>
            <a:r>
              <a:rPr lang="en-US" sz="2200" dirty="0"/>
              <a:t>(b) </a:t>
            </a:r>
            <a:r>
              <a:rPr lang="en-US" sz="2200" dirty="0" err="1"/>
              <a:t>comportamente</a:t>
            </a:r>
            <a:r>
              <a:rPr lang="en-US" sz="2200" dirty="0"/>
              <a:t> </a:t>
            </a:r>
            <a:r>
              <a:rPr lang="en-US" sz="2200" b="1" dirty="0" err="1"/>
              <a:t>dezadaptative</a:t>
            </a:r>
            <a:r>
              <a:rPr lang="en-US" sz="2200" dirty="0"/>
              <a:t>, </a:t>
            </a:r>
            <a:r>
              <a:rPr lang="en-US" sz="2200" dirty="0" err="1"/>
              <a:t>când</a:t>
            </a:r>
            <a:r>
              <a:rPr lang="en-US" sz="2200" dirty="0"/>
              <a:t> </a:t>
            </a:r>
            <a:r>
              <a:rPr lang="en-US" sz="2200" dirty="0" err="1"/>
              <a:t>persoana</a:t>
            </a:r>
            <a:r>
              <a:rPr lang="en-US" sz="2200" dirty="0"/>
              <a:t> a </a:t>
            </a:r>
            <a:r>
              <a:rPr lang="en-US" sz="2200" dirty="0" err="1"/>
              <a:t>învăţat</a:t>
            </a:r>
            <a:r>
              <a:rPr lang="en-US" sz="2200" dirty="0"/>
              <a:t> </a:t>
            </a:r>
            <a:r>
              <a:rPr lang="en-US" sz="2200" dirty="0" err="1"/>
              <a:t>deja</a:t>
            </a:r>
            <a:r>
              <a:rPr lang="en-US" sz="2200" dirty="0"/>
              <a:t> </a:t>
            </a:r>
            <a:r>
              <a:rPr lang="en-US" sz="2200" dirty="0" err="1"/>
              <a:t>răspunsuri</a:t>
            </a:r>
            <a:r>
              <a:rPr lang="en-US" sz="2200" dirty="0"/>
              <a:t> </a:t>
            </a:r>
            <a:r>
              <a:rPr lang="en-US" sz="2200" dirty="0" err="1"/>
              <a:t>inadecvate</a:t>
            </a:r>
            <a:r>
              <a:rPr lang="ro-RO" sz="2200" dirty="0"/>
              <a:t> </a:t>
            </a:r>
            <a:r>
              <a:rPr lang="en-US" sz="2200" dirty="0" err="1"/>
              <a:t>situaţiei</a:t>
            </a:r>
            <a:r>
              <a:rPr lang="en-US" sz="2200" dirty="0"/>
              <a:t>, care-l </a:t>
            </a:r>
            <a:r>
              <a:rPr lang="en-US" sz="2200" dirty="0" err="1"/>
              <a:t>împiedică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facă</a:t>
            </a:r>
            <a:r>
              <a:rPr lang="en-US" sz="2200" dirty="0"/>
              <a:t> </a:t>
            </a:r>
            <a:r>
              <a:rPr lang="en-US" sz="2200" dirty="0" err="1"/>
              <a:t>faţă</a:t>
            </a:r>
            <a:r>
              <a:rPr lang="en-US" sz="2200" dirty="0"/>
              <a:t> </a:t>
            </a:r>
            <a:r>
              <a:rPr lang="en-US" sz="2200" dirty="0" err="1"/>
              <a:t>situaţiei</a:t>
            </a:r>
            <a:r>
              <a:rPr lang="en-US" sz="2200" dirty="0"/>
              <a:t>.</a:t>
            </a:r>
            <a:endParaRPr lang="ro-RO" sz="2200" dirty="0"/>
          </a:p>
          <a:p>
            <a:pPr algn="just"/>
            <a:endParaRPr lang="ro-RO" sz="2400" b="1" dirty="0"/>
          </a:p>
          <a:p>
            <a:pPr algn="just"/>
            <a:r>
              <a:rPr lang="en-US" sz="2400" dirty="0" err="1"/>
              <a:t>Indiferent</a:t>
            </a:r>
            <a:r>
              <a:rPr lang="en-US" sz="2400" dirty="0"/>
              <a:t> de </a:t>
            </a:r>
            <a:r>
              <a:rPr lang="en-US" sz="2400" dirty="0" err="1"/>
              <a:t>tipul</a:t>
            </a:r>
            <a:r>
              <a:rPr lang="en-US" sz="2400" dirty="0"/>
              <a:t> </a:t>
            </a:r>
            <a:r>
              <a:rPr lang="en-US" sz="2400" dirty="0" err="1"/>
              <a:t>problemei</a:t>
            </a:r>
            <a:r>
              <a:rPr lang="en-US" sz="2400" dirty="0"/>
              <a:t> </a:t>
            </a:r>
            <a:r>
              <a:rPr lang="en-US" sz="2400" dirty="0" err="1"/>
              <a:t>comportamentale</a:t>
            </a:r>
            <a:r>
              <a:rPr lang="en-US" sz="2400" dirty="0"/>
              <a:t>, </a:t>
            </a:r>
            <a:r>
              <a:rPr lang="en-US" sz="2400" dirty="0" err="1"/>
              <a:t>rezolvarea</a:t>
            </a:r>
            <a:r>
              <a:rPr lang="en-US" sz="2400" dirty="0"/>
              <a:t> </a:t>
            </a:r>
            <a:r>
              <a:rPr lang="en-US" sz="2400" dirty="0" err="1"/>
              <a:t>ei</a:t>
            </a:r>
            <a:r>
              <a:rPr lang="en-US" sz="2400" dirty="0"/>
              <a:t> </a:t>
            </a:r>
            <a:r>
              <a:rPr lang="en-US" sz="2400" dirty="0" err="1"/>
              <a:t>presupune</a:t>
            </a:r>
            <a:r>
              <a:rPr lang="en-US" sz="2400" dirty="0"/>
              <a:t> </a:t>
            </a:r>
            <a:r>
              <a:rPr lang="en-US" sz="2400" b="1" dirty="0" err="1"/>
              <a:t>învăţare</a:t>
            </a:r>
            <a:r>
              <a:rPr lang="en-US" sz="2400" b="1" dirty="0"/>
              <a:t>, </a:t>
            </a:r>
            <a:r>
              <a:rPr lang="en-US" sz="2400" b="1" dirty="0" err="1"/>
              <a:t>dezvăţare</a:t>
            </a:r>
            <a:r>
              <a:rPr lang="ro-RO" sz="2400" b="1" dirty="0"/>
              <a:t> </a:t>
            </a:r>
            <a:r>
              <a:rPr lang="en-US" sz="2400" b="1" dirty="0" err="1"/>
              <a:t>şi</a:t>
            </a:r>
            <a:r>
              <a:rPr lang="en-US" sz="2400" b="1" dirty="0"/>
              <a:t>/</a:t>
            </a:r>
            <a:r>
              <a:rPr lang="en-US" sz="2400" b="1" dirty="0" err="1"/>
              <a:t>sau</a:t>
            </a:r>
            <a:r>
              <a:rPr lang="en-US" sz="2400" b="1" dirty="0"/>
              <a:t> </a:t>
            </a:r>
            <a:r>
              <a:rPr lang="en-US" sz="2400" b="1" dirty="0" err="1"/>
              <a:t>reînvăţare</a:t>
            </a:r>
            <a:r>
              <a:rPr lang="en-US" sz="2400" dirty="0"/>
              <a:t>. </a:t>
            </a:r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acţiune</a:t>
            </a:r>
            <a:r>
              <a:rPr lang="en-US" sz="2400" dirty="0"/>
              <a:t> </a:t>
            </a:r>
            <a:r>
              <a:rPr lang="en-US" sz="2400" dirty="0" err="1"/>
              <a:t>corectivă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cunoscută</a:t>
            </a:r>
            <a:r>
              <a:rPr lang="en-US" sz="2400" dirty="0"/>
              <a:t> sub </a:t>
            </a:r>
            <a:r>
              <a:rPr lang="en-US" sz="2400" dirty="0" err="1"/>
              <a:t>numele</a:t>
            </a:r>
            <a:r>
              <a:rPr lang="en-US" sz="2400" dirty="0"/>
              <a:t> de </a:t>
            </a:r>
            <a:r>
              <a:rPr lang="en-US" sz="2400" b="1" dirty="0" err="1">
                <a:solidFill>
                  <a:srgbClr val="C00000"/>
                </a:solidFill>
              </a:rPr>
              <a:t>terapie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comportamentală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9177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Ce este o întărire?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2066582"/>
            <a:ext cx="10375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 err="1"/>
              <a:t>administra</a:t>
            </a:r>
            <a:r>
              <a:rPr lang="en-US" sz="2400" dirty="0"/>
              <a:t> o </a:t>
            </a:r>
            <a:r>
              <a:rPr lang="en-US" sz="2400" dirty="0" err="1"/>
              <a:t>întărire</a:t>
            </a:r>
            <a:r>
              <a:rPr lang="en-US" sz="2400" dirty="0"/>
              <a:t> </a:t>
            </a:r>
            <a:r>
              <a:rPr lang="en-US" sz="2400" dirty="0" err="1"/>
              <a:t>înseamnă</a:t>
            </a:r>
            <a:r>
              <a:rPr lang="en-US" sz="2400" dirty="0"/>
              <a:t> a </a:t>
            </a:r>
            <a:r>
              <a:rPr lang="en-US" sz="2400" dirty="0" err="1"/>
              <a:t>acţiona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 err="1"/>
              <a:t>mări</a:t>
            </a:r>
            <a:r>
              <a:rPr lang="ro-RO" sz="2400" b="1" dirty="0"/>
              <a:t> </a:t>
            </a:r>
            <a:r>
              <a:rPr lang="en-US" sz="2400" b="1" dirty="0" err="1"/>
              <a:t>probabilitatea</a:t>
            </a:r>
            <a:r>
              <a:rPr lang="en-US" sz="2400" b="1" dirty="0"/>
              <a:t> </a:t>
            </a:r>
            <a:r>
              <a:rPr lang="en-US" sz="2400" b="1" dirty="0" err="1"/>
              <a:t>ocurenţei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ro-RO" sz="2400" b="1" dirty="0"/>
              <a:t>Întărire pozitivă</a:t>
            </a:r>
            <a:r>
              <a:rPr lang="ro-RO" sz="2400" dirty="0"/>
              <a:t>= a</a:t>
            </a:r>
            <a:r>
              <a:rPr lang="en-US" sz="2400" dirty="0" err="1"/>
              <a:t>cordarea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stimul</a:t>
            </a:r>
            <a:r>
              <a:rPr lang="en-US" sz="2400" dirty="0"/>
              <a:t> cu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pozitivă</a:t>
            </a:r>
            <a:r>
              <a:rPr lang="en-US" sz="2400" dirty="0"/>
              <a:t> ca </a:t>
            </a:r>
            <a:r>
              <a:rPr lang="en-US" sz="2400" dirty="0" err="1"/>
              <a:t>urmare</a:t>
            </a:r>
            <a:r>
              <a:rPr lang="en-US" sz="2400" dirty="0"/>
              <a:t> a </a:t>
            </a:r>
            <a:r>
              <a:rPr lang="en-US" sz="2400" dirty="0" err="1"/>
              <a:t>efectuării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endParaRPr lang="ro-RO" sz="2400" dirty="0"/>
          </a:p>
          <a:p>
            <a:pPr algn="just"/>
            <a:r>
              <a:rPr lang="ro-RO" sz="2400" b="1" dirty="0"/>
              <a:t>Întărire negativă</a:t>
            </a:r>
            <a:r>
              <a:rPr lang="ro-RO" sz="2400" dirty="0"/>
              <a:t>= r</a:t>
            </a:r>
            <a:r>
              <a:rPr lang="en-US" sz="2400" dirty="0" err="1"/>
              <a:t>etragerea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evitarea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stimul</a:t>
            </a:r>
            <a:r>
              <a:rPr lang="en-US" sz="2400" dirty="0"/>
              <a:t> cu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negativă</a:t>
            </a:r>
            <a:r>
              <a:rPr lang="en-US" sz="2400" dirty="0"/>
              <a:t> ca </a:t>
            </a:r>
            <a:r>
              <a:rPr lang="en-US" sz="2400" dirty="0" err="1"/>
              <a:t>urmare</a:t>
            </a:r>
            <a:r>
              <a:rPr lang="en-US" sz="2400" dirty="0"/>
              <a:t> a </a:t>
            </a:r>
            <a:r>
              <a:rPr lang="en-US" sz="2400" dirty="0" err="1"/>
              <a:t>efectuării</a:t>
            </a:r>
            <a:r>
              <a:rPr lang="ro-RO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Ce este o întărire?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2066582"/>
            <a:ext cx="10375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Tipuri</a:t>
            </a:r>
            <a:r>
              <a:rPr lang="en-US" sz="2400" b="1" dirty="0"/>
              <a:t> de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pozitive</a:t>
            </a:r>
            <a:endParaRPr lang="en-US" sz="2400" b="1" dirty="0"/>
          </a:p>
          <a:p>
            <a:pPr algn="just"/>
            <a:endParaRPr lang="ro-RO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materiale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obiecte</a:t>
            </a:r>
            <a:r>
              <a:rPr lang="en-US" sz="2400" dirty="0"/>
              <a:t> </a:t>
            </a:r>
            <a:r>
              <a:rPr lang="en-US" sz="2400" dirty="0" err="1"/>
              <a:t>materiale</a:t>
            </a:r>
            <a:r>
              <a:rPr lang="en-US" sz="2400" dirty="0"/>
              <a:t> cu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personală</a:t>
            </a:r>
            <a:r>
              <a:rPr lang="en-US" sz="2400" dirty="0"/>
              <a:t>: </a:t>
            </a:r>
            <a:r>
              <a:rPr lang="en-US" sz="2400" dirty="0" err="1"/>
              <a:t>mâncarea</a:t>
            </a:r>
            <a:r>
              <a:rPr lang="en-US" sz="2400" dirty="0"/>
              <a:t>, </a:t>
            </a:r>
            <a:r>
              <a:rPr lang="en-US" sz="2400" dirty="0" err="1"/>
              <a:t>hainele</a:t>
            </a:r>
            <a:r>
              <a:rPr lang="en-US" sz="2400" dirty="0"/>
              <a:t>, </a:t>
            </a:r>
            <a:r>
              <a:rPr lang="en-US" sz="2400" dirty="0" err="1"/>
              <a:t>jucăriile</a:t>
            </a:r>
            <a:r>
              <a:rPr lang="en-US" sz="2400" dirty="0"/>
              <a:t>,</a:t>
            </a:r>
          </a:p>
          <a:p>
            <a:pPr algn="just"/>
            <a:r>
              <a:rPr lang="pt-BR" sz="2400" dirty="0"/>
              <a:t>casete audio-video, echipament sportiv,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activităţile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ascultăm</a:t>
            </a:r>
            <a:r>
              <a:rPr lang="en-US" sz="2400" dirty="0"/>
              <a:t> </a:t>
            </a:r>
            <a:r>
              <a:rPr lang="en-US" sz="2400" dirty="0" err="1"/>
              <a:t>muzică</a:t>
            </a:r>
            <a:r>
              <a:rPr lang="en-US" sz="2400" dirty="0"/>
              <a:t>, </a:t>
            </a:r>
            <a:r>
              <a:rPr lang="en-US" sz="2400" dirty="0" err="1"/>
              <a:t>mergem</a:t>
            </a:r>
            <a:r>
              <a:rPr lang="en-US" sz="2400" dirty="0"/>
              <a:t> la </a:t>
            </a:r>
            <a:r>
              <a:rPr lang="en-US" sz="2400" dirty="0" err="1"/>
              <a:t>cumpărături</a:t>
            </a:r>
            <a:r>
              <a:rPr lang="en-US" sz="2400" dirty="0"/>
              <a:t>, </a:t>
            </a:r>
            <a:r>
              <a:rPr lang="en-US" sz="2400" dirty="0" err="1"/>
              <a:t>facem</a:t>
            </a:r>
            <a:r>
              <a:rPr lang="en-US" sz="2400" dirty="0"/>
              <a:t> sport, ne </a:t>
            </a:r>
            <a:r>
              <a:rPr lang="en-US" sz="2400" dirty="0" err="1"/>
              <a:t>uităm</a:t>
            </a:r>
            <a:r>
              <a:rPr lang="en-US" sz="2400" dirty="0"/>
              <a:t> la TV,</a:t>
            </a:r>
          </a:p>
          <a:p>
            <a:pPr algn="just"/>
            <a:r>
              <a:rPr lang="en-US" sz="2400" dirty="0" err="1"/>
              <a:t>mergem</a:t>
            </a:r>
            <a:r>
              <a:rPr lang="en-US" sz="2400" dirty="0"/>
              <a:t> la </a:t>
            </a:r>
            <a:r>
              <a:rPr lang="en-US" sz="2400" dirty="0" err="1"/>
              <a:t>petrecere</a:t>
            </a:r>
            <a:r>
              <a:rPr lang="en-US" sz="2400" dirty="0"/>
              <a:t>, </a:t>
            </a:r>
            <a:r>
              <a:rPr lang="en-US" sz="2400" dirty="0" err="1"/>
              <a:t>stăm</a:t>
            </a:r>
            <a:r>
              <a:rPr lang="en-US" sz="2400" dirty="0"/>
              <a:t> de </a:t>
            </a:r>
            <a:r>
              <a:rPr lang="en-US" sz="2400" dirty="0" err="1"/>
              <a:t>vorbă</a:t>
            </a:r>
            <a:r>
              <a:rPr lang="en-US" sz="2400" dirty="0"/>
              <a:t> cu </a:t>
            </a:r>
            <a:r>
              <a:rPr lang="en-US" sz="2400" dirty="0" err="1"/>
              <a:t>prietenii</a:t>
            </a:r>
            <a:r>
              <a:rPr lang="en-US" sz="2400" dirty="0"/>
              <a:t>, </a:t>
            </a:r>
            <a:r>
              <a:rPr lang="en-US" sz="2400" dirty="0" err="1"/>
              <a:t>dansăm</a:t>
            </a:r>
            <a:r>
              <a:rPr lang="en-US" sz="2400" dirty="0"/>
              <a:t>, </a:t>
            </a:r>
            <a:r>
              <a:rPr lang="en-US" sz="2400" dirty="0" err="1"/>
              <a:t>călătorim</a:t>
            </a:r>
            <a:r>
              <a:rPr lang="en-US" sz="2400" dirty="0"/>
              <a:t>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sociale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atenţia</a:t>
            </a:r>
            <a:r>
              <a:rPr lang="en-US" sz="2400" dirty="0"/>
              <a:t>, </a:t>
            </a:r>
            <a:r>
              <a:rPr lang="en-US" sz="2400" dirty="0" err="1"/>
              <a:t>lauda</a:t>
            </a:r>
            <a:r>
              <a:rPr lang="en-US" sz="2400" dirty="0"/>
              <a:t>, </a:t>
            </a:r>
            <a:r>
              <a:rPr lang="en-US" sz="2400" dirty="0" err="1"/>
              <a:t>aprobarea</a:t>
            </a:r>
            <a:r>
              <a:rPr lang="en-US" sz="2400" dirty="0"/>
              <a:t>, </a:t>
            </a:r>
            <a:r>
              <a:rPr lang="en-US" sz="2400" dirty="0" err="1"/>
              <a:t>recunoaşterea</a:t>
            </a:r>
            <a:r>
              <a:rPr lang="en-US" sz="2400" dirty="0"/>
              <a:t> </a:t>
            </a:r>
            <a:r>
              <a:rPr lang="en-US" sz="2400" dirty="0" err="1"/>
              <a:t>valorii</a:t>
            </a:r>
            <a:r>
              <a:rPr lang="en-US" sz="2400" dirty="0"/>
              <a:t> </a:t>
            </a:r>
            <a:r>
              <a:rPr lang="en-US" sz="2400" dirty="0" err="1"/>
              <a:t>personale</a:t>
            </a:r>
            <a:r>
              <a:rPr lang="en-US" sz="2400" dirty="0"/>
              <a:t> de </a:t>
            </a:r>
            <a:r>
              <a:rPr lang="en-US" sz="2400" dirty="0" err="1"/>
              <a:t>către</a:t>
            </a:r>
            <a:r>
              <a:rPr lang="ro-RO" sz="2400" dirty="0"/>
              <a:t> </a:t>
            </a:r>
            <a:r>
              <a:rPr lang="en-US" sz="2400" dirty="0" err="1"/>
              <a:t>ceilalţi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61092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Ce este o întărire?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1820923"/>
            <a:ext cx="1037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Tipuri</a:t>
            </a:r>
            <a:r>
              <a:rPr lang="en-US" sz="2400" b="1" dirty="0"/>
              <a:t> de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pozitive</a:t>
            </a:r>
            <a:endParaRPr lang="en-US" sz="2400" b="1" dirty="0"/>
          </a:p>
          <a:p>
            <a:pPr algn="just"/>
            <a:endParaRPr lang="ro-RO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materiale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obiecte</a:t>
            </a:r>
            <a:r>
              <a:rPr lang="en-US" sz="2400" dirty="0"/>
              <a:t> </a:t>
            </a:r>
            <a:r>
              <a:rPr lang="en-US" sz="2400" dirty="0" err="1"/>
              <a:t>materiale</a:t>
            </a:r>
            <a:r>
              <a:rPr lang="en-US" sz="2400" dirty="0"/>
              <a:t> cu </a:t>
            </a:r>
            <a:r>
              <a:rPr lang="en-US" sz="2400" dirty="0" err="1"/>
              <a:t>valoare</a:t>
            </a:r>
            <a:r>
              <a:rPr lang="en-US" sz="2400" dirty="0"/>
              <a:t> </a:t>
            </a:r>
            <a:r>
              <a:rPr lang="en-US" sz="2400" dirty="0" err="1"/>
              <a:t>personală</a:t>
            </a:r>
            <a:r>
              <a:rPr lang="en-US" sz="2400" dirty="0"/>
              <a:t>: </a:t>
            </a:r>
            <a:r>
              <a:rPr lang="en-US" sz="2400" dirty="0" err="1"/>
              <a:t>mâncarea</a:t>
            </a:r>
            <a:r>
              <a:rPr lang="en-US" sz="2400" dirty="0"/>
              <a:t>, </a:t>
            </a:r>
            <a:r>
              <a:rPr lang="en-US" sz="2400" dirty="0" err="1"/>
              <a:t>hainele</a:t>
            </a:r>
            <a:r>
              <a:rPr lang="en-US" sz="2400" dirty="0"/>
              <a:t>, </a:t>
            </a:r>
            <a:r>
              <a:rPr lang="en-US" sz="2400" dirty="0" err="1"/>
              <a:t>jucăriile</a:t>
            </a:r>
            <a:r>
              <a:rPr lang="en-US" sz="2400" dirty="0"/>
              <a:t>,</a:t>
            </a:r>
          </a:p>
          <a:p>
            <a:pPr algn="just"/>
            <a:r>
              <a:rPr lang="pt-BR" sz="2400" dirty="0"/>
              <a:t>casete audio-video, echipament sportiv,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activităţile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ascultăm</a:t>
            </a:r>
            <a:r>
              <a:rPr lang="en-US" sz="2400" dirty="0"/>
              <a:t> </a:t>
            </a:r>
            <a:r>
              <a:rPr lang="en-US" sz="2400" dirty="0" err="1"/>
              <a:t>muzică</a:t>
            </a:r>
            <a:r>
              <a:rPr lang="en-US" sz="2400" dirty="0"/>
              <a:t>, </a:t>
            </a:r>
            <a:r>
              <a:rPr lang="en-US" sz="2400" dirty="0" err="1"/>
              <a:t>mergem</a:t>
            </a:r>
            <a:r>
              <a:rPr lang="en-US" sz="2400" dirty="0"/>
              <a:t> la </a:t>
            </a:r>
            <a:r>
              <a:rPr lang="en-US" sz="2400" dirty="0" err="1"/>
              <a:t>cumpărături</a:t>
            </a:r>
            <a:r>
              <a:rPr lang="en-US" sz="2400" dirty="0"/>
              <a:t>, </a:t>
            </a:r>
            <a:r>
              <a:rPr lang="en-US" sz="2400" dirty="0" err="1"/>
              <a:t>facem</a:t>
            </a:r>
            <a:r>
              <a:rPr lang="en-US" sz="2400" dirty="0"/>
              <a:t> sport, ne </a:t>
            </a:r>
            <a:r>
              <a:rPr lang="en-US" sz="2400" dirty="0" err="1"/>
              <a:t>uităm</a:t>
            </a:r>
            <a:r>
              <a:rPr lang="en-US" sz="2400" dirty="0"/>
              <a:t> la TV,</a:t>
            </a:r>
          </a:p>
          <a:p>
            <a:pPr algn="just"/>
            <a:r>
              <a:rPr lang="en-US" sz="2400" dirty="0" err="1"/>
              <a:t>mergem</a:t>
            </a:r>
            <a:r>
              <a:rPr lang="en-US" sz="2400" dirty="0"/>
              <a:t> la </a:t>
            </a:r>
            <a:r>
              <a:rPr lang="en-US" sz="2400" dirty="0" err="1"/>
              <a:t>petrecere</a:t>
            </a:r>
            <a:r>
              <a:rPr lang="en-US" sz="2400" dirty="0"/>
              <a:t>, </a:t>
            </a:r>
            <a:r>
              <a:rPr lang="en-US" sz="2400" dirty="0" err="1"/>
              <a:t>stăm</a:t>
            </a:r>
            <a:r>
              <a:rPr lang="en-US" sz="2400" dirty="0"/>
              <a:t> de </a:t>
            </a:r>
            <a:r>
              <a:rPr lang="en-US" sz="2400" dirty="0" err="1"/>
              <a:t>vorbă</a:t>
            </a:r>
            <a:r>
              <a:rPr lang="en-US" sz="2400" dirty="0"/>
              <a:t> cu </a:t>
            </a:r>
            <a:r>
              <a:rPr lang="en-US" sz="2400" dirty="0" err="1"/>
              <a:t>prietenii</a:t>
            </a:r>
            <a:r>
              <a:rPr lang="en-US" sz="2400" dirty="0"/>
              <a:t>, </a:t>
            </a:r>
            <a:r>
              <a:rPr lang="en-US" sz="2400" dirty="0" err="1"/>
              <a:t>dansăm</a:t>
            </a:r>
            <a:r>
              <a:rPr lang="en-US" sz="2400" dirty="0"/>
              <a:t>, </a:t>
            </a:r>
            <a:r>
              <a:rPr lang="en-US" sz="2400" dirty="0" err="1"/>
              <a:t>călătorim</a:t>
            </a:r>
            <a:r>
              <a:rPr lang="en-US" sz="2400" dirty="0"/>
              <a:t>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dirty="0"/>
              <a:t>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sociale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atenţia</a:t>
            </a:r>
            <a:r>
              <a:rPr lang="en-US" sz="2400" dirty="0"/>
              <a:t>, </a:t>
            </a:r>
            <a:r>
              <a:rPr lang="en-US" sz="2400" dirty="0" err="1"/>
              <a:t>lauda</a:t>
            </a:r>
            <a:r>
              <a:rPr lang="en-US" sz="2400" dirty="0"/>
              <a:t>, </a:t>
            </a:r>
            <a:r>
              <a:rPr lang="en-US" sz="2400" dirty="0" err="1"/>
              <a:t>aprobarea</a:t>
            </a:r>
            <a:r>
              <a:rPr lang="en-US" sz="2400" dirty="0"/>
              <a:t>, </a:t>
            </a:r>
            <a:r>
              <a:rPr lang="en-US" sz="2400" dirty="0" err="1"/>
              <a:t>recunoaşterea</a:t>
            </a:r>
            <a:r>
              <a:rPr lang="en-US" sz="2400" dirty="0"/>
              <a:t> </a:t>
            </a:r>
            <a:r>
              <a:rPr lang="en-US" sz="2400" dirty="0" err="1"/>
              <a:t>valorii</a:t>
            </a:r>
            <a:r>
              <a:rPr lang="en-US" sz="2400" dirty="0"/>
              <a:t> </a:t>
            </a:r>
            <a:r>
              <a:rPr lang="en-US" sz="2400" dirty="0" err="1"/>
              <a:t>personale</a:t>
            </a:r>
            <a:r>
              <a:rPr lang="en-US" sz="2400" dirty="0"/>
              <a:t> de </a:t>
            </a:r>
            <a:r>
              <a:rPr lang="en-US" sz="2400" dirty="0" err="1"/>
              <a:t>către</a:t>
            </a:r>
            <a:r>
              <a:rPr lang="ro-RO" sz="2400" dirty="0"/>
              <a:t> </a:t>
            </a:r>
            <a:r>
              <a:rPr lang="en-US" sz="2400" dirty="0" err="1"/>
              <a:t>ceilalţi</a:t>
            </a:r>
            <a:r>
              <a:rPr lang="en-US" sz="2400" dirty="0"/>
              <a:t>, etc.</a:t>
            </a:r>
            <a:endParaRPr lang="ro-RO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o-RO" sz="2400" b="1" dirty="0"/>
              <a:t> întăriri simbol </a:t>
            </a:r>
            <a:r>
              <a:rPr lang="ro-RO" sz="2400" dirty="0"/>
              <a:t>(”</a:t>
            </a:r>
            <a:r>
              <a:rPr lang="ro-RO" sz="2400" dirty="0" err="1"/>
              <a:t>token</a:t>
            </a:r>
            <a:r>
              <a:rPr lang="ro-RO" sz="2400" dirty="0"/>
              <a:t> </a:t>
            </a:r>
            <a:r>
              <a:rPr lang="ro-RO" sz="2400" dirty="0" err="1"/>
              <a:t>reinforcers</a:t>
            </a:r>
            <a:r>
              <a:rPr lang="ro-RO" sz="2400" dirty="0"/>
              <a:t>”)- stimuli simbolici care au valoare prin ceea ce înlocuiesc sau ce obținem la schimbul lor.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78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Perspective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343" y="2088107"/>
            <a:ext cx="1039959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o-RO" sz="2400" b="1" dirty="0"/>
              <a:t>c) pasivă</a:t>
            </a:r>
            <a:r>
              <a:rPr lang="ro-RO" sz="2400" dirty="0"/>
              <a:t>- MC= set de comportamente de predare cu ajutorul cărora profesorul permite elevilor să facă ceea ce doresc în oră, fără a interveni decât în situații speciale</a:t>
            </a:r>
          </a:p>
          <a:p>
            <a:pPr algn="just"/>
            <a:endParaRPr lang="ro-RO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 err="1"/>
              <a:t>evită</a:t>
            </a:r>
            <a:r>
              <a:rPr lang="en-US" sz="2400" i="1" dirty="0"/>
              <a:t> </a:t>
            </a:r>
            <a:r>
              <a:rPr lang="en-US" sz="2400" i="1" dirty="0" err="1"/>
              <a:t>confruntările</a:t>
            </a:r>
            <a:r>
              <a:rPr lang="en-US" sz="2400" i="1" dirty="0"/>
              <a:t> </a:t>
            </a:r>
            <a:r>
              <a:rPr lang="en-US" sz="2400" i="1" dirty="0" err="1"/>
              <a:t>directe</a:t>
            </a:r>
            <a:r>
              <a:rPr lang="en-US" sz="2400" i="1" dirty="0"/>
              <a:t> cu </a:t>
            </a:r>
            <a:r>
              <a:rPr lang="en-US" sz="2400" i="1" dirty="0" err="1"/>
              <a:t>problemele</a:t>
            </a:r>
            <a:r>
              <a:rPr lang="ro-RO" sz="2400" i="1" dirty="0"/>
              <a:t> </a:t>
            </a:r>
            <a:r>
              <a:rPr lang="en-US" sz="2400" i="1" dirty="0" err="1"/>
              <a:t>comportamentale</a:t>
            </a:r>
            <a:r>
              <a:rPr lang="en-US" sz="2400" i="1" dirty="0"/>
              <a:t> ale </a:t>
            </a:r>
            <a:r>
              <a:rPr lang="en-US" sz="2400" i="1" dirty="0" err="1"/>
              <a:t>elevilor</a:t>
            </a:r>
            <a:r>
              <a:rPr lang="en-US" sz="2400" i="1" dirty="0"/>
              <a:t>, </a:t>
            </a:r>
            <a:endParaRPr lang="ro-RO" sz="24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 err="1"/>
              <a:t>adoptă</a:t>
            </a:r>
            <a:r>
              <a:rPr lang="en-US" sz="2400" i="1" dirty="0"/>
              <a:t> un </a:t>
            </a:r>
            <a:r>
              <a:rPr lang="en-US" sz="2400" i="1" dirty="0" err="1"/>
              <a:t>stil</a:t>
            </a:r>
            <a:r>
              <a:rPr lang="en-US" sz="2400" i="1" dirty="0"/>
              <a:t> de </a:t>
            </a:r>
            <a:r>
              <a:rPr lang="en-US" sz="2400" i="1" dirty="0" err="1"/>
              <a:t>abordare</a:t>
            </a:r>
            <a:r>
              <a:rPr lang="en-US" sz="2400" i="1" dirty="0"/>
              <a:t> a </a:t>
            </a:r>
            <a:r>
              <a:rPr lang="en-US" sz="2400" i="1" dirty="0" err="1"/>
              <a:t>dificultăţilor</a:t>
            </a:r>
            <a:r>
              <a:rPr lang="en-US" sz="2400" i="1" dirty="0"/>
              <a:t> de </a:t>
            </a:r>
            <a:r>
              <a:rPr lang="en-US" sz="2400" i="1" dirty="0" err="1"/>
              <a:t>relaţionare</a:t>
            </a:r>
            <a:r>
              <a:rPr lang="en-US" sz="2400" i="1" dirty="0"/>
              <a:t> cu </a:t>
            </a:r>
            <a:r>
              <a:rPr lang="en-US" sz="2400" i="1"/>
              <a:t>elevii </a:t>
            </a:r>
            <a:r>
              <a:rPr lang="fr-FR" sz="2400" i="1"/>
              <a:t>insuficient</a:t>
            </a:r>
            <a:r>
              <a:rPr lang="fr-FR" sz="2400" i="1" dirty="0"/>
              <a:t> de </a:t>
            </a:r>
            <a:r>
              <a:rPr lang="fr-FR" sz="2400" i="1" dirty="0" err="1"/>
              <a:t>ferm</a:t>
            </a:r>
            <a:r>
              <a:rPr lang="fr-FR" sz="2400" i="1" dirty="0"/>
              <a:t> </a:t>
            </a:r>
            <a:r>
              <a:rPr lang="fr-FR" sz="2400" i="1" dirty="0" err="1"/>
              <a:t>şi</a:t>
            </a:r>
            <a:r>
              <a:rPr lang="fr-FR" sz="2400" i="1" dirty="0"/>
              <a:t> direct </a:t>
            </a:r>
            <a:endParaRPr lang="ro-RO" sz="2400" i="1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i="1"/>
              <a:t>intervenţiile</a:t>
            </a:r>
            <a:r>
              <a:rPr lang="fr-FR" sz="2400" i="1" dirty="0"/>
              <a:t> </a:t>
            </a:r>
            <a:r>
              <a:rPr lang="fr-FR" sz="2400" i="1" err="1"/>
              <a:t>lor</a:t>
            </a:r>
            <a:r>
              <a:rPr lang="fr-FR" sz="2400" i="1" dirty="0"/>
              <a:t> </a:t>
            </a:r>
            <a:r>
              <a:rPr lang="fr-FR" sz="2400" i="1" err="1"/>
              <a:t>sunt</a:t>
            </a:r>
            <a:r>
              <a:rPr lang="fr-FR" sz="2400" i="1" dirty="0"/>
              <a:t> de </a:t>
            </a:r>
            <a:r>
              <a:rPr lang="fr-FR" sz="2400" i="1" err="1"/>
              <a:t>cele</a:t>
            </a:r>
            <a:r>
              <a:rPr lang="fr-FR" sz="2400" i="1" dirty="0"/>
              <a:t> mai </a:t>
            </a:r>
            <a:r>
              <a:rPr lang="fr-FR" sz="2400" i="1" err="1"/>
              <a:t>multe</a:t>
            </a:r>
            <a:r>
              <a:rPr lang="fr-FR" sz="2400" i="1" dirty="0"/>
              <a:t> </a:t>
            </a:r>
            <a:r>
              <a:rPr lang="fr-FR" sz="2400" i="1" err="1"/>
              <a:t>ori</a:t>
            </a:r>
            <a:r>
              <a:rPr lang="fr-FR" sz="2400" i="1" dirty="0"/>
              <a:t> post-</a:t>
            </a:r>
            <a:r>
              <a:rPr lang="fr-FR" sz="2400" i="1" err="1"/>
              <a:t>eveniment</a:t>
            </a:r>
            <a:r>
              <a:rPr lang="fr-FR" sz="2400" i="1" dirty="0"/>
              <a:t>, </a:t>
            </a:r>
            <a:r>
              <a:rPr lang="fr-FR" sz="2400" i="1" err="1"/>
              <a:t>adică</a:t>
            </a:r>
            <a:r>
              <a:rPr lang="fr-FR" sz="2400" i="1" dirty="0"/>
              <a:t> le</a:t>
            </a:r>
            <a:r>
              <a:rPr lang="ro-RO" sz="2400" i="1" dirty="0"/>
              <a:t> </a:t>
            </a:r>
            <a:r>
              <a:rPr lang="en-US" sz="2400" i="1" dirty="0"/>
              <a:t>spun </a:t>
            </a:r>
            <a:r>
              <a:rPr lang="en-US" sz="2400" i="1" err="1"/>
              <a:t>elevilor</a:t>
            </a:r>
            <a:r>
              <a:rPr lang="en-US" sz="2400" i="1" dirty="0"/>
              <a:t> </a:t>
            </a:r>
            <a:r>
              <a:rPr lang="en-US" sz="2400" i="1" err="1"/>
              <a:t>doar</a:t>
            </a:r>
            <a:r>
              <a:rPr lang="en-US" sz="2400" i="1" dirty="0"/>
              <a:t> </a:t>
            </a:r>
            <a:r>
              <a:rPr lang="en-US" sz="2400" i="1" err="1"/>
              <a:t>ceea</a:t>
            </a:r>
            <a:r>
              <a:rPr lang="en-US" sz="2400" i="1" dirty="0"/>
              <a:t> </a:t>
            </a:r>
            <a:r>
              <a:rPr lang="en-US" sz="2400" i="1" err="1"/>
              <a:t>ce</a:t>
            </a:r>
            <a:r>
              <a:rPr lang="en-US" sz="2400" i="1" dirty="0"/>
              <a:t> </a:t>
            </a:r>
            <a:r>
              <a:rPr lang="en-US" sz="2400" i="1" err="1"/>
              <a:t>trebuiau</a:t>
            </a:r>
            <a:r>
              <a:rPr lang="en-US" sz="2400" i="1" dirty="0"/>
              <a:t> </a:t>
            </a:r>
            <a:r>
              <a:rPr lang="en-US" sz="2400" i="1" err="1"/>
              <a:t>sau</a:t>
            </a:r>
            <a:r>
              <a:rPr lang="en-US" sz="2400" i="1" dirty="0"/>
              <a:t> se </a:t>
            </a:r>
            <a:r>
              <a:rPr lang="en-US" sz="2400" i="1" err="1"/>
              <a:t>aşteptau</a:t>
            </a:r>
            <a:r>
              <a:rPr lang="en-US" sz="2400" i="1" dirty="0"/>
              <a:t> </a:t>
            </a:r>
            <a:r>
              <a:rPr lang="en-US" sz="2400" i="1" err="1"/>
              <a:t>să</a:t>
            </a:r>
            <a:r>
              <a:rPr lang="en-US" sz="2400" i="1" dirty="0"/>
              <a:t> </a:t>
            </a:r>
            <a:r>
              <a:rPr lang="en-US" sz="2400" i="1" err="1"/>
              <a:t>facă</a:t>
            </a:r>
            <a:r>
              <a:rPr lang="en-US" sz="2400" i="1" dirty="0"/>
              <a:t>, </a:t>
            </a:r>
            <a:endParaRPr lang="ro-RO" sz="24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/>
              <a:t>ignoră</a:t>
            </a:r>
            <a:r>
              <a:rPr lang="en-US" sz="2400" i="1" dirty="0"/>
              <a:t> </a:t>
            </a:r>
            <a:r>
              <a:rPr lang="en-US" sz="2400" i="1" err="1"/>
              <a:t>comportamentul</a:t>
            </a:r>
            <a:r>
              <a:rPr lang="en-US" sz="2400" i="1" dirty="0"/>
              <a:t> </a:t>
            </a:r>
            <a:r>
              <a:rPr lang="en-US" sz="2400" i="1" err="1"/>
              <a:t>dezadaptativ</a:t>
            </a:r>
            <a:r>
              <a:rPr lang="en-US" sz="2400" i="1" dirty="0"/>
              <a:t> al</a:t>
            </a:r>
            <a:r>
              <a:rPr lang="ro-RO" sz="2400" i="1" dirty="0"/>
              <a:t> </a:t>
            </a:r>
            <a:r>
              <a:rPr lang="en-US" sz="2400" i="1" err="1"/>
              <a:t>elevilor</a:t>
            </a:r>
            <a:r>
              <a:rPr lang="en-US" sz="2400" i="1" dirty="0"/>
              <a:t> </a:t>
            </a:r>
            <a:r>
              <a:rPr lang="en-US" sz="2400" i="1" err="1"/>
              <a:t>şi</a:t>
            </a:r>
            <a:r>
              <a:rPr lang="en-US" sz="2400" i="1"/>
              <a:t> nu </a:t>
            </a:r>
            <a:r>
              <a:rPr lang="en-US" sz="2400" i="1" err="1"/>
              <a:t>reuşesc</a:t>
            </a:r>
            <a:r>
              <a:rPr lang="en-US" sz="2400" i="1" dirty="0"/>
              <a:t> </a:t>
            </a:r>
            <a:r>
              <a:rPr lang="en-US" sz="2400" i="1" err="1"/>
              <a:t>să</a:t>
            </a:r>
            <a:r>
              <a:rPr lang="en-US" sz="2400" i="1" dirty="0"/>
              <a:t> </a:t>
            </a:r>
            <a:r>
              <a:rPr lang="en-US" sz="2400" i="1" err="1"/>
              <a:t>impună</a:t>
            </a:r>
            <a:r>
              <a:rPr lang="en-US" sz="2400" i="1" dirty="0"/>
              <a:t> </a:t>
            </a:r>
            <a:r>
              <a:rPr lang="en-US" sz="2400" i="1" err="1"/>
              <a:t>anumite</a:t>
            </a:r>
            <a:r>
              <a:rPr lang="en-US" sz="2400" i="1" dirty="0"/>
              <a:t> </a:t>
            </a:r>
            <a:r>
              <a:rPr lang="en-US" sz="2400" i="1" err="1"/>
              <a:t>reguli</a:t>
            </a:r>
            <a:r>
              <a:rPr lang="en-US" sz="2400" i="1" dirty="0"/>
              <a:t>.</a:t>
            </a:r>
            <a:endParaRPr lang="ro-RO" sz="2400" i="1" dirty="0"/>
          </a:p>
        </p:txBody>
      </p:sp>
    </p:spTree>
    <p:extLst>
      <p:ext uri="{BB962C8B-B14F-4D97-AF65-F5344CB8AC3E}">
        <p14:creationId xmlns:p14="http://schemas.microsoft.com/office/powerpoint/2010/main" val="3051121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Ce este o întărire?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65009" y="2284947"/>
            <a:ext cx="10375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Avantaje ale întăririlor sociale</a:t>
            </a:r>
            <a:r>
              <a:rPr lang="ro-RO" sz="2400" dirty="0"/>
              <a:t>:</a:t>
            </a:r>
            <a:endParaRPr lang="en-US" sz="2400" dirty="0"/>
          </a:p>
          <a:p>
            <a:pPr algn="just"/>
            <a:r>
              <a:rPr lang="en-US" sz="2400" dirty="0"/>
              <a:t>(a)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primul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b="1" dirty="0" err="1"/>
              <a:t>mai</a:t>
            </a:r>
            <a:r>
              <a:rPr lang="en-US" sz="2400" b="1" dirty="0"/>
              <a:t> </a:t>
            </a:r>
            <a:r>
              <a:rPr lang="en-US" sz="2400" b="1" dirty="0" err="1"/>
              <a:t>uşor</a:t>
            </a:r>
            <a:r>
              <a:rPr lang="en-US" sz="2400" b="1" dirty="0"/>
              <a:t> de </a:t>
            </a:r>
            <a:r>
              <a:rPr lang="en-US" sz="2400" b="1" dirty="0" err="1"/>
              <a:t>administrat</a:t>
            </a:r>
            <a:r>
              <a:rPr lang="en-US" sz="2400" dirty="0"/>
              <a:t>; </a:t>
            </a:r>
            <a:r>
              <a:rPr lang="en-US" sz="2400" dirty="0" err="1"/>
              <a:t>presupun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existenţa</a:t>
            </a:r>
            <a:r>
              <a:rPr lang="en-US" sz="2400" dirty="0"/>
              <a:t> </a:t>
            </a:r>
            <a:r>
              <a:rPr lang="en-US" sz="2400" dirty="0" err="1"/>
              <a:t>celeilalte</a:t>
            </a:r>
            <a:r>
              <a:rPr lang="ro-RO" sz="2400" dirty="0"/>
              <a:t> </a:t>
            </a:r>
            <a:r>
              <a:rPr lang="en-US" sz="2400" dirty="0" err="1"/>
              <a:t>persoane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necesită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timp.</a:t>
            </a:r>
            <a:endParaRPr lang="en-US" sz="2400" dirty="0"/>
          </a:p>
          <a:p>
            <a:pPr algn="just"/>
            <a:r>
              <a:rPr lang="en-US" sz="2400" dirty="0"/>
              <a:t>(b)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r>
              <a:rPr lang="en-US" sz="2400" dirty="0"/>
              <a:t> </a:t>
            </a:r>
            <a:r>
              <a:rPr lang="en-US" sz="2400" b="1" dirty="0"/>
              <a:t>pot fi administrate </a:t>
            </a:r>
            <a:r>
              <a:rPr lang="en-US" sz="2400" b="1" dirty="0" err="1"/>
              <a:t>imediat</a:t>
            </a:r>
            <a:r>
              <a:rPr lang="en-US" sz="2400" b="1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efectuarea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creşte</a:t>
            </a:r>
            <a:r>
              <a:rPr lang="en-US" sz="2400" dirty="0"/>
              <a:t> </a:t>
            </a:r>
            <a:r>
              <a:rPr lang="en-US" sz="2400" dirty="0" err="1"/>
              <a:t>eficacitatea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(c) </a:t>
            </a:r>
            <a:r>
              <a:rPr lang="en-US" sz="2400" dirty="0" err="1"/>
              <a:t>În</a:t>
            </a:r>
            <a:r>
              <a:rPr lang="en-US" sz="2400" dirty="0"/>
              <a:t> al </a:t>
            </a:r>
            <a:r>
              <a:rPr lang="en-US" sz="2400" dirty="0" err="1"/>
              <a:t>treilea</a:t>
            </a:r>
            <a:r>
              <a:rPr lang="en-US" sz="2400" dirty="0"/>
              <a:t> </a:t>
            </a:r>
            <a:r>
              <a:rPr lang="en-US" sz="2400" dirty="0" err="1"/>
              <a:t>rând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de </a:t>
            </a:r>
            <a:r>
              <a:rPr lang="en-US" sz="2400" dirty="0" err="1"/>
              <a:t>fapt</a:t>
            </a:r>
            <a:r>
              <a:rPr lang="en-US" sz="2400" dirty="0"/>
              <a:t>,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naturale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consecinţe</a:t>
            </a:r>
            <a:r>
              <a:rPr lang="ro-RO" sz="2400" dirty="0"/>
              <a:t> </a:t>
            </a:r>
            <a:r>
              <a:rPr lang="en-US" sz="2400" dirty="0" err="1"/>
              <a:t>obişnuite</a:t>
            </a:r>
            <a:r>
              <a:rPr lang="en-US" sz="2400" dirty="0"/>
              <a:t> ale </a:t>
            </a:r>
            <a:r>
              <a:rPr lang="en-US" sz="2400" dirty="0" err="1"/>
              <a:t>vieţii</a:t>
            </a:r>
            <a:r>
              <a:rPr lang="en-US" sz="2400" dirty="0"/>
              <a:t> </a:t>
            </a:r>
            <a:r>
              <a:rPr lang="en-US" sz="2400" dirty="0" err="1"/>
              <a:t>cotidiene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465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Întăriri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1820923"/>
            <a:ext cx="10375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Identificarea întăririlor</a:t>
            </a:r>
          </a:p>
          <a:p>
            <a:pPr algn="just"/>
            <a:endParaRPr lang="ro-RO" sz="2400" b="1" dirty="0"/>
          </a:p>
          <a:p>
            <a:r>
              <a:rPr lang="it-IT" sz="2400" dirty="0"/>
              <a:t>Pentru identificarea potenţialelor întăriri putem recurge la: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întrebări</a:t>
            </a:r>
            <a:r>
              <a:rPr lang="en-US" sz="2400" dirty="0"/>
              <a:t> </a:t>
            </a:r>
            <a:r>
              <a:rPr lang="en-US" sz="2400" dirty="0" err="1"/>
              <a:t>directe</a:t>
            </a:r>
            <a:r>
              <a:rPr lang="en-US" sz="2400" dirty="0"/>
              <a:t>: (“Ce </a:t>
            </a:r>
            <a:r>
              <a:rPr lang="en-US" sz="2400" dirty="0" err="1"/>
              <a:t>cadouri</a:t>
            </a:r>
            <a:r>
              <a:rPr lang="en-US" sz="2400" dirty="0"/>
              <a:t> </a:t>
            </a:r>
            <a:r>
              <a:rPr lang="en-US" sz="2400" dirty="0" err="1"/>
              <a:t>îţi</a:t>
            </a:r>
            <a:r>
              <a:rPr lang="en-US" sz="2400" dirty="0"/>
              <a:t> </a:t>
            </a:r>
            <a:r>
              <a:rPr lang="en-US" sz="2400" dirty="0" err="1"/>
              <a:t>plac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deosebit</a:t>
            </a:r>
            <a:r>
              <a:rPr lang="en-US" sz="2400" dirty="0"/>
              <a:t>?”, “Cum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refaci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o </a:t>
            </a:r>
            <a:r>
              <a:rPr lang="en-US" sz="2400" dirty="0" err="1"/>
              <a:t>zi</a:t>
            </a:r>
            <a:r>
              <a:rPr lang="en-US" sz="2400" dirty="0"/>
              <a:t> </a:t>
            </a:r>
            <a:r>
              <a:rPr lang="en-US" sz="2400" dirty="0" err="1"/>
              <a:t>grea</a:t>
            </a:r>
            <a:r>
              <a:rPr lang="en-US" sz="2400" dirty="0"/>
              <a:t>?”,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“Ce </a:t>
            </a:r>
            <a:r>
              <a:rPr lang="en-US" sz="2400" dirty="0" err="1"/>
              <a:t>preferi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faci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timpul</a:t>
            </a:r>
            <a:r>
              <a:rPr lang="en-US" sz="2400" dirty="0"/>
              <a:t> liber?”, “Ce </a:t>
            </a:r>
            <a:r>
              <a:rPr lang="en-US" sz="2400" dirty="0" err="1"/>
              <a:t>ţi-ar</a:t>
            </a:r>
            <a:r>
              <a:rPr lang="en-US" sz="2400" dirty="0"/>
              <a:t> place </a:t>
            </a:r>
            <a:r>
              <a:rPr lang="en-US" sz="2400" dirty="0" err="1"/>
              <a:t>să-ţi</a:t>
            </a:r>
            <a:r>
              <a:rPr lang="en-US" sz="2400" dirty="0"/>
              <a:t> </a:t>
            </a:r>
            <a:r>
              <a:rPr lang="en-US" sz="2400" dirty="0" err="1"/>
              <a:t>spună</a:t>
            </a:r>
            <a:r>
              <a:rPr lang="en-US" sz="2400" dirty="0"/>
              <a:t> </a:t>
            </a:r>
            <a:r>
              <a:rPr lang="en-US" sz="2400" dirty="0" err="1"/>
              <a:t>prietenii</a:t>
            </a:r>
            <a:r>
              <a:rPr lang="en-US" sz="2400" dirty="0"/>
              <a:t>?”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selectarea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-o </a:t>
            </a:r>
            <a:r>
              <a:rPr lang="en-US" sz="2400" dirty="0" err="1"/>
              <a:t>listă</a:t>
            </a:r>
            <a:r>
              <a:rPr lang="en-US" sz="2400" dirty="0"/>
              <a:t> de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generale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observarea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subiectului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situaţii</a:t>
            </a:r>
            <a:r>
              <a:rPr lang="en-US" sz="2400" dirty="0"/>
              <a:t> </a:t>
            </a:r>
            <a:r>
              <a:rPr lang="en-US" sz="2400" dirty="0" err="1"/>
              <a:t>cotidiene</a:t>
            </a:r>
            <a:r>
              <a:rPr lang="en-US" sz="2400" dirty="0"/>
              <a:t>, </a:t>
            </a:r>
            <a:r>
              <a:rPr lang="en-US" sz="2400" dirty="0" err="1"/>
              <a:t>obişnuite</a:t>
            </a:r>
            <a:r>
              <a:rPr lang="en-US" sz="2400" dirty="0"/>
              <a:t>.</a:t>
            </a:r>
            <a:endParaRPr lang="ro-RO" sz="2400" b="1" dirty="0"/>
          </a:p>
          <a:p>
            <a:pPr algn="just"/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4242019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Programe de administrare a întăririlor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2203060"/>
            <a:ext cx="103751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Un </a:t>
            </a:r>
            <a:r>
              <a:rPr lang="en-US" sz="2400" dirty="0" err="1"/>
              <a:t>astfel</a:t>
            </a:r>
            <a:r>
              <a:rPr lang="en-US" sz="2400" dirty="0"/>
              <a:t> de program </a:t>
            </a:r>
            <a:r>
              <a:rPr lang="en-US" sz="2400" dirty="0" err="1"/>
              <a:t>indică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anume</a:t>
            </a:r>
            <a:r>
              <a:rPr lang="en-US" sz="2400" dirty="0"/>
              <a:t> </a:t>
            </a:r>
            <a:r>
              <a:rPr lang="en-US" sz="2400" dirty="0" err="1"/>
              <a:t>administrăm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anumit</a:t>
            </a:r>
            <a:r>
              <a:rPr lang="ro-RO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.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administra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/>
              <a:t>(a) </a:t>
            </a:r>
            <a:r>
              <a:rPr lang="en-US" sz="2400" b="1" dirty="0" err="1"/>
              <a:t>întăriri</a:t>
            </a:r>
            <a:r>
              <a:rPr lang="en-US" sz="2400" b="1" dirty="0"/>
              <a:t> continue </a:t>
            </a:r>
            <a:r>
              <a:rPr lang="en-US" sz="2400" dirty="0"/>
              <a:t>– </a:t>
            </a:r>
            <a:r>
              <a:rPr lang="en-US" sz="2400" dirty="0" err="1"/>
              <a:t>subiectul</a:t>
            </a:r>
            <a:r>
              <a:rPr lang="en-US" sz="2400" dirty="0"/>
              <a:t> </a:t>
            </a:r>
            <a:r>
              <a:rPr lang="en-US" sz="2400" dirty="0" err="1"/>
              <a:t>primeşte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de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dată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execută</a:t>
            </a:r>
            <a:r>
              <a:rPr lang="ro-RO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 (</a:t>
            </a:r>
            <a:r>
              <a:rPr lang="en-US" sz="2400" dirty="0" err="1"/>
              <a:t>mai</a:t>
            </a:r>
            <a:r>
              <a:rPr lang="en-US" sz="2400" dirty="0"/>
              <a:t> ales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faza</a:t>
            </a:r>
            <a:r>
              <a:rPr lang="en-US" sz="2400" dirty="0"/>
              <a:t> de </a:t>
            </a:r>
            <a:r>
              <a:rPr lang="en-US" sz="2400" dirty="0" err="1"/>
              <a:t>formare</a:t>
            </a:r>
            <a:r>
              <a:rPr lang="en-US" sz="2400" dirty="0"/>
              <a:t> a </a:t>
            </a:r>
            <a:r>
              <a:rPr lang="en-US" sz="2400" dirty="0" err="1"/>
              <a:t>comportamentului</a:t>
            </a:r>
            <a:r>
              <a:rPr lang="en-US" sz="2400" dirty="0"/>
              <a:t>).</a:t>
            </a:r>
          </a:p>
          <a:p>
            <a:pPr algn="just"/>
            <a:r>
              <a:rPr lang="en-US" sz="2400" dirty="0"/>
              <a:t>(b) </a:t>
            </a:r>
            <a:r>
              <a:rPr lang="en-US" sz="2400" b="1" dirty="0" err="1"/>
              <a:t>întăriri</a:t>
            </a:r>
            <a:r>
              <a:rPr lang="en-US" sz="2400" b="1" dirty="0"/>
              <a:t> </a:t>
            </a:r>
            <a:r>
              <a:rPr lang="en-US" sz="2400" b="1" dirty="0" err="1"/>
              <a:t>intermitente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întărim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anumite</a:t>
            </a:r>
            <a:r>
              <a:rPr lang="en-US" sz="2400" dirty="0"/>
              <a:t> </a:t>
            </a:r>
            <a:r>
              <a:rPr lang="en-US" sz="2400" dirty="0" err="1"/>
              <a:t>răspunsuri</a:t>
            </a:r>
            <a:r>
              <a:rPr lang="en-US" sz="2400" dirty="0"/>
              <a:t> ale </a:t>
            </a:r>
            <a:r>
              <a:rPr lang="en-US" sz="2400" dirty="0" err="1"/>
              <a:t>subiectului</a:t>
            </a:r>
            <a:r>
              <a:rPr lang="en-US" sz="2400" dirty="0"/>
              <a:t>.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eficiente</a:t>
            </a:r>
            <a:r>
              <a:rPr lang="ro-RO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menţinerea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</a:t>
            </a:r>
            <a:r>
              <a:rPr lang="en-US" sz="2400" dirty="0" err="1"/>
              <a:t>învăţat</a:t>
            </a:r>
            <a:r>
              <a:rPr lang="en-US" sz="2400" dirty="0"/>
              <a:t>. </a:t>
            </a:r>
            <a:r>
              <a:rPr lang="en-US" sz="2400" dirty="0" err="1"/>
              <a:t>Ele</a:t>
            </a:r>
            <a:r>
              <a:rPr lang="en-US" sz="2400" dirty="0"/>
              <a:t> pot fi </a:t>
            </a:r>
            <a:r>
              <a:rPr lang="en-US" sz="2400" dirty="0" err="1"/>
              <a:t>acordate</a:t>
            </a:r>
            <a:r>
              <a:rPr lang="en-US" sz="2400" dirty="0"/>
              <a:t> la </a:t>
            </a:r>
            <a:r>
              <a:rPr lang="en-US" sz="2400" b="1" dirty="0" err="1"/>
              <a:t>intervale</a:t>
            </a:r>
            <a:r>
              <a:rPr lang="en-US" sz="2400" b="1" dirty="0"/>
              <a:t> fixe </a:t>
            </a:r>
            <a:r>
              <a:rPr lang="en-US" sz="2400" b="1" dirty="0" err="1"/>
              <a:t>sau</a:t>
            </a:r>
            <a:r>
              <a:rPr lang="en-US" sz="2400" b="1" dirty="0"/>
              <a:t> </a:t>
            </a:r>
            <a:r>
              <a:rPr lang="en-US" sz="2400" b="1" dirty="0" err="1"/>
              <a:t>variabile</a:t>
            </a:r>
            <a:r>
              <a:rPr lang="en-US" sz="2400" dirty="0"/>
              <a:t>.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833801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Ghid pentru administrarea întăririlor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18615" y="1793626"/>
            <a:ext cx="110410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b="1" dirty="0" err="1"/>
              <a:t>contingentă</a:t>
            </a:r>
            <a:r>
              <a:rPr lang="en-US" sz="2400" dirty="0"/>
              <a:t> cu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.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administrată</a:t>
            </a:r>
            <a:r>
              <a:rPr lang="en-US" sz="2400" dirty="0"/>
              <a:t> </a:t>
            </a:r>
            <a:r>
              <a:rPr lang="en-US" sz="2400" i="1" dirty="0" err="1"/>
              <a:t>după</a:t>
            </a:r>
            <a:r>
              <a:rPr lang="ro-RO" sz="2400" dirty="0"/>
              <a:t> </a:t>
            </a:r>
            <a:r>
              <a:rPr lang="en-US" sz="2400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. </a:t>
            </a:r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b="1" dirty="0" err="1"/>
              <a:t>conştientizat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consecinţă</a:t>
            </a:r>
            <a:r>
              <a:rPr lang="en-US" sz="2400" dirty="0"/>
              <a:t> a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său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 err="1"/>
              <a:t>faza</a:t>
            </a:r>
            <a:r>
              <a:rPr lang="en-US" sz="2400" i="1" dirty="0"/>
              <a:t> de </a:t>
            </a:r>
            <a:r>
              <a:rPr lang="en-US" sz="2400" i="1" dirty="0" err="1"/>
              <a:t>învăţare</a:t>
            </a:r>
            <a:r>
              <a:rPr lang="en-US" sz="2400" dirty="0"/>
              <a:t>, </a:t>
            </a: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administrată</a:t>
            </a:r>
            <a:r>
              <a:rPr lang="en-US" sz="2400" dirty="0"/>
              <a:t> </a:t>
            </a:r>
            <a:r>
              <a:rPr lang="en-US" sz="2400" b="1" dirty="0" err="1"/>
              <a:t>imediat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administrarea</a:t>
            </a:r>
            <a:r>
              <a:rPr lang="ro-RO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La </a:t>
            </a:r>
            <a:r>
              <a:rPr lang="en-US" sz="2400" dirty="0" err="1"/>
              <a:t>început</a:t>
            </a:r>
            <a:r>
              <a:rPr lang="en-US" sz="2400" dirty="0"/>
              <a:t> se </a:t>
            </a:r>
            <a:r>
              <a:rPr lang="en-US" sz="2400" dirty="0" err="1"/>
              <a:t>utilizează</a:t>
            </a:r>
            <a:r>
              <a:rPr lang="en-US" sz="2400" dirty="0"/>
              <a:t> </a:t>
            </a:r>
            <a:r>
              <a:rPr lang="en-US" sz="2400" b="1" dirty="0" err="1"/>
              <a:t>întăriri</a:t>
            </a:r>
            <a:r>
              <a:rPr lang="en-US" sz="2400" b="1" dirty="0"/>
              <a:t> continue, </a:t>
            </a:r>
            <a:r>
              <a:rPr lang="en-US" sz="2400" b="1" dirty="0" err="1"/>
              <a:t>apoi</a:t>
            </a:r>
            <a:r>
              <a:rPr lang="en-US" sz="2400" b="1" dirty="0"/>
              <a:t> </a:t>
            </a:r>
            <a:r>
              <a:rPr lang="en-US" sz="2400" b="1" dirty="0" err="1"/>
              <a:t>intermitente</a:t>
            </a:r>
            <a:r>
              <a:rPr lang="en-US" sz="2400" b="1" dirty="0"/>
              <a:t> regulate </a:t>
            </a:r>
            <a:r>
              <a:rPr lang="en-US" sz="2400" b="1" dirty="0" err="1"/>
              <a:t>şi</a:t>
            </a:r>
            <a:r>
              <a:rPr lang="en-US" sz="2400" b="1" dirty="0"/>
              <a:t> ulterior </a:t>
            </a:r>
            <a:r>
              <a:rPr lang="en-US" sz="2400" b="1" dirty="0" err="1"/>
              <a:t>intermitente</a:t>
            </a:r>
            <a:r>
              <a:rPr lang="ro-RO" sz="2400" b="1" dirty="0"/>
              <a:t> </a:t>
            </a:r>
            <a:r>
              <a:rPr lang="en-US" sz="2400" b="1" dirty="0" err="1"/>
              <a:t>neregulate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b="1" dirty="0" err="1"/>
              <a:t>puternică</a:t>
            </a:r>
            <a:r>
              <a:rPr lang="en-US" sz="2400" dirty="0"/>
              <a:t>,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menţinută</a:t>
            </a:r>
            <a:r>
              <a:rPr lang="en-US" sz="2400" dirty="0"/>
              <a:t> la </a:t>
            </a:r>
            <a:r>
              <a:rPr lang="en-US" sz="2400" dirty="0" err="1"/>
              <a:t>intensitatea</a:t>
            </a:r>
            <a:r>
              <a:rPr lang="en-US" sz="2400" dirty="0"/>
              <a:t> </a:t>
            </a:r>
            <a:r>
              <a:rPr lang="en-US" sz="2400" dirty="0" err="1"/>
              <a:t>iniţială</a:t>
            </a:r>
            <a:r>
              <a:rPr lang="en-US" sz="2400" dirty="0"/>
              <a:t>.</a:t>
            </a:r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/>
              <a:t>Este preferabil să utilizăm </a:t>
            </a:r>
            <a:r>
              <a:rPr lang="it-IT" sz="2400" b="1" dirty="0"/>
              <a:t>întăriri naturale</a:t>
            </a:r>
            <a:r>
              <a:rPr lang="it-IT" sz="2400" dirty="0"/>
              <a:t>.</a:t>
            </a:r>
            <a:endParaRPr lang="ro-RO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administrate </a:t>
            </a:r>
            <a:r>
              <a:rPr lang="en-US" sz="2400" b="1" dirty="0"/>
              <a:t>consistent</a:t>
            </a:r>
            <a:r>
              <a:rPr lang="en-US" sz="2400" dirty="0"/>
              <a:t>,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aceleaşi</a:t>
            </a:r>
            <a:r>
              <a:rPr lang="en-US" sz="2400" dirty="0"/>
              <a:t> </a:t>
            </a:r>
            <a:r>
              <a:rPr lang="en-US" sz="2400" dirty="0" err="1"/>
              <a:t>reguli</a:t>
            </a:r>
            <a:r>
              <a:rPr lang="en-US" sz="2400" dirty="0"/>
              <a:t> din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profesorilor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colegilor</a:t>
            </a:r>
            <a:r>
              <a:rPr lang="en-US" sz="2400" dirty="0"/>
              <a:t>, </a:t>
            </a:r>
            <a:r>
              <a:rPr lang="en-US" sz="2400" dirty="0" err="1"/>
              <a:t>părinţilor</a:t>
            </a:r>
            <a:r>
              <a:rPr lang="en-US" sz="2400" dirty="0"/>
              <a:t>, etc.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2203706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95785"/>
            <a:ext cx="10515600" cy="109181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modificare comportamentală</a:t>
            </a:r>
            <a:br>
              <a:rPr lang="ro-RO" sz="3600" b="1" dirty="0"/>
            </a:br>
            <a:r>
              <a:rPr lang="ro-RO" sz="3600" dirty="0"/>
              <a:t>Ghid pentru administrarea întăririlor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96770" y="2520335"/>
            <a:ext cx="5914549" cy="2677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utilizare</a:t>
            </a:r>
            <a:r>
              <a:rPr lang="en-US" sz="2400" dirty="0"/>
              <a:t> </a:t>
            </a:r>
            <a:r>
              <a:rPr lang="en-US" sz="2400" dirty="0" err="1"/>
              <a:t>repetată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îşi</a:t>
            </a:r>
            <a:r>
              <a:rPr lang="en-US" sz="2400" dirty="0"/>
              <a:t> pot </a:t>
            </a:r>
            <a:r>
              <a:rPr lang="en-US" sz="2400" dirty="0" err="1"/>
              <a:t>pierde</a:t>
            </a:r>
            <a:r>
              <a:rPr lang="en-US" sz="2400" dirty="0"/>
              <a:t> din </a:t>
            </a:r>
            <a:r>
              <a:rPr lang="en-US" sz="2400" dirty="0" err="1"/>
              <a:t>valoare</a:t>
            </a:r>
            <a:r>
              <a:rPr lang="en-US" sz="2400" dirty="0"/>
              <a:t> (</a:t>
            </a:r>
            <a:r>
              <a:rPr lang="en-US" sz="2400" dirty="0" err="1"/>
              <a:t>forţă</a:t>
            </a:r>
            <a:r>
              <a:rPr lang="en-US" sz="2400" dirty="0"/>
              <a:t>) </a:t>
            </a:r>
            <a:r>
              <a:rPr lang="en-US" sz="2400" dirty="0" err="1"/>
              <a:t>datorită</a:t>
            </a:r>
            <a:r>
              <a:rPr lang="en-US" sz="2400" dirty="0"/>
              <a:t> </a:t>
            </a:r>
            <a:r>
              <a:rPr lang="en-US" sz="2400" b="1" dirty="0" err="1"/>
              <a:t>habituării</a:t>
            </a:r>
            <a:r>
              <a:rPr lang="en-US" sz="2400" dirty="0"/>
              <a:t>.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menţine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întăririlor</a:t>
            </a:r>
            <a:r>
              <a:rPr lang="en-US" sz="2400" dirty="0"/>
              <a:t> la </a:t>
            </a:r>
            <a:r>
              <a:rPr lang="en-US" sz="2400" dirty="0" err="1"/>
              <a:t>nivel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le </a:t>
            </a:r>
            <a:r>
              <a:rPr lang="en-US" sz="2400" dirty="0" err="1"/>
              <a:t>distribuim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cantităţi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r>
              <a:rPr lang="en-US" sz="2400" dirty="0"/>
              <a:t>, </a:t>
            </a:r>
            <a:r>
              <a:rPr lang="en-US" sz="2400" dirty="0" err="1"/>
              <a:t>dacă</a:t>
            </a:r>
            <a:r>
              <a:rPr lang="ro-RO" sz="2400" dirty="0"/>
              <a:t> </a:t>
            </a:r>
            <a:r>
              <a:rPr lang="en-US" sz="2400" dirty="0" err="1"/>
              <a:t>utilizăm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cu </a:t>
            </a:r>
            <a:r>
              <a:rPr lang="en-US" sz="2400" dirty="0" err="1"/>
              <a:t>probabilitate</a:t>
            </a:r>
            <a:r>
              <a:rPr lang="en-US" sz="2400" dirty="0"/>
              <a:t> </a:t>
            </a:r>
            <a:r>
              <a:rPr lang="en-US" sz="2400" dirty="0" err="1"/>
              <a:t>scăzută</a:t>
            </a:r>
            <a:r>
              <a:rPr lang="en-US" sz="2400" dirty="0"/>
              <a:t> de </a:t>
            </a:r>
            <a:r>
              <a:rPr lang="en-US" sz="2400" dirty="0" err="1"/>
              <a:t>saţiere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le </a:t>
            </a:r>
            <a:r>
              <a:rPr lang="en-US" sz="2400" dirty="0" err="1"/>
              <a:t>schimbăm</a:t>
            </a:r>
            <a:r>
              <a:rPr lang="en-US" sz="2400" dirty="0"/>
              <a:t> periodic.</a:t>
            </a:r>
            <a:endParaRPr lang="ro-RO" sz="2400" b="1" dirty="0"/>
          </a:p>
        </p:txBody>
      </p:sp>
      <p:pic>
        <p:nvPicPr>
          <p:cNvPr id="17410" name="Picture 2" descr="Positive Reinforcement – Micromotiv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19" y="1970062"/>
            <a:ext cx="4460591" cy="446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29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27547"/>
            <a:ext cx="10515600" cy="106452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accelerare/ decelerare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14269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Comportamentul nepotrivit al unui elev poate să fie:</a:t>
            </a:r>
          </a:p>
          <a:p>
            <a:r>
              <a:rPr lang="en-US" sz="2400" dirty="0"/>
              <a:t>(a</a:t>
            </a:r>
            <a:r>
              <a:rPr lang="en-US" sz="2400" b="1" dirty="0"/>
              <a:t>) </a:t>
            </a:r>
            <a:r>
              <a:rPr lang="en-US" sz="2400" b="1" dirty="0" err="1"/>
              <a:t>în</a:t>
            </a:r>
            <a:r>
              <a:rPr lang="en-US" sz="2400" b="1" dirty="0"/>
              <a:t> deficit </a:t>
            </a:r>
            <a:r>
              <a:rPr lang="en-US" sz="2400" dirty="0"/>
              <a:t>(nu </a:t>
            </a:r>
            <a:r>
              <a:rPr lang="en-US" sz="2400" dirty="0" err="1"/>
              <a:t>scrie</a:t>
            </a:r>
            <a:r>
              <a:rPr lang="en-US" sz="2400" dirty="0"/>
              <a:t> </a:t>
            </a:r>
            <a:r>
              <a:rPr lang="en-US" sz="2400" dirty="0" err="1"/>
              <a:t>temele</a:t>
            </a:r>
            <a:r>
              <a:rPr lang="en-US" sz="2400" dirty="0"/>
              <a:t>, are </a:t>
            </a:r>
            <a:r>
              <a:rPr lang="en-US" sz="2400" dirty="0" err="1"/>
              <a:t>interacţiuni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r>
              <a:rPr lang="en-US" sz="2400" dirty="0"/>
              <a:t> </a:t>
            </a:r>
            <a:r>
              <a:rPr lang="en-US" sz="2400" dirty="0" err="1"/>
              <a:t>reduse</a:t>
            </a:r>
            <a:r>
              <a:rPr lang="en-US" sz="2400" dirty="0"/>
              <a:t> etc.)</a:t>
            </a:r>
          </a:p>
          <a:p>
            <a:r>
              <a:rPr lang="es-ES" sz="2400" dirty="0"/>
              <a:t>(b) </a:t>
            </a:r>
            <a:r>
              <a:rPr lang="es-ES" sz="2400" b="1" dirty="0" err="1"/>
              <a:t>în</a:t>
            </a:r>
            <a:r>
              <a:rPr lang="es-ES" sz="2400" b="1" dirty="0"/>
              <a:t> </a:t>
            </a:r>
            <a:r>
              <a:rPr lang="es-ES" sz="2400" b="1" dirty="0" err="1"/>
              <a:t>exces</a:t>
            </a:r>
            <a:r>
              <a:rPr lang="es-ES" sz="2400" b="1" dirty="0"/>
              <a:t> </a:t>
            </a:r>
            <a:r>
              <a:rPr lang="es-ES" sz="2400" dirty="0"/>
              <a:t>(</a:t>
            </a:r>
            <a:r>
              <a:rPr lang="es-ES" sz="2400" dirty="0" err="1"/>
              <a:t>plâns</a:t>
            </a:r>
            <a:r>
              <a:rPr lang="es-ES" sz="2400" dirty="0"/>
              <a:t> </a:t>
            </a:r>
            <a:r>
              <a:rPr lang="es-ES" sz="2400" dirty="0" err="1"/>
              <a:t>excesiv</a:t>
            </a:r>
            <a:r>
              <a:rPr lang="es-ES" sz="2400" dirty="0"/>
              <a:t>, </a:t>
            </a:r>
            <a:r>
              <a:rPr lang="es-ES" sz="2400" dirty="0" err="1"/>
              <a:t>comportament</a:t>
            </a:r>
            <a:r>
              <a:rPr lang="es-ES" sz="2400" dirty="0"/>
              <a:t> </a:t>
            </a:r>
            <a:r>
              <a:rPr lang="es-ES" sz="2400" dirty="0" err="1"/>
              <a:t>agresiv</a:t>
            </a:r>
            <a:r>
              <a:rPr lang="es-ES" sz="2400" dirty="0"/>
              <a:t>, </a:t>
            </a:r>
            <a:r>
              <a:rPr lang="es-ES" sz="2400" dirty="0" err="1"/>
              <a:t>fugă</a:t>
            </a:r>
            <a:r>
              <a:rPr lang="es-ES" sz="2400" dirty="0"/>
              <a:t> de la ore etc.).</a:t>
            </a:r>
            <a:endParaRPr lang="ro-RO" sz="2400" dirty="0"/>
          </a:p>
          <a:p>
            <a:endParaRPr lang="es-ES" sz="2400" dirty="0"/>
          </a:p>
          <a:p>
            <a:pPr algn="just"/>
            <a:r>
              <a:rPr lang="it-IT" sz="2400" dirty="0"/>
              <a:t>Dacă un comportament se manifestă în deficit, recurgem la </a:t>
            </a:r>
            <a:r>
              <a:rPr lang="it-IT" sz="2400" b="1" dirty="0"/>
              <a:t>tehnici de accelerare</a:t>
            </a:r>
            <a:r>
              <a:rPr lang="it-IT" sz="2400" dirty="0"/>
              <a:t> pentru a-i</a:t>
            </a:r>
            <a:r>
              <a:rPr lang="ro-RO" sz="2400" dirty="0"/>
              <a:t> </a:t>
            </a:r>
            <a:r>
              <a:rPr lang="it-IT" sz="2400" dirty="0"/>
              <a:t>mări frecvenţa, intensitatea, probabilitatea de ocurenţă.</a:t>
            </a:r>
          </a:p>
          <a:p>
            <a:pPr algn="just"/>
            <a:r>
              <a:rPr lang="ro-RO" sz="2400" dirty="0"/>
              <a:t>D</a:t>
            </a:r>
            <a:r>
              <a:rPr lang="en-US" sz="2400" dirty="0" err="1"/>
              <a:t>acă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exces</a:t>
            </a:r>
            <a:r>
              <a:rPr lang="en-US" sz="2400" dirty="0"/>
              <a:t>, </a:t>
            </a:r>
            <a:r>
              <a:rPr lang="en-US" sz="2400" dirty="0" err="1"/>
              <a:t>recurgem</a:t>
            </a:r>
            <a:r>
              <a:rPr lang="en-US" sz="2400" dirty="0"/>
              <a:t> la </a:t>
            </a:r>
            <a:r>
              <a:rPr lang="en-US" sz="2400" b="1" dirty="0" err="1"/>
              <a:t>tehnici</a:t>
            </a:r>
            <a:r>
              <a:rPr lang="en-US" sz="2400" b="1" dirty="0"/>
              <a:t> de </a:t>
            </a:r>
            <a:r>
              <a:rPr lang="ro-RO" sz="2400" b="1" dirty="0"/>
              <a:t> d</a:t>
            </a:r>
            <a:r>
              <a:rPr lang="en-US" sz="2400" b="1" dirty="0" err="1"/>
              <a:t>ecelerare</a:t>
            </a:r>
            <a:r>
              <a:rPr lang="en-US" sz="2400" b="1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a-</a:t>
            </a:r>
            <a:r>
              <a:rPr lang="en-US" sz="2400" dirty="0" err="1"/>
              <a:t>i</a:t>
            </a:r>
            <a:r>
              <a:rPr lang="ro-RO" sz="2400" dirty="0"/>
              <a:t> </a:t>
            </a:r>
            <a:r>
              <a:rPr lang="en-US" sz="2400" dirty="0"/>
              <a:t>reduce </a:t>
            </a:r>
            <a:r>
              <a:rPr lang="en-US" sz="2400" dirty="0" err="1"/>
              <a:t>frecvenţa</a:t>
            </a:r>
            <a:r>
              <a:rPr lang="en-US" sz="2400" dirty="0"/>
              <a:t>, </a:t>
            </a:r>
            <a:r>
              <a:rPr lang="en-US" sz="2400" dirty="0" err="1"/>
              <a:t>intensitatea</a:t>
            </a:r>
            <a:r>
              <a:rPr lang="en-US" sz="2400" dirty="0"/>
              <a:t>, </a:t>
            </a:r>
            <a:r>
              <a:rPr lang="en-US" sz="2400" dirty="0" err="1"/>
              <a:t>probabilitatea</a:t>
            </a:r>
            <a:r>
              <a:rPr lang="en-US" sz="2400" dirty="0"/>
              <a:t> de </a:t>
            </a:r>
            <a:r>
              <a:rPr lang="en-US" sz="2400" dirty="0" err="1"/>
              <a:t>ocurenţă</a:t>
            </a:r>
            <a:r>
              <a:rPr lang="en-US" sz="2400" dirty="0"/>
              <a:t>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6653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341194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8988" y="2129051"/>
            <a:ext cx="11191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Este </a:t>
            </a:r>
            <a:r>
              <a:rPr lang="en-US" sz="2400" dirty="0" err="1"/>
              <a:t>procedeul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descompunem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minimale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ro-RO" sz="2400" dirty="0"/>
              <a:t> </a:t>
            </a:r>
            <a:r>
              <a:rPr lang="it-IT" sz="2400" dirty="0"/>
              <a:t>întărim fiecare aproximare succesivă a comportamentului ţintă. Presupune deci o modificare</a:t>
            </a:r>
            <a:r>
              <a:rPr lang="ro-RO" sz="2400" dirty="0"/>
              <a:t> </a:t>
            </a:r>
            <a:r>
              <a:rPr lang="en-US" sz="2400" dirty="0" err="1"/>
              <a:t>gradată</a:t>
            </a:r>
            <a:r>
              <a:rPr lang="en-US" sz="2400" dirty="0"/>
              <a:t> a </a:t>
            </a:r>
            <a:r>
              <a:rPr lang="en-US" sz="2400" dirty="0" err="1"/>
              <a:t>comportamentului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tehnică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accelera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complex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ro-RO" sz="2400" dirty="0"/>
              <a:t> </a:t>
            </a:r>
            <a:r>
              <a:rPr lang="en-US" sz="2400" dirty="0" err="1"/>
              <a:t>dificil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subiect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ro-RO" sz="2400" b="1" dirty="0"/>
              <a:t>Exemplu</a:t>
            </a:r>
            <a:r>
              <a:rPr lang="ro-RO" sz="2400" dirty="0"/>
              <a:t>: învățarea scrisului (bastonașe, cerculețe etc)</a:t>
            </a:r>
          </a:p>
          <a:p>
            <a:pPr algn="just"/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o-RO" sz="2400" b="1" dirty="0" err="1"/>
              <a:t>Shaping</a:t>
            </a:r>
            <a:r>
              <a:rPr lang="ro-RO" sz="2400" b="1" dirty="0"/>
              <a:t> (formatare, întărire gradată)</a:t>
            </a:r>
          </a:p>
          <a:p>
            <a:pPr algn="just"/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605010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190887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(a) Din repertoriul comportamental al elevului observaţi comportamentul în deficit care vă</a:t>
            </a:r>
            <a:r>
              <a:rPr lang="ro-RO" sz="2400" dirty="0"/>
              <a:t> </a:t>
            </a:r>
            <a:r>
              <a:rPr lang="en-US" sz="2400" dirty="0" err="1"/>
              <a:t>interesează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(b) </a:t>
            </a:r>
            <a:r>
              <a:rPr lang="en-US" sz="2400" dirty="0" err="1"/>
              <a:t>Identificaţi</a:t>
            </a:r>
            <a:r>
              <a:rPr lang="en-US" sz="2400" dirty="0"/>
              <a:t> </a:t>
            </a:r>
            <a:r>
              <a:rPr lang="en-US" sz="2400" dirty="0" err="1"/>
              <a:t>antecedentele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consecinţele</a:t>
            </a:r>
            <a:r>
              <a:rPr lang="en-US" sz="2400" dirty="0"/>
              <a:t> sale.</a:t>
            </a:r>
          </a:p>
          <a:p>
            <a:pPr algn="just"/>
            <a:r>
              <a:rPr lang="en-US" sz="2400" dirty="0"/>
              <a:t>(c) </a:t>
            </a:r>
            <a:r>
              <a:rPr lang="en-US" sz="2400" dirty="0" err="1"/>
              <a:t>Notaţi</a:t>
            </a:r>
            <a:r>
              <a:rPr lang="en-US" sz="2400" dirty="0"/>
              <a:t> </a:t>
            </a:r>
            <a:r>
              <a:rPr lang="en-US" sz="2400" dirty="0" err="1"/>
              <a:t>situaţiile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dirty="0" err="1"/>
              <a:t>variaţii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forma, </a:t>
            </a:r>
            <a:r>
              <a:rPr lang="en-US" sz="2400" dirty="0" err="1"/>
              <a:t>intensitatea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durata</a:t>
            </a:r>
            <a:r>
              <a:rPr lang="en-US" sz="2400" dirty="0"/>
              <a:t> </a:t>
            </a:r>
            <a:r>
              <a:rPr lang="en-US" sz="2400" dirty="0" err="1"/>
              <a:t>acestui</a:t>
            </a:r>
            <a:r>
              <a:rPr lang="en-US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.</a:t>
            </a:r>
          </a:p>
          <a:p>
            <a:pPr algn="just"/>
            <a:r>
              <a:rPr lang="it-IT" sz="2400" dirty="0"/>
              <a:t>(d) Spargeţi comportamentul ţintă în părţi componente, în elemente minimale.</a:t>
            </a:r>
          </a:p>
          <a:p>
            <a:pPr algn="just"/>
            <a:r>
              <a:rPr lang="en-US" sz="2400" dirty="0"/>
              <a:t>(e) </a:t>
            </a:r>
            <a:r>
              <a:rPr lang="en-US" sz="2400" dirty="0" err="1"/>
              <a:t>Identificaţi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simplă</a:t>
            </a:r>
            <a:r>
              <a:rPr lang="en-US" sz="2400" dirty="0"/>
              <a:t> </a:t>
            </a:r>
            <a:r>
              <a:rPr lang="en-US" sz="2400" dirty="0" err="1"/>
              <a:t>aproximare</a:t>
            </a:r>
            <a:r>
              <a:rPr lang="en-US" sz="2400" dirty="0"/>
              <a:t> a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(f) </a:t>
            </a:r>
            <a:r>
              <a:rPr lang="en-US" sz="2400" dirty="0" err="1"/>
              <a:t>Eliminaţi</a:t>
            </a:r>
            <a:r>
              <a:rPr lang="en-US" sz="2400" dirty="0"/>
              <a:t> </a:t>
            </a:r>
            <a:r>
              <a:rPr lang="en-US" sz="2400" dirty="0" err="1"/>
              <a:t>factorii</a:t>
            </a:r>
            <a:r>
              <a:rPr lang="en-US" sz="2400" dirty="0"/>
              <a:t> </a:t>
            </a:r>
            <a:r>
              <a:rPr lang="en-US" sz="2400" dirty="0" err="1"/>
              <a:t>perturbatori</a:t>
            </a:r>
            <a:r>
              <a:rPr lang="en-US" sz="2400" dirty="0"/>
              <a:t> din </a:t>
            </a:r>
            <a:r>
              <a:rPr lang="en-US" sz="2400" dirty="0" err="1"/>
              <a:t>mediu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mări</a:t>
            </a:r>
            <a:r>
              <a:rPr lang="en-US" sz="2400" dirty="0"/>
              <a:t> </a:t>
            </a:r>
            <a:r>
              <a:rPr lang="en-US" sz="2400" dirty="0" err="1"/>
              <a:t>probabilitatea</a:t>
            </a:r>
            <a:r>
              <a:rPr lang="en-US" sz="2400" dirty="0"/>
              <a:t> </a:t>
            </a:r>
            <a:r>
              <a:rPr lang="en-US" sz="2400" dirty="0" err="1"/>
              <a:t>executării</a:t>
            </a:r>
            <a:r>
              <a:rPr lang="ro-RO" sz="2400" dirty="0"/>
              <a:t> </a:t>
            </a:r>
            <a:r>
              <a:rPr lang="en-US" sz="2400" dirty="0" err="1"/>
              <a:t>elementelor</a:t>
            </a:r>
            <a:r>
              <a:rPr lang="en-US" sz="2400" dirty="0"/>
              <a:t> </a:t>
            </a:r>
            <a:r>
              <a:rPr lang="en-US" sz="2400" dirty="0" err="1"/>
              <a:t>minimale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o-RO" sz="2400" b="1" dirty="0" err="1"/>
              <a:t>Shaping</a:t>
            </a:r>
            <a:r>
              <a:rPr lang="ro-RO" sz="2400" b="1" dirty="0"/>
              <a:t> (formatare, întărire gradată)</a:t>
            </a:r>
          </a:p>
          <a:p>
            <a:pPr algn="just"/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089267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1908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(g) </a:t>
            </a:r>
            <a:r>
              <a:rPr lang="en-US" sz="2400" dirty="0" err="1"/>
              <a:t>Diferenţiaţi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răspunsurile</a:t>
            </a:r>
            <a:r>
              <a:rPr lang="en-US" sz="2400" dirty="0"/>
              <a:t> </a:t>
            </a:r>
            <a:r>
              <a:rPr lang="en-US" sz="2400" dirty="0" err="1"/>
              <a:t>comportamentale</a:t>
            </a:r>
            <a:r>
              <a:rPr lang="en-US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r>
              <a:rPr lang="en-US" sz="2400" dirty="0"/>
              <a:t>(h) </a:t>
            </a:r>
            <a:r>
              <a:rPr lang="en-US" sz="2400" dirty="0" err="1"/>
              <a:t>Retrageţi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acele</a:t>
            </a:r>
            <a:r>
              <a:rPr lang="en-US" sz="2400" dirty="0"/>
              <a:t> </a:t>
            </a:r>
            <a:r>
              <a:rPr lang="en-US" sz="2400" dirty="0" err="1"/>
              <a:t>răspunsuri</a:t>
            </a:r>
            <a:r>
              <a:rPr lang="en-US" sz="2400" dirty="0"/>
              <a:t> 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incompatibile</a:t>
            </a:r>
            <a:r>
              <a:rPr lang="en-US" sz="2400" dirty="0"/>
              <a:t> cu </a:t>
            </a:r>
            <a:r>
              <a:rPr lang="en-US" sz="2400" dirty="0" err="1"/>
              <a:t>comportamentul</a:t>
            </a:r>
            <a:r>
              <a:rPr lang="ro-RO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err="1"/>
              <a:t>Dacă</a:t>
            </a:r>
            <a:r>
              <a:rPr lang="en-US" sz="2400" dirty="0"/>
              <a:t> nu </a:t>
            </a:r>
            <a:r>
              <a:rPr lang="en-US" sz="2400" dirty="0" err="1"/>
              <a:t>reuşiţi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obţineţi</a:t>
            </a:r>
            <a:r>
              <a:rPr lang="en-US" sz="2400" dirty="0"/>
              <a:t> </a:t>
            </a:r>
            <a:r>
              <a:rPr lang="en-US" sz="2400" dirty="0" err="1"/>
              <a:t>răspunsul</a:t>
            </a:r>
            <a:r>
              <a:rPr lang="en-US" sz="2400" dirty="0"/>
              <a:t> </a:t>
            </a:r>
            <a:r>
              <a:rPr lang="en-US" sz="2400" dirty="0" err="1"/>
              <a:t>dorit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repetarea</a:t>
            </a:r>
            <a:r>
              <a:rPr lang="en-US" sz="2400" dirty="0"/>
              <a:t> </a:t>
            </a:r>
            <a:r>
              <a:rPr lang="en-US" sz="2400" dirty="0" err="1"/>
              <a:t>întăririlor</a:t>
            </a:r>
            <a:r>
              <a:rPr lang="en-US" sz="2400" dirty="0"/>
              <a:t>, </a:t>
            </a:r>
            <a:r>
              <a:rPr lang="en-US" sz="2400" dirty="0" err="1"/>
              <a:t>spargeţi</a:t>
            </a:r>
            <a:r>
              <a:rPr lang="ro-RO" sz="2400" dirty="0"/>
              <a:t> </a:t>
            </a:r>
            <a:r>
              <a:rPr lang="it-IT" sz="2400" dirty="0"/>
              <a:t>comportamentul în componente şi mai mici. Treceţi de la întăriri continue la întăriri intermitente.</a:t>
            </a:r>
          </a:p>
          <a:p>
            <a:pPr algn="just"/>
            <a:r>
              <a:rPr lang="it-IT" sz="2400" dirty="0"/>
              <a:t>(j) Utilizaţi amorse verbale sau gesturi în toate etapele, pentru a precipita formarea</a:t>
            </a:r>
            <a:r>
              <a:rPr lang="ro-RO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o-RO" sz="2400" b="1" dirty="0" err="1"/>
              <a:t>Shaping</a:t>
            </a:r>
            <a:r>
              <a:rPr lang="ro-RO" sz="2400" b="1" dirty="0"/>
              <a:t> (formatare, întărire gradată)</a:t>
            </a:r>
          </a:p>
          <a:p>
            <a:pPr algn="just"/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2418678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1908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principiu</a:t>
            </a:r>
            <a:r>
              <a:rPr lang="en-US" sz="2400" dirty="0"/>
              <a:t> </a:t>
            </a:r>
            <a:r>
              <a:rPr lang="en-US" sz="2400" dirty="0" err="1"/>
              <a:t>susţine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o </a:t>
            </a:r>
            <a:r>
              <a:rPr lang="en-US" sz="2400" dirty="0" err="1"/>
              <a:t>activitate</a:t>
            </a:r>
            <a:r>
              <a:rPr lang="en-US" sz="2400" dirty="0"/>
              <a:t> </a:t>
            </a:r>
            <a:r>
              <a:rPr lang="en-US" sz="2400" dirty="0" err="1"/>
              <a:t>plăcută</a:t>
            </a:r>
            <a:r>
              <a:rPr lang="en-US" sz="2400" dirty="0"/>
              <a:t>, </a:t>
            </a:r>
            <a:r>
              <a:rPr lang="en-US" sz="2400" dirty="0" err="1"/>
              <a:t>preferată</a:t>
            </a:r>
            <a:r>
              <a:rPr lang="en-US" sz="2400" dirty="0"/>
              <a:t>,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utilizată</a:t>
            </a:r>
            <a:r>
              <a:rPr lang="en-US" sz="2400" dirty="0"/>
              <a:t> ca </a:t>
            </a:r>
            <a:r>
              <a:rPr lang="en-US" sz="2400" dirty="0" err="1"/>
              <a:t>întărire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o</a:t>
            </a:r>
            <a:r>
              <a:rPr lang="ro-RO" sz="2400" dirty="0"/>
              <a:t> </a:t>
            </a:r>
            <a:r>
              <a:rPr lang="it-IT" sz="2400" dirty="0"/>
              <a:t>activitate mai puţin plăcută. Un comportament cu probabilitate crescută de ocurenţă poate fi utilizat</a:t>
            </a:r>
            <a:r>
              <a:rPr lang="ro-RO" sz="2400" dirty="0"/>
              <a:t> </a:t>
            </a:r>
            <a:r>
              <a:rPr lang="it-IT" sz="2400" dirty="0"/>
              <a:t>ca întărire pentru un comportament cu probabilitate scăzută de ocurenţă.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ro-RO" sz="2400" b="1" dirty="0"/>
              <a:t>Exemplu: </a:t>
            </a:r>
            <a:r>
              <a:rPr lang="en-US" sz="2400" dirty="0"/>
              <a:t>“Mai </a:t>
            </a:r>
            <a:r>
              <a:rPr lang="en-US" sz="2400" dirty="0" err="1"/>
              <a:t>întâi</a:t>
            </a:r>
            <a:r>
              <a:rPr lang="en-US" sz="2400" dirty="0"/>
              <a:t> </a:t>
            </a:r>
            <a:r>
              <a:rPr lang="en-US" sz="2400" dirty="0" err="1"/>
              <a:t>mănânci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îţi</a:t>
            </a:r>
            <a:r>
              <a:rPr lang="en-US" sz="2400" dirty="0"/>
              <a:t> </a:t>
            </a:r>
            <a:r>
              <a:rPr lang="en-US" sz="2400" dirty="0" err="1"/>
              <a:t>citesc</a:t>
            </a:r>
            <a:r>
              <a:rPr lang="en-US" sz="2400" dirty="0"/>
              <a:t> o </a:t>
            </a:r>
            <a:r>
              <a:rPr lang="en-US" sz="2400" dirty="0" err="1"/>
              <a:t>poveste</a:t>
            </a:r>
            <a:r>
              <a:rPr lang="en-US" sz="2400" dirty="0"/>
              <a:t>”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 err="1"/>
              <a:t>Principiul</a:t>
            </a:r>
            <a:r>
              <a:rPr lang="en-US" sz="2400" b="1" dirty="0"/>
              <a:t> </a:t>
            </a:r>
            <a:r>
              <a:rPr lang="en-US" sz="2400" b="1" dirty="0" err="1"/>
              <a:t>lui</a:t>
            </a:r>
            <a:r>
              <a:rPr lang="en-US" sz="2400" b="1" dirty="0"/>
              <a:t> </a:t>
            </a:r>
            <a:r>
              <a:rPr lang="en-US" sz="2400" b="1" dirty="0" err="1"/>
              <a:t>Pramack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5783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Perspective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5343" y="2088107"/>
            <a:ext cx="10399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/>
              <a:t>d) modificări comportamentale- </a:t>
            </a:r>
            <a:r>
              <a:rPr lang="ro-RO" sz="2400" dirty="0"/>
              <a:t>MC= set de comportamente utilizat de profesor în predare prin intermediul cărora:</a:t>
            </a:r>
          </a:p>
          <a:p>
            <a:pPr algn="just"/>
            <a:endParaRPr lang="ro-RO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i="1" dirty="0" err="1"/>
              <a:t>promovează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i="1" dirty="0" err="1"/>
              <a:t>stimulează</a:t>
            </a:r>
            <a:r>
              <a:rPr lang="en-US" sz="2400" i="1" dirty="0"/>
              <a:t> </a:t>
            </a:r>
            <a:r>
              <a:rPr lang="en-US" sz="2400" i="1" dirty="0" err="1"/>
              <a:t>comportamentele</a:t>
            </a:r>
            <a:r>
              <a:rPr lang="en-US" sz="2400" i="1" dirty="0"/>
              <a:t> </a:t>
            </a:r>
            <a:r>
              <a:rPr lang="en-US" sz="2400" i="1" dirty="0" err="1"/>
              <a:t>adecvate</a:t>
            </a:r>
            <a:r>
              <a:rPr lang="en-US" sz="2400" i="1" dirty="0"/>
              <a:t> ale </a:t>
            </a:r>
            <a:r>
              <a:rPr lang="en-US" sz="2400" i="1" dirty="0" err="1"/>
              <a:t>elevilor</a:t>
            </a:r>
            <a:endParaRPr lang="ro-RO" sz="2400" i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i="1" dirty="0"/>
              <a:t>reduce/ elimină frecvenţa şi probabilitatea apariţiei unor comportamente nepotrivite la oră,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i="1" dirty="0" err="1"/>
              <a:t>facilitează</a:t>
            </a:r>
            <a:r>
              <a:rPr lang="en-US" sz="2400" i="1" dirty="0"/>
              <a:t> </a:t>
            </a:r>
            <a:r>
              <a:rPr lang="en-US" sz="2400" i="1" dirty="0" err="1"/>
              <a:t>relaţii</a:t>
            </a:r>
            <a:r>
              <a:rPr lang="en-US" sz="2400" i="1" dirty="0"/>
              <a:t> </a:t>
            </a:r>
            <a:r>
              <a:rPr lang="en-US" sz="2400" i="1" dirty="0" err="1"/>
              <a:t>interpersonale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un </a:t>
            </a:r>
            <a:r>
              <a:rPr lang="en-US" sz="2400" i="1" dirty="0" err="1"/>
              <a:t>climat</a:t>
            </a:r>
            <a:r>
              <a:rPr lang="en-US" sz="2400" i="1" dirty="0"/>
              <a:t> </a:t>
            </a:r>
            <a:r>
              <a:rPr lang="en-US" sz="2400" i="1" dirty="0" err="1"/>
              <a:t>socioemoţional</a:t>
            </a:r>
            <a:r>
              <a:rPr lang="en-US" sz="2400" i="1" dirty="0"/>
              <a:t> </a:t>
            </a:r>
            <a:r>
              <a:rPr lang="en-US" sz="2400" i="1" dirty="0" err="1"/>
              <a:t>pozitiv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 err="1"/>
              <a:t>sala</a:t>
            </a:r>
            <a:r>
              <a:rPr lang="en-US" sz="2400" i="1" dirty="0"/>
              <a:t> de </a:t>
            </a:r>
            <a:r>
              <a:rPr lang="en-US" sz="2400" i="1" dirty="0" err="1"/>
              <a:t>clasă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733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1931580"/>
            <a:ext cx="6719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tehnică</a:t>
            </a:r>
            <a:r>
              <a:rPr lang="en-US" sz="2400" dirty="0"/>
              <a:t> </a:t>
            </a:r>
            <a:r>
              <a:rPr lang="en-US" sz="2400" dirty="0" err="1"/>
              <a:t>presupune</a:t>
            </a:r>
            <a:r>
              <a:rPr lang="en-US" sz="2400" dirty="0"/>
              <a:t> </a:t>
            </a:r>
            <a:r>
              <a:rPr lang="en-US" sz="2400" dirty="0" err="1"/>
              <a:t>negocierea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semnarea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contract </a:t>
            </a:r>
            <a:r>
              <a:rPr lang="en-US" sz="2400" dirty="0" err="1"/>
              <a:t>între</a:t>
            </a:r>
            <a:r>
              <a:rPr lang="en-US" sz="2400" dirty="0"/>
              <a:t> adolescent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ro-RO" sz="2400" dirty="0"/>
              <a:t> </a:t>
            </a:r>
            <a:r>
              <a:rPr lang="it-IT" sz="2400" dirty="0"/>
              <a:t>persoane (profesori, părinţi, prieteni). El stabileşte recompensele sau pedepsele pe care le va primi</a:t>
            </a:r>
            <a:r>
              <a:rPr lang="ro-RO" sz="2400" dirty="0"/>
              <a:t> </a:t>
            </a:r>
            <a:r>
              <a:rPr lang="en-US" sz="2400" dirty="0" err="1"/>
              <a:t>adolescentul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său</a:t>
            </a:r>
            <a:r>
              <a:rPr lang="en-US" sz="2400" dirty="0"/>
              <a:t> (</a:t>
            </a:r>
            <a:r>
              <a:rPr lang="en-US" sz="2400" dirty="0" err="1"/>
              <a:t>consecinţele</a:t>
            </a:r>
            <a:r>
              <a:rPr lang="en-US" sz="2400" dirty="0"/>
              <a:t> </a:t>
            </a:r>
            <a:r>
              <a:rPr lang="en-US" sz="2400" dirty="0" err="1"/>
              <a:t>depind</a:t>
            </a:r>
            <a:r>
              <a:rPr lang="en-US" sz="2400" dirty="0"/>
              <a:t> de </a:t>
            </a:r>
            <a:r>
              <a:rPr lang="en-US" sz="2400" dirty="0" err="1"/>
              <a:t>acţiunile</a:t>
            </a:r>
            <a:r>
              <a:rPr lang="en-US" sz="2400" dirty="0"/>
              <a:t> sale).</a:t>
            </a:r>
            <a:endParaRPr lang="ro-RO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Semnarea</a:t>
            </a:r>
            <a:r>
              <a:rPr lang="en-US" sz="2400" dirty="0"/>
              <a:t> </a:t>
            </a:r>
            <a:r>
              <a:rPr lang="en-US" sz="2400" dirty="0" err="1"/>
              <a:t>contractului</a:t>
            </a:r>
            <a:r>
              <a:rPr lang="en-US" sz="2400" dirty="0"/>
              <a:t> are </a:t>
            </a:r>
            <a:r>
              <a:rPr lang="en-US" sz="2400" dirty="0" err="1"/>
              <a:t>loc</a:t>
            </a:r>
            <a:r>
              <a:rPr lang="en-US" sz="2400" dirty="0"/>
              <a:t> ca </a:t>
            </a:r>
            <a:r>
              <a:rPr lang="en-US" sz="2400" dirty="0" err="1"/>
              <a:t>urmare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b="1" dirty="0" err="1"/>
              <a:t>negocieri</a:t>
            </a:r>
            <a:r>
              <a:rPr lang="en-US" sz="2400" b="1" dirty="0"/>
              <a:t>.</a:t>
            </a:r>
            <a:r>
              <a:rPr lang="en-US" sz="2400" dirty="0"/>
              <a:t> El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acceptat</a:t>
            </a:r>
            <a:r>
              <a:rPr lang="en-US" sz="2400" dirty="0"/>
              <a:t> cu </a:t>
            </a:r>
            <a:r>
              <a:rPr lang="en-US" sz="2400" dirty="0" err="1"/>
              <a:t>plăcere</a:t>
            </a:r>
            <a:r>
              <a:rPr lang="en-US" sz="2400" dirty="0"/>
              <a:t> de</a:t>
            </a:r>
            <a:r>
              <a:rPr lang="ro-RO" sz="2400" dirty="0"/>
              <a:t> </a:t>
            </a:r>
            <a:r>
              <a:rPr lang="fr-FR" sz="2400" dirty="0" err="1"/>
              <a:t>către</a:t>
            </a:r>
            <a:r>
              <a:rPr lang="fr-FR" sz="2400" dirty="0"/>
              <a:t> adolescent, nu </a:t>
            </a:r>
            <a:r>
              <a:rPr lang="fr-FR" sz="2400" dirty="0" err="1"/>
              <a:t>impus</a:t>
            </a:r>
            <a:r>
              <a:rPr lang="fr-FR" sz="2400" dirty="0"/>
              <a:t> </a:t>
            </a:r>
            <a:r>
              <a:rPr lang="fr-FR" sz="2400" dirty="0" err="1"/>
              <a:t>cu</a:t>
            </a:r>
            <a:r>
              <a:rPr lang="fr-FR" sz="2400" dirty="0"/>
              <a:t> </a:t>
            </a:r>
            <a:r>
              <a:rPr lang="fr-FR" sz="2400" dirty="0" err="1"/>
              <a:t>forţa</a:t>
            </a:r>
            <a:r>
              <a:rPr lang="fr-FR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Încheierea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contract (</a:t>
            </a:r>
            <a:r>
              <a:rPr lang="en-US" sz="2400" b="1" dirty="0" err="1"/>
              <a:t>contractul</a:t>
            </a:r>
            <a:r>
              <a:rPr lang="en-US" sz="2400" b="1" dirty="0"/>
              <a:t> de </a:t>
            </a:r>
            <a:r>
              <a:rPr lang="en-US" sz="2400" b="1" dirty="0" err="1"/>
              <a:t>contingenţe</a:t>
            </a:r>
            <a:r>
              <a:rPr lang="en-US" sz="2400" b="1" dirty="0"/>
              <a:t>)</a:t>
            </a:r>
            <a:endParaRPr lang="ro-RO" sz="2400" b="1" dirty="0"/>
          </a:p>
        </p:txBody>
      </p:sp>
      <p:pic>
        <p:nvPicPr>
          <p:cNvPr id="37890" name="Picture 2" descr="Contract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40" y="2661817"/>
            <a:ext cx="4070255" cy="26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49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69" y="1931580"/>
            <a:ext cx="10335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Paşi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aplicarea</a:t>
            </a:r>
            <a:r>
              <a:rPr lang="en-US" sz="2400" b="1" dirty="0"/>
              <a:t> </a:t>
            </a:r>
            <a:r>
              <a:rPr lang="en-US" sz="2400" b="1" dirty="0" err="1"/>
              <a:t>tehnicii</a:t>
            </a:r>
            <a:endParaRPr lang="ro-RO" sz="2400" b="1" dirty="0"/>
          </a:p>
          <a:p>
            <a:endParaRPr lang="en-US" sz="2400" b="1" dirty="0"/>
          </a:p>
          <a:p>
            <a:r>
              <a:rPr lang="en-US" sz="2400" dirty="0"/>
              <a:t>(a) </a:t>
            </a:r>
            <a:r>
              <a:rPr lang="en-US" sz="2400" dirty="0" err="1"/>
              <a:t>Descrieţi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en-US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termeni</a:t>
            </a:r>
            <a:r>
              <a:rPr lang="en-US" sz="2400" dirty="0"/>
              <a:t> </a:t>
            </a:r>
            <a:r>
              <a:rPr lang="en-US" sz="2400" dirty="0" err="1"/>
              <a:t>clari</a:t>
            </a:r>
            <a:r>
              <a:rPr lang="en-US" sz="2400" dirty="0"/>
              <a:t>, </a:t>
            </a:r>
            <a:r>
              <a:rPr lang="en-US" sz="2400" dirty="0" err="1"/>
              <a:t>detaliaţi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univoci</a:t>
            </a:r>
            <a:r>
              <a:rPr lang="en-US" sz="2400" dirty="0"/>
              <a:t>, </a:t>
            </a:r>
            <a:r>
              <a:rPr lang="en-US" sz="2400" dirty="0" err="1"/>
              <a:t>ţinând</a:t>
            </a:r>
            <a:r>
              <a:rPr lang="en-US" sz="2400" dirty="0"/>
              <a:t> </a:t>
            </a:r>
            <a:r>
              <a:rPr lang="en-US" sz="2400" dirty="0" err="1"/>
              <a:t>cont</a:t>
            </a:r>
            <a:r>
              <a:rPr lang="en-US" sz="2400" dirty="0"/>
              <a:t> de</a:t>
            </a:r>
            <a:r>
              <a:rPr lang="ro-RO" sz="2400" dirty="0"/>
              <a:t> </a:t>
            </a:r>
            <a:r>
              <a:rPr lang="en-US" sz="2400" dirty="0" err="1"/>
              <a:t>capacitatea</a:t>
            </a:r>
            <a:r>
              <a:rPr lang="en-US" sz="2400" dirty="0"/>
              <a:t> de </a:t>
            </a:r>
            <a:r>
              <a:rPr lang="en-US" sz="2400" dirty="0" err="1"/>
              <a:t>înţelegere</a:t>
            </a:r>
            <a:r>
              <a:rPr lang="en-US" sz="2400" dirty="0"/>
              <a:t> a </a:t>
            </a:r>
            <a:r>
              <a:rPr lang="en-US" sz="2400" dirty="0" err="1"/>
              <a:t>adolescentului</a:t>
            </a:r>
            <a:r>
              <a:rPr lang="en-US" sz="2400" dirty="0"/>
              <a:t>.</a:t>
            </a:r>
          </a:p>
          <a:p>
            <a:r>
              <a:rPr lang="it-IT" sz="2400" dirty="0"/>
              <a:t>(b) Stabiliţi durata, frecvenţa şi calitatea cu care trebuie să se manifeste comportamentul</a:t>
            </a:r>
            <a:r>
              <a:rPr lang="ro-RO" sz="2400" dirty="0"/>
              <a:t> </a:t>
            </a:r>
            <a:r>
              <a:rPr lang="en-US" sz="2400" dirty="0" err="1"/>
              <a:t>ţintă</a:t>
            </a:r>
            <a:r>
              <a:rPr lang="en-US" sz="2400" dirty="0"/>
              <a:t>. </a:t>
            </a:r>
            <a:r>
              <a:rPr lang="en-US" sz="2400" dirty="0" err="1"/>
              <a:t>Specificaţi</a:t>
            </a:r>
            <a:r>
              <a:rPr lang="en-US" sz="2400" dirty="0"/>
              <a:t>-le </a:t>
            </a:r>
            <a:r>
              <a:rPr lang="en-US" sz="2400" dirty="0" err="1"/>
              <a:t>drept</a:t>
            </a:r>
            <a:r>
              <a:rPr lang="en-US" sz="2400" dirty="0"/>
              <a:t> </a:t>
            </a:r>
            <a:r>
              <a:rPr lang="en-US" sz="2400" dirty="0" err="1"/>
              <a:t>clauze</a:t>
            </a:r>
            <a:r>
              <a:rPr lang="en-US" sz="2400" dirty="0"/>
              <a:t> ale </a:t>
            </a:r>
            <a:r>
              <a:rPr lang="en-US" sz="2400" dirty="0" err="1"/>
              <a:t>contractului</a:t>
            </a:r>
            <a:r>
              <a:rPr lang="en-US" sz="2400" dirty="0"/>
              <a:t>. </a:t>
            </a:r>
            <a:r>
              <a:rPr lang="en-US" sz="2400" dirty="0" err="1"/>
              <a:t>Altfel</a:t>
            </a:r>
            <a:r>
              <a:rPr lang="en-US" sz="2400" dirty="0"/>
              <a:t> </a:t>
            </a:r>
            <a:r>
              <a:rPr lang="en-US" sz="2400" dirty="0" err="1"/>
              <a:t>spus</a:t>
            </a:r>
            <a:r>
              <a:rPr lang="en-US" sz="2400" dirty="0"/>
              <a:t>, </a:t>
            </a:r>
            <a:r>
              <a:rPr lang="en-US" sz="2400" dirty="0" err="1"/>
              <a:t>clarificaţi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anume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ro-RO" sz="2400" dirty="0"/>
              <a:t> </a:t>
            </a:r>
            <a:r>
              <a:rPr lang="en-US" sz="2400" dirty="0"/>
              <a:t>“</a:t>
            </a:r>
            <a:r>
              <a:rPr lang="en-US" sz="2400" dirty="0" err="1"/>
              <a:t>atins</a:t>
            </a:r>
            <a:r>
              <a:rPr lang="en-US" sz="2400" dirty="0"/>
              <a:t>”.</a:t>
            </a:r>
          </a:p>
          <a:p>
            <a:r>
              <a:rPr lang="en-US" sz="2400" dirty="0"/>
              <a:t>(c) </a:t>
            </a:r>
            <a:r>
              <a:rPr lang="en-US" sz="2400" dirty="0" err="1"/>
              <a:t>Specificaţi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pozitive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recompensele</a:t>
            </a:r>
            <a:r>
              <a:rPr lang="en-US" sz="2400" dirty="0"/>
              <a:t> </a:t>
            </a:r>
            <a:r>
              <a:rPr lang="en-US" sz="2400" dirty="0" err="1"/>
              <a:t>acordate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efectuarea</a:t>
            </a:r>
            <a:r>
              <a:rPr lang="ro-RO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dezirabil</a:t>
            </a:r>
            <a:r>
              <a:rPr lang="en-US" sz="2400" dirty="0"/>
              <a:t>.</a:t>
            </a:r>
          </a:p>
          <a:p>
            <a:r>
              <a:rPr lang="en-US" sz="2400" dirty="0"/>
              <a:t>(d) </a:t>
            </a:r>
            <a:r>
              <a:rPr lang="en-US" sz="2400" dirty="0" err="1"/>
              <a:t>Stabiliţi</a:t>
            </a:r>
            <a:r>
              <a:rPr lang="en-US" sz="2400" dirty="0"/>
              <a:t> </a:t>
            </a:r>
            <a:r>
              <a:rPr lang="en-US" sz="2400" dirty="0" err="1"/>
              <a:t>privilegiile</a:t>
            </a:r>
            <a:r>
              <a:rPr lang="en-US" sz="2400" dirty="0"/>
              <a:t> care se </a:t>
            </a:r>
            <a:r>
              <a:rPr lang="en-US" sz="2400" dirty="0" err="1"/>
              <a:t>pierd</a:t>
            </a:r>
            <a:r>
              <a:rPr lang="en-US" sz="2400" dirty="0"/>
              <a:t> de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părţi</a:t>
            </a:r>
            <a:r>
              <a:rPr lang="en-US" sz="2400" dirty="0"/>
              <a:t>,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încălcarea</a:t>
            </a:r>
            <a:r>
              <a:rPr lang="en-US" sz="2400" dirty="0"/>
              <a:t> </a:t>
            </a:r>
            <a:r>
              <a:rPr lang="en-US" sz="2400" dirty="0" err="1"/>
              <a:t>clauzelor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Încheierea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contract (</a:t>
            </a:r>
            <a:r>
              <a:rPr lang="en-US" sz="2400" b="1" dirty="0" err="1"/>
              <a:t>contractul</a:t>
            </a:r>
            <a:r>
              <a:rPr lang="en-US" sz="2400" b="1" dirty="0"/>
              <a:t> de </a:t>
            </a:r>
            <a:r>
              <a:rPr lang="en-US" sz="2400" b="1" dirty="0" err="1"/>
              <a:t>contingenţe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372951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245478"/>
            <a:ext cx="1033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(e) </a:t>
            </a:r>
            <a:r>
              <a:rPr lang="en-US" sz="2400" dirty="0" err="1"/>
              <a:t>Stabiliţi</a:t>
            </a:r>
            <a:r>
              <a:rPr lang="en-US" sz="2400" dirty="0"/>
              <a:t> </a:t>
            </a:r>
            <a:r>
              <a:rPr lang="en-US" sz="2400" dirty="0" err="1"/>
              <a:t>bonusul</a:t>
            </a:r>
            <a:r>
              <a:rPr lang="en-US" sz="2400" dirty="0"/>
              <a:t> (</a:t>
            </a:r>
            <a:r>
              <a:rPr lang="en-US" sz="2400" dirty="0" err="1"/>
              <a:t>întărirea</a:t>
            </a:r>
            <a:r>
              <a:rPr lang="en-US" sz="2400" dirty="0"/>
              <a:t> </a:t>
            </a:r>
            <a:r>
              <a:rPr lang="en-US" sz="2400" dirty="0" err="1"/>
              <a:t>pozitivă</a:t>
            </a:r>
            <a:r>
              <a:rPr lang="en-US" sz="2400" dirty="0"/>
              <a:t> </a:t>
            </a:r>
            <a:r>
              <a:rPr lang="en-US" sz="2400" dirty="0" err="1"/>
              <a:t>suplimentară</a:t>
            </a:r>
            <a:r>
              <a:rPr lang="en-US" sz="2400" dirty="0"/>
              <a:t>) care se </a:t>
            </a:r>
            <a:r>
              <a:rPr lang="en-US" sz="2400" dirty="0" err="1"/>
              <a:t>acordă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adolescentul</a:t>
            </a:r>
            <a:r>
              <a:rPr lang="ro-RO" sz="2400" dirty="0"/>
              <a:t> </a:t>
            </a:r>
            <a:r>
              <a:rPr lang="en-US" sz="2400" dirty="0" err="1"/>
              <a:t>depăşeşte</a:t>
            </a:r>
            <a:r>
              <a:rPr lang="en-US" sz="2400" dirty="0"/>
              <a:t> </a:t>
            </a:r>
            <a:r>
              <a:rPr lang="en-US" sz="2400" dirty="0" err="1"/>
              <a:t>cerinţele</a:t>
            </a:r>
            <a:r>
              <a:rPr lang="en-US" sz="2400" dirty="0"/>
              <a:t> </a:t>
            </a:r>
            <a:r>
              <a:rPr lang="en-US" sz="2400" dirty="0" err="1"/>
              <a:t>minime</a:t>
            </a:r>
            <a:r>
              <a:rPr lang="en-US" sz="2400" dirty="0"/>
              <a:t> ale </a:t>
            </a:r>
            <a:r>
              <a:rPr lang="en-US" sz="2400" dirty="0" err="1"/>
              <a:t>contractului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(f) </a:t>
            </a:r>
            <a:r>
              <a:rPr lang="en-US" sz="2400" dirty="0" err="1"/>
              <a:t>Specificaţi</a:t>
            </a:r>
            <a:r>
              <a:rPr lang="en-US" sz="2400" dirty="0"/>
              <a:t> </a:t>
            </a:r>
            <a:r>
              <a:rPr lang="en-US" sz="2400" dirty="0" err="1"/>
              <a:t>mijloacele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observaţi</a:t>
            </a:r>
            <a:r>
              <a:rPr lang="en-US" sz="2400" dirty="0"/>
              <a:t>, </a:t>
            </a:r>
            <a:r>
              <a:rPr lang="en-US" sz="2400" dirty="0" err="1"/>
              <a:t>măsuraţi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înregistraţi</a:t>
            </a:r>
            <a:r>
              <a:rPr lang="en-US" sz="2400" dirty="0"/>
              <a:t> </a:t>
            </a:r>
            <a:r>
              <a:rPr lang="en-US" sz="2400" dirty="0" err="1"/>
              <a:t>comportamentul</a:t>
            </a:r>
            <a:r>
              <a:rPr lang="ro-RO" sz="2400" dirty="0"/>
              <a:t> </a:t>
            </a:r>
            <a:r>
              <a:rPr lang="en-US" sz="2400" dirty="0" err="1"/>
              <a:t>dezirabil</a:t>
            </a:r>
            <a:r>
              <a:rPr lang="en-US" sz="2400" dirty="0"/>
              <a:t>. </a:t>
            </a:r>
            <a:r>
              <a:rPr lang="en-US" sz="2400" dirty="0" err="1"/>
              <a:t>Stabiliţi</a:t>
            </a:r>
            <a:r>
              <a:rPr lang="en-US" sz="2400" dirty="0"/>
              <a:t> </a:t>
            </a:r>
            <a:r>
              <a:rPr lang="en-US" sz="2400" dirty="0" err="1"/>
              <a:t>procedura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acordaţi</a:t>
            </a:r>
            <a:r>
              <a:rPr lang="en-US" sz="2400" dirty="0"/>
              <a:t> </a:t>
            </a:r>
            <a:r>
              <a:rPr lang="en-US" sz="2400" dirty="0" err="1"/>
              <a:t>adolescentului</a:t>
            </a:r>
            <a:r>
              <a:rPr lang="en-US" sz="2400" dirty="0"/>
              <a:t> feedback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performanţele</a:t>
            </a:r>
            <a:r>
              <a:rPr lang="en-US" sz="2400" dirty="0"/>
              <a:t> sale </a:t>
            </a:r>
            <a:r>
              <a:rPr lang="en-US" sz="2400" dirty="0" err="1"/>
              <a:t>pe</a:t>
            </a:r>
            <a:r>
              <a:rPr lang="ro-RO" sz="2400" dirty="0"/>
              <a:t> </a:t>
            </a:r>
            <a:r>
              <a:rPr lang="pt-BR" sz="2400" dirty="0"/>
              <a:t>perioada cât se aplică contractul.</a:t>
            </a:r>
          </a:p>
          <a:p>
            <a:pPr algn="just"/>
            <a:r>
              <a:rPr lang="en-US" sz="2400" dirty="0"/>
              <a:t>(g) </a:t>
            </a:r>
            <a:r>
              <a:rPr lang="en-US" sz="2400" dirty="0" err="1"/>
              <a:t>Acordaţi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</a:t>
            </a:r>
            <a:r>
              <a:rPr lang="en-US" sz="2400" dirty="0" err="1"/>
              <a:t>imediat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răspunsul</a:t>
            </a:r>
            <a:r>
              <a:rPr lang="en-US" sz="2400" dirty="0"/>
              <a:t> </a:t>
            </a:r>
            <a:r>
              <a:rPr lang="en-US" sz="2400" dirty="0" err="1"/>
              <a:t>dezirabil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Încheierea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contract (</a:t>
            </a:r>
            <a:r>
              <a:rPr lang="en-US" sz="2400" b="1" dirty="0" err="1"/>
              <a:t>contractul</a:t>
            </a:r>
            <a:r>
              <a:rPr lang="en-US" sz="2400" b="1" dirty="0"/>
              <a:t> de </a:t>
            </a:r>
            <a:r>
              <a:rPr lang="en-US" sz="2400" b="1" dirty="0" err="1"/>
              <a:t>contingenţe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144320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>
                <a:solidFill>
                  <a:srgbClr val="C00000"/>
                </a:solidFill>
              </a:rPr>
              <a:t>accelerare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245478"/>
            <a:ext cx="1033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Tehnica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cu </a:t>
            </a:r>
            <a:r>
              <a:rPr lang="en-US" sz="2400" b="1" dirty="0" err="1"/>
              <a:t>adolescenţi</a:t>
            </a:r>
            <a:r>
              <a:rPr lang="en-US" sz="2400" dirty="0"/>
              <a:t>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îi</a:t>
            </a:r>
            <a:r>
              <a:rPr lang="en-US" sz="2400" dirty="0"/>
              <a:t> </a:t>
            </a:r>
            <a:r>
              <a:rPr lang="en-US" sz="2400" dirty="0" err="1"/>
              <a:t>pune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situaţia</a:t>
            </a:r>
            <a:r>
              <a:rPr lang="en-US" sz="2400" dirty="0"/>
              <a:t> de </a:t>
            </a:r>
            <a:r>
              <a:rPr lang="en-US" sz="2400" dirty="0" err="1"/>
              <a:t>adulţi</a:t>
            </a:r>
            <a:r>
              <a:rPr lang="en-US" sz="2400" dirty="0"/>
              <a:t>, </a:t>
            </a:r>
            <a:r>
              <a:rPr lang="en-US" sz="2400" dirty="0" err="1"/>
              <a:t>în</a:t>
            </a:r>
            <a:r>
              <a:rPr lang="en-US" sz="2400" dirty="0"/>
              <a:t> zona</a:t>
            </a:r>
            <a:r>
              <a:rPr lang="ro-RO" sz="2400" dirty="0"/>
              <a:t> </a:t>
            </a:r>
            <a:r>
              <a:rPr lang="en-US" sz="2400" dirty="0" err="1"/>
              <a:t>proximei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</a:t>
            </a:r>
            <a:r>
              <a:rPr lang="en-US" sz="2400" dirty="0" err="1"/>
              <a:t>dezvoltări</a:t>
            </a:r>
            <a:r>
              <a:rPr lang="ro-RO" sz="2400" dirty="0"/>
              <a:t>, presupune influențarea comportamentului prin prestigiu.</a:t>
            </a:r>
          </a:p>
          <a:p>
            <a:pPr algn="just"/>
            <a:endParaRPr lang="ro-RO" sz="2400" b="1" dirty="0"/>
          </a:p>
          <a:p>
            <a:pPr algn="just"/>
            <a:r>
              <a:rPr lang="en-US" sz="2400" dirty="0"/>
              <a:t>Ca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b="1" dirty="0" err="1"/>
              <a:t>clasă</a:t>
            </a:r>
            <a:r>
              <a:rPr lang="en-US" sz="2400" b="1" dirty="0"/>
              <a:t> de </a:t>
            </a:r>
            <a:r>
              <a:rPr lang="en-US" sz="2400" b="1" dirty="0" err="1"/>
              <a:t>comportamente</a:t>
            </a:r>
            <a:r>
              <a:rPr lang="en-US" sz="2400" dirty="0"/>
              <a:t>, </a:t>
            </a:r>
            <a:r>
              <a:rPr lang="en-US" sz="2400" dirty="0" err="1"/>
              <a:t>tehnica</a:t>
            </a:r>
            <a:r>
              <a:rPr lang="en-US" sz="2400" dirty="0"/>
              <a:t> se </a:t>
            </a:r>
            <a:r>
              <a:rPr lang="en-US" sz="2400" dirty="0" err="1"/>
              <a:t>aplică</a:t>
            </a:r>
            <a:r>
              <a:rPr lang="en-US" sz="2400" dirty="0"/>
              <a:t> </a:t>
            </a:r>
            <a:r>
              <a:rPr lang="en-US" sz="2400" dirty="0" err="1"/>
              <a:t>eficient</a:t>
            </a:r>
            <a:r>
              <a:rPr lang="en-US" sz="2400" dirty="0"/>
              <a:t>,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“acting-out”</a:t>
            </a:r>
            <a:r>
              <a:rPr lang="ro-RO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tensiunea</a:t>
            </a:r>
            <a:r>
              <a:rPr lang="en-US" sz="2400" dirty="0"/>
              <a:t> </a:t>
            </a:r>
            <a:r>
              <a:rPr lang="en-US" sz="2400" dirty="0" err="1"/>
              <a:t>descărcată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exterior): </a:t>
            </a:r>
            <a:r>
              <a:rPr lang="en-US" sz="2400" dirty="0" err="1"/>
              <a:t>pierderea</a:t>
            </a:r>
            <a:r>
              <a:rPr lang="en-US" sz="2400" dirty="0"/>
              <a:t> </a:t>
            </a:r>
            <a:r>
              <a:rPr lang="en-US" sz="2400" dirty="0" err="1"/>
              <a:t>controlului</a:t>
            </a:r>
            <a:r>
              <a:rPr lang="en-US" sz="2400" dirty="0"/>
              <a:t>, </a:t>
            </a:r>
            <a:r>
              <a:rPr lang="en-US" sz="2400" dirty="0" err="1"/>
              <a:t>hiperactivitate</a:t>
            </a:r>
            <a:r>
              <a:rPr lang="en-US" sz="2400" dirty="0"/>
              <a:t>; </a:t>
            </a:r>
            <a:r>
              <a:rPr lang="en-US" sz="2400" dirty="0" err="1"/>
              <a:t>dificultăţi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programarea</a:t>
            </a:r>
            <a:r>
              <a:rPr lang="ro-RO" sz="2400" dirty="0"/>
              <a:t> </a:t>
            </a:r>
            <a:r>
              <a:rPr lang="en-US" sz="2400" dirty="0" err="1"/>
              <a:t>timpului</a:t>
            </a:r>
            <a:r>
              <a:rPr lang="en-US" sz="2400" dirty="0"/>
              <a:t>, </a:t>
            </a:r>
            <a:r>
              <a:rPr lang="en-US" sz="2400" dirty="0" err="1"/>
              <a:t>motivaţie</a:t>
            </a:r>
            <a:r>
              <a:rPr lang="en-US" sz="2400" dirty="0"/>
              <a:t> </a:t>
            </a:r>
            <a:r>
              <a:rPr lang="en-US" sz="2400" dirty="0" err="1"/>
              <a:t>scăzută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diverse </a:t>
            </a:r>
            <a:r>
              <a:rPr lang="en-US" sz="2400" dirty="0" err="1"/>
              <a:t>activităţi</a:t>
            </a:r>
            <a:r>
              <a:rPr lang="en-US" sz="2400" dirty="0"/>
              <a:t>, </a:t>
            </a:r>
            <a:r>
              <a:rPr lang="en-US" sz="2400" dirty="0" err="1"/>
              <a:t>fugă</a:t>
            </a:r>
            <a:r>
              <a:rPr lang="en-US" sz="2400" dirty="0"/>
              <a:t> de la ore, </a:t>
            </a:r>
            <a:r>
              <a:rPr lang="en-US" sz="2400" dirty="0" err="1"/>
              <a:t>refuzul</a:t>
            </a:r>
            <a:r>
              <a:rPr lang="en-US" sz="2400" dirty="0"/>
              <a:t> de a </a:t>
            </a:r>
            <a:r>
              <a:rPr lang="en-US" sz="2400" dirty="0" err="1"/>
              <a:t>scrie</a:t>
            </a:r>
            <a:r>
              <a:rPr lang="en-US" sz="2400" dirty="0"/>
              <a:t> </a:t>
            </a:r>
            <a:r>
              <a:rPr lang="en-US" sz="2400" dirty="0" err="1"/>
              <a:t>temele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it-IT" sz="2400" dirty="0"/>
              <a:t>întreţinerea precară a igienei personale.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Încheierea</a:t>
            </a:r>
            <a:r>
              <a:rPr lang="en-US" sz="2400" b="1" dirty="0"/>
              <a:t> </a:t>
            </a:r>
            <a:r>
              <a:rPr lang="en-US" sz="2400" b="1" dirty="0" err="1"/>
              <a:t>unui</a:t>
            </a:r>
            <a:r>
              <a:rPr lang="en-US" sz="2400" b="1" dirty="0"/>
              <a:t> contract (</a:t>
            </a:r>
            <a:r>
              <a:rPr lang="en-US" sz="2400" b="1" dirty="0" err="1"/>
              <a:t>contractul</a:t>
            </a:r>
            <a:r>
              <a:rPr lang="en-US" sz="2400" b="1" dirty="0"/>
              <a:t> de </a:t>
            </a:r>
            <a:r>
              <a:rPr lang="en-US" sz="2400" b="1" dirty="0" err="1"/>
              <a:t>contingenţe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664254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6901" y="1958875"/>
            <a:ext cx="10335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Este </a:t>
            </a:r>
            <a:r>
              <a:rPr lang="en-US" sz="2400" dirty="0" err="1"/>
              <a:t>procedeul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înlăturăm</a:t>
            </a:r>
            <a:r>
              <a:rPr lang="en-US" sz="2400" dirty="0"/>
              <a:t> </a:t>
            </a:r>
            <a:r>
              <a:rPr lang="en-US" sz="2400" dirty="0" err="1"/>
              <a:t>întăririle</a:t>
            </a:r>
            <a:r>
              <a:rPr lang="en-US" sz="2400" dirty="0"/>
              <a:t> care </a:t>
            </a:r>
            <a:r>
              <a:rPr lang="en-US" sz="2400" dirty="0" err="1"/>
              <a:t>succed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. Rata</a:t>
            </a:r>
            <a:r>
              <a:rPr lang="ro-RO" sz="2400" dirty="0"/>
              <a:t> </a:t>
            </a:r>
            <a:r>
              <a:rPr lang="en-US" sz="2400" dirty="0" err="1"/>
              <a:t>ocurenţei</a:t>
            </a:r>
            <a:r>
              <a:rPr lang="en-US" sz="2400" dirty="0"/>
              <a:t> </a:t>
            </a:r>
            <a:r>
              <a:rPr lang="en-US" sz="2400" dirty="0" err="1"/>
              <a:t>răspunsului</a:t>
            </a:r>
            <a:r>
              <a:rPr lang="en-US" sz="2400" dirty="0"/>
              <a:t> </a:t>
            </a:r>
            <a:r>
              <a:rPr lang="en-US" sz="2400" dirty="0" err="1"/>
              <a:t>scade</a:t>
            </a:r>
            <a:r>
              <a:rPr lang="en-US" sz="2400" dirty="0"/>
              <a:t> ca </a:t>
            </a:r>
            <a:r>
              <a:rPr lang="en-US" sz="2400" dirty="0" err="1"/>
              <a:t>urmare</a:t>
            </a:r>
            <a:r>
              <a:rPr lang="en-US" sz="2400" dirty="0"/>
              <a:t> a </a:t>
            </a:r>
            <a:r>
              <a:rPr lang="en-US" sz="2400" dirty="0" err="1"/>
              <a:t>nonîntăririi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b="1" dirty="0"/>
          </a:p>
          <a:p>
            <a:pPr algn="just"/>
            <a:r>
              <a:rPr lang="it-IT" sz="2400" dirty="0"/>
              <a:t>Retragerea întăririi unui anumit comportament scade probabilitatea ocurenţei lui.</a:t>
            </a:r>
          </a:p>
          <a:p>
            <a:pPr algn="just"/>
            <a:r>
              <a:rPr lang="en-US" sz="2400" dirty="0" err="1"/>
              <a:t>Chiar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extincţia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eficace</a:t>
            </a:r>
            <a:r>
              <a:rPr lang="en-US" sz="2400" dirty="0"/>
              <a:t> s-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ca la </a:t>
            </a:r>
            <a:r>
              <a:rPr lang="en-US" sz="2400" dirty="0" err="1"/>
              <a:t>început</a:t>
            </a:r>
            <a:r>
              <a:rPr lang="en-US" sz="2400" dirty="0"/>
              <a:t> </a:t>
            </a:r>
            <a:r>
              <a:rPr lang="en-US" sz="2400" dirty="0" err="1"/>
              <a:t>efectele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inverse: </a:t>
            </a:r>
            <a:r>
              <a:rPr lang="en-US" sz="2400" i="1" dirty="0" err="1"/>
              <a:t>să</a:t>
            </a:r>
            <a:r>
              <a:rPr lang="en-US" sz="2400" i="1" dirty="0"/>
              <a:t> </a:t>
            </a:r>
            <a:r>
              <a:rPr lang="en-US" sz="2400" i="1" dirty="0" err="1"/>
              <a:t>accentueze</a:t>
            </a:r>
            <a:r>
              <a:rPr lang="ro-RO" sz="2400" i="1" dirty="0"/>
              <a:t> </a:t>
            </a:r>
            <a:r>
              <a:rPr lang="pt-BR" sz="2400" i="1" dirty="0"/>
              <a:t>comportamentul dezadaptativ </a:t>
            </a:r>
            <a:r>
              <a:rPr lang="pt-BR" sz="2400" dirty="0"/>
              <a:t>(explozia stingerii) şi abia apoi să decelereze. Este o încercare de a</a:t>
            </a:r>
            <a:r>
              <a:rPr lang="ro-RO" sz="2400" dirty="0"/>
              <a:t> </a:t>
            </a:r>
            <a:r>
              <a:rPr lang="en-US" sz="2400" dirty="0" err="1"/>
              <a:t>redobândi</a:t>
            </a:r>
            <a:r>
              <a:rPr lang="en-US" sz="2400" dirty="0"/>
              <a:t> </a:t>
            </a:r>
            <a:r>
              <a:rPr lang="en-US" sz="2400" dirty="0" err="1"/>
              <a:t>anumite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accelerarea</a:t>
            </a:r>
            <a:r>
              <a:rPr lang="en-US" sz="2400" dirty="0"/>
              <a:t> </a:t>
            </a:r>
            <a:r>
              <a:rPr lang="en-US" sz="2400" dirty="0" err="1"/>
              <a:t>comportamentului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dirty="0" err="1"/>
              <a:t>acestea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ro-RO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Extincţia</a:t>
            </a:r>
            <a:r>
              <a:rPr lang="en-US" sz="2400" b="1" dirty="0"/>
              <a:t> (</a:t>
            </a:r>
            <a:r>
              <a:rPr lang="en-US" sz="2400" b="1" dirty="0" err="1"/>
              <a:t>stingerea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536017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1971680"/>
            <a:ext cx="10335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Paşi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aplicarea</a:t>
            </a:r>
            <a:r>
              <a:rPr lang="en-US" sz="2400" b="1" dirty="0"/>
              <a:t> </a:t>
            </a:r>
            <a:r>
              <a:rPr lang="en-US" sz="2400" b="1" dirty="0" err="1"/>
              <a:t>tehnicii</a:t>
            </a:r>
            <a:r>
              <a:rPr lang="en-US" sz="2400" b="1" dirty="0"/>
              <a:t>:</a:t>
            </a:r>
          </a:p>
          <a:p>
            <a:pPr marL="457200" indent="-457200" algn="just">
              <a:buAutoNum type="alphaLcParenBoth"/>
            </a:pPr>
            <a:r>
              <a:rPr lang="en-US" sz="2400" dirty="0" err="1"/>
              <a:t>Observaţi</a:t>
            </a:r>
            <a:r>
              <a:rPr lang="en-US" sz="2400" dirty="0"/>
              <a:t> cu </a:t>
            </a:r>
            <a:r>
              <a:rPr lang="en-US" sz="2400" dirty="0" err="1"/>
              <a:t>atenţie</a:t>
            </a:r>
            <a:r>
              <a:rPr lang="en-US" sz="2400" dirty="0"/>
              <a:t> </a:t>
            </a: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identifica</a:t>
            </a:r>
            <a:r>
              <a:rPr lang="en-US" sz="2400" dirty="0"/>
              <a:t> cu </a:t>
            </a:r>
            <a:r>
              <a:rPr lang="en-US" sz="2400" dirty="0" err="1"/>
              <a:t>exactitate</a:t>
            </a:r>
            <a:r>
              <a:rPr lang="en-US" sz="2400" dirty="0"/>
              <a:t> </a:t>
            </a:r>
            <a:r>
              <a:rPr lang="en-US" sz="2400" dirty="0" err="1"/>
              <a:t>consecinţa</a:t>
            </a:r>
            <a:r>
              <a:rPr lang="en-US" sz="2400" dirty="0"/>
              <a:t> care </a:t>
            </a:r>
            <a:r>
              <a:rPr lang="en-US" sz="2400" dirty="0" err="1"/>
              <a:t>întăreşte</a:t>
            </a:r>
            <a:r>
              <a:rPr lang="ro-RO" sz="2400" dirty="0"/>
              <a:t> </a:t>
            </a:r>
            <a:r>
              <a:rPr lang="pt-BR" sz="2400" dirty="0"/>
              <a:t>comportamentul dezadaptativ (atenţia adultului pentru crizele de nervi “temper tantrums”). </a:t>
            </a:r>
            <a:endParaRPr lang="ro-RO" sz="2400" dirty="0"/>
          </a:p>
          <a:p>
            <a:pPr marL="457200" indent="-457200" algn="just">
              <a:buAutoNum type="alphaLcParenBoth"/>
            </a:pPr>
            <a:r>
              <a:rPr lang="en-US" sz="2400" dirty="0" err="1"/>
              <a:t>Administraţi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pozitive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adaptativ</a:t>
            </a:r>
            <a:r>
              <a:rPr lang="en-US" sz="2400" dirty="0"/>
              <a:t>, </a:t>
            </a:r>
            <a:r>
              <a:rPr lang="en-US" sz="2400" dirty="0" err="1"/>
              <a:t>incompatibil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ro-RO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</a:t>
            </a:r>
            <a:r>
              <a:rPr lang="en-US" sz="2400" dirty="0" err="1"/>
              <a:t>vreţi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-l </a:t>
            </a:r>
            <a:r>
              <a:rPr lang="en-US" sz="2400" dirty="0" err="1"/>
              <a:t>stingeţi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en-US" sz="2400" dirty="0" err="1"/>
              <a:t>Tehnica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numeroase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comportamentale</a:t>
            </a:r>
            <a:r>
              <a:rPr lang="en-US" sz="2400" dirty="0"/>
              <a:t>: </a:t>
            </a:r>
            <a:r>
              <a:rPr lang="en-US" sz="2400" dirty="0" err="1"/>
              <a:t>crize</a:t>
            </a:r>
            <a:r>
              <a:rPr lang="en-US" sz="2400" dirty="0"/>
              <a:t> de </a:t>
            </a:r>
            <a:r>
              <a:rPr lang="en-US" sz="2400" dirty="0" err="1"/>
              <a:t>nervi</a:t>
            </a:r>
            <a:r>
              <a:rPr lang="en-US" sz="2400" dirty="0"/>
              <a:t> (“temper</a:t>
            </a:r>
            <a:r>
              <a:rPr lang="ro-RO" sz="2400" dirty="0"/>
              <a:t> </a:t>
            </a:r>
            <a:r>
              <a:rPr lang="en-US" sz="2400" dirty="0"/>
              <a:t>tantrums”), </a:t>
            </a:r>
            <a:r>
              <a:rPr lang="en-US" sz="2400" dirty="0" err="1"/>
              <a:t>limbaj</a:t>
            </a:r>
            <a:r>
              <a:rPr lang="en-US" sz="2400" dirty="0"/>
              <a:t> vulgar, </a:t>
            </a:r>
            <a:r>
              <a:rPr lang="en-US" sz="2400" dirty="0" err="1"/>
              <a:t>plâns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văicăreli</a:t>
            </a:r>
            <a:r>
              <a:rPr lang="en-US" sz="2400" dirty="0"/>
              <a:t> </a:t>
            </a:r>
            <a:r>
              <a:rPr lang="en-US" sz="2400" dirty="0" err="1"/>
              <a:t>excesive</a:t>
            </a:r>
            <a:r>
              <a:rPr lang="en-US" sz="2400" dirty="0"/>
              <a:t>, </a:t>
            </a:r>
            <a:r>
              <a:rPr lang="en-US" sz="2400" dirty="0" err="1"/>
              <a:t>suprasolicitarea</a:t>
            </a:r>
            <a:r>
              <a:rPr lang="en-US" sz="2400" dirty="0"/>
              <a:t> </a:t>
            </a:r>
            <a:r>
              <a:rPr lang="en-US" sz="2400" dirty="0" err="1"/>
              <a:t>atenţiei</a:t>
            </a:r>
            <a:r>
              <a:rPr lang="en-US" sz="2400" dirty="0"/>
              <a:t> </a:t>
            </a:r>
            <a:r>
              <a:rPr lang="en-US" sz="2400" dirty="0" err="1"/>
              <a:t>celorlalţi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comportamente</a:t>
            </a:r>
            <a:r>
              <a:rPr lang="en-US" sz="2400" dirty="0"/>
              <a:t> </a:t>
            </a:r>
            <a:r>
              <a:rPr lang="en-US" sz="2400" dirty="0" err="1"/>
              <a:t>automutilante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Extincţia</a:t>
            </a:r>
            <a:r>
              <a:rPr lang="en-US" sz="2400" b="1" dirty="0"/>
              <a:t> (</a:t>
            </a:r>
            <a:r>
              <a:rPr lang="en-US" sz="2400" b="1" dirty="0" err="1"/>
              <a:t>stingerea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823311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1971680"/>
            <a:ext cx="10335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Paşi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</a:t>
            </a:r>
            <a:r>
              <a:rPr lang="en-US" sz="2400" b="1" dirty="0" err="1"/>
              <a:t>aplicarea</a:t>
            </a:r>
            <a:r>
              <a:rPr lang="en-US" sz="2400" b="1" dirty="0"/>
              <a:t> </a:t>
            </a:r>
            <a:r>
              <a:rPr lang="en-US" sz="2400" b="1" dirty="0" err="1"/>
              <a:t>tehnicii</a:t>
            </a:r>
            <a:r>
              <a:rPr lang="en-US" sz="2400" b="1" dirty="0"/>
              <a:t>:</a:t>
            </a:r>
          </a:p>
          <a:p>
            <a:pPr marL="457200" indent="-457200" algn="just">
              <a:buAutoNum type="alphaLcParenBoth"/>
            </a:pPr>
            <a:r>
              <a:rPr lang="en-US" sz="2400" dirty="0" err="1"/>
              <a:t>Observaţi</a:t>
            </a:r>
            <a:r>
              <a:rPr lang="en-US" sz="2400" dirty="0"/>
              <a:t> cu </a:t>
            </a:r>
            <a:r>
              <a:rPr lang="en-US" sz="2400" dirty="0" err="1"/>
              <a:t>atenţie</a:t>
            </a:r>
            <a:r>
              <a:rPr lang="en-US" sz="2400" dirty="0"/>
              <a:t> </a:t>
            </a:r>
            <a:r>
              <a:rPr lang="en-US" sz="2400" dirty="0" err="1"/>
              <a:t>elevul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identifica</a:t>
            </a:r>
            <a:r>
              <a:rPr lang="en-US" sz="2400" dirty="0"/>
              <a:t> cu </a:t>
            </a:r>
            <a:r>
              <a:rPr lang="en-US" sz="2400" dirty="0" err="1"/>
              <a:t>exactitate</a:t>
            </a:r>
            <a:r>
              <a:rPr lang="en-US" sz="2400" dirty="0"/>
              <a:t> </a:t>
            </a:r>
            <a:r>
              <a:rPr lang="en-US" sz="2400" dirty="0" err="1"/>
              <a:t>consecinţa</a:t>
            </a:r>
            <a:r>
              <a:rPr lang="en-US" sz="2400" dirty="0"/>
              <a:t> care </a:t>
            </a:r>
            <a:r>
              <a:rPr lang="en-US" sz="2400" dirty="0" err="1"/>
              <a:t>întăreşte</a:t>
            </a:r>
            <a:r>
              <a:rPr lang="ro-RO" sz="2400" dirty="0"/>
              <a:t> </a:t>
            </a:r>
            <a:r>
              <a:rPr lang="pt-BR" sz="2400" dirty="0"/>
              <a:t>comportamentul dezadaptativ (atenţia adultului pentru crizele de nervi “temper tantrums”). </a:t>
            </a:r>
            <a:endParaRPr lang="ro-RO" sz="2400" dirty="0"/>
          </a:p>
          <a:p>
            <a:pPr marL="457200" indent="-457200" algn="just">
              <a:buAutoNum type="alphaLcParenBoth"/>
            </a:pPr>
            <a:r>
              <a:rPr lang="en-US" sz="2400" dirty="0" err="1"/>
              <a:t>Administraţi</a:t>
            </a:r>
            <a:r>
              <a:rPr lang="en-US" sz="2400" dirty="0"/>
              <a:t> </a:t>
            </a:r>
            <a:r>
              <a:rPr lang="en-US" sz="2400" dirty="0" err="1"/>
              <a:t>întăriri</a:t>
            </a:r>
            <a:r>
              <a:rPr lang="en-US" sz="2400" dirty="0"/>
              <a:t> </a:t>
            </a:r>
            <a:r>
              <a:rPr lang="en-US" sz="2400" dirty="0" err="1"/>
              <a:t>pozitive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adaptativ</a:t>
            </a:r>
            <a:r>
              <a:rPr lang="en-US" sz="2400" dirty="0"/>
              <a:t>, </a:t>
            </a:r>
            <a:r>
              <a:rPr lang="en-US" sz="2400" dirty="0" err="1"/>
              <a:t>incompatibil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ro-RO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</a:t>
            </a:r>
            <a:r>
              <a:rPr lang="en-US" sz="2400" dirty="0" err="1"/>
              <a:t>vreţi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-l </a:t>
            </a:r>
            <a:r>
              <a:rPr lang="en-US" sz="2400" dirty="0" err="1"/>
              <a:t>stingeţi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dirty="0"/>
          </a:p>
          <a:p>
            <a:pPr algn="just"/>
            <a:r>
              <a:rPr lang="en-US" sz="2400" dirty="0" err="1"/>
              <a:t>Tehnica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numeroase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comportamentale</a:t>
            </a:r>
            <a:r>
              <a:rPr lang="en-US" sz="2400" dirty="0"/>
              <a:t>: </a:t>
            </a:r>
            <a:r>
              <a:rPr lang="en-US" sz="2400" dirty="0" err="1"/>
              <a:t>crize</a:t>
            </a:r>
            <a:r>
              <a:rPr lang="en-US" sz="2400" dirty="0"/>
              <a:t> de </a:t>
            </a:r>
            <a:r>
              <a:rPr lang="en-US" sz="2400" dirty="0" err="1"/>
              <a:t>nervi</a:t>
            </a:r>
            <a:r>
              <a:rPr lang="en-US" sz="2400" dirty="0"/>
              <a:t> (“temper</a:t>
            </a:r>
            <a:r>
              <a:rPr lang="ro-RO" sz="2400" dirty="0"/>
              <a:t> </a:t>
            </a:r>
            <a:r>
              <a:rPr lang="en-US" sz="2400" dirty="0"/>
              <a:t>tantrums”), </a:t>
            </a:r>
            <a:r>
              <a:rPr lang="en-US" sz="2400" dirty="0" err="1"/>
              <a:t>limbaj</a:t>
            </a:r>
            <a:r>
              <a:rPr lang="en-US" sz="2400" dirty="0"/>
              <a:t> vulgar, </a:t>
            </a:r>
            <a:r>
              <a:rPr lang="en-US" sz="2400" dirty="0" err="1"/>
              <a:t>plâns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văicăreli</a:t>
            </a:r>
            <a:r>
              <a:rPr lang="en-US" sz="2400" dirty="0"/>
              <a:t> </a:t>
            </a:r>
            <a:r>
              <a:rPr lang="en-US" sz="2400" dirty="0" err="1"/>
              <a:t>excesive</a:t>
            </a:r>
            <a:r>
              <a:rPr lang="en-US" sz="2400" dirty="0"/>
              <a:t>, </a:t>
            </a:r>
            <a:r>
              <a:rPr lang="en-US" sz="2400" dirty="0" err="1"/>
              <a:t>suprasolicitarea</a:t>
            </a:r>
            <a:r>
              <a:rPr lang="en-US" sz="2400" dirty="0"/>
              <a:t> </a:t>
            </a:r>
            <a:r>
              <a:rPr lang="en-US" sz="2400" dirty="0" err="1"/>
              <a:t>atenţiei</a:t>
            </a:r>
            <a:r>
              <a:rPr lang="en-US" sz="2400" dirty="0"/>
              <a:t> </a:t>
            </a:r>
            <a:r>
              <a:rPr lang="en-US" sz="2400" dirty="0" err="1"/>
              <a:t>celorlalţi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comportamente</a:t>
            </a:r>
            <a:r>
              <a:rPr lang="en-US" sz="2400" dirty="0"/>
              <a:t> </a:t>
            </a:r>
            <a:r>
              <a:rPr lang="en-US" sz="2400" dirty="0" err="1"/>
              <a:t>automutilante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Extincţia</a:t>
            </a:r>
            <a:r>
              <a:rPr lang="en-US" sz="2400" b="1" dirty="0"/>
              <a:t> (</a:t>
            </a:r>
            <a:r>
              <a:rPr lang="en-US" sz="2400" b="1" dirty="0" err="1"/>
              <a:t>stingerea</a:t>
            </a:r>
            <a:r>
              <a:rPr lang="en-US" sz="2400" b="1" dirty="0"/>
              <a:t>)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995574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1821555"/>
            <a:ext cx="10335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decelerat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îndepărtarea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b="1" dirty="0" err="1"/>
              <a:t>privarea</a:t>
            </a:r>
            <a:r>
              <a:rPr lang="en-US" sz="2400" b="1" dirty="0"/>
              <a:t> </a:t>
            </a:r>
            <a:r>
              <a:rPr lang="en-US" sz="2400" b="1" dirty="0" err="1"/>
              <a:t>subiectului</a:t>
            </a:r>
            <a:r>
              <a:rPr lang="en-US" sz="2400" b="1" dirty="0"/>
              <a:t> de</a:t>
            </a:r>
            <a:r>
              <a:rPr lang="ro-RO" sz="2400" b="1" dirty="0"/>
              <a:t> </a:t>
            </a:r>
            <a:r>
              <a:rPr lang="en-US" sz="2400" b="1" dirty="0" err="1"/>
              <a:t>întăririle</a:t>
            </a:r>
            <a:r>
              <a:rPr lang="en-US" sz="2400" b="1" dirty="0"/>
              <a:t> </a:t>
            </a:r>
            <a:r>
              <a:rPr lang="en-US" sz="2400" b="1" dirty="0" err="1"/>
              <a:t>pozitive</a:t>
            </a:r>
            <a:r>
              <a:rPr lang="en-US" sz="2400" b="1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</a:t>
            </a:r>
            <a:r>
              <a:rPr lang="en-US" sz="2400" b="1" dirty="0" err="1"/>
              <a:t>anumit</a:t>
            </a:r>
            <a:r>
              <a:rPr lang="en-US" sz="2400" b="1" dirty="0"/>
              <a:t> context</a:t>
            </a:r>
            <a:r>
              <a:rPr lang="en-US" sz="2400" dirty="0"/>
              <a:t>.</a:t>
            </a:r>
            <a:endParaRPr lang="ro-RO" sz="2400" dirty="0"/>
          </a:p>
          <a:p>
            <a:pPr algn="just"/>
            <a:endParaRPr lang="ro-RO" sz="2400" b="1" dirty="0"/>
          </a:p>
          <a:p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tehnică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următoarele</a:t>
            </a:r>
            <a:r>
              <a:rPr lang="en-US" sz="2400" dirty="0"/>
              <a:t> </a:t>
            </a:r>
            <a:r>
              <a:rPr lang="en-US" sz="2400" dirty="0" err="1"/>
              <a:t>condiţii</a:t>
            </a:r>
            <a:r>
              <a:rPr lang="en-US" sz="2400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 err="1"/>
              <a:t>Durata</a:t>
            </a:r>
            <a:r>
              <a:rPr lang="en-US" sz="2400" b="1" dirty="0"/>
              <a:t> time-out-</a:t>
            </a:r>
            <a:r>
              <a:rPr lang="en-US" sz="2400" b="1" dirty="0" err="1"/>
              <a:t>ului</a:t>
            </a:r>
            <a:r>
              <a:rPr lang="en-US" sz="2400" b="1" dirty="0"/>
              <a:t> </a:t>
            </a:r>
            <a:r>
              <a:rPr lang="en-US" sz="2400" b="1" dirty="0" err="1"/>
              <a:t>trebuie</a:t>
            </a:r>
            <a:r>
              <a:rPr lang="en-US" sz="2400" b="1" dirty="0"/>
              <a:t> </a:t>
            </a:r>
            <a:r>
              <a:rPr lang="en-US" sz="2400" b="1" dirty="0" err="1"/>
              <a:t>să</a:t>
            </a:r>
            <a:r>
              <a:rPr lang="en-US" sz="2400" b="1" dirty="0"/>
              <a:t> fie </a:t>
            </a:r>
            <a:r>
              <a:rPr lang="en-US" sz="2400" b="1" dirty="0" err="1"/>
              <a:t>scurtă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an din </a:t>
            </a:r>
            <a:r>
              <a:rPr lang="en-US" sz="2400" dirty="0" err="1"/>
              <a:t>vârsta</a:t>
            </a:r>
            <a:r>
              <a:rPr lang="en-US" sz="2400" dirty="0"/>
              <a:t> </a:t>
            </a:r>
            <a:r>
              <a:rPr lang="en-US" sz="2400" dirty="0" err="1"/>
              <a:t>cronologică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adăugăm</a:t>
            </a:r>
            <a:r>
              <a:rPr lang="en-US" sz="2400" dirty="0"/>
              <a:t> un </a:t>
            </a:r>
            <a:r>
              <a:rPr lang="en-US" sz="2400" dirty="0" err="1"/>
              <a:t>minut</a:t>
            </a:r>
            <a:r>
              <a:rPr lang="en-US" sz="2400" dirty="0"/>
              <a:t> time-out. </a:t>
            </a:r>
            <a:r>
              <a:rPr lang="en-US" sz="2400" dirty="0" err="1"/>
              <a:t>Subiectul</a:t>
            </a:r>
            <a:r>
              <a:rPr lang="ro-RO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b="1" dirty="0" err="1"/>
              <a:t>conştientizat</a:t>
            </a:r>
            <a:r>
              <a:rPr lang="en-US" sz="2400" dirty="0"/>
              <a:t> de </a:t>
            </a:r>
            <a:r>
              <a:rPr lang="en-US" sz="2400" dirty="0" err="1"/>
              <a:t>timpul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urma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/>
              <a:t>scos</a:t>
            </a:r>
            <a:r>
              <a:rPr lang="en-US" sz="2400" dirty="0"/>
              <a:t> din </a:t>
            </a:r>
            <a:r>
              <a:rPr lang="en-US" sz="2400" dirty="0" err="1"/>
              <a:t>mediu</a:t>
            </a:r>
            <a:r>
              <a:rPr lang="en-US" sz="2400" dirty="0"/>
              <a:t>.</a:t>
            </a:r>
            <a:endParaRPr lang="ro-RO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Să</a:t>
            </a:r>
            <a:r>
              <a:rPr lang="en-US" sz="2400" dirty="0"/>
              <a:t> ne </a:t>
            </a:r>
            <a:r>
              <a:rPr lang="en-US" sz="2400" dirty="0" err="1"/>
              <a:t>asigurăm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perioada</a:t>
            </a:r>
            <a:r>
              <a:rPr lang="en-US" sz="2400" dirty="0"/>
              <a:t> time-out-</a:t>
            </a:r>
            <a:r>
              <a:rPr lang="en-US" sz="2400" dirty="0" err="1"/>
              <a:t>ului</a:t>
            </a:r>
            <a:r>
              <a:rPr lang="en-US" sz="2400" dirty="0"/>
              <a:t> </a:t>
            </a:r>
            <a:r>
              <a:rPr lang="en-US" sz="2400" b="1" dirty="0"/>
              <a:t>nu </a:t>
            </a:r>
            <a:r>
              <a:rPr lang="en-US" sz="2400" b="1" dirty="0" err="1"/>
              <a:t>apar</a:t>
            </a:r>
            <a:r>
              <a:rPr lang="en-US" sz="2400" b="1" dirty="0"/>
              <a:t> </a:t>
            </a:r>
            <a:r>
              <a:rPr lang="en-US" sz="2400" b="1" dirty="0" err="1"/>
              <a:t>alte</a:t>
            </a:r>
            <a:r>
              <a:rPr lang="en-US" sz="2400" b="1" dirty="0"/>
              <a:t> </a:t>
            </a:r>
            <a:r>
              <a:rPr lang="en-US" sz="2400" b="1" dirty="0" err="1"/>
              <a:t>beneficii</a:t>
            </a:r>
            <a:r>
              <a:rPr lang="en-US" sz="2400" b="1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subiect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/>
              <a:t>Să</a:t>
            </a:r>
            <a:r>
              <a:rPr lang="en-US" sz="2400" dirty="0"/>
              <a:t> ne </a:t>
            </a:r>
            <a:r>
              <a:rPr lang="en-US" sz="2400" dirty="0" err="1"/>
              <a:t>asigurăm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time-out-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b="1" dirty="0"/>
              <a:t>nu-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 dirty="0" err="1"/>
              <a:t>oferă</a:t>
            </a:r>
            <a:r>
              <a:rPr lang="en-US" sz="2400" b="1" dirty="0"/>
              <a:t> </a:t>
            </a:r>
            <a:r>
              <a:rPr lang="en-US" sz="2400" b="1" dirty="0" err="1"/>
              <a:t>subiectului</a:t>
            </a:r>
            <a:r>
              <a:rPr lang="en-US" sz="2400" b="1" dirty="0"/>
              <a:t> </a:t>
            </a:r>
            <a:r>
              <a:rPr lang="en-US" sz="2400" b="1" dirty="0" err="1"/>
              <a:t>posibilitatea</a:t>
            </a:r>
            <a:r>
              <a:rPr lang="en-US" sz="2400" b="1" dirty="0"/>
              <a:t> </a:t>
            </a:r>
            <a:r>
              <a:rPr lang="en-US" sz="2400" b="1" dirty="0" err="1"/>
              <a:t>să</a:t>
            </a:r>
            <a:r>
              <a:rPr lang="en-US" sz="2400" b="1" dirty="0"/>
              <a:t> evite </a:t>
            </a:r>
            <a:r>
              <a:rPr lang="en-US" sz="2400" b="1" dirty="0" err="1"/>
              <a:t>anumite</a:t>
            </a:r>
            <a:r>
              <a:rPr lang="ro-RO" sz="2400" b="1" dirty="0"/>
              <a:t> </a:t>
            </a:r>
            <a:r>
              <a:rPr lang="en-US" sz="2400" b="1" dirty="0" err="1"/>
              <a:t>responsabilităţi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Time-out</a:t>
            </a:r>
          </a:p>
        </p:txBody>
      </p:sp>
    </p:spTree>
    <p:extLst>
      <p:ext uri="{BB962C8B-B14F-4D97-AF65-F5344CB8AC3E}">
        <p14:creationId xmlns:p14="http://schemas.microsoft.com/office/powerpoint/2010/main" val="1263357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684564"/>
            <a:ext cx="6841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Tehnica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comportamente</a:t>
            </a:r>
            <a:r>
              <a:rPr lang="en-US" sz="2400" dirty="0"/>
              <a:t> </a:t>
            </a:r>
            <a:r>
              <a:rPr lang="en-US" sz="2400" dirty="0" err="1"/>
              <a:t>agresive</a:t>
            </a:r>
            <a:r>
              <a:rPr lang="en-US" sz="2400" dirty="0"/>
              <a:t>, </a:t>
            </a:r>
            <a:r>
              <a:rPr lang="en-US" sz="2400" dirty="0" err="1"/>
              <a:t>probleme</a:t>
            </a:r>
            <a:r>
              <a:rPr lang="en-US" sz="2400" dirty="0"/>
              <a:t> de </a:t>
            </a:r>
            <a:r>
              <a:rPr lang="en-US" sz="2400" dirty="0" err="1"/>
              <a:t>autocontrol</a:t>
            </a:r>
            <a:r>
              <a:rPr lang="en-US" sz="2400" dirty="0"/>
              <a:t>,</a:t>
            </a:r>
            <a:r>
              <a:rPr lang="ro-RO" sz="2400" dirty="0"/>
              <a:t>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limbaj</a:t>
            </a:r>
            <a:r>
              <a:rPr lang="en-US" sz="2400" dirty="0"/>
              <a:t> </a:t>
            </a:r>
            <a:r>
              <a:rPr lang="en-US" sz="2400" dirty="0" err="1"/>
              <a:t>obscen</a:t>
            </a:r>
            <a:r>
              <a:rPr lang="en-US" sz="2400" dirty="0"/>
              <a:t>, </a:t>
            </a:r>
            <a:r>
              <a:rPr lang="en-US" sz="2400" dirty="0" err="1"/>
              <a:t>vorbire</a:t>
            </a:r>
            <a:r>
              <a:rPr lang="en-US" sz="2400" dirty="0"/>
              <a:t> </a:t>
            </a:r>
            <a:r>
              <a:rPr lang="en-US" sz="2400" dirty="0" err="1"/>
              <a:t>excesivă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ore, </a:t>
            </a:r>
            <a:r>
              <a:rPr lang="en-US" sz="2400" dirty="0" err="1"/>
              <a:t>comportamentul</a:t>
            </a:r>
            <a:r>
              <a:rPr lang="en-US" sz="2400" dirty="0"/>
              <a:t> de clown.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Time-out</a:t>
            </a:r>
          </a:p>
        </p:txBody>
      </p:sp>
      <p:pic>
        <p:nvPicPr>
          <p:cNvPr id="41986" name="Picture 2" descr="Time Out Clipart - Clipart Sugg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257" y="1483982"/>
            <a:ext cx="29908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3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0" y="464023"/>
            <a:ext cx="10515600" cy="68238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o-RO" sz="3600" b="1" dirty="0"/>
            </a:br>
            <a:r>
              <a:rPr lang="ro-RO" sz="3600" b="1" dirty="0"/>
              <a:t>Tehnici de </a:t>
            </a:r>
            <a:r>
              <a:rPr lang="ro-RO" sz="3600" b="1" dirty="0" err="1">
                <a:solidFill>
                  <a:srgbClr val="C00000"/>
                </a:solidFill>
              </a:rPr>
              <a:t>deccelerare</a:t>
            </a:r>
            <a:r>
              <a:rPr lang="ro-RO" sz="3600" b="1" dirty="0"/>
              <a:t> a comportamentului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6770" y="200217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Este o </a:t>
            </a:r>
            <a:r>
              <a:rPr lang="en-US" sz="2400" dirty="0" err="1"/>
              <a:t>tehnică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</a:t>
            </a:r>
            <a:r>
              <a:rPr lang="en-US" sz="2400" b="1" dirty="0" err="1"/>
              <a:t>privăm</a:t>
            </a:r>
            <a:r>
              <a:rPr lang="en-US" sz="2400" b="1" dirty="0"/>
              <a:t> </a:t>
            </a:r>
            <a:r>
              <a:rPr lang="en-US" sz="2400" b="1" dirty="0" err="1"/>
              <a:t>subiectul</a:t>
            </a:r>
            <a:r>
              <a:rPr lang="en-US" sz="2400" b="1" dirty="0"/>
              <a:t> de </a:t>
            </a:r>
            <a:r>
              <a:rPr lang="en-US" sz="2400" b="1" dirty="0" err="1"/>
              <a:t>anumite</a:t>
            </a:r>
            <a:r>
              <a:rPr lang="en-US" sz="2400" b="1" dirty="0"/>
              <a:t> </a:t>
            </a:r>
            <a:r>
              <a:rPr lang="en-US" sz="2400" b="1" dirty="0" err="1"/>
              <a:t>privilegii</a:t>
            </a:r>
            <a:r>
              <a:rPr lang="en-US" sz="2400" b="1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are.</a:t>
            </a:r>
            <a:endParaRPr lang="ro-RO" sz="2400" dirty="0"/>
          </a:p>
          <a:p>
            <a:pPr algn="just"/>
            <a:r>
              <a:rPr lang="en-US" sz="2400" dirty="0"/>
              <a:t> </a:t>
            </a:r>
            <a:endParaRPr lang="ro-RO" sz="2400" dirty="0"/>
          </a:p>
          <a:p>
            <a:pPr algn="just"/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momentul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ro-RO" sz="2400" dirty="0"/>
              <a:t> </a:t>
            </a:r>
            <a:r>
              <a:rPr lang="en-US" sz="2400" dirty="0"/>
              <a:t>care </a:t>
            </a:r>
            <a:r>
              <a:rPr lang="en-US" sz="2400" dirty="0" err="1"/>
              <a:t>execută</a:t>
            </a:r>
            <a:r>
              <a:rPr lang="en-US" sz="2400" dirty="0"/>
              <a:t> un </a:t>
            </a:r>
            <a:r>
              <a:rPr lang="en-US" sz="2400" dirty="0" err="1"/>
              <a:t>comportament</a:t>
            </a:r>
            <a:r>
              <a:rPr lang="en-US" sz="2400" dirty="0"/>
              <a:t> </a:t>
            </a:r>
            <a:r>
              <a:rPr lang="en-US" sz="2400" dirty="0" err="1"/>
              <a:t>dezadaptativ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loc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acţionăm</a:t>
            </a:r>
            <a:r>
              <a:rPr lang="en-US" sz="2400" dirty="0"/>
              <a:t> </a:t>
            </a:r>
            <a:r>
              <a:rPr lang="en-US" sz="2400" dirty="0" err="1"/>
              <a:t>asupra</a:t>
            </a:r>
            <a:r>
              <a:rPr lang="en-US" sz="2400" dirty="0"/>
              <a:t> </a:t>
            </a:r>
            <a:r>
              <a:rPr lang="en-US" sz="2400" dirty="0" err="1"/>
              <a:t>consecinţelor</a:t>
            </a:r>
            <a:r>
              <a:rPr lang="en-US" sz="2400" dirty="0"/>
              <a:t>, </a:t>
            </a:r>
            <a:r>
              <a:rPr lang="en-US" sz="2400" dirty="0" err="1"/>
              <a:t>îi</a:t>
            </a:r>
            <a:r>
              <a:rPr lang="en-US" sz="2400" dirty="0"/>
              <a:t> </a:t>
            </a:r>
            <a:r>
              <a:rPr lang="en-US" sz="2400" dirty="0" err="1"/>
              <a:t>retragem</a:t>
            </a:r>
            <a:r>
              <a:rPr lang="ro-RO" sz="2400" dirty="0"/>
              <a:t> </a:t>
            </a:r>
            <a:r>
              <a:rPr lang="en-US" sz="2400" dirty="0" err="1"/>
              <a:t>privilegiile</a:t>
            </a:r>
            <a:r>
              <a:rPr lang="en-US" sz="2400" dirty="0"/>
              <a:t>: </a:t>
            </a:r>
            <a:r>
              <a:rPr lang="en-US" sz="2400" dirty="0" err="1"/>
              <a:t>obiecte</a:t>
            </a:r>
            <a:r>
              <a:rPr lang="en-US" sz="2400" dirty="0"/>
              <a:t>, </a:t>
            </a:r>
            <a:r>
              <a:rPr lang="en-US" sz="2400" dirty="0" err="1"/>
              <a:t>situaţii</a:t>
            </a:r>
            <a:r>
              <a:rPr lang="en-US" sz="2400" dirty="0"/>
              <a:t>, </a:t>
            </a:r>
            <a:r>
              <a:rPr lang="en-US" sz="2400" dirty="0" err="1"/>
              <a:t>activităţi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le </a:t>
            </a:r>
            <a:r>
              <a:rPr lang="en-US" sz="2400" dirty="0" err="1"/>
              <a:t>valorizează</a:t>
            </a:r>
            <a:r>
              <a:rPr lang="en-US" sz="2400" dirty="0"/>
              <a:t>.</a:t>
            </a:r>
            <a:endParaRPr lang="ro-RO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96770" y="125315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400" b="1" dirty="0"/>
              <a:t>Penalizarea</a:t>
            </a:r>
          </a:p>
        </p:txBody>
      </p:sp>
      <p:pic>
        <p:nvPicPr>
          <p:cNvPr id="50178" name="Picture 2" descr="What if Privilege was a Jar of Marbles? | by Ryan Ludman | Mediu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4F0"/>
              </a:clrFrom>
              <a:clrTo>
                <a:srgbClr val="F5F4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84" y="4065916"/>
            <a:ext cx="5221950" cy="280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2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rgbClr val="C99A5B"/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Evaluarea eficienței MC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21122" y="3125336"/>
            <a:ext cx="496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Cum ne putem da seama că gestionăm bine MC?</a:t>
            </a:r>
            <a:endParaRPr lang="en-US" sz="2400" b="1" dirty="0"/>
          </a:p>
        </p:txBody>
      </p:sp>
      <p:pic>
        <p:nvPicPr>
          <p:cNvPr id="4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4" y="2620370"/>
            <a:ext cx="2220936" cy="22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rgbClr val="C99A5B"/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Evaluarea eficienței MC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79175"/>
            <a:ext cx="10399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b="1" dirty="0"/>
              <a:t>Timpului efectiv </a:t>
            </a:r>
            <a:r>
              <a:rPr lang="ro-RO" sz="2400" dirty="0"/>
              <a:t>(</a:t>
            </a:r>
            <a:r>
              <a:rPr lang="ro-RO" sz="2400" b="1" dirty="0">
                <a:solidFill>
                  <a:srgbClr val="C00000"/>
                </a:solidFill>
              </a:rPr>
              <a:t>de calitate</a:t>
            </a:r>
            <a:r>
              <a:rPr lang="ro-RO" sz="2400" dirty="0"/>
              <a:t>) pe care elevii îl alocă activității de învățare: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400" dirty="0"/>
              <a:t>Gradul de implicare a elevilor la activitățile clasei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o-RO" sz="2400" dirty="0"/>
              <a:t>Volumul de timp alocat activității propriu-zise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o-RO" sz="2400" dirty="0"/>
          </a:p>
          <a:p>
            <a:pPr algn="just"/>
            <a:r>
              <a:rPr lang="ro-RO" sz="2400" b="1" dirty="0"/>
              <a:t>Modalități posibile de realizare</a:t>
            </a:r>
            <a:r>
              <a:rPr lang="ro-RO" sz="2400" dirty="0"/>
              <a:t>:</a:t>
            </a:r>
          </a:p>
          <a:p>
            <a:pPr algn="just"/>
            <a:r>
              <a:rPr lang="en-US" sz="2400" dirty="0"/>
              <a:t>(a) </a:t>
            </a:r>
            <a:r>
              <a:rPr lang="en-US" sz="2400" dirty="0" err="1"/>
              <a:t>scăderea</a:t>
            </a:r>
            <a:r>
              <a:rPr lang="en-US" sz="2400" dirty="0"/>
              <a:t> </a:t>
            </a:r>
            <a:r>
              <a:rPr lang="en-US" sz="2400" dirty="0" err="1"/>
              <a:t>timpului</a:t>
            </a:r>
            <a:r>
              <a:rPr lang="en-US" sz="2400" dirty="0"/>
              <a:t>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activităţi</a:t>
            </a:r>
            <a:r>
              <a:rPr lang="en-US" sz="2400" dirty="0"/>
              <a:t> consecutive,</a:t>
            </a:r>
          </a:p>
          <a:p>
            <a:pPr algn="just"/>
            <a:r>
              <a:rPr lang="en-US" sz="2400" dirty="0"/>
              <a:t>(b) o </a:t>
            </a:r>
            <a:r>
              <a:rPr lang="en-US" sz="2400" dirty="0" err="1"/>
              <a:t>bună</a:t>
            </a:r>
            <a:r>
              <a:rPr lang="en-US" sz="2400" dirty="0"/>
              <a:t> </a:t>
            </a:r>
            <a:r>
              <a:rPr lang="en-US" sz="2400" dirty="0" err="1"/>
              <a:t>pregătire</a:t>
            </a:r>
            <a:r>
              <a:rPr lang="en-US" sz="2400" dirty="0"/>
              <a:t> </a:t>
            </a:r>
            <a:r>
              <a:rPr lang="en-US" sz="2400" dirty="0" err="1"/>
              <a:t>prealabilă</a:t>
            </a:r>
            <a:r>
              <a:rPr lang="en-US" sz="2400" dirty="0"/>
              <a:t> a </a:t>
            </a:r>
            <a:r>
              <a:rPr lang="en-US" sz="2400" dirty="0" err="1"/>
              <a:t>profesorului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planifica</a:t>
            </a:r>
            <a:r>
              <a:rPr lang="en-US" sz="2400" dirty="0"/>
              <a:t> </a:t>
            </a:r>
            <a:r>
              <a:rPr lang="en-US" sz="2400" dirty="0" err="1"/>
              <a:t>orele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detaliu</a:t>
            </a:r>
            <a:r>
              <a:rPr lang="en-US" sz="2400" dirty="0"/>
              <a:t>,</a:t>
            </a:r>
          </a:p>
          <a:p>
            <a:pPr algn="just"/>
            <a:r>
              <a:rPr lang="it-IT" sz="2400" dirty="0"/>
              <a:t>(c) menţinerea ordinii şi controlului clasei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1"/>
            <a:ext cx="10515600" cy="781286"/>
          </a:xfrm>
          <a:solidFill>
            <a:srgbClr val="C99A5B"/>
          </a:solidFill>
        </p:spPr>
        <p:txBody>
          <a:bodyPr>
            <a:normAutofit/>
          </a:bodyPr>
          <a:lstStyle/>
          <a:p>
            <a:pPr algn="ctr"/>
            <a:r>
              <a:rPr lang="ro-RO" b="1" dirty="0"/>
              <a:t>Climatul optim al clasei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21122" y="3125336"/>
            <a:ext cx="6728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Care sunt caracteristicile unui climat optim pentru învățare în clasă?</a:t>
            </a:r>
            <a:endParaRPr lang="en-US" sz="2400" b="1" dirty="0"/>
          </a:p>
        </p:txBody>
      </p:sp>
      <p:pic>
        <p:nvPicPr>
          <p:cNvPr id="4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4" y="2620370"/>
            <a:ext cx="2220936" cy="222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1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8" ma:contentTypeDescription="Create a new document." ma:contentTypeScope="" ma:versionID="fa3d9d235a0665d9acf8a04abc366860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2568ac33fb22d9dc72fa2acb43e10ea5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FA1E7-D4E8-4E8D-B312-4B9D21CC60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1C2EA4-5999-4408-9EBE-90605CF25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1818ae71-73b1-42cb-ac66-ac639ea65b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6382DE-A7DD-4BA7-843C-DF41E7463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5382</Words>
  <Application>Microsoft Office PowerPoint</Application>
  <PresentationFormat>Widescreen</PresentationFormat>
  <Paragraphs>456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Retrospect</vt:lpstr>
      <vt:lpstr>Psihologia educației</vt:lpstr>
      <vt:lpstr>Definiție</vt:lpstr>
      <vt:lpstr>Principiile managementului clasei</vt:lpstr>
      <vt:lpstr>Perspective</vt:lpstr>
      <vt:lpstr>Perspective</vt:lpstr>
      <vt:lpstr>Perspective</vt:lpstr>
      <vt:lpstr>Evaluarea eficienței MC</vt:lpstr>
      <vt:lpstr>Evaluarea eficienței MC</vt:lpstr>
      <vt:lpstr>Climatul optim al clasei</vt:lpstr>
      <vt:lpstr>Climatul clasei  Mediul optim pentru învățare</vt:lpstr>
      <vt:lpstr>Climatul clasei  Mediul optim pentru învățare</vt:lpstr>
      <vt:lpstr> Premise ale MC</vt:lpstr>
      <vt:lpstr> Premise ale MC</vt:lpstr>
      <vt:lpstr> Premise ale MC</vt:lpstr>
      <vt:lpstr> Premise ale MC</vt:lpstr>
      <vt:lpstr> Practici inadecvate </vt:lpstr>
      <vt:lpstr> Practici inadecvate </vt:lpstr>
      <vt:lpstr> Abordarea climatului socio-emoțional la nivelul clasei</vt:lpstr>
      <vt:lpstr> Abordarea climatului socio-emoțional la nivelul clasei</vt:lpstr>
      <vt:lpstr> Abordarea climatului socio-emoțional la nivelul clasei</vt:lpstr>
      <vt:lpstr> Abordarea climatului socio-emoțional la nivelul clasei</vt:lpstr>
      <vt:lpstr> Abordarea climatului socio-emoțional la nivelul clasei</vt:lpstr>
      <vt:lpstr> Abordarea climatului socio-emoțional la nivelul clasei</vt:lpstr>
      <vt:lpstr> Concluzii</vt:lpstr>
      <vt:lpstr> Analiza funcțională a comportamentului</vt:lpstr>
      <vt:lpstr> Principii de bază ale analizei funcționale</vt:lpstr>
      <vt:lpstr> Definirea comportamentului dezadaptativ</vt:lpstr>
      <vt:lpstr> Definirea comportamentului dezadaptativ</vt:lpstr>
      <vt:lpstr> Definirea comportamentului dezadaptativ</vt:lpstr>
      <vt:lpstr> Definirea comportamentului dezadaptativ</vt:lpstr>
      <vt:lpstr> Observarea comportamentului </vt:lpstr>
      <vt:lpstr> Observarea comportamentului </vt:lpstr>
      <vt:lpstr> Observarea comportamentului </vt:lpstr>
      <vt:lpstr> Observarea comportamentului </vt:lpstr>
      <vt:lpstr> Ce putem observa?</vt:lpstr>
      <vt:lpstr> Dimensiunile comportamentului</vt:lpstr>
      <vt:lpstr> Strategii de analiză a comportamentului</vt:lpstr>
      <vt:lpstr> Strategii de analiză a comportamentului</vt:lpstr>
      <vt:lpstr> Strategii de analiză a comportamentului</vt:lpstr>
      <vt:lpstr> Strategii de analiză a comportamentului Observația directă</vt:lpstr>
      <vt:lpstr> Strategii de analiză a comportamentului Auto-monitorizarea</vt:lpstr>
      <vt:lpstr> Strategii de analiză a comportamentului Interviul</vt:lpstr>
      <vt:lpstr> Strategii de analiză a comportamentului Metoda ABC</vt:lpstr>
      <vt:lpstr> Pași în evaluarea funcțională a comportamentelor</vt:lpstr>
      <vt:lpstr> Pași în evaluarea funcțională a comportamentelor</vt:lpstr>
      <vt:lpstr> Tehnici de modificare comportamentală</vt:lpstr>
      <vt:lpstr> Tehnici de modificare comportamentală Ce este o întărire?</vt:lpstr>
      <vt:lpstr> Tehnici de modificare comportamentală Ce este o întărire?</vt:lpstr>
      <vt:lpstr> Tehnici de modificare comportamentală Ce este o întărire?</vt:lpstr>
      <vt:lpstr> Tehnici de modificare comportamentală Ce este o întărire?</vt:lpstr>
      <vt:lpstr> Tehnici de modificare comportamentală Întăriri</vt:lpstr>
      <vt:lpstr> Tehnici de modificare comportamentală Programe de administrare a întăririlor</vt:lpstr>
      <vt:lpstr> Tehnici de modificare comportamentală Ghid pentru administrarea întăririlor</vt:lpstr>
      <vt:lpstr> Tehnici de modificare comportamentală Ghid pentru administrarea întăririlor</vt:lpstr>
      <vt:lpstr> Tehnici de accelerare/ decelerare a comportamentului</vt:lpstr>
      <vt:lpstr> Tehnici de accelerare a comportamentului</vt:lpstr>
      <vt:lpstr> Tehnici de accelerare a comportamentului</vt:lpstr>
      <vt:lpstr> Tehnici de accelerare a comportamentului</vt:lpstr>
      <vt:lpstr> Tehnici de accelerare a comportamentului</vt:lpstr>
      <vt:lpstr> Tehnici de accelerare a comportamentului</vt:lpstr>
      <vt:lpstr> Tehnici de accelerare a comportamentului</vt:lpstr>
      <vt:lpstr> Tehnici de accelerare a comportamentului</vt:lpstr>
      <vt:lpstr> Tehnici de accelerare a comportamentului</vt:lpstr>
      <vt:lpstr> Tehnici de deccelerare a comportamentului</vt:lpstr>
      <vt:lpstr> Tehnici de deccelerare a comportamentului</vt:lpstr>
      <vt:lpstr> Tehnici de deccelerare a comportamentului</vt:lpstr>
      <vt:lpstr> Tehnici de deccelerare a comportamentului</vt:lpstr>
      <vt:lpstr> Tehnici de deccelerare a comportamentului</vt:lpstr>
      <vt:lpstr> Tehnici de deccelerare a comportamentului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Psihologia educației</dc:title>
  <dc:creator>veronique_cl</dc:creator>
  <cp:lastModifiedBy>veronique_cl</cp:lastModifiedBy>
  <cp:revision>34</cp:revision>
  <dcterms:created xsi:type="dcterms:W3CDTF">2021-12-26T12:13:43Z</dcterms:created>
  <dcterms:modified xsi:type="dcterms:W3CDTF">2022-01-07T13:47:35Z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